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55"/>
  </p:notesMasterIdLst>
  <p:handoutMasterIdLst>
    <p:handoutMasterId r:id="rId56"/>
  </p:handoutMasterIdLst>
  <p:sldIdLst>
    <p:sldId id="497" r:id="rId2"/>
    <p:sldId id="498"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3300"/>
    <a:srgbClr val="0000CC"/>
    <a:srgbClr val="960000"/>
    <a:srgbClr val="0000FF"/>
    <a:srgbClr val="663300"/>
    <a:srgbClr val="5F5F5F"/>
    <a:srgbClr val="FB7F7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933" autoAdjust="0"/>
  </p:normalViewPr>
  <p:slideViewPr>
    <p:cSldViewPr>
      <p:cViewPr varScale="1">
        <p:scale>
          <a:sx n="116" d="100"/>
          <a:sy n="116" d="100"/>
        </p:scale>
        <p:origin x="345" y="4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p:spPr>
        <p:txBody>
          <a:bodyPr/>
          <a:lstStyle/>
          <a:p>
            <a:endParaRPr lang="zh-CN" altLang="en-US" smtClean="0">
              <a:ea typeface="宋体" charset="-122"/>
            </a:endParaRPr>
          </a:p>
        </p:txBody>
      </p:sp>
      <p:sp>
        <p:nvSpPr>
          <p:cNvPr id="44036" name="灯片编号占位符 3"/>
          <p:cNvSpPr>
            <a:spLocks noGrp="1"/>
          </p:cNvSpPr>
          <p:nvPr>
            <p:ph type="sldNum" sz="quarter" idx="5"/>
          </p:nvPr>
        </p:nvSpPr>
        <p:spPr>
          <a:noFill/>
        </p:spPr>
        <p:txBody>
          <a:bodyPr/>
          <a:lstStyle/>
          <a:p>
            <a:fld id="{E54BC0B1-DD90-48DE-A4B8-129454C44274}" type="slidenum">
              <a:rPr lang="en-US" altLang="zh-CN" smtClean="0">
                <a:ea typeface="宋体" charset="-122"/>
              </a:rPr>
              <a:pPr/>
              <a:t>3</a:t>
            </a:fld>
            <a:endParaRPr lang="en-US" altLang="zh-CN" smtClean="0">
              <a:ea typeface="宋体" charset="-122"/>
            </a:endParaRPr>
          </a:p>
        </p:txBody>
      </p:sp>
    </p:spTree>
    <p:extLst>
      <p:ext uri="{BB962C8B-B14F-4D97-AF65-F5344CB8AC3E}">
        <p14:creationId xmlns:p14="http://schemas.microsoft.com/office/powerpoint/2010/main" val="1533030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sz="1200" b="1" kern="1200" baseline="0" dirty="0" smtClean="0">
                <a:solidFill>
                  <a:schemeClr val="tx1"/>
                </a:solidFill>
                <a:latin typeface="Times New Roman" pitchFamily="18" charset="0"/>
                <a:ea typeface="宋体" pitchFamily="2" charset="-122"/>
                <a:cs typeface="宋体" charset="0"/>
              </a:rPr>
              <a:t>Fig. 1. Carbon dioxide and global mean climate system changes (relative to</a:t>
            </a:r>
          </a:p>
          <a:p>
            <a:r>
              <a:rPr lang="en-US" altLang="zh-CN" sz="1200" kern="1200" baseline="0" dirty="0" smtClean="0">
                <a:solidFill>
                  <a:schemeClr val="tx1"/>
                </a:solidFill>
                <a:latin typeface="Times New Roman" pitchFamily="18" charset="0"/>
                <a:ea typeface="宋体" pitchFamily="2" charset="-122"/>
                <a:cs typeface="宋体" charset="0"/>
              </a:rPr>
              <a:t>preindustrial conditions in 1765) from 1 illustrative model, the Bern 2.5CC</a:t>
            </a:r>
          </a:p>
          <a:p>
            <a:r>
              <a:rPr lang="en-US" altLang="zh-CN" sz="1200" kern="1200" baseline="0" dirty="0" smtClean="0">
                <a:solidFill>
                  <a:schemeClr val="tx1"/>
                </a:solidFill>
                <a:latin typeface="Times New Roman" pitchFamily="18" charset="0"/>
                <a:ea typeface="宋体" pitchFamily="2" charset="-122"/>
                <a:cs typeface="宋体" charset="0"/>
              </a:rPr>
              <a:t>EMIC, whose results are comparable to the suite of assessed EMICs (5, 7).</a:t>
            </a:r>
          </a:p>
          <a:p>
            <a:r>
              <a:rPr lang="en-US" altLang="zh-CN" sz="1200" kern="1200" baseline="0" dirty="0" smtClean="0">
                <a:solidFill>
                  <a:schemeClr val="tx1"/>
                </a:solidFill>
                <a:latin typeface="Times New Roman" pitchFamily="18" charset="0"/>
                <a:ea typeface="宋体" pitchFamily="2" charset="-122"/>
                <a:cs typeface="宋体" charset="0"/>
              </a:rPr>
              <a:t>Climate system responses are shown for a ramp of CO2 emissions at a rate of</a:t>
            </a:r>
          </a:p>
          <a:p>
            <a:r>
              <a:rPr lang="en-US" altLang="zh-CN" sz="1200" kern="1200" baseline="0" dirty="0" smtClean="0">
                <a:solidFill>
                  <a:schemeClr val="tx1"/>
                </a:solidFill>
                <a:latin typeface="Times New Roman" pitchFamily="18" charset="0"/>
                <a:ea typeface="宋体" pitchFamily="2" charset="-122"/>
                <a:cs typeface="宋体" charset="0"/>
              </a:rPr>
              <a:t>2%/year to peak CO2 values of 450, 550, 650, 750, 850, and 1200 </a:t>
            </a:r>
            <a:r>
              <a:rPr lang="en-US" altLang="zh-CN" sz="1200" kern="1200" baseline="0" dirty="0" err="1" smtClean="0">
                <a:solidFill>
                  <a:schemeClr val="tx1"/>
                </a:solidFill>
                <a:latin typeface="Times New Roman" pitchFamily="18" charset="0"/>
                <a:ea typeface="宋体" pitchFamily="2" charset="-122"/>
                <a:cs typeface="宋体" charset="0"/>
              </a:rPr>
              <a:t>ppmv</a:t>
            </a:r>
            <a:r>
              <a:rPr lang="en-US" altLang="zh-CN" sz="1200" kern="1200" baseline="0" dirty="0" smtClean="0">
                <a:solidFill>
                  <a:schemeClr val="tx1"/>
                </a:solidFill>
                <a:latin typeface="Times New Roman" pitchFamily="18" charset="0"/>
                <a:ea typeface="宋体" pitchFamily="2" charset="-122"/>
                <a:cs typeface="宋体" charset="0"/>
              </a:rPr>
              <a:t>,</a:t>
            </a:r>
          </a:p>
          <a:p>
            <a:r>
              <a:rPr lang="en-US" altLang="zh-CN" sz="1200" kern="1200" baseline="0" dirty="0" smtClean="0">
                <a:solidFill>
                  <a:schemeClr val="tx1"/>
                </a:solidFill>
                <a:latin typeface="Times New Roman" pitchFamily="18" charset="0"/>
                <a:ea typeface="宋体" pitchFamily="2" charset="-122"/>
                <a:cs typeface="宋体" charset="0"/>
              </a:rPr>
              <a:t>followed by zero emissions. The rate of global fossil fuel CO2 emission grew at</a:t>
            </a:r>
          </a:p>
          <a:p>
            <a:r>
              <a:rPr lang="en-US" altLang="zh-CN" sz="1200" kern="1200" baseline="0" dirty="0" smtClean="0">
                <a:solidFill>
                  <a:schemeClr val="tx1"/>
                </a:solidFill>
                <a:latin typeface="Times New Roman" pitchFamily="18" charset="0"/>
                <a:ea typeface="宋体" pitchFamily="2" charset="-122"/>
                <a:cs typeface="宋体" charset="0"/>
              </a:rPr>
              <a:t>1%/year from 1980 to 2000 and 3%/year in the period from 2000 to 2005</a:t>
            </a:r>
          </a:p>
          <a:p>
            <a:r>
              <a:rPr lang="en-US" altLang="zh-CN" sz="1200" kern="1200" baseline="0" dirty="0" smtClean="0">
                <a:solidFill>
                  <a:schemeClr val="tx1"/>
                </a:solidFill>
                <a:latin typeface="Times New Roman" pitchFamily="18" charset="0"/>
                <a:ea typeface="宋体" pitchFamily="2" charset="-122"/>
                <a:cs typeface="宋体" charset="0"/>
              </a:rPr>
              <a:t>(13). Results have been smoothed using an 11-year running mean. The 31-year</a:t>
            </a:r>
          </a:p>
          <a:p>
            <a:r>
              <a:rPr lang="en-US" altLang="zh-CN" sz="1200" kern="1200" baseline="0" dirty="0" smtClean="0">
                <a:solidFill>
                  <a:schemeClr val="tx1"/>
                </a:solidFill>
                <a:latin typeface="Times New Roman" pitchFamily="18" charset="0"/>
                <a:ea typeface="宋体" pitchFamily="2" charset="-122"/>
                <a:cs typeface="宋体" charset="0"/>
              </a:rPr>
              <a:t>variation seen in the carbon dioxide time series is introduced by the climatology</a:t>
            </a:r>
          </a:p>
          <a:p>
            <a:r>
              <a:rPr lang="en-US" altLang="zh-CN" sz="1200" kern="1200" baseline="0" dirty="0" smtClean="0">
                <a:solidFill>
                  <a:schemeClr val="tx1"/>
                </a:solidFill>
                <a:latin typeface="Times New Roman" pitchFamily="18" charset="0"/>
                <a:ea typeface="宋体" pitchFamily="2" charset="-122"/>
                <a:cs typeface="宋体" charset="0"/>
              </a:rPr>
              <a:t>used to force the terrestrial biosphere model (15). (</a:t>
            </a:r>
            <a:r>
              <a:rPr lang="en-US" altLang="zh-CN" sz="1200" i="1" kern="1200" baseline="0" dirty="0" smtClean="0">
                <a:solidFill>
                  <a:schemeClr val="tx1"/>
                </a:solidFill>
                <a:latin typeface="Times New Roman" pitchFamily="18" charset="0"/>
                <a:ea typeface="宋体" pitchFamily="2" charset="-122"/>
                <a:cs typeface="宋体" charset="0"/>
              </a:rPr>
              <a:t>Top) Falloff of CO2</a:t>
            </a:r>
          </a:p>
          <a:p>
            <a:r>
              <a:rPr lang="en-US" altLang="zh-CN" sz="1200" kern="1200" baseline="0" dirty="0" smtClean="0">
                <a:solidFill>
                  <a:schemeClr val="tx1"/>
                </a:solidFill>
                <a:latin typeface="Times New Roman" pitchFamily="18" charset="0"/>
                <a:ea typeface="宋体" pitchFamily="2" charset="-122"/>
                <a:cs typeface="宋体" charset="0"/>
              </a:rPr>
              <a:t>concentrations following zero emissions after the peak. (</a:t>
            </a:r>
            <a:r>
              <a:rPr lang="en-US" altLang="zh-CN" sz="1200" i="1" kern="1200" baseline="0" dirty="0" smtClean="0">
                <a:solidFill>
                  <a:schemeClr val="tx1"/>
                </a:solidFill>
                <a:latin typeface="Times New Roman" pitchFamily="18" charset="0"/>
                <a:ea typeface="宋体" pitchFamily="2" charset="-122"/>
                <a:cs typeface="宋体" charset="0"/>
              </a:rPr>
              <a:t>Middle) Globally</a:t>
            </a:r>
          </a:p>
          <a:p>
            <a:r>
              <a:rPr lang="en-US" altLang="zh-CN" sz="1200" kern="1200" baseline="0" dirty="0" smtClean="0">
                <a:solidFill>
                  <a:schemeClr val="tx1"/>
                </a:solidFill>
                <a:latin typeface="Times New Roman" pitchFamily="18" charset="0"/>
                <a:ea typeface="宋体" pitchFamily="2" charset="-122"/>
                <a:cs typeface="宋体" charset="0"/>
              </a:rPr>
              <a:t>averaged surface warming (degrees Celsius) for these cases (note that this</a:t>
            </a:r>
          </a:p>
          <a:p>
            <a:r>
              <a:rPr lang="en-US" altLang="zh-CN" sz="1200" kern="1200" baseline="0" dirty="0" smtClean="0">
                <a:solidFill>
                  <a:schemeClr val="tx1"/>
                </a:solidFill>
                <a:latin typeface="Times New Roman" pitchFamily="18" charset="0"/>
                <a:ea typeface="宋体" pitchFamily="2" charset="-122"/>
                <a:cs typeface="宋体" charset="0"/>
              </a:rPr>
              <a:t>model has an equilibrium climate sensitivity of 3.2 °C for carbon dioxide</a:t>
            </a:r>
          </a:p>
          <a:p>
            <a:r>
              <a:rPr lang="en-US" altLang="zh-CN" sz="1200" kern="1200" baseline="0" dirty="0" smtClean="0">
                <a:solidFill>
                  <a:schemeClr val="tx1"/>
                </a:solidFill>
                <a:latin typeface="Times New Roman" pitchFamily="18" charset="0"/>
                <a:ea typeface="宋体" pitchFamily="2" charset="-122"/>
                <a:cs typeface="宋体" charset="0"/>
              </a:rPr>
              <a:t>doubling). Warming over land is expected to be larger than these global</a:t>
            </a:r>
          </a:p>
          <a:p>
            <a:r>
              <a:rPr lang="en-US" altLang="zh-CN" sz="1200" kern="1200" baseline="0" dirty="0" smtClean="0">
                <a:solidFill>
                  <a:schemeClr val="tx1"/>
                </a:solidFill>
                <a:latin typeface="Times New Roman" pitchFamily="18" charset="0"/>
                <a:ea typeface="宋体" pitchFamily="2" charset="-122"/>
                <a:cs typeface="宋体" charset="0"/>
              </a:rPr>
              <a:t>averaged values, with the greatest warming expected in the Arctic (5). (</a:t>
            </a:r>
            <a:r>
              <a:rPr lang="en-US" altLang="zh-CN" sz="1200" i="1" kern="1200" baseline="0" dirty="0" smtClean="0">
                <a:solidFill>
                  <a:schemeClr val="tx1"/>
                </a:solidFill>
                <a:latin typeface="Times New Roman" pitchFamily="18" charset="0"/>
                <a:ea typeface="宋体" pitchFamily="2" charset="-122"/>
                <a:cs typeface="宋体" charset="0"/>
              </a:rPr>
              <a:t>Bottom)</a:t>
            </a:r>
          </a:p>
          <a:p>
            <a:r>
              <a:rPr lang="en-US" altLang="zh-CN" sz="1200" kern="1200" baseline="0" dirty="0" smtClean="0">
                <a:solidFill>
                  <a:schemeClr val="tx1"/>
                </a:solidFill>
                <a:latin typeface="Times New Roman" pitchFamily="18" charset="0"/>
                <a:ea typeface="宋体" pitchFamily="2" charset="-122"/>
                <a:cs typeface="宋体" charset="0"/>
              </a:rPr>
              <a:t>Sea level rise (meters) from thermal expansion only (not including loss of</a:t>
            </a:r>
          </a:p>
          <a:p>
            <a:r>
              <a:rPr lang="en-US" altLang="zh-CN" sz="1200" kern="1200" baseline="0" dirty="0" smtClean="0">
                <a:solidFill>
                  <a:schemeClr val="tx1"/>
                </a:solidFill>
                <a:latin typeface="Times New Roman" pitchFamily="18" charset="0"/>
                <a:ea typeface="宋体" pitchFamily="2" charset="-122"/>
                <a:cs typeface="宋体" charset="0"/>
              </a:rPr>
              <a:t>glaciers, ice caps, or ice sheets).</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30</a:t>
            </a:fld>
            <a:endParaRPr lang="en-US" altLang="zh-CN"/>
          </a:p>
        </p:txBody>
      </p:sp>
    </p:spTree>
    <p:extLst>
      <p:ext uri="{BB962C8B-B14F-4D97-AF65-F5344CB8AC3E}">
        <p14:creationId xmlns:p14="http://schemas.microsoft.com/office/powerpoint/2010/main" val="269706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Times New Roman" pitchFamily="18" charset="0"/>
                <a:ea typeface="宋体" pitchFamily="2" charset="-122"/>
                <a:cs typeface="宋体" charset="0"/>
              </a:rPr>
              <a:t>Expected </a:t>
            </a:r>
            <a:r>
              <a:rPr lang="en-US" altLang="zh-CN" sz="1200" kern="1200" baseline="0" dirty="0" err="1" smtClean="0">
                <a:solidFill>
                  <a:schemeClr val="tx1"/>
                </a:solidFill>
                <a:latin typeface="Times New Roman" pitchFamily="18" charset="0"/>
                <a:ea typeface="宋体" pitchFamily="2" charset="-122"/>
                <a:cs typeface="宋体" charset="0"/>
              </a:rPr>
              <a:t>decadally</a:t>
            </a:r>
            <a:r>
              <a:rPr lang="en-US" altLang="zh-CN" sz="1200" kern="1200" baseline="0" dirty="0" smtClean="0">
                <a:solidFill>
                  <a:schemeClr val="tx1"/>
                </a:solidFill>
                <a:latin typeface="Times New Roman" pitchFamily="18" charset="0"/>
                <a:ea typeface="宋体" pitchFamily="2" charset="-122"/>
                <a:cs typeface="宋体" charset="0"/>
              </a:rPr>
              <a:t> averaged changes in the global distribution of precipitation per degree of warming (percentage of change in precipitation per</a:t>
            </a:r>
          </a:p>
          <a:p>
            <a:r>
              <a:rPr lang="en-US" altLang="zh-CN" sz="1200" kern="1200" baseline="0" dirty="0" smtClean="0">
                <a:solidFill>
                  <a:schemeClr val="tx1"/>
                </a:solidFill>
                <a:latin typeface="Times New Roman" pitchFamily="18" charset="0"/>
                <a:ea typeface="宋体" pitchFamily="2" charset="-122"/>
                <a:cs typeface="宋体" charset="0"/>
              </a:rPr>
              <a:t>degree of warming, relative to 1900–1950 as the baseline period) in the dry season at each grid point, based upon a suite of 22 AOGCMs for a midrange future</a:t>
            </a:r>
          </a:p>
          <a:p>
            <a:r>
              <a:rPr lang="en-US" altLang="zh-CN" sz="1200" kern="1200" baseline="0" dirty="0" smtClean="0">
                <a:solidFill>
                  <a:schemeClr val="tx1"/>
                </a:solidFill>
                <a:latin typeface="Times New Roman" pitchFamily="18" charset="0"/>
                <a:ea typeface="宋体" pitchFamily="2" charset="-122"/>
                <a:cs typeface="宋体" charset="0"/>
              </a:rPr>
              <a:t>scenario (A1B, see ref. 5). White is used where fewer than 16 of 22 models agree on the sign of the change. Data are monthly averaged over several broad regions</a:t>
            </a:r>
          </a:p>
          <a:p>
            <a:r>
              <a:rPr lang="en-US" altLang="zh-CN" sz="1200" kern="1200" baseline="0" dirty="0" smtClean="0">
                <a:solidFill>
                  <a:schemeClr val="tx1"/>
                </a:solidFill>
                <a:latin typeface="Times New Roman" pitchFamily="18" charset="0"/>
                <a:ea typeface="宋体" pitchFamily="2" charset="-122"/>
                <a:cs typeface="宋体" charset="0"/>
              </a:rPr>
              <a:t>in </a:t>
            </a:r>
            <a:r>
              <a:rPr lang="en-US" altLang="zh-CN" sz="1200" i="1" kern="1200" baseline="0" dirty="0" smtClean="0">
                <a:solidFill>
                  <a:schemeClr val="tx1"/>
                </a:solidFill>
                <a:latin typeface="Times New Roman" pitchFamily="18" charset="0"/>
                <a:ea typeface="宋体" pitchFamily="2" charset="-122"/>
                <a:cs typeface="宋体" charset="0"/>
              </a:rPr>
              <a:t>Inset plots. Red lines show the best estimate (median) of the changes in these regions, while the red shading indicates the1- likely range (i.e., 2 of 3 chances)</a:t>
            </a:r>
          </a:p>
          <a:p>
            <a:r>
              <a:rPr lang="en-US" altLang="zh-CN" sz="1200" kern="1200" baseline="0" dirty="0" smtClean="0">
                <a:solidFill>
                  <a:schemeClr val="tx1"/>
                </a:solidFill>
                <a:latin typeface="Times New Roman" pitchFamily="18" charset="0"/>
                <a:ea typeface="宋体" pitchFamily="2" charset="-122"/>
                <a:cs typeface="宋体" charset="0"/>
              </a:rPr>
              <a:t>across the models.</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31</a:t>
            </a:fld>
            <a:endParaRPr lang="en-US" altLang="zh-CN"/>
          </a:p>
        </p:txBody>
      </p:sp>
    </p:spTree>
    <p:extLst>
      <p:ext uri="{BB962C8B-B14F-4D97-AF65-F5344CB8AC3E}">
        <p14:creationId xmlns:p14="http://schemas.microsoft.com/office/powerpoint/2010/main" val="249274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p:spPr>
        <p:txBody>
          <a:bodyPr/>
          <a:lstStyle/>
          <a:p>
            <a:r>
              <a:rPr lang="en-US" altLang="zh-CN" smtClean="0">
                <a:ea typeface="宋体" charset="-122"/>
              </a:rPr>
              <a:t>How to define the time scale?</a:t>
            </a:r>
            <a:endParaRPr lang="zh-CN" altLang="en-US" smtClean="0">
              <a:ea typeface="宋体" charset="-122"/>
            </a:endParaRPr>
          </a:p>
        </p:txBody>
      </p:sp>
      <p:sp>
        <p:nvSpPr>
          <p:cNvPr id="51204" name="灯片编号占位符 3"/>
          <p:cNvSpPr>
            <a:spLocks noGrp="1"/>
          </p:cNvSpPr>
          <p:nvPr>
            <p:ph type="sldNum" sz="quarter" idx="5"/>
          </p:nvPr>
        </p:nvSpPr>
        <p:spPr>
          <a:noFill/>
        </p:spPr>
        <p:txBody>
          <a:bodyPr/>
          <a:lstStyle/>
          <a:p>
            <a:fld id="{53230A2E-D1D4-4A98-AF75-F5C761257D86}" type="slidenum">
              <a:rPr lang="en-US" altLang="zh-CN" smtClean="0">
                <a:ea typeface="宋体" charset="-122"/>
              </a:rPr>
              <a:pPr/>
              <a:t>35</a:t>
            </a:fld>
            <a:endParaRPr lang="en-US" altLang="zh-CN" smtClean="0">
              <a:ea typeface="宋体" charset="-122"/>
            </a:endParaRPr>
          </a:p>
        </p:txBody>
      </p:sp>
    </p:spTree>
    <p:extLst>
      <p:ext uri="{BB962C8B-B14F-4D97-AF65-F5344CB8AC3E}">
        <p14:creationId xmlns:p14="http://schemas.microsoft.com/office/powerpoint/2010/main" val="362628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p:spPr>
        <p:txBody>
          <a:bodyPr/>
          <a:lstStyle/>
          <a:p>
            <a:r>
              <a:rPr lang="en-US" altLang="zh-CN" smtClean="0">
                <a:ea typeface="宋体" charset="-122"/>
              </a:rPr>
              <a:t>How to define the delta_W?</a:t>
            </a:r>
          </a:p>
          <a:p>
            <a:endParaRPr lang="en-US" altLang="zh-CN" smtClean="0">
              <a:ea typeface="宋体" charset="-122"/>
            </a:endParaRPr>
          </a:p>
          <a:p>
            <a:r>
              <a:rPr lang="en-US" altLang="zh-CN" smtClean="0">
                <a:ea typeface="宋体" charset="-122"/>
              </a:rPr>
              <a:t>500hPa: </a:t>
            </a:r>
          </a:p>
          <a:p>
            <a:endParaRPr lang="en-US" altLang="zh-CN" smtClean="0">
              <a:ea typeface="宋体" charset="-122"/>
            </a:endParaRPr>
          </a:p>
          <a:p>
            <a:r>
              <a:rPr lang="en-US" altLang="zh-CN" smtClean="0">
                <a:ea typeface="宋体" charset="-122"/>
              </a:rPr>
              <a:t>Hadley Cell?</a:t>
            </a:r>
            <a:endParaRPr lang="zh-CN" altLang="en-US" smtClean="0">
              <a:ea typeface="宋体" charset="-122"/>
            </a:endParaRPr>
          </a:p>
        </p:txBody>
      </p:sp>
      <p:sp>
        <p:nvSpPr>
          <p:cNvPr id="52228" name="灯片编号占位符 3"/>
          <p:cNvSpPr>
            <a:spLocks noGrp="1"/>
          </p:cNvSpPr>
          <p:nvPr>
            <p:ph type="sldNum" sz="quarter" idx="5"/>
          </p:nvPr>
        </p:nvSpPr>
        <p:spPr>
          <a:noFill/>
        </p:spPr>
        <p:txBody>
          <a:bodyPr/>
          <a:lstStyle/>
          <a:p>
            <a:fld id="{EF05F4E8-A5E7-4A14-BF73-6773B58D2EE1}" type="slidenum">
              <a:rPr lang="en-US" altLang="zh-CN" smtClean="0">
                <a:ea typeface="宋体" charset="-122"/>
              </a:rPr>
              <a:pPr/>
              <a:t>42</a:t>
            </a:fld>
            <a:endParaRPr lang="en-US" altLang="zh-CN" smtClean="0">
              <a:ea typeface="宋体" charset="-122"/>
            </a:endParaRPr>
          </a:p>
        </p:txBody>
      </p:sp>
    </p:spTree>
    <p:extLst>
      <p:ext uri="{BB962C8B-B14F-4D97-AF65-F5344CB8AC3E}">
        <p14:creationId xmlns:p14="http://schemas.microsoft.com/office/powerpoint/2010/main" val="95305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sz="1200" kern="1200" baseline="0" dirty="0" smtClean="0">
                <a:solidFill>
                  <a:schemeClr val="tx1"/>
                </a:solidFill>
                <a:latin typeface="Times New Roman" pitchFamily="18" charset="0"/>
                <a:ea typeface="宋体" pitchFamily="2" charset="-122"/>
                <a:cs typeface="宋体" charset="0"/>
              </a:rPr>
              <a:t>Temporal evolution of climate change from HadCM3L simulations: global and annual mean changes in</a:t>
            </a:r>
          </a:p>
          <a:p>
            <a:r>
              <a:rPr lang="en-US" altLang="zh-CN" sz="1200" kern="1200" baseline="0" dirty="0" smtClean="0">
                <a:solidFill>
                  <a:schemeClr val="tx1"/>
                </a:solidFill>
                <a:latin typeface="Times New Roman" pitchFamily="18" charset="0"/>
                <a:ea typeface="宋体" pitchFamily="2" charset="-122"/>
                <a:cs typeface="宋体" charset="0"/>
              </a:rPr>
              <a:t>(a) surface air temperature (SAT) and (b) precipitation from the simulation with step‐function changes in atmospheric CO2</a:t>
            </a:r>
          </a:p>
          <a:p>
            <a:r>
              <a:rPr lang="en-US" altLang="zh-CN" sz="1200" kern="1200" baseline="0" dirty="0" smtClean="0">
                <a:solidFill>
                  <a:schemeClr val="tx1"/>
                </a:solidFill>
                <a:latin typeface="Times New Roman" pitchFamily="18" charset="0"/>
                <a:ea typeface="宋体" pitchFamily="2" charset="-122"/>
                <a:cs typeface="宋体" charset="0"/>
              </a:rPr>
              <a:t>(CO2_step) and solar intensity (</a:t>
            </a:r>
            <a:r>
              <a:rPr lang="en-US" altLang="zh-CN" sz="1200" kern="1200" baseline="0" dirty="0" err="1" smtClean="0">
                <a:solidFill>
                  <a:schemeClr val="tx1"/>
                </a:solidFill>
                <a:latin typeface="Times New Roman" pitchFamily="18" charset="0"/>
                <a:ea typeface="宋体" pitchFamily="2" charset="-122"/>
                <a:cs typeface="宋体" charset="0"/>
              </a:rPr>
              <a:t>Solar_step</a:t>
            </a:r>
            <a:r>
              <a:rPr lang="en-US" altLang="zh-CN" sz="1200" kern="1200" baseline="0" dirty="0" smtClean="0">
                <a:solidFill>
                  <a:schemeClr val="tx1"/>
                </a:solidFill>
                <a:latin typeface="Times New Roman" pitchFamily="18" charset="0"/>
                <a:ea typeface="宋体" pitchFamily="2" charset="-122"/>
                <a:cs typeface="宋体" charset="0"/>
              </a:rPr>
              <a:t>); (c) global and annual mean changes in SAT (red line), precipitation (green line),</a:t>
            </a:r>
          </a:p>
          <a:p>
            <a:r>
              <a:rPr lang="en-US" altLang="zh-CN" sz="1200" kern="1200" baseline="0" dirty="0" smtClean="0">
                <a:solidFill>
                  <a:schemeClr val="tx1"/>
                </a:solidFill>
                <a:latin typeface="Times New Roman" pitchFamily="18" charset="0"/>
                <a:ea typeface="宋体" pitchFamily="2" charset="-122"/>
                <a:cs typeface="宋体" charset="0"/>
              </a:rPr>
              <a:t>and prescribed atmospheric CO2 concentrations (black line) from the simulation with 2% annual change in atmospheric CO2</a:t>
            </a:r>
          </a:p>
          <a:p>
            <a:r>
              <a:rPr lang="en-US" altLang="zh-CN" sz="1200" kern="1200" baseline="0" dirty="0" smtClean="0">
                <a:solidFill>
                  <a:schemeClr val="tx1"/>
                </a:solidFill>
                <a:latin typeface="Times New Roman" pitchFamily="18" charset="0"/>
                <a:ea typeface="宋体" pitchFamily="2" charset="-122"/>
                <a:cs typeface="宋体" charset="0"/>
              </a:rPr>
              <a:t>(CO2_ramp); (d) global and annual mean ocean heat uptake from the simulations of CO2_step, </a:t>
            </a:r>
            <a:r>
              <a:rPr lang="en-US" altLang="zh-CN" sz="1200" kern="1200" baseline="0" dirty="0" err="1" smtClean="0">
                <a:solidFill>
                  <a:schemeClr val="tx1"/>
                </a:solidFill>
                <a:latin typeface="Times New Roman" pitchFamily="18" charset="0"/>
                <a:ea typeface="宋体" pitchFamily="2" charset="-122"/>
                <a:cs typeface="宋体" charset="0"/>
              </a:rPr>
              <a:t>Solar_step</a:t>
            </a:r>
            <a:r>
              <a:rPr lang="en-US" altLang="zh-CN" sz="1200" kern="1200" baseline="0" dirty="0" smtClean="0">
                <a:solidFill>
                  <a:schemeClr val="tx1"/>
                </a:solidFill>
                <a:latin typeface="Times New Roman" pitchFamily="18" charset="0"/>
                <a:ea typeface="宋体" pitchFamily="2" charset="-122"/>
                <a:cs typeface="宋体" charset="0"/>
              </a:rPr>
              <a:t>, and CO2_ramp.</a:t>
            </a:r>
          </a:p>
          <a:p>
            <a:r>
              <a:rPr lang="en-US" altLang="zh-CN" sz="1200" kern="1200" baseline="0" dirty="0" smtClean="0">
                <a:solidFill>
                  <a:schemeClr val="tx1"/>
                </a:solidFill>
                <a:latin typeface="Times New Roman" pitchFamily="18" charset="0"/>
                <a:ea typeface="宋体" pitchFamily="2" charset="-122"/>
                <a:cs typeface="宋体" charset="0"/>
              </a:rPr>
              <a:t>The ocean heat uptake was calculated from the time‐series of annual mean ocean heat content by integrating ocean temperature</a:t>
            </a:r>
          </a:p>
          <a:p>
            <a:r>
              <a:rPr lang="en-US" altLang="zh-CN" sz="1200" kern="1200" baseline="0" dirty="0" smtClean="0">
                <a:solidFill>
                  <a:schemeClr val="tx1"/>
                </a:solidFill>
                <a:latin typeface="Times New Roman" pitchFamily="18" charset="0"/>
                <a:ea typeface="宋体" pitchFamily="2" charset="-122"/>
                <a:cs typeface="宋体" charset="0"/>
              </a:rPr>
              <a:t>downward from the ocean surface to the bottom of the ocean. A reduction in atmospheric CO2 concentration leads to a</a:t>
            </a:r>
          </a:p>
          <a:p>
            <a:r>
              <a:rPr lang="en-US" altLang="zh-CN" sz="1200" kern="1200" baseline="0" dirty="0" smtClean="0">
                <a:solidFill>
                  <a:schemeClr val="tx1"/>
                </a:solidFill>
                <a:latin typeface="Times New Roman" pitchFamily="18" charset="0"/>
                <a:ea typeface="宋体" pitchFamily="2" charset="-122"/>
                <a:cs typeface="宋体" charset="0"/>
              </a:rPr>
              <a:t>short‐term increase in global precipitation but this increase is not observed for the simulation where similar negative radiative</a:t>
            </a:r>
          </a:p>
          <a:p>
            <a:r>
              <a:rPr lang="en-US" altLang="zh-CN" sz="1200" kern="1200" baseline="0" dirty="0" smtClean="0">
                <a:solidFill>
                  <a:schemeClr val="tx1"/>
                </a:solidFill>
                <a:latin typeface="Times New Roman" pitchFamily="18" charset="0"/>
                <a:ea typeface="宋体" pitchFamily="2" charset="-122"/>
                <a:cs typeface="宋体" charset="0"/>
              </a:rPr>
              <a:t>forcing is applied as a reduction of solar intensity. The different response of precipitation occurs despite the fact that</a:t>
            </a:r>
          </a:p>
          <a:p>
            <a:r>
              <a:rPr lang="en-US" altLang="zh-CN" sz="1200" kern="1200" baseline="0" dirty="0" smtClean="0">
                <a:solidFill>
                  <a:schemeClr val="tx1"/>
                </a:solidFill>
                <a:latin typeface="Times New Roman" pitchFamily="18" charset="0"/>
                <a:ea typeface="宋体" pitchFamily="2" charset="-122"/>
                <a:cs typeface="宋体" charset="0"/>
              </a:rPr>
              <a:t>the change of ocean heat uptake is nearly the same in response to the change of CO2 and solar forcings.</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47</a:t>
            </a:fld>
            <a:endParaRPr lang="en-US" altLang="zh-CN"/>
          </a:p>
        </p:txBody>
      </p:sp>
    </p:spTree>
    <p:extLst>
      <p:ext uri="{BB962C8B-B14F-4D97-AF65-F5344CB8AC3E}">
        <p14:creationId xmlns:p14="http://schemas.microsoft.com/office/powerpoint/2010/main" val="365388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kern="1200" baseline="0" dirty="0" smtClean="0">
                <a:solidFill>
                  <a:schemeClr val="tx1"/>
                </a:solidFill>
                <a:latin typeface="Times New Roman" pitchFamily="18" charset="0"/>
                <a:ea typeface="宋体" pitchFamily="2" charset="-122"/>
                <a:cs typeface="宋体" charset="0"/>
              </a:rPr>
              <a:t>HadCM3L results from the simulation with 2% annual change in atmospheric CO2 (CO2_ramp): (a) global and</a:t>
            </a:r>
          </a:p>
          <a:p>
            <a:r>
              <a:rPr lang="en-US" altLang="zh-CN" sz="1200" kern="1200" baseline="0" dirty="0" smtClean="0">
                <a:solidFill>
                  <a:schemeClr val="tx1"/>
                </a:solidFill>
                <a:latin typeface="Times New Roman" pitchFamily="18" charset="0"/>
                <a:ea typeface="宋体" pitchFamily="2" charset="-122"/>
                <a:cs typeface="宋体" charset="0"/>
              </a:rPr>
              <a:t>annual mean changes in surface air temperature (SAT) as a function of atmospheric CO2; (b) global and annual mean</a:t>
            </a:r>
          </a:p>
          <a:p>
            <a:r>
              <a:rPr lang="en-US" altLang="zh-CN" sz="1200" kern="1200" baseline="0" dirty="0" smtClean="0">
                <a:solidFill>
                  <a:schemeClr val="tx1"/>
                </a:solidFill>
                <a:latin typeface="Times New Roman" pitchFamily="18" charset="0"/>
                <a:ea typeface="宋体" pitchFamily="2" charset="-122"/>
                <a:cs typeface="宋体" charset="0"/>
              </a:rPr>
              <a:t>changes in ocean temperature as a function of atmospheric CO2 (the ocean temperature change is the change in ocean temperature</a:t>
            </a:r>
          </a:p>
          <a:p>
            <a:r>
              <a:rPr lang="en-US" altLang="zh-CN" sz="1200" kern="1200" baseline="0" dirty="0" smtClean="0">
                <a:solidFill>
                  <a:schemeClr val="tx1"/>
                </a:solidFill>
                <a:latin typeface="Times New Roman" pitchFamily="18" charset="0"/>
                <a:ea typeface="宋体" pitchFamily="2" charset="-122"/>
                <a:cs typeface="宋体" charset="0"/>
              </a:rPr>
              <a:t>that is averaged from the ocean surface to the bottom of the ocean); (c) global and annual mean changes in precipitation</a:t>
            </a:r>
          </a:p>
          <a:p>
            <a:r>
              <a:rPr lang="en-US" altLang="zh-CN" sz="1200" kern="1200" baseline="0" dirty="0" smtClean="0">
                <a:solidFill>
                  <a:schemeClr val="tx1"/>
                </a:solidFill>
                <a:latin typeface="Times New Roman" pitchFamily="18" charset="0"/>
                <a:ea typeface="宋体" pitchFamily="2" charset="-122"/>
                <a:cs typeface="宋体" charset="0"/>
              </a:rPr>
              <a:t>as a function of atmospheric CO2; (d) global and annual mean changes in precipitation as a function of global and</a:t>
            </a:r>
          </a:p>
          <a:p>
            <a:r>
              <a:rPr lang="en-US" altLang="zh-CN" sz="1200" kern="1200" baseline="0" dirty="0" smtClean="0">
                <a:solidFill>
                  <a:schemeClr val="tx1"/>
                </a:solidFill>
                <a:latin typeface="Times New Roman" pitchFamily="18" charset="0"/>
                <a:ea typeface="宋体" pitchFamily="2" charset="-122"/>
                <a:cs typeface="宋体" charset="0"/>
              </a:rPr>
              <a:t>annual mean changes in SAT. Red dots represent the first 70‐year simulation phase with 2% annual CO2 increase (</a:t>
            </a:r>
            <a:r>
              <a:rPr lang="en-US" altLang="zh-CN" sz="1200" kern="1200" baseline="0" dirty="0" err="1" smtClean="0">
                <a:solidFill>
                  <a:schemeClr val="tx1"/>
                </a:solidFill>
                <a:latin typeface="Times New Roman" pitchFamily="18" charset="0"/>
                <a:ea typeface="宋体" pitchFamily="2" charset="-122"/>
                <a:cs typeface="宋体" charset="0"/>
              </a:rPr>
              <a:t>ramp_up</a:t>
            </a:r>
            <a:r>
              <a:rPr lang="en-US" altLang="zh-CN" sz="1200" kern="1200" baseline="0" dirty="0" smtClean="0">
                <a:solidFill>
                  <a:schemeClr val="tx1"/>
                </a:solidFill>
                <a:latin typeface="Times New Roman" pitchFamily="18" charset="0"/>
                <a:ea typeface="宋体" pitchFamily="2" charset="-122"/>
                <a:cs typeface="宋体" charset="0"/>
              </a:rPr>
              <a:t>)</a:t>
            </a:r>
          </a:p>
          <a:p>
            <a:r>
              <a:rPr lang="en-US" altLang="zh-CN" sz="1200" kern="1200" baseline="0" dirty="0" smtClean="0">
                <a:solidFill>
                  <a:schemeClr val="tx1"/>
                </a:solidFill>
                <a:latin typeface="Times New Roman" pitchFamily="18" charset="0"/>
                <a:ea typeface="宋体" pitchFamily="2" charset="-122"/>
                <a:cs typeface="宋体" charset="0"/>
              </a:rPr>
              <a:t>and time moves forward from the lower left to the upper right. Blue dots represent the subsequent 70‐year period with 2%</a:t>
            </a:r>
          </a:p>
          <a:p>
            <a:r>
              <a:rPr lang="en-US" altLang="zh-CN" sz="1200" kern="1200" baseline="0" dirty="0" smtClean="0">
                <a:solidFill>
                  <a:schemeClr val="tx1"/>
                </a:solidFill>
                <a:latin typeface="Times New Roman" pitchFamily="18" charset="0"/>
                <a:ea typeface="宋体" pitchFamily="2" charset="-122"/>
                <a:cs typeface="宋体" charset="0"/>
              </a:rPr>
              <a:t>annual CO2 decrease (</a:t>
            </a:r>
            <a:r>
              <a:rPr lang="en-US" altLang="zh-CN" sz="1200" kern="1200" baseline="0" dirty="0" err="1" smtClean="0">
                <a:solidFill>
                  <a:schemeClr val="tx1"/>
                </a:solidFill>
                <a:latin typeface="Times New Roman" pitchFamily="18" charset="0"/>
                <a:ea typeface="宋体" pitchFamily="2" charset="-122"/>
                <a:cs typeface="宋体" charset="0"/>
              </a:rPr>
              <a:t>ramp_down</a:t>
            </a:r>
            <a:r>
              <a:rPr lang="en-US" altLang="zh-CN" sz="1200" kern="1200" baseline="0" dirty="0" smtClean="0">
                <a:solidFill>
                  <a:schemeClr val="tx1"/>
                </a:solidFill>
                <a:latin typeface="Times New Roman" pitchFamily="18" charset="0"/>
                <a:ea typeface="宋体" pitchFamily="2" charset="-122"/>
                <a:cs typeface="宋体" charset="0"/>
              </a:rPr>
              <a:t>) and time moves forward from the upper right to the lower left. Black dots represent the</a:t>
            </a:r>
          </a:p>
          <a:p>
            <a:r>
              <a:rPr lang="en-US" altLang="zh-CN" sz="1200" kern="1200" baseline="0" dirty="0" smtClean="0">
                <a:solidFill>
                  <a:schemeClr val="tx1"/>
                </a:solidFill>
                <a:latin typeface="Times New Roman" pitchFamily="18" charset="0"/>
                <a:ea typeface="宋体" pitchFamily="2" charset="-122"/>
                <a:cs typeface="宋体" charset="0"/>
              </a:rPr>
              <a:t>following 150‐years with the constant control CO2 concentration and time moves forward from the upper right to the lower</a:t>
            </a:r>
          </a:p>
          <a:p>
            <a:r>
              <a:rPr lang="en-US" altLang="zh-CN" sz="1200" kern="1200" baseline="0" dirty="0" smtClean="0">
                <a:solidFill>
                  <a:schemeClr val="tx1"/>
                </a:solidFill>
                <a:latin typeface="Times New Roman" pitchFamily="18" charset="0"/>
                <a:ea typeface="宋体" pitchFamily="2" charset="-122"/>
                <a:cs typeface="宋体" charset="0"/>
              </a:rPr>
              <a:t>left. The simulation states when atmospheric CO2 reaches 1 × CO2 and 4 × CO2 concentrations are marked with yellow</a:t>
            </a:r>
          </a:p>
          <a:p>
            <a:r>
              <a:rPr lang="en-US" altLang="zh-CN" sz="1200" kern="1200" baseline="0" dirty="0" smtClean="0">
                <a:solidFill>
                  <a:schemeClr val="tx1"/>
                </a:solidFill>
                <a:latin typeface="Times New Roman" pitchFamily="18" charset="0"/>
                <a:ea typeface="宋体" pitchFamily="2" charset="-122"/>
                <a:cs typeface="宋体" charset="0"/>
              </a:rPr>
              <a:t>circles. Due to the ocean thermal inertia one atmospheric CO2 state corresponds to two different states of temperature</a:t>
            </a:r>
          </a:p>
          <a:p>
            <a:r>
              <a:rPr lang="en-US" altLang="zh-CN" sz="1200" kern="1200" baseline="0" dirty="0" smtClean="0">
                <a:solidFill>
                  <a:schemeClr val="tx1"/>
                </a:solidFill>
                <a:latin typeface="Times New Roman" pitchFamily="18" charset="0"/>
                <a:ea typeface="宋体" pitchFamily="2" charset="-122"/>
                <a:cs typeface="宋体" charset="0"/>
              </a:rPr>
              <a:t>and precipitation, and due to the precipitation sensitivity to atmospheric CO2 content, one temperature state corresponds</a:t>
            </a:r>
          </a:p>
          <a:p>
            <a:r>
              <a:rPr lang="en-US" altLang="zh-CN" sz="1200" kern="1200" baseline="0" dirty="0" smtClean="0">
                <a:solidFill>
                  <a:schemeClr val="tx1"/>
                </a:solidFill>
                <a:latin typeface="Times New Roman" pitchFamily="18" charset="0"/>
                <a:ea typeface="宋体" pitchFamily="2" charset="-122"/>
                <a:cs typeface="宋体" charset="0"/>
              </a:rPr>
              <a:t>to two different precipitation states.</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48</a:t>
            </a:fld>
            <a:endParaRPr lang="en-US" altLang="zh-CN"/>
          </a:p>
        </p:txBody>
      </p:sp>
    </p:spTree>
    <p:extLst>
      <p:ext uri="{BB962C8B-B14F-4D97-AF65-F5344CB8AC3E}">
        <p14:creationId xmlns:p14="http://schemas.microsoft.com/office/powerpoint/2010/main" val="258196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p:spPr>
        <p:txBody>
          <a:bodyPr/>
          <a:lstStyle/>
          <a:p>
            <a:endParaRPr lang="zh-CN" altLang="en-US" smtClean="0">
              <a:ea typeface="宋体" charset="-122"/>
            </a:endParaRPr>
          </a:p>
        </p:txBody>
      </p:sp>
      <p:sp>
        <p:nvSpPr>
          <p:cNvPr id="53252" name="日期占位符 3"/>
          <p:cNvSpPr>
            <a:spLocks noGrp="1"/>
          </p:cNvSpPr>
          <p:nvPr>
            <p:ph type="dt" sz="quarter" idx="1"/>
          </p:nvPr>
        </p:nvSpPr>
        <p:spPr>
          <a:noFill/>
        </p:spPr>
        <p:txBody>
          <a:bodyPr/>
          <a:lstStyle/>
          <a:p>
            <a:endParaRPr lang="en-US" altLang="zh-CN" smtClean="0">
              <a:ea typeface="宋体" charset="-122"/>
            </a:endParaRPr>
          </a:p>
        </p:txBody>
      </p:sp>
      <p:sp>
        <p:nvSpPr>
          <p:cNvPr id="53253" name="灯片编号占位符 4"/>
          <p:cNvSpPr>
            <a:spLocks noGrp="1"/>
          </p:cNvSpPr>
          <p:nvPr>
            <p:ph type="sldNum" sz="quarter" idx="5"/>
          </p:nvPr>
        </p:nvSpPr>
        <p:spPr>
          <a:noFill/>
        </p:spPr>
        <p:txBody>
          <a:bodyPr/>
          <a:lstStyle/>
          <a:p>
            <a:fld id="{E48987F9-2DC8-417B-A820-3EB6A3F3C213}" type="slidenum">
              <a:rPr lang="en-US" altLang="zh-CN" smtClean="0">
                <a:ea typeface="宋体" charset="-122"/>
              </a:rPr>
              <a:pPr/>
              <a:t>53</a:t>
            </a:fld>
            <a:endParaRPr lang="en-US" altLang="zh-CN" smtClean="0">
              <a:ea typeface="宋体" charset="-122"/>
            </a:endParaRPr>
          </a:p>
        </p:txBody>
      </p:sp>
    </p:spTree>
    <p:extLst>
      <p:ext uri="{BB962C8B-B14F-4D97-AF65-F5344CB8AC3E}">
        <p14:creationId xmlns:p14="http://schemas.microsoft.com/office/powerpoint/2010/main" val="6181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400" dirty="0" smtClean="0"/>
              <a:t>2 centuries are required for vertical diffusion to balance upwelling and so to warm the ocean to the depth of the main thermocline (1km). This is also the timescale for upwelling to move water from the base of the thermocline to the surface.</a:t>
            </a:r>
            <a:endParaRPr lang="zh-CN" altLang="en-US" sz="2400" dirty="0" smtClean="0"/>
          </a:p>
          <a:p>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10</a:t>
            </a:fld>
            <a:endParaRPr lang="en-US" altLang="zh-CN"/>
          </a:p>
        </p:txBody>
      </p:sp>
    </p:spTree>
    <p:extLst>
      <p:ext uri="{BB962C8B-B14F-4D97-AF65-F5344CB8AC3E}">
        <p14:creationId xmlns:p14="http://schemas.microsoft.com/office/powerpoint/2010/main" val="84964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GEBM: global energy balance model</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11</a:t>
            </a:fld>
            <a:endParaRPr lang="en-US" altLang="zh-CN"/>
          </a:p>
        </p:txBody>
      </p:sp>
    </p:spTree>
    <p:extLst>
      <p:ext uri="{BB962C8B-B14F-4D97-AF65-F5344CB8AC3E}">
        <p14:creationId xmlns:p14="http://schemas.microsoft.com/office/powerpoint/2010/main" val="71327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711EB0C-AA57-44A0-BC5C-329C75D13CAB}" type="slidenum">
              <a:rPr lang="en-US" altLang="zh-CN" smtClean="0">
                <a:ea typeface="宋体" charset="-122"/>
              </a:rPr>
              <a:pPr/>
              <a:t>15</a:t>
            </a:fld>
            <a:endParaRPr lang="en-US" altLang="zh-CN" smtClean="0">
              <a:ea typeface="宋体" charset="-122"/>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tLang="zh-CN" smtClean="0">
              <a:ea typeface="宋体" charset="-122"/>
            </a:endParaRPr>
          </a:p>
        </p:txBody>
      </p:sp>
    </p:spTree>
    <p:extLst>
      <p:ext uri="{BB962C8B-B14F-4D97-AF65-F5344CB8AC3E}">
        <p14:creationId xmlns:p14="http://schemas.microsoft.com/office/powerpoint/2010/main" val="143617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p:spPr>
        <p:txBody>
          <a:bodyPr/>
          <a:lstStyle/>
          <a:p>
            <a:r>
              <a:rPr lang="en-US" altLang="zh-CN" smtClean="0">
                <a:ea typeface="宋体" charset="-122"/>
              </a:rPr>
              <a:t>symmetric</a:t>
            </a:r>
            <a:endParaRPr lang="zh-CN" altLang="en-US" smtClean="0">
              <a:ea typeface="宋体" charset="-122"/>
            </a:endParaRPr>
          </a:p>
        </p:txBody>
      </p:sp>
      <p:sp>
        <p:nvSpPr>
          <p:cNvPr id="46084" name="灯片编号占位符 3"/>
          <p:cNvSpPr>
            <a:spLocks noGrp="1"/>
          </p:cNvSpPr>
          <p:nvPr>
            <p:ph type="sldNum" sz="quarter" idx="5"/>
          </p:nvPr>
        </p:nvSpPr>
        <p:spPr>
          <a:noFill/>
        </p:spPr>
        <p:txBody>
          <a:bodyPr/>
          <a:lstStyle/>
          <a:p>
            <a:fld id="{5899D356-04A3-4FB9-86FA-D4ADBD5FD4DD}" type="slidenum">
              <a:rPr lang="en-US" altLang="zh-CN" smtClean="0">
                <a:ea typeface="宋体" charset="-122"/>
              </a:rPr>
              <a:pPr/>
              <a:t>18</a:t>
            </a:fld>
            <a:endParaRPr lang="en-US" altLang="zh-CN" smtClean="0">
              <a:ea typeface="宋体" charset="-122"/>
            </a:endParaRPr>
          </a:p>
        </p:txBody>
      </p:sp>
    </p:spTree>
    <p:extLst>
      <p:ext uri="{BB962C8B-B14F-4D97-AF65-F5344CB8AC3E}">
        <p14:creationId xmlns:p14="http://schemas.microsoft.com/office/powerpoint/2010/main" val="382864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p:spPr>
        <p:txBody>
          <a:bodyPr/>
          <a:lstStyle/>
          <a:p>
            <a:endParaRPr lang="zh-CN" altLang="en-US" smtClean="0">
              <a:ea typeface="宋体" charset="-122"/>
            </a:endParaRPr>
          </a:p>
        </p:txBody>
      </p:sp>
      <p:sp>
        <p:nvSpPr>
          <p:cNvPr id="47108" name="灯片编号占位符 3"/>
          <p:cNvSpPr>
            <a:spLocks noGrp="1"/>
          </p:cNvSpPr>
          <p:nvPr>
            <p:ph type="sldNum" sz="quarter" idx="5"/>
          </p:nvPr>
        </p:nvSpPr>
        <p:spPr>
          <a:noFill/>
        </p:spPr>
        <p:txBody>
          <a:bodyPr/>
          <a:lstStyle/>
          <a:p>
            <a:fld id="{5E750112-A0E3-4F69-B155-E910B97FD93C}" type="slidenum">
              <a:rPr lang="en-US" altLang="zh-CN" smtClean="0">
                <a:ea typeface="宋体" charset="-122"/>
              </a:rPr>
              <a:pPr/>
              <a:t>19</a:t>
            </a:fld>
            <a:endParaRPr lang="en-US" altLang="zh-CN" smtClean="0">
              <a:ea typeface="宋体" charset="-122"/>
            </a:endParaRPr>
          </a:p>
        </p:txBody>
      </p:sp>
    </p:spTree>
    <p:extLst>
      <p:ext uri="{BB962C8B-B14F-4D97-AF65-F5344CB8AC3E}">
        <p14:creationId xmlns:p14="http://schemas.microsoft.com/office/powerpoint/2010/main" val="385350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ln/>
        </p:spPr>
        <p:txBody>
          <a:bodyPr/>
          <a:lstStyle/>
          <a:p>
            <a:endParaRPr lang="zh-CN" altLang="en-US" smtClean="0">
              <a:ea typeface="宋体" charset="-122"/>
            </a:endParaRPr>
          </a:p>
        </p:txBody>
      </p:sp>
      <p:sp>
        <p:nvSpPr>
          <p:cNvPr id="48132" name="灯片编号占位符 3"/>
          <p:cNvSpPr>
            <a:spLocks noGrp="1"/>
          </p:cNvSpPr>
          <p:nvPr>
            <p:ph type="sldNum" sz="quarter" idx="5"/>
          </p:nvPr>
        </p:nvSpPr>
        <p:spPr>
          <a:noFill/>
        </p:spPr>
        <p:txBody>
          <a:bodyPr/>
          <a:lstStyle/>
          <a:p>
            <a:fld id="{2F6F30D1-CE38-481D-899E-E16D675CA574}" type="slidenum">
              <a:rPr lang="en-US" altLang="zh-CN" smtClean="0">
                <a:ea typeface="宋体" charset="-122"/>
              </a:rPr>
              <a:pPr/>
              <a:t>20</a:t>
            </a:fld>
            <a:endParaRPr lang="en-US" altLang="zh-CN" smtClean="0">
              <a:ea typeface="宋体" charset="-122"/>
            </a:endParaRPr>
          </a:p>
        </p:txBody>
      </p:sp>
    </p:spTree>
    <p:extLst>
      <p:ext uri="{BB962C8B-B14F-4D97-AF65-F5344CB8AC3E}">
        <p14:creationId xmlns:p14="http://schemas.microsoft.com/office/powerpoint/2010/main" val="414797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p:spPr>
        <p:txBody>
          <a:bodyPr/>
          <a:lstStyle/>
          <a:p>
            <a:r>
              <a:rPr lang="en-US" altLang="zh-CN" smtClean="0">
                <a:solidFill>
                  <a:srgbClr val="0033CC"/>
                </a:solidFill>
                <a:ea typeface="宋体" charset="-122"/>
              </a:rPr>
              <a:t>Stouffer, 2004</a:t>
            </a:r>
            <a:endParaRPr lang="zh-CN" altLang="en-US" smtClean="0">
              <a:ea typeface="宋体" charset="-122"/>
            </a:endParaRPr>
          </a:p>
        </p:txBody>
      </p:sp>
      <p:sp>
        <p:nvSpPr>
          <p:cNvPr id="49156" name="灯片编号占位符 3"/>
          <p:cNvSpPr>
            <a:spLocks noGrp="1"/>
          </p:cNvSpPr>
          <p:nvPr>
            <p:ph type="sldNum" sz="quarter" idx="5"/>
          </p:nvPr>
        </p:nvSpPr>
        <p:spPr>
          <a:noFill/>
        </p:spPr>
        <p:txBody>
          <a:bodyPr/>
          <a:lstStyle/>
          <a:p>
            <a:fld id="{0F7B7A28-0163-4FFB-B8E0-5FA96A02EF71}" type="slidenum">
              <a:rPr lang="en-US" altLang="zh-CN" smtClean="0">
                <a:ea typeface="宋体" charset="-122"/>
              </a:rPr>
              <a:pPr/>
              <a:t>22</a:t>
            </a:fld>
            <a:endParaRPr lang="en-US" altLang="zh-CN" smtClean="0">
              <a:ea typeface="宋体" charset="-122"/>
            </a:endParaRPr>
          </a:p>
        </p:txBody>
      </p:sp>
    </p:spTree>
    <p:extLst>
      <p:ext uri="{BB962C8B-B14F-4D97-AF65-F5344CB8AC3E}">
        <p14:creationId xmlns:p14="http://schemas.microsoft.com/office/powerpoint/2010/main" val="289865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ln/>
        </p:spPr>
        <p:txBody>
          <a:bodyPr/>
          <a:lstStyle/>
          <a:p>
            <a:endParaRPr lang="zh-CN" altLang="en-US" smtClean="0">
              <a:ea typeface="宋体" charset="-122"/>
            </a:endParaRPr>
          </a:p>
        </p:txBody>
      </p:sp>
      <p:sp>
        <p:nvSpPr>
          <p:cNvPr id="50180" name="灯片编号占位符 3"/>
          <p:cNvSpPr>
            <a:spLocks noGrp="1"/>
          </p:cNvSpPr>
          <p:nvPr>
            <p:ph type="sldNum" sz="quarter" idx="5"/>
          </p:nvPr>
        </p:nvSpPr>
        <p:spPr>
          <a:noFill/>
        </p:spPr>
        <p:txBody>
          <a:bodyPr/>
          <a:lstStyle/>
          <a:p>
            <a:fld id="{96ECFCBE-966E-4375-BB48-EEB756FA9248}" type="slidenum">
              <a:rPr lang="en-US" altLang="zh-CN" smtClean="0">
                <a:ea typeface="宋体" charset="-122"/>
              </a:rPr>
              <a:pPr/>
              <a:t>29</a:t>
            </a:fld>
            <a:endParaRPr lang="en-US" altLang="zh-CN" smtClean="0">
              <a:ea typeface="宋体" charset="-122"/>
            </a:endParaRPr>
          </a:p>
        </p:txBody>
      </p:sp>
    </p:spTree>
    <p:extLst>
      <p:ext uri="{BB962C8B-B14F-4D97-AF65-F5344CB8AC3E}">
        <p14:creationId xmlns:p14="http://schemas.microsoft.com/office/powerpoint/2010/main" val="2262230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zh-CN" altLang="en-US" sz="1050" b="0" spc="300" dirty="0" smtClean="0">
                <a:solidFill>
                  <a:schemeClr val="bg2">
                    <a:lumMod val="50000"/>
                  </a:schemeClr>
                </a:solidFill>
                <a:latin typeface="Tahoma" pitchFamily="34" charset="0"/>
                <a:ea typeface="黑体" pitchFamily="2" charset="-122"/>
              </a:rPr>
              <a:t>海洋</a:t>
            </a:r>
            <a:r>
              <a:rPr lang="en-US" altLang="zh-CN" sz="1050" b="0" spc="300" dirty="0" smtClean="0">
                <a:solidFill>
                  <a:schemeClr val="bg2">
                    <a:lumMod val="50000"/>
                  </a:schemeClr>
                </a:solidFill>
                <a:latin typeface="Tahoma" pitchFamily="34" charset="0"/>
                <a:ea typeface="黑体" pitchFamily="2" charset="-122"/>
              </a:rPr>
              <a:t>-</a:t>
            </a:r>
            <a:r>
              <a:rPr lang="zh-CN" altLang="en-US" sz="1050" b="0" spc="300" dirty="0" smtClean="0">
                <a:solidFill>
                  <a:schemeClr val="bg2">
                    <a:lumMod val="50000"/>
                  </a:schemeClr>
                </a:solidFill>
                <a:latin typeface="Tahoma" pitchFamily="34" charset="0"/>
                <a:ea typeface="黑体" pitchFamily="2" charset="-122"/>
              </a:rPr>
              <a:t>大气相互作用</a:t>
            </a:r>
            <a:r>
              <a:rPr lang="en-US" altLang="zh-CN" sz="1050" b="0" spc="300" dirty="0" smtClean="0">
                <a:solidFill>
                  <a:schemeClr val="bg2">
                    <a:lumMod val="50000"/>
                  </a:schemeClr>
                </a:solidFill>
                <a:latin typeface="Tahoma" pitchFamily="34" charset="0"/>
                <a:ea typeface="黑体" pitchFamily="2" charset="-122"/>
              </a:rPr>
              <a:t>: </a:t>
            </a:r>
            <a:r>
              <a:rPr lang="zh-CN" altLang="en-US" sz="1050" b="0" spc="300" dirty="0">
                <a:solidFill>
                  <a:schemeClr val="bg2">
                    <a:lumMod val="50000"/>
                  </a:schemeClr>
                </a:solidFill>
                <a:latin typeface="Tahoma" pitchFamily="34" charset="0"/>
                <a:ea typeface="黑体" pitchFamily="2" charset="-122"/>
              </a:rPr>
              <a:t>大气与海洋专业研究生高级课程</a:t>
            </a:r>
            <a:endParaRPr lang="en-US" altLang="zh-CN" sz="1050" b="0" spc="300" dirty="0">
              <a:solidFill>
                <a:schemeClr val="bg2">
                  <a:lumMod val="50000"/>
                </a:schemeClr>
              </a:solidFill>
              <a:latin typeface="Tahoma" pitchFamily="34" charset="0"/>
              <a:ea typeface="黑体" pitchFamily="2" charset="-122"/>
            </a:endParaRP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5598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70193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99835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75386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93747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849180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682511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67235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132638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52567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975496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141688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08677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783695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647269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47368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556062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555159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203685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49914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103503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05614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902682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204343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01689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692904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702219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132380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708481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30892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54001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40226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253825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701499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092261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300232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504523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757659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843686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89725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9"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328" y="681541"/>
            <a:ext cx="9144000" cy="107156"/>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1312" y="681541"/>
            <a:ext cx="1714500" cy="107156"/>
          </a:xfrm>
          <a:prstGeom prst="rect">
            <a:avLst/>
          </a:prstGeom>
          <a:solidFill>
            <a:srgbClr val="920B08"/>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797126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960488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965086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808630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366161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8385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57163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734507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819770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585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328" y="1421"/>
            <a:ext cx="9144000" cy="107156"/>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1312" y="1421"/>
            <a:ext cx="1714500" cy="107156"/>
          </a:xfrm>
          <a:prstGeom prst="rect">
            <a:avLst/>
          </a:prstGeom>
          <a:solidFill>
            <a:srgbClr val="920B08"/>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77808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6"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328" y="1421"/>
            <a:ext cx="9144000" cy="107156"/>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1312" y="1421"/>
            <a:ext cx="1714500" cy="107156"/>
          </a:xfrm>
          <a:prstGeom prst="rect">
            <a:avLst/>
          </a:prstGeom>
          <a:solidFill>
            <a:srgbClr val="920B08"/>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13832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180132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0538"/>
            <a:ext cx="8229600" cy="589360"/>
          </a:xfrm>
          <a:prstGeom prst="rect">
            <a:avLst/>
          </a:prstGeom>
        </p:spPr>
        <p:txBody>
          <a:bodyPr/>
          <a:lstStyle>
            <a:lvl1pPr>
              <a:defRPr>
                <a:solidFill>
                  <a:schemeClr val="tx1"/>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146924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4.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spc="300" dirty="0" smtClean="0">
                <a:solidFill>
                  <a:schemeClr val="bg2">
                    <a:lumMod val="75000"/>
                  </a:schemeClr>
                </a:solidFill>
                <a:latin typeface="Tahoma" pitchFamily="34" charset="0"/>
                <a:ea typeface="黑体" pitchFamily="2" charset="-122"/>
              </a:rPr>
              <a:t>Lecture</a:t>
            </a:r>
            <a:r>
              <a:rPr lang="en-US" altLang="zh-CN" sz="900" b="0" spc="300" baseline="0" dirty="0" smtClean="0">
                <a:solidFill>
                  <a:schemeClr val="bg2">
                    <a:lumMod val="75000"/>
                  </a:schemeClr>
                </a:solidFill>
                <a:latin typeface="Tahoma" pitchFamily="34" charset="0"/>
                <a:ea typeface="黑体" pitchFamily="2" charset="-122"/>
              </a:rPr>
              <a:t> 4</a:t>
            </a:r>
            <a:r>
              <a:rPr lang="en-US" altLang="zh-CN" sz="900" b="0" spc="300" dirty="0" smtClean="0">
                <a:solidFill>
                  <a:schemeClr val="bg2">
                    <a:lumMod val="75000"/>
                  </a:schemeClr>
                </a:solidFill>
                <a:latin typeface="Tahoma" pitchFamily="34" charset="0"/>
                <a:ea typeface="黑体" pitchFamily="2" charset="-122"/>
              </a:rPr>
              <a:t>: Timescale and Reversibility of Climate</a:t>
            </a:r>
            <a:r>
              <a:rPr lang="en-US" altLang="zh-CN" sz="900" b="0" spc="300" baseline="0" dirty="0" smtClean="0">
                <a:solidFill>
                  <a:schemeClr val="bg2">
                    <a:lumMod val="75000"/>
                  </a:schemeClr>
                </a:solidFill>
                <a:latin typeface="Tahoma" pitchFamily="34" charset="0"/>
                <a:ea typeface="黑体" pitchFamily="2" charset="-122"/>
              </a:rPr>
              <a:t> Change</a:t>
            </a:r>
            <a:endParaRPr lang="en-US" altLang="zh-CN" sz="900" b="0" kern="1200" spc="300" dirty="0">
              <a:solidFill>
                <a:schemeClr val="bg2">
                  <a:lumMod val="75000"/>
                </a:schemeClr>
              </a:solidFill>
              <a:latin typeface="Tahoma" pitchFamily="34" charset="0"/>
              <a:ea typeface="黑体" pitchFamily="2" charset="-122"/>
              <a:cs typeface="+mn-cs"/>
            </a:endParaRP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60"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61"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62"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 id="2147484348" r:id="rId18"/>
    <p:sldLayoutId id="2147484349" r:id="rId19"/>
    <p:sldLayoutId id="2147484350" r:id="rId20"/>
    <p:sldLayoutId id="2147484351" r:id="rId21"/>
    <p:sldLayoutId id="2147484352" r:id="rId22"/>
    <p:sldLayoutId id="2147484353" r:id="rId23"/>
    <p:sldLayoutId id="2147484354" r:id="rId24"/>
    <p:sldLayoutId id="2147484355" r:id="rId25"/>
    <p:sldLayoutId id="2147484356" r:id="rId26"/>
    <p:sldLayoutId id="2147484357" r:id="rId27"/>
    <p:sldLayoutId id="2147484358" r:id="rId28"/>
    <p:sldLayoutId id="2147484359" r:id="rId29"/>
    <p:sldLayoutId id="2147484360" r:id="rId30"/>
    <p:sldLayoutId id="2147484361" r:id="rId31"/>
    <p:sldLayoutId id="2147484362" r:id="rId32"/>
    <p:sldLayoutId id="2147484363" r:id="rId33"/>
    <p:sldLayoutId id="2147484364" r:id="rId34"/>
    <p:sldLayoutId id="2147484365" r:id="rId35"/>
    <p:sldLayoutId id="2147484366" r:id="rId36"/>
    <p:sldLayoutId id="2147484367" r:id="rId37"/>
    <p:sldLayoutId id="2147484368" r:id="rId38"/>
    <p:sldLayoutId id="2147484369" r:id="rId39"/>
    <p:sldLayoutId id="2147484370" r:id="rId40"/>
    <p:sldLayoutId id="2147484371" r:id="rId41"/>
    <p:sldLayoutId id="2147484372" r:id="rId42"/>
    <p:sldLayoutId id="2147484373" r:id="rId43"/>
    <p:sldLayoutId id="2147484374" r:id="rId44"/>
    <p:sldLayoutId id="2147484375" r:id="rId45"/>
    <p:sldLayoutId id="2147484376" r:id="rId46"/>
    <p:sldLayoutId id="2147484377" r:id="rId47"/>
    <p:sldLayoutId id="2147484378" r:id="rId48"/>
    <p:sldLayoutId id="2147484379" r:id="rId49"/>
    <p:sldLayoutId id="2147484380" r:id="rId50"/>
    <p:sldLayoutId id="2147484381" r:id="rId51"/>
    <p:sldLayoutId id="2147484382" r:id="rId52"/>
    <p:sldLayoutId id="2147484383" r:id="rId53"/>
    <p:sldLayoutId id="2147484384" r:id="rId54"/>
    <p:sldLayoutId id="2147484385" r:id="rId55"/>
    <p:sldLayoutId id="2147484386" r:id="rId56"/>
    <p:sldLayoutId id="2147484387" r:id="rId57"/>
    <p:sldLayoutId id="2147484388" r:id="rId58"/>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26.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9.xml"/><Relationship Id="rId4" Type="http://schemas.openxmlformats.org/officeDocument/2006/relationships/image" Target="../media/image51.emf"/></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1.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3.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4.xml"/><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5.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6.xml"/><Relationship Id="rId5" Type="http://schemas.openxmlformats.org/officeDocument/2006/relationships/image" Target="../media/image73.jpeg"/><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76.jpeg"/><Relationship Id="rId4" Type="http://schemas.openxmlformats.org/officeDocument/2006/relationships/image" Target="../media/image7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57.xml"/><Relationship Id="rId1" Type="http://schemas.openxmlformats.org/officeDocument/2006/relationships/vmlDrawing" Target="../drawings/vmlDrawing1.vml"/><Relationship Id="rId5" Type="http://schemas.openxmlformats.org/officeDocument/2006/relationships/image" Target="../media/image86.w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771549"/>
            <a:ext cx="8352928" cy="1008113"/>
          </a:xfrm>
        </p:spPr>
        <p:txBody>
          <a:bodyPr/>
          <a:lstStyle/>
          <a:p>
            <a:pPr algn="ctr" eaLnBrk="1" hangingPunct="1">
              <a:defRPr/>
            </a:pPr>
            <a:r>
              <a:rPr lang="en-US" altLang="zh-CN" sz="2400" b="1" dirty="0">
                <a:solidFill>
                  <a:srgbClr val="C00000"/>
                </a:solidFill>
                <a:latin typeface="Arial" panose="020B0604020202020204" pitchFamily="34" charset="0"/>
                <a:cs typeface="Arial" panose="020B0604020202020204" pitchFamily="34" charset="0"/>
              </a:rPr>
              <a:t/>
            </a:r>
            <a:br>
              <a:rPr lang="en-US" altLang="zh-CN" sz="2400" b="1" dirty="0">
                <a:solidFill>
                  <a:srgbClr val="C00000"/>
                </a:solidFill>
                <a:latin typeface="Arial" panose="020B0604020202020204" pitchFamily="34" charset="0"/>
                <a:cs typeface="Arial" panose="020B0604020202020204" pitchFamily="34" charset="0"/>
              </a:rPr>
            </a:br>
            <a:r>
              <a:rPr lang="zh-CN" altLang="en-US" sz="2000" b="1" spc="600" dirty="0" smtClean="0">
                <a:solidFill>
                  <a:srgbClr val="8B0012"/>
                </a:solidFill>
                <a:cs typeface="+mj-cs"/>
              </a:rPr>
              <a:t>大尺度海洋</a:t>
            </a:r>
            <a:r>
              <a:rPr lang="en-US" altLang="zh-CN" sz="2000" b="1" spc="600" dirty="0" smtClean="0">
                <a:solidFill>
                  <a:srgbClr val="8B0012"/>
                </a:solidFill>
                <a:cs typeface="+mj-cs"/>
              </a:rPr>
              <a:t>-</a:t>
            </a:r>
            <a:r>
              <a:rPr lang="zh-CN" altLang="en-US" sz="2000" b="1" spc="600" dirty="0" smtClean="0">
                <a:solidFill>
                  <a:srgbClr val="8B0012"/>
                </a:solidFill>
                <a:cs typeface="+mj-cs"/>
              </a:rPr>
              <a:t>大气相互作用</a:t>
            </a:r>
            <a:r>
              <a:rPr lang="en-US" altLang="zh-CN" sz="2000" b="1" spc="600" dirty="0">
                <a:solidFill>
                  <a:srgbClr val="8B0012"/>
                </a:solidFill>
                <a:cs typeface="+mj-cs"/>
              </a:rPr>
              <a:t/>
            </a:r>
            <a:br>
              <a:rPr lang="en-US" altLang="zh-CN" sz="2000" b="1" spc="600" dirty="0">
                <a:solidFill>
                  <a:srgbClr val="8B0012"/>
                </a:solidFill>
                <a:cs typeface="+mj-cs"/>
              </a:rPr>
            </a:br>
            <a:r>
              <a:rPr lang="en-US" altLang="zh-CN" sz="800" b="1" spc="600" dirty="0">
                <a:solidFill>
                  <a:srgbClr val="8B0012"/>
                </a:solidFill>
                <a:cs typeface="+mj-cs"/>
              </a:rPr>
              <a:t/>
            </a:r>
            <a:br>
              <a:rPr lang="en-US" altLang="zh-CN" sz="800" b="1" spc="600" dirty="0">
                <a:solidFill>
                  <a:srgbClr val="8B0012"/>
                </a:solidFill>
                <a:cs typeface="+mj-cs"/>
              </a:rPr>
            </a:br>
            <a:r>
              <a:rPr lang="en-US" altLang="zh-CN" sz="2000" b="1" dirty="0" smtClean="0">
                <a:solidFill>
                  <a:srgbClr val="8B0012"/>
                </a:solidFill>
                <a:latin typeface="Arial" panose="020B0604020202020204" pitchFamily="34" charset="0"/>
                <a:cs typeface="Arial" panose="020B0604020202020204" pitchFamily="34" charset="0"/>
              </a:rPr>
              <a:t>Large Scale Ocean-Atmosphere Interaction</a:t>
            </a:r>
            <a:endParaRPr lang="en-US" altLang="zh-CN" sz="2000" b="1" dirty="0">
              <a:solidFill>
                <a:srgbClr val="8B0012"/>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47664" y="735546"/>
            <a:ext cx="6056430" cy="3996444"/>
          </a:xfrm>
        </p:spPr>
        <p:txBody>
          <a:bodyPr/>
          <a:lstStyle/>
          <a:p>
            <a:r>
              <a:rPr lang="en-US" altLang="zh-CN" dirty="0" smtClean="0"/>
              <a:t>Fast timescale: damping</a:t>
            </a:r>
          </a:p>
          <a:p>
            <a:endParaRPr lang="en-US" altLang="zh-CN" dirty="0" smtClean="0"/>
          </a:p>
          <a:p>
            <a:pPr lvl="1"/>
            <a:r>
              <a:rPr lang="en-US" altLang="zh-CN" sz="1800" dirty="0">
                <a:sym typeface="Symbol"/>
              </a:rPr>
              <a:t></a:t>
            </a:r>
            <a:r>
              <a:rPr lang="en-US" altLang="zh-CN" sz="1800" dirty="0"/>
              <a:t>: non-dimensional sensitivity parameter</a:t>
            </a:r>
          </a:p>
          <a:p>
            <a:pPr lvl="1"/>
            <a:r>
              <a:rPr lang="en-US" altLang="zh-CN" sz="1800" dirty="0">
                <a:sym typeface="Symbol"/>
              </a:rPr>
              <a:t> </a:t>
            </a:r>
            <a:r>
              <a:rPr lang="en-US" altLang="zh-CN" sz="1800" dirty="0"/>
              <a:t>=1 for a “sensitive climate” 4 </a:t>
            </a:r>
            <a:r>
              <a:rPr lang="zh-CN" altLang="en-US" sz="1800" dirty="0">
                <a:sym typeface="Symbol"/>
              </a:rPr>
              <a:t></a:t>
            </a:r>
            <a:r>
              <a:rPr lang="en-US" altLang="zh-CN" sz="1800" dirty="0"/>
              <a:t>C for 2CO2 </a:t>
            </a:r>
          </a:p>
          <a:p>
            <a:pPr lvl="1"/>
            <a:r>
              <a:rPr lang="en-US" altLang="zh-CN" sz="1800" dirty="0">
                <a:sym typeface="Symbol"/>
              </a:rPr>
              <a:t> =</a:t>
            </a:r>
            <a:r>
              <a:rPr lang="en-US" altLang="zh-CN" sz="1800" dirty="0"/>
              <a:t>2 for a “insensitive climate” 2</a:t>
            </a:r>
            <a:r>
              <a:rPr lang="zh-CN" altLang="en-US" sz="1800" dirty="0">
                <a:sym typeface="Symbol"/>
              </a:rPr>
              <a:t> </a:t>
            </a:r>
            <a:r>
              <a:rPr lang="en-US" altLang="zh-CN" sz="1800" dirty="0"/>
              <a:t>C for 2CO2</a:t>
            </a:r>
          </a:p>
          <a:p>
            <a:pPr lvl="1"/>
            <a:endParaRPr lang="en-US" altLang="zh-CN" sz="1800" dirty="0"/>
          </a:p>
          <a:p>
            <a:r>
              <a:rPr lang="en-US" altLang="zh-CN" dirty="0" smtClean="0"/>
              <a:t>Slow timescale: upwelling</a:t>
            </a:r>
          </a:p>
          <a:p>
            <a:endParaRPr lang="en-US" altLang="zh-CN" dirty="0" smtClean="0"/>
          </a:p>
          <a:p>
            <a:pPr lvl="1"/>
            <a:r>
              <a:rPr lang="en-US" altLang="zh-CN" sz="1800" dirty="0">
                <a:solidFill>
                  <a:srgbClr val="FF0000"/>
                </a:solidFill>
              </a:rPr>
              <a:t>197</a:t>
            </a:r>
            <a:r>
              <a:rPr lang="en-US" altLang="zh-CN" sz="1800" dirty="0"/>
              <a:t> yrs for w=4m/yr and k=1 cm</a:t>
            </a:r>
            <a:r>
              <a:rPr lang="en-US" altLang="zh-CN" sz="1800" baseline="30000" dirty="0"/>
              <a:t>2</a:t>
            </a:r>
            <a:r>
              <a:rPr lang="en-US" altLang="zh-CN" sz="1800" dirty="0"/>
              <a:t>/s</a:t>
            </a:r>
          </a:p>
        </p:txBody>
      </p:sp>
      <p:grpSp>
        <p:nvGrpSpPr>
          <p:cNvPr id="5" name="组合 12"/>
          <p:cNvGrpSpPr/>
          <p:nvPr/>
        </p:nvGrpSpPr>
        <p:grpSpPr>
          <a:xfrm>
            <a:off x="2123728" y="1059582"/>
            <a:ext cx="3510390" cy="564401"/>
            <a:chOff x="1547664" y="3900602"/>
            <a:chExt cx="4680520" cy="752534"/>
          </a:xfrm>
        </p:grpSpPr>
        <p:pic>
          <p:nvPicPr>
            <p:cNvPr id="56328" name="Picture 8"/>
            <p:cNvPicPr>
              <a:picLocks noChangeAspect="1" noChangeArrowheads="1"/>
            </p:cNvPicPr>
            <p:nvPr/>
          </p:nvPicPr>
          <p:blipFill>
            <a:blip r:embed="rId3" cstate="print"/>
            <a:srcRect/>
            <a:stretch>
              <a:fillRect/>
            </a:stretch>
          </p:blipFill>
          <p:spPr bwMode="auto">
            <a:xfrm>
              <a:off x="1547664" y="4149080"/>
              <a:ext cx="3616054" cy="360040"/>
            </a:xfrm>
            <a:prstGeom prst="rect">
              <a:avLst/>
            </a:prstGeom>
            <a:noFill/>
            <a:ln w="9525">
              <a:noFill/>
              <a:miter lim="800000"/>
              <a:headEnd/>
              <a:tailEnd/>
            </a:ln>
          </p:spPr>
        </p:pic>
        <p:pic>
          <p:nvPicPr>
            <p:cNvPr id="56329" name="Picture 9"/>
            <p:cNvPicPr>
              <a:picLocks noChangeAspect="1" noChangeArrowheads="1"/>
            </p:cNvPicPr>
            <p:nvPr/>
          </p:nvPicPr>
          <p:blipFill>
            <a:blip r:embed="rId4" cstate="print"/>
            <a:srcRect/>
            <a:stretch>
              <a:fillRect/>
            </a:stretch>
          </p:blipFill>
          <p:spPr bwMode="auto">
            <a:xfrm>
              <a:off x="5220072" y="3900602"/>
              <a:ext cx="1008112" cy="752534"/>
            </a:xfrm>
            <a:prstGeom prst="rect">
              <a:avLst/>
            </a:prstGeom>
            <a:noFill/>
            <a:ln w="9525">
              <a:noFill/>
              <a:miter lim="800000"/>
              <a:headEnd/>
              <a:tailEnd/>
            </a:ln>
          </p:spPr>
        </p:pic>
      </p:grpSp>
      <p:pic>
        <p:nvPicPr>
          <p:cNvPr id="56330" name="Picture 10"/>
          <p:cNvPicPr>
            <a:picLocks noChangeAspect="1" noChangeArrowheads="1"/>
          </p:cNvPicPr>
          <p:nvPr/>
        </p:nvPicPr>
        <p:blipFill>
          <a:blip r:embed="rId5" cstate="print"/>
          <a:srcRect/>
          <a:stretch>
            <a:fillRect/>
          </a:stretch>
        </p:blipFill>
        <p:spPr bwMode="auto">
          <a:xfrm>
            <a:off x="2267744" y="3399842"/>
            <a:ext cx="1121663" cy="324036"/>
          </a:xfrm>
          <a:prstGeom prst="rect">
            <a:avLst/>
          </a:prstGeom>
          <a:noFill/>
          <a:ln w="9525">
            <a:noFill/>
            <a:miter lim="800000"/>
            <a:headEnd/>
            <a:tailEnd/>
          </a:ln>
        </p:spPr>
      </p:pic>
      <p:sp>
        <p:nvSpPr>
          <p:cNvPr id="9" name="标题 2"/>
          <p:cNvSpPr>
            <a:spLocks noGrp="1"/>
          </p:cNvSpPr>
          <p:nvPr>
            <p:ph type="title"/>
          </p:nvPr>
        </p:nvSpPr>
        <p:spPr>
          <a:xfrm>
            <a:off x="899592" y="0"/>
            <a:ext cx="7416824"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Climate Sensitivity and Feedback on the Timescale</a:t>
            </a:r>
            <a:endParaRPr lang="zh-CN" altLang="en-US" sz="2400" b="1"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18695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88024" y="945357"/>
            <a:ext cx="3384376" cy="3394472"/>
          </a:xfrm>
        </p:spPr>
        <p:txBody>
          <a:bodyPr/>
          <a:lstStyle/>
          <a:p>
            <a:r>
              <a:rPr lang="en-US" altLang="zh-CN" sz="1800" dirty="0"/>
              <a:t>1-D GEBM (</a:t>
            </a:r>
            <a:r>
              <a:rPr lang="en-US" altLang="zh-CN" sz="1500" dirty="0"/>
              <a:t>Jarvis and Li, 2010</a:t>
            </a:r>
            <a:r>
              <a:rPr lang="en-US" altLang="zh-CN" sz="1800" dirty="0"/>
              <a:t>)</a:t>
            </a:r>
          </a:p>
          <a:p>
            <a:r>
              <a:rPr lang="en-US" altLang="zh-CN" sz="1800" dirty="0"/>
              <a:t>GEBM &amp; Coupled Models</a:t>
            </a:r>
          </a:p>
          <a:p>
            <a:r>
              <a:rPr lang="en-US" altLang="zh-CN" sz="1800" dirty="0"/>
              <a:t>20 yrs for upper ocean</a:t>
            </a:r>
          </a:p>
          <a:p>
            <a:r>
              <a:rPr lang="en-US" altLang="zh-CN" sz="1800" dirty="0"/>
              <a:t>700 yrs for deep ocean</a:t>
            </a:r>
            <a:endParaRPr lang="zh-CN" altLang="en-US" sz="1800" dirty="0"/>
          </a:p>
        </p:txBody>
      </p:sp>
      <p:sp>
        <p:nvSpPr>
          <p:cNvPr id="3" name="标题 2"/>
          <p:cNvSpPr>
            <a:spLocks noGrp="1"/>
          </p:cNvSpPr>
          <p:nvPr>
            <p:ph type="title"/>
          </p:nvPr>
        </p:nvSpPr>
        <p:spPr>
          <a:xfrm>
            <a:off x="14859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Timescale in GEBM</a:t>
            </a:r>
            <a:endParaRPr lang="zh-CN" altLang="en-US" sz="2400" b="1" dirty="0">
              <a:solidFill>
                <a:srgbClr val="002060"/>
              </a:solidFill>
              <a:latin typeface="Arial" panose="020B0604020202020204" pitchFamily="34" charset="0"/>
              <a:cs typeface="Arial" panose="020B0604020202020204" pitchFamily="34" charset="0"/>
            </a:endParaRPr>
          </a:p>
        </p:txBody>
      </p:sp>
      <p:pic>
        <p:nvPicPr>
          <p:cNvPr id="57346" name="Picture 2"/>
          <p:cNvPicPr>
            <a:picLocks noChangeAspect="1" noChangeArrowheads="1"/>
          </p:cNvPicPr>
          <p:nvPr/>
        </p:nvPicPr>
        <p:blipFill>
          <a:blip r:embed="rId3" cstate="print"/>
          <a:srcRect/>
          <a:stretch>
            <a:fillRect/>
          </a:stretch>
        </p:blipFill>
        <p:spPr bwMode="auto">
          <a:xfrm>
            <a:off x="1547664" y="699542"/>
            <a:ext cx="3078342" cy="3706344"/>
          </a:xfrm>
          <a:prstGeom prst="rect">
            <a:avLst/>
          </a:prstGeom>
          <a:noFill/>
          <a:ln w="9525">
            <a:noFill/>
            <a:miter lim="800000"/>
            <a:headEnd/>
            <a:tailEnd/>
          </a:ln>
        </p:spPr>
      </p:pic>
    </p:spTree>
    <p:extLst>
      <p:ext uri="{BB962C8B-B14F-4D97-AF65-F5344CB8AC3E}">
        <p14:creationId xmlns:p14="http://schemas.microsoft.com/office/powerpoint/2010/main" val="87434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93912" y="3759882"/>
            <a:ext cx="6218448" cy="903983"/>
          </a:xfrm>
        </p:spPr>
        <p:txBody>
          <a:bodyPr/>
          <a:lstStyle/>
          <a:p>
            <a:r>
              <a:rPr lang="en-US" altLang="zh-CN" sz="2100" dirty="0"/>
              <a:t>Tracer equilibrium timescale (</a:t>
            </a:r>
            <a:r>
              <a:rPr lang="en-US" altLang="zh-CN" sz="1500" dirty="0" err="1"/>
              <a:t>Wuncsh</a:t>
            </a:r>
            <a:r>
              <a:rPr lang="en-US" altLang="zh-CN" sz="1500" dirty="0"/>
              <a:t> and </a:t>
            </a:r>
            <a:r>
              <a:rPr lang="en-US" altLang="zh-CN" sz="1500" dirty="0" err="1"/>
              <a:t>Heimbach</a:t>
            </a:r>
            <a:r>
              <a:rPr lang="en-US" altLang="zh-CN" sz="1500" dirty="0"/>
              <a:t>, 2008</a:t>
            </a:r>
            <a:r>
              <a:rPr lang="en-US" altLang="zh-CN" sz="2100" dirty="0"/>
              <a:t>)</a:t>
            </a:r>
          </a:p>
          <a:p>
            <a:r>
              <a:rPr lang="en-US" altLang="zh-CN" sz="2100" i="1" dirty="0"/>
              <a:t>t</a:t>
            </a:r>
            <a:r>
              <a:rPr lang="en-US" altLang="zh-CN" sz="2100" i="1" baseline="-25000" dirty="0"/>
              <a:t>90</a:t>
            </a:r>
            <a:r>
              <a:rPr lang="en-US" altLang="zh-CN" sz="2100" dirty="0"/>
              <a:t> at 1975 m for source in global surface</a:t>
            </a:r>
            <a:endParaRPr lang="zh-CN" altLang="en-US" sz="2100" dirty="0"/>
          </a:p>
        </p:txBody>
      </p:sp>
      <p:sp>
        <p:nvSpPr>
          <p:cNvPr id="3" name="标题 2"/>
          <p:cNvSpPr>
            <a:spLocks noGrp="1"/>
          </p:cNvSpPr>
          <p:nvPr>
            <p:ph type="title"/>
          </p:nvPr>
        </p:nvSpPr>
        <p:spPr>
          <a:xfrm>
            <a:off x="14859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Timescale in OGCM</a:t>
            </a:r>
            <a:endParaRPr lang="zh-CN" altLang="en-US" sz="2400" b="1" dirty="0">
              <a:solidFill>
                <a:srgbClr val="002060"/>
              </a:solidFill>
              <a:latin typeface="Arial" panose="020B0604020202020204" pitchFamily="34" charset="0"/>
              <a:cs typeface="Arial" panose="020B0604020202020204" pitchFamily="34" charset="0"/>
            </a:endParaRPr>
          </a:p>
        </p:txBody>
      </p:sp>
      <p:pic>
        <p:nvPicPr>
          <p:cNvPr id="58370" name="Picture 2"/>
          <p:cNvPicPr>
            <a:picLocks noChangeAspect="1" noChangeArrowheads="1"/>
          </p:cNvPicPr>
          <p:nvPr/>
        </p:nvPicPr>
        <p:blipFill>
          <a:blip r:embed="rId2" cstate="print"/>
          <a:srcRect/>
          <a:stretch>
            <a:fillRect/>
          </a:stretch>
        </p:blipFill>
        <p:spPr bwMode="auto">
          <a:xfrm>
            <a:off x="2033718" y="789553"/>
            <a:ext cx="5130570" cy="2900828"/>
          </a:xfrm>
          <a:prstGeom prst="rect">
            <a:avLst/>
          </a:prstGeom>
          <a:noFill/>
          <a:ln w="9525">
            <a:noFill/>
            <a:miter lim="800000"/>
            <a:headEnd/>
            <a:tailEnd/>
          </a:ln>
        </p:spPr>
      </p:pic>
    </p:spTree>
    <p:extLst>
      <p:ext uri="{BB962C8B-B14F-4D97-AF65-F5344CB8AC3E}">
        <p14:creationId xmlns:p14="http://schemas.microsoft.com/office/powerpoint/2010/main" val="379387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93658" y="4461960"/>
            <a:ext cx="6318702" cy="330455"/>
          </a:xfrm>
        </p:spPr>
        <p:txBody>
          <a:bodyPr/>
          <a:lstStyle/>
          <a:p>
            <a:pPr algn="ctr">
              <a:buNone/>
            </a:pPr>
            <a:r>
              <a:rPr lang="en-US" altLang="zh-CN" sz="1800" dirty="0"/>
              <a:t>Different in different basin, forcing size and sign (</a:t>
            </a:r>
            <a:r>
              <a:rPr lang="en-US" altLang="zh-CN" sz="1500" dirty="0"/>
              <a:t>Stouffer, 2004</a:t>
            </a:r>
            <a:r>
              <a:rPr lang="en-US" altLang="zh-CN" sz="1800" dirty="0"/>
              <a:t>)</a:t>
            </a:r>
            <a:endParaRPr lang="zh-CN" altLang="en-US" sz="1800" dirty="0"/>
          </a:p>
        </p:txBody>
      </p:sp>
      <p:sp>
        <p:nvSpPr>
          <p:cNvPr id="3" name="标题 2"/>
          <p:cNvSpPr>
            <a:spLocks noGrp="1"/>
          </p:cNvSpPr>
          <p:nvPr>
            <p:ph type="title"/>
          </p:nvPr>
        </p:nvSpPr>
        <p:spPr>
          <a:xfrm>
            <a:off x="1485900" y="0"/>
            <a:ext cx="6172200" cy="486000"/>
          </a:xfrm>
        </p:spPr>
        <p:txBody>
          <a:bodyPr anchor="ctr" anchorCtr="0"/>
          <a:lstStyle/>
          <a:p>
            <a:r>
              <a:rPr lang="en-US" altLang="zh-CN" b="1" dirty="0" smtClean="0">
                <a:solidFill>
                  <a:srgbClr val="002060"/>
                </a:solidFill>
                <a:latin typeface="Arial" panose="020B0604020202020204" pitchFamily="34" charset="0"/>
                <a:cs typeface="Arial" panose="020B0604020202020204" pitchFamily="34" charset="0"/>
              </a:rPr>
              <a:t>Timescale in AOGCM</a:t>
            </a:r>
            <a:endParaRPr lang="zh-CN" altLang="en-US" b="1" dirty="0">
              <a:solidFill>
                <a:srgbClr val="002060"/>
              </a:solidFill>
              <a:latin typeface="Arial" panose="020B0604020202020204" pitchFamily="34" charset="0"/>
              <a:cs typeface="Arial" panose="020B0604020202020204" pitchFamily="34" charset="0"/>
            </a:endParaRPr>
          </a:p>
        </p:txBody>
      </p:sp>
      <p:pic>
        <p:nvPicPr>
          <p:cNvPr id="59394" name="Picture 2"/>
          <p:cNvPicPr>
            <a:picLocks noChangeAspect="1" noChangeArrowheads="1"/>
          </p:cNvPicPr>
          <p:nvPr/>
        </p:nvPicPr>
        <p:blipFill>
          <a:blip r:embed="rId2" cstate="print"/>
          <a:srcRect/>
          <a:stretch>
            <a:fillRect/>
          </a:stretch>
        </p:blipFill>
        <p:spPr bwMode="auto">
          <a:xfrm>
            <a:off x="2339752" y="627534"/>
            <a:ext cx="4360744" cy="3647168"/>
          </a:xfrm>
          <a:prstGeom prst="rect">
            <a:avLst/>
          </a:prstGeom>
          <a:noFill/>
          <a:ln w="9525">
            <a:noFill/>
            <a:miter lim="800000"/>
            <a:headEnd/>
            <a:tailEnd/>
          </a:ln>
        </p:spPr>
      </p:pic>
    </p:spTree>
    <p:extLst>
      <p:ext uri="{BB962C8B-B14F-4D97-AF65-F5344CB8AC3E}">
        <p14:creationId xmlns:p14="http://schemas.microsoft.com/office/powerpoint/2010/main" val="3639106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31894" y="3723878"/>
            <a:ext cx="6326460" cy="633953"/>
          </a:xfrm>
        </p:spPr>
        <p:txBody>
          <a:bodyPr/>
          <a:lstStyle/>
          <a:p>
            <a:pPr algn="ctr">
              <a:buNone/>
            </a:pPr>
            <a:r>
              <a:rPr lang="en-US" altLang="zh-CN" sz="1800" dirty="0"/>
              <a:t>Fraction of the total response, interhemispheric difference (</a:t>
            </a:r>
            <a:r>
              <a:rPr lang="en-US" altLang="zh-CN" sz="1500" dirty="0"/>
              <a:t>Stouffer, 2004</a:t>
            </a:r>
            <a:r>
              <a:rPr lang="en-US" altLang="zh-CN" sz="1800" dirty="0"/>
              <a:t>)</a:t>
            </a:r>
            <a:endParaRPr lang="zh-CN" altLang="en-US" sz="1800" dirty="0"/>
          </a:p>
        </p:txBody>
      </p:sp>
      <p:pic>
        <p:nvPicPr>
          <p:cNvPr id="60418" name="Picture 2"/>
          <p:cNvPicPr>
            <a:picLocks noChangeAspect="1" noChangeArrowheads="1"/>
          </p:cNvPicPr>
          <p:nvPr/>
        </p:nvPicPr>
        <p:blipFill>
          <a:blip r:embed="rId2" cstate="print"/>
          <a:srcRect/>
          <a:stretch>
            <a:fillRect/>
          </a:stretch>
        </p:blipFill>
        <p:spPr bwMode="auto">
          <a:xfrm>
            <a:off x="2519772" y="699542"/>
            <a:ext cx="3844905" cy="2916324"/>
          </a:xfrm>
          <a:prstGeom prst="rect">
            <a:avLst/>
          </a:prstGeom>
          <a:noFill/>
          <a:ln w="9525">
            <a:noFill/>
            <a:miter lim="800000"/>
            <a:headEnd/>
            <a:tailEnd/>
          </a:ln>
        </p:spPr>
      </p:pic>
      <p:sp>
        <p:nvSpPr>
          <p:cNvPr id="6" name="标题 2"/>
          <p:cNvSpPr>
            <a:spLocks noGrp="1"/>
          </p:cNvSpPr>
          <p:nvPr>
            <p:ph type="title"/>
          </p:nvPr>
        </p:nvSpPr>
        <p:spPr>
          <a:xfrm>
            <a:off x="1485900" y="0"/>
            <a:ext cx="6172200" cy="486000"/>
          </a:xfrm>
        </p:spPr>
        <p:txBody>
          <a:bodyPr anchor="ctr" anchorCtr="0"/>
          <a:lstStyle/>
          <a:p>
            <a:r>
              <a:rPr lang="en-US" altLang="zh-CN" b="1" dirty="0" smtClean="0">
                <a:solidFill>
                  <a:srgbClr val="002060"/>
                </a:solidFill>
                <a:latin typeface="Arial" panose="020B0604020202020204" pitchFamily="34" charset="0"/>
                <a:cs typeface="Arial" panose="020B0604020202020204" pitchFamily="34" charset="0"/>
              </a:rPr>
              <a:t>Timescale in AOGCM</a:t>
            </a:r>
            <a:endParaRPr lang="zh-CN" alt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29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40669" y="0"/>
            <a:ext cx="6001941"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Model and Experiments</a:t>
            </a:r>
          </a:p>
        </p:txBody>
      </p:sp>
      <p:sp>
        <p:nvSpPr>
          <p:cNvPr id="6147" name="Rectangle 3"/>
          <p:cNvSpPr>
            <a:spLocks noGrp="1" noChangeArrowheads="1"/>
          </p:cNvSpPr>
          <p:nvPr>
            <p:ph idx="1"/>
          </p:nvPr>
        </p:nvSpPr>
        <p:spPr>
          <a:xfrm>
            <a:off x="2052396" y="699542"/>
            <a:ext cx="5057886" cy="1431801"/>
          </a:xfrm>
        </p:spPr>
        <p:txBody>
          <a:bodyPr/>
          <a:lstStyle/>
          <a:p>
            <a:pPr marL="333375" indent="-333375" eaLnBrk="1" hangingPunct="1"/>
            <a:r>
              <a:rPr lang="en-US" altLang="zh-CN" sz="2100" dirty="0">
                <a:solidFill>
                  <a:srgbClr val="FF0000"/>
                </a:solidFill>
              </a:rPr>
              <a:t>F</a:t>
            </a:r>
            <a:r>
              <a:rPr lang="en-US" altLang="zh-CN" sz="2100" dirty="0"/>
              <a:t>ast </a:t>
            </a:r>
            <a:r>
              <a:rPr lang="en-US" altLang="zh-CN" sz="2100" dirty="0">
                <a:solidFill>
                  <a:srgbClr val="FF0000"/>
                </a:solidFill>
              </a:rPr>
              <a:t>O</a:t>
            </a:r>
            <a:r>
              <a:rPr lang="en-US" altLang="zh-CN" sz="2100" dirty="0"/>
              <a:t>cean-</a:t>
            </a:r>
            <a:r>
              <a:rPr lang="en-US" altLang="zh-CN" sz="2100" dirty="0">
                <a:solidFill>
                  <a:srgbClr val="FF0000"/>
                </a:solidFill>
              </a:rPr>
              <a:t>A</a:t>
            </a:r>
            <a:r>
              <a:rPr lang="en-US" altLang="zh-CN" sz="2100" dirty="0"/>
              <a:t>tmosphere </a:t>
            </a:r>
            <a:r>
              <a:rPr lang="en-US" altLang="zh-CN" sz="2100" dirty="0">
                <a:solidFill>
                  <a:srgbClr val="FF0000"/>
                </a:solidFill>
              </a:rPr>
              <a:t>M</a:t>
            </a:r>
            <a:r>
              <a:rPr lang="en-US" altLang="zh-CN" sz="2100" dirty="0"/>
              <a:t>odel (</a:t>
            </a:r>
            <a:r>
              <a:rPr lang="en-US" altLang="zh-CN" sz="2100" dirty="0">
                <a:solidFill>
                  <a:srgbClr val="FF0000"/>
                </a:solidFill>
              </a:rPr>
              <a:t>FOAM</a:t>
            </a:r>
            <a:r>
              <a:rPr lang="en-US" altLang="zh-CN" sz="2100" dirty="0"/>
              <a:t>)</a:t>
            </a:r>
          </a:p>
          <a:p>
            <a:pPr marL="776288" lvl="1" indent="-308372" eaLnBrk="1" hangingPunct="1"/>
            <a:r>
              <a:rPr lang="en-US" altLang="zh-CN" sz="1500" u="sng" dirty="0">
                <a:ea typeface="MS PGothic" pitchFamily="34" charset="-128"/>
              </a:rPr>
              <a:t>Atmos.</a:t>
            </a:r>
            <a:r>
              <a:rPr lang="en-US" altLang="zh-CN" sz="1500" dirty="0">
                <a:ea typeface="MS PGothic" pitchFamily="34" charset="-128"/>
              </a:rPr>
              <a:t> – R15, NCAR-CCM3</a:t>
            </a:r>
          </a:p>
          <a:p>
            <a:pPr marL="776288" lvl="1" indent="-308372" eaLnBrk="1" hangingPunct="1">
              <a:spcBef>
                <a:spcPct val="0"/>
              </a:spcBef>
            </a:pPr>
            <a:r>
              <a:rPr lang="en-US" altLang="zh-CN" sz="1500" u="sng" dirty="0">
                <a:ea typeface="MS PGothic" pitchFamily="34" charset="-128"/>
              </a:rPr>
              <a:t>Ocean</a:t>
            </a:r>
            <a:r>
              <a:rPr lang="en-US" altLang="zh-CN" sz="1500" dirty="0">
                <a:ea typeface="MS PGothic" pitchFamily="34" charset="-128"/>
              </a:rPr>
              <a:t>   – 1.4</a:t>
            </a:r>
            <a:r>
              <a:rPr lang="en-US" altLang="zh-CN" sz="1500" dirty="0">
                <a:ea typeface="MS PGothic" pitchFamily="34" charset="-128"/>
                <a:sym typeface="Symbol" pitchFamily="18" charset="2"/>
              </a:rPr>
              <a:t></a:t>
            </a:r>
            <a:r>
              <a:rPr lang="en-US" altLang="zh-CN" sz="1500" dirty="0">
                <a:ea typeface="MS PGothic" pitchFamily="34" charset="-128"/>
              </a:rPr>
              <a:t>2.8</a:t>
            </a:r>
            <a:r>
              <a:rPr lang="en-US" altLang="zh-CN" sz="1500" dirty="0">
                <a:ea typeface="MS PGothic" pitchFamily="34" charset="-128"/>
                <a:sym typeface="Symbol" pitchFamily="18" charset="2"/>
              </a:rPr>
              <a:t></a:t>
            </a:r>
            <a:r>
              <a:rPr lang="en-US" altLang="zh-CN" sz="1500" dirty="0">
                <a:ea typeface="MS PGothic" pitchFamily="34" charset="-128"/>
              </a:rPr>
              <a:t>32-level, GFDL-MOM2</a:t>
            </a:r>
            <a:r>
              <a:rPr lang="en-US" altLang="zh-CN" dirty="0" smtClean="0">
                <a:ea typeface="MS PGothic" pitchFamily="34" charset="-128"/>
              </a:rPr>
              <a:t> </a:t>
            </a:r>
          </a:p>
          <a:p>
            <a:pPr marL="776288" lvl="1" indent="-308372" eaLnBrk="1" hangingPunct="1"/>
            <a:r>
              <a:rPr lang="en-US" altLang="zh-CN" sz="1500" u="sng" dirty="0">
                <a:ea typeface="MS PGothic" pitchFamily="34" charset="-128"/>
              </a:rPr>
              <a:t>Control Run</a:t>
            </a:r>
            <a:r>
              <a:rPr lang="en-US" altLang="zh-CN" sz="1500" dirty="0">
                <a:ea typeface="MS PGothic" pitchFamily="34" charset="-128"/>
              </a:rPr>
              <a:t>: 2000 years</a:t>
            </a:r>
            <a:endParaRPr lang="en-US" altLang="zh-CN" sz="1500" b="1" dirty="0">
              <a:ea typeface="MS PGothic" pitchFamily="34" charset="-128"/>
            </a:endParaRPr>
          </a:p>
        </p:txBody>
      </p:sp>
      <p:pic>
        <p:nvPicPr>
          <p:cNvPr id="6148" name="Picture 3"/>
          <p:cNvPicPr>
            <a:picLocks noChangeAspect="1" noChangeArrowheads="1"/>
          </p:cNvPicPr>
          <p:nvPr/>
        </p:nvPicPr>
        <p:blipFill>
          <a:blip r:embed="rId3" cstate="print"/>
          <a:srcRect/>
          <a:stretch>
            <a:fillRect/>
          </a:stretch>
        </p:blipFill>
        <p:spPr bwMode="auto">
          <a:xfrm>
            <a:off x="1547664" y="1995686"/>
            <a:ext cx="5957888" cy="1732359"/>
          </a:xfrm>
          <a:prstGeom prst="rect">
            <a:avLst/>
          </a:prstGeom>
          <a:noFill/>
          <a:ln w="9525">
            <a:noFill/>
            <a:miter lim="800000"/>
            <a:headEnd/>
            <a:tailEnd/>
          </a:ln>
        </p:spPr>
      </p:pic>
    </p:spTree>
    <p:extLst>
      <p:ext uri="{BB962C8B-B14F-4D97-AF65-F5344CB8AC3E}">
        <p14:creationId xmlns:p14="http://schemas.microsoft.com/office/powerpoint/2010/main" val="2256904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5" descr="Temp.ts.emf"/>
          <p:cNvPicPr>
            <a:picLocks noChangeAspect="1"/>
          </p:cNvPicPr>
          <p:nvPr/>
        </p:nvPicPr>
        <p:blipFill>
          <a:blip r:embed="rId2" cstate="print"/>
          <a:srcRect l="6581" t="5093" r="6581"/>
          <a:stretch>
            <a:fillRect/>
          </a:stretch>
        </p:blipFill>
        <p:spPr bwMode="auto">
          <a:xfrm>
            <a:off x="1764060" y="980293"/>
            <a:ext cx="4929188" cy="2995613"/>
          </a:xfrm>
          <a:prstGeom prst="rect">
            <a:avLst/>
          </a:prstGeom>
          <a:noFill/>
          <a:ln w="9525">
            <a:noFill/>
            <a:miter lim="800000"/>
            <a:headEnd/>
            <a:tailEnd/>
          </a:ln>
        </p:spPr>
      </p:pic>
      <p:sp>
        <p:nvSpPr>
          <p:cNvPr id="7171" name="标题 1"/>
          <p:cNvSpPr>
            <a:spLocks noGrp="1"/>
          </p:cNvSpPr>
          <p:nvPr>
            <p:ph type="title"/>
          </p:nvPr>
        </p:nvSpPr>
        <p:spPr>
          <a:xfrm>
            <a:off x="1494235"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General Responses</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7172" name="内容占位符 2"/>
          <p:cNvSpPr>
            <a:spLocks noGrp="1"/>
          </p:cNvSpPr>
          <p:nvPr>
            <p:ph idx="1"/>
          </p:nvPr>
        </p:nvSpPr>
        <p:spPr>
          <a:xfrm>
            <a:off x="6516439" y="1195796"/>
            <a:ext cx="1079897" cy="1458516"/>
          </a:xfrm>
        </p:spPr>
        <p:txBody>
          <a:bodyPr/>
          <a:lstStyle/>
          <a:p>
            <a:pPr>
              <a:buFont typeface="Wingdings 2" pitchFamily="18" charset="2"/>
              <a:buNone/>
            </a:pPr>
            <a:r>
              <a:rPr lang="en-US" altLang="zh-CN" sz="1200" dirty="0">
                <a:solidFill>
                  <a:srgbClr val="C00000"/>
                </a:solidFill>
              </a:rPr>
              <a:t>SAT</a:t>
            </a:r>
          </a:p>
          <a:p>
            <a:pPr>
              <a:buFont typeface="Wingdings 2" pitchFamily="18" charset="2"/>
              <a:buNone/>
            </a:pPr>
            <a:r>
              <a:rPr lang="en-US" altLang="zh-CN" sz="1200" dirty="0">
                <a:solidFill>
                  <a:srgbClr val="C00000"/>
                </a:solidFill>
              </a:rPr>
              <a:t>SST</a:t>
            </a:r>
          </a:p>
          <a:p>
            <a:pPr>
              <a:buFont typeface="Wingdings 2" pitchFamily="18" charset="2"/>
              <a:buNone/>
            </a:pPr>
            <a:r>
              <a:rPr lang="en-US" altLang="zh-CN" sz="1200" dirty="0" err="1">
                <a:solidFill>
                  <a:srgbClr val="C00000"/>
                </a:solidFill>
              </a:rPr>
              <a:t>T</a:t>
            </a:r>
            <a:r>
              <a:rPr lang="en-US" altLang="zh-CN" sz="1200" baseline="-25000" dirty="0" err="1">
                <a:solidFill>
                  <a:srgbClr val="C00000"/>
                </a:solidFill>
              </a:rPr>
              <a:t>sub</a:t>
            </a:r>
            <a:r>
              <a:rPr lang="en-US" altLang="zh-CN" sz="1200" dirty="0">
                <a:solidFill>
                  <a:srgbClr val="C00000"/>
                </a:solidFill>
              </a:rPr>
              <a:t>(40-400m)</a:t>
            </a:r>
          </a:p>
          <a:p>
            <a:pPr>
              <a:buFont typeface="Wingdings 2" pitchFamily="18" charset="2"/>
              <a:buNone/>
            </a:pPr>
            <a:r>
              <a:rPr lang="en-US" altLang="zh-CN" sz="1200" dirty="0" err="1">
                <a:solidFill>
                  <a:srgbClr val="C00000"/>
                </a:solidFill>
              </a:rPr>
              <a:t>T</a:t>
            </a:r>
            <a:r>
              <a:rPr lang="en-US" altLang="zh-CN" sz="1200" baseline="-25000" dirty="0" err="1">
                <a:solidFill>
                  <a:srgbClr val="C00000"/>
                </a:solidFill>
              </a:rPr>
              <a:t>mid</a:t>
            </a:r>
            <a:r>
              <a:rPr lang="en-US" altLang="zh-CN" sz="1200" dirty="0">
                <a:solidFill>
                  <a:srgbClr val="C00000"/>
                </a:solidFill>
              </a:rPr>
              <a:t>(1k-3km)</a:t>
            </a:r>
          </a:p>
          <a:p>
            <a:pPr>
              <a:buFont typeface="Wingdings 2" pitchFamily="18" charset="2"/>
              <a:buNone/>
            </a:pPr>
            <a:r>
              <a:rPr lang="en-US" altLang="zh-CN" sz="1200" dirty="0" err="1">
                <a:solidFill>
                  <a:srgbClr val="C00000"/>
                </a:solidFill>
              </a:rPr>
              <a:t>T</a:t>
            </a:r>
            <a:r>
              <a:rPr lang="en-US" altLang="zh-CN" sz="1200" baseline="-25000" dirty="0" err="1">
                <a:solidFill>
                  <a:srgbClr val="C00000"/>
                </a:solidFill>
              </a:rPr>
              <a:t>btm</a:t>
            </a:r>
            <a:r>
              <a:rPr lang="en-US" altLang="zh-CN" sz="1200" dirty="0">
                <a:solidFill>
                  <a:srgbClr val="C00000"/>
                </a:solidFill>
              </a:rPr>
              <a:t>(3k-5km)</a:t>
            </a:r>
            <a:endParaRPr lang="zh-CN" altLang="en-US" sz="1200" dirty="0">
              <a:solidFill>
                <a:srgbClr val="C00000"/>
              </a:solidFill>
            </a:endParaRPr>
          </a:p>
        </p:txBody>
      </p:sp>
      <p:cxnSp>
        <p:nvCxnSpPr>
          <p:cNvPr id="6" name="直接连接符 5"/>
          <p:cNvCxnSpPr/>
          <p:nvPr/>
        </p:nvCxnSpPr>
        <p:spPr>
          <a:xfrm rot="5400000">
            <a:off x="981225" y="2329868"/>
            <a:ext cx="2591990" cy="0"/>
          </a:xfrm>
          <a:prstGeom prst="line">
            <a:avLst/>
          </a:prstGeom>
          <a:ln w="28575" cmpd="dbl">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7174" name="内容占位符 2"/>
          <p:cNvSpPr txBox="1">
            <a:spLocks/>
          </p:cNvSpPr>
          <p:nvPr/>
        </p:nvSpPr>
        <p:spPr bwMode="auto">
          <a:xfrm>
            <a:off x="1907704" y="3867895"/>
            <a:ext cx="5472607" cy="1080119"/>
          </a:xfrm>
          <a:prstGeom prst="rect">
            <a:avLst/>
          </a:prstGeom>
          <a:noFill/>
          <a:ln w="9525">
            <a:noFill/>
            <a:miter lim="800000"/>
            <a:headEnd/>
            <a:tailEnd/>
          </a:ln>
        </p:spPr>
        <p:txBody>
          <a:bodyPr/>
          <a:lstStyle/>
          <a:p>
            <a:pPr marL="257175" indent="-257175" eaLnBrk="0" hangingPunct="0">
              <a:spcBef>
                <a:spcPct val="20000"/>
              </a:spcBef>
              <a:buClr>
                <a:schemeClr val="accent1"/>
              </a:buClr>
              <a:buSzPct val="50000"/>
            </a:pPr>
            <a:r>
              <a:rPr lang="en-US" altLang="zh-CN" b="0" dirty="0">
                <a:solidFill>
                  <a:srgbClr val="0000FF"/>
                </a:solidFill>
                <a:latin typeface="Calibri" pitchFamily="34" charset="0"/>
                <a:ea typeface="华文楷体" pitchFamily="2" charset="-122"/>
                <a:cs typeface="Calibri" pitchFamily="34" charset="0"/>
              </a:rPr>
              <a:t>Sensitivity:  </a:t>
            </a:r>
          </a:p>
          <a:p>
            <a:pPr marL="257175" indent="-257175" eaLnBrk="0" hangingPunct="0">
              <a:spcBef>
                <a:spcPct val="20000"/>
              </a:spcBef>
              <a:buClr>
                <a:schemeClr val="accent1"/>
              </a:buClr>
              <a:buSzPct val="50000"/>
              <a:buFont typeface="Arial" charset="0"/>
              <a:buChar char="•"/>
            </a:pPr>
            <a:r>
              <a:rPr lang="en-US" altLang="zh-CN" b="0" dirty="0">
                <a:solidFill>
                  <a:srgbClr val="0000FF"/>
                </a:solidFill>
                <a:latin typeface="Calibri" pitchFamily="34" charset="0"/>
                <a:ea typeface="华文楷体" pitchFamily="2" charset="-122"/>
                <a:cs typeface="Calibri" pitchFamily="34" charset="0"/>
              </a:rPr>
              <a:t>SAT and SST: </a:t>
            </a:r>
            <a:r>
              <a:rPr lang="en-US" altLang="zh-CN" b="0" dirty="0">
                <a:solidFill>
                  <a:srgbClr val="FF0000"/>
                </a:solidFill>
                <a:latin typeface="Calibri" pitchFamily="34" charset="0"/>
                <a:ea typeface="华文楷体" pitchFamily="2" charset="-122"/>
                <a:cs typeface="Calibri" pitchFamily="34" charset="0"/>
              </a:rPr>
              <a:t>0.8-1.2</a:t>
            </a:r>
            <a:r>
              <a:rPr lang="en-US" altLang="zh-CN" b="0" dirty="0">
                <a:solidFill>
                  <a:srgbClr val="FF0000"/>
                </a:solidFill>
                <a:latin typeface="Calibri" pitchFamily="34" charset="0"/>
                <a:ea typeface="华文楷体" pitchFamily="2" charset="-122"/>
                <a:cs typeface="Calibri" pitchFamily="34" charset="0"/>
                <a:sym typeface="Symbol" pitchFamily="18" charset="2"/>
              </a:rPr>
              <a:t></a:t>
            </a:r>
            <a:r>
              <a:rPr lang="en-US" altLang="zh-CN" b="0" dirty="0">
                <a:solidFill>
                  <a:srgbClr val="FF0000"/>
                </a:solidFill>
                <a:latin typeface="Calibri" pitchFamily="34" charset="0"/>
                <a:ea typeface="华文楷体" pitchFamily="2" charset="-122"/>
                <a:cs typeface="Calibri" pitchFamily="34" charset="0"/>
              </a:rPr>
              <a:t>C</a:t>
            </a:r>
            <a:r>
              <a:rPr lang="en-US" altLang="zh-CN" b="0" dirty="0">
                <a:solidFill>
                  <a:srgbClr val="0000FF"/>
                </a:solidFill>
                <a:latin typeface="Calibri" pitchFamily="34" charset="0"/>
                <a:ea typeface="华文楷体" pitchFamily="2" charset="-122"/>
                <a:cs typeface="Calibri" pitchFamily="34" charset="0"/>
              </a:rPr>
              <a:t> at 70, </a:t>
            </a:r>
            <a:r>
              <a:rPr lang="en-US" altLang="zh-CN" b="0" dirty="0">
                <a:solidFill>
                  <a:srgbClr val="FF0000"/>
                </a:solidFill>
                <a:latin typeface="Calibri" pitchFamily="34" charset="0"/>
                <a:ea typeface="华文楷体" pitchFamily="2" charset="-122"/>
                <a:cs typeface="Calibri" pitchFamily="34" charset="0"/>
              </a:rPr>
              <a:t>1.4-2.0</a:t>
            </a:r>
            <a:r>
              <a:rPr lang="en-US" altLang="zh-CN" b="0" dirty="0">
                <a:solidFill>
                  <a:srgbClr val="FF0000"/>
                </a:solidFill>
                <a:latin typeface="Calibri" pitchFamily="34" charset="0"/>
                <a:ea typeface="华文楷体" pitchFamily="2" charset="-122"/>
                <a:cs typeface="Calibri" pitchFamily="34" charset="0"/>
                <a:sym typeface="Symbol" pitchFamily="18" charset="2"/>
              </a:rPr>
              <a:t></a:t>
            </a:r>
            <a:r>
              <a:rPr lang="en-US" altLang="zh-CN" b="0" dirty="0">
                <a:solidFill>
                  <a:srgbClr val="FF0000"/>
                </a:solidFill>
                <a:latin typeface="Calibri" pitchFamily="34" charset="0"/>
                <a:ea typeface="华文楷体" pitchFamily="2" charset="-122"/>
                <a:cs typeface="Calibri" pitchFamily="34" charset="0"/>
              </a:rPr>
              <a:t>C</a:t>
            </a:r>
            <a:r>
              <a:rPr lang="en-US" altLang="zh-CN" b="0" dirty="0">
                <a:solidFill>
                  <a:srgbClr val="0000FF"/>
                </a:solidFill>
                <a:latin typeface="Calibri" pitchFamily="34" charset="0"/>
                <a:ea typeface="华文楷体" pitchFamily="2" charset="-122"/>
                <a:cs typeface="Calibri" pitchFamily="34" charset="0"/>
              </a:rPr>
              <a:t> at final</a:t>
            </a:r>
          </a:p>
          <a:p>
            <a:pPr marL="257175" indent="-257175" eaLnBrk="0" hangingPunct="0">
              <a:spcBef>
                <a:spcPct val="20000"/>
              </a:spcBef>
              <a:buClr>
                <a:schemeClr val="accent1"/>
              </a:buClr>
              <a:buSzPct val="50000"/>
              <a:buFont typeface="Arial" charset="0"/>
              <a:buChar char="•"/>
            </a:pPr>
            <a:r>
              <a:rPr lang="en-US" altLang="zh-CN" b="0" dirty="0" err="1">
                <a:solidFill>
                  <a:srgbClr val="0000FF"/>
                </a:solidFill>
                <a:latin typeface="Calibri" pitchFamily="34" charset="0"/>
                <a:ea typeface="华文楷体" pitchFamily="2" charset="-122"/>
                <a:cs typeface="Calibri" pitchFamily="34" charset="0"/>
              </a:rPr>
              <a:t>Tsub</a:t>
            </a:r>
            <a:r>
              <a:rPr lang="en-US" altLang="zh-CN" b="0" dirty="0">
                <a:solidFill>
                  <a:srgbClr val="0000FF"/>
                </a:solidFill>
                <a:latin typeface="Calibri" pitchFamily="34" charset="0"/>
                <a:ea typeface="华文楷体" pitchFamily="2" charset="-122"/>
                <a:cs typeface="Calibri" pitchFamily="34" charset="0"/>
              </a:rPr>
              <a:t>: </a:t>
            </a:r>
            <a:r>
              <a:rPr lang="en-US" altLang="zh-CN" b="0" dirty="0">
                <a:solidFill>
                  <a:srgbClr val="FF0000"/>
                </a:solidFill>
                <a:latin typeface="Calibri" pitchFamily="34" charset="0"/>
                <a:ea typeface="华文楷体" pitchFamily="2" charset="-122"/>
                <a:cs typeface="Calibri" pitchFamily="34" charset="0"/>
              </a:rPr>
              <a:t>0.4</a:t>
            </a:r>
            <a:r>
              <a:rPr lang="en-US" altLang="zh-CN" b="0" dirty="0">
                <a:solidFill>
                  <a:srgbClr val="FF0000"/>
                </a:solidFill>
                <a:latin typeface="Calibri" pitchFamily="34" charset="0"/>
                <a:ea typeface="华文楷体" pitchFamily="2" charset="-122"/>
                <a:cs typeface="Calibri" pitchFamily="34" charset="0"/>
                <a:sym typeface="Symbol" pitchFamily="18" charset="2"/>
              </a:rPr>
              <a:t></a:t>
            </a:r>
            <a:r>
              <a:rPr lang="en-US" altLang="zh-CN" b="0" dirty="0">
                <a:solidFill>
                  <a:srgbClr val="FF0000"/>
                </a:solidFill>
                <a:latin typeface="Calibri" pitchFamily="34" charset="0"/>
                <a:ea typeface="华文楷体" pitchFamily="2" charset="-122"/>
                <a:cs typeface="Calibri" pitchFamily="34" charset="0"/>
              </a:rPr>
              <a:t>C</a:t>
            </a:r>
            <a:r>
              <a:rPr lang="en-US" altLang="zh-CN" b="0" dirty="0">
                <a:solidFill>
                  <a:srgbClr val="0000FF"/>
                </a:solidFill>
                <a:latin typeface="Calibri" pitchFamily="34" charset="0"/>
                <a:ea typeface="华文楷体" pitchFamily="2" charset="-122"/>
                <a:cs typeface="Calibri" pitchFamily="34" charset="0"/>
              </a:rPr>
              <a:t>,   </a:t>
            </a:r>
            <a:r>
              <a:rPr lang="en-US" altLang="zh-CN" b="0" dirty="0">
                <a:solidFill>
                  <a:srgbClr val="FF0000"/>
                </a:solidFill>
                <a:latin typeface="Calibri" pitchFamily="34" charset="0"/>
                <a:ea typeface="华文楷体" pitchFamily="2" charset="-122"/>
                <a:cs typeface="Calibri" pitchFamily="34" charset="0"/>
              </a:rPr>
              <a:t>1.2</a:t>
            </a:r>
            <a:r>
              <a:rPr lang="en-US" altLang="zh-CN" b="0" dirty="0">
                <a:solidFill>
                  <a:srgbClr val="FF0000"/>
                </a:solidFill>
                <a:latin typeface="Calibri" pitchFamily="34" charset="0"/>
                <a:ea typeface="华文楷体" pitchFamily="2" charset="-122"/>
                <a:cs typeface="Calibri" pitchFamily="34" charset="0"/>
                <a:sym typeface="Symbol" pitchFamily="18" charset="2"/>
              </a:rPr>
              <a:t></a:t>
            </a:r>
            <a:r>
              <a:rPr lang="en-US" altLang="zh-CN" b="0" dirty="0">
                <a:solidFill>
                  <a:srgbClr val="FF0000"/>
                </a:solidFill>
                <a:latin typeface="Calibri" pitchFamily="34" charset="0"/>
                <a:ea typeface="华文楷体" pitchFamily="2" charset="-122"/>
                <a:cs typeface="Calibri" pitchFamily="34" charset="0"/>
              </a:rPr>
              <a:t>C</a:t>
            </a:r>
            <a:r>
              <a:rPr lang="en-US" altLang="zh-CN" b="0" dirty="0">
                <a:solidFill>
                  <a:srgbClr val="0000FF"/>
                </a:solidFill>
                <a:latin typeface="Calibri" pitchFamily="34" charset="0"/>
                <a:ea typeface="华文楷体" pitchFamily="2" charset="-122"/>
                <a:cs typeface="Calibri" pitchFamily="34" charset="0"/>
              </a:rPr>
              <a:t>;      </a:t>
            </a:r>
            <a:r>
              <a:rPr lang="en-US" altLang="zh-CN" b="0" dirty="0" err="1">
                <a:solidFill>
                  <a:srgbClr val="0000FF"/>
                </a:solidFill>
                <a:latin typeface="Calibri" pitchFamily="34" charset="0"/>
                <a:ea typeface="华文楷体" pitchFamily="2" charset="-122"/>
                <a:cs typeface="Calibri" pitchFamily="34" charset="0"/>
              </a:rPr>
              <a:t>Tmid</a:t>
            </a:r>
            <a:r>
              <a:rPr lang="en-US" altLang="zh-CN" b="0" dirty="0">
                <a:solidFill>
                  <a:srgbClr val="0000FF"/>
                </a:solidFill>
                <a:latin typeface="Calibri" pitchFamily="34" charset="0"/>
                <a:ea typeface="华文楷体" pitchFamily="2" charset="-122"/>
                <a:cs typeface="Calibri" pitchFamily="34" charset="0"/>
              </a:rPr>
              <a:t>: &lt; </a:t>
            </a:r>
            <a:r>
              <a:rPr lang="en-US" altLang="zh-CN" b="0" dirty="0">
                <a:solidFill>
                  <a:srgbClr val="FF0000"/>
                </a:solidFill>
                <a:latin typeface="Calibri" pitchFamily="34" charset="0"/>
                <a:ea typeface="华文楷体" pitchFamily="2" charset="-122"/>
                <a:cs typeface="Calibri" pitchFamily="34" charset="0"/>
              </a:rPr>
              <a:t>0.1</a:t>
            </a:r>
            <a:r>
              <a:rPr lang="en-US" altLang="zh-CN" b="0" dirty="0">
                <a:solidFill>
                  <a:srgbClr val="FF0000"/>
                </a:solidFill>
                <a:latin typeface="Calibri" pitchFamily="34" charset="0"/>
                <a:ea typeface="华文楷体" pitchFamily="2" charset="-122"/>
                <a:cs typeface="Calibri" pitchFamily="34" charset="0"/>
                <a:sym typeface="Symbol" pitchFamily="18" charset="2"/>
              </a:rPr>
              <a:t></a:t>
            </a:r>
            <a:r>
              <a:rPr lang="en-US" altLang="zh-CN" b="0" dirty="0">
                <a:solidFill>
                  <a:srgbClr val="FF0000"/>
                </a:solidFill>
                <a:latin typeface="Calibri" pitchFamily="34" charset="0"/>
                <a:ea typeface="华文楷体" pitchFamily="2" charset="-122"/>
                <a:cs typeface="Calibri" pitchFamily="34" charset="0"/>
              </a:rPr>
              <a:t>C</a:t>
            </a:r>
            <a:r>
              <a:rPr lang="en-US" altLang="zh-CN" b="0" dirty="0">
                <a:solidFill>
                  <a:srgbClr val="0000FF"/>
                </a:solidFill>
                <a:latin typeface="Calibri" pitchFamily="34" charset="0"/>
                <a:ea typeface="华文楷体" pitchFamily="2" charset="-122"/>
                <a:cs typeface="Calibri" pitchFamily="34" charset="0"/>
              </a:rPr>
              <a:t>,    </a:t>
            </a:r>
            <a:r>
              <a:rPr lang="en-US" altLang="zh-CN" b="0" dirty="0">
                <a:solidFill>
                  <a:srgbClr val="FF0000"/>
                </a:solidFill>
                <a:latin typeface="Calibri" pitchFamily="34" charset="0"/>
                <a:ea typeface="华文楷体" pitchFamily="2" charset="-122"/>
                <a:cs typeface="Calibri" pitchFamily="34" charset="0"/>
              </a:rPr>
              <a:t>0.9</a:t>
            </a:r>
            <a:r>
              <a:rPr lang="en-US" altLang="zh-CN" b="0" dirty="0">
                <a:solidFill>
                  <a:srgbClr val="FF0000"/>
                </a:solidFill>
                <a:latin typeface="Calibri" pitchFamily="34" charset="0"/>
                <a:ea typeface="华文楷体" pitchFamily="2" charset="-122"/>
                <a:cs typeface="Calibri" pitchFamily="34" charset="0"/>
                <a:sym typeface="Symbol" pitchFamily="18" charset="2"/>
              </a:rPr>
              <a:t></a:t>
            </a:r>
            <a:r>
              <a:rPr lang="en-US" altLang="zh-CN" b="0" dirty="0">
                <a:solidFill>
                  <a:srgbClr val="FF0000"/>
                </a:solidFill>
                <a:latin typeface="Calibri" pitchFamily="34" charset="0"/>
                <a:ea typeface="华文楷体" pitchFamily="2" charset="-122"/>
                <a:cs typeface="Calibri" pitchFamily="34" charset="0"/>
              </a:rPr>
              <a:t>C</a:t>
            </a:r>
            <a:endParaRPr lang="zh-CN" altLang="en-US" b="0" dirty="0">
              <a:solidFill>
                <a:srgbClr val="FF0000"/>
              </a:solidFill>
              <a:latin typeface="Calibri" pitchFamily="34" charset="0"/>
              <a:ea typeface="华文楷体" pitchFamily="2" charset="-122"/>
              <a:cs typeface="Calibri" pitchFamily="34" charset="0"/>
            </a:endParaRPr>
          </a:p>
        </p:txBody>
      </p:sp>
    </p:spTree>
    <p:extLst>
      <p:ext uri="{BB962C8B-B14F-4D97-AF65-F5344CB8AC3E}">
        <p14:creationId xmlns:p14="http://schemas.microsoft.com/office/powerpoint/2010/main" val="3067521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6" descr="tzt_i.jpg"/>
          <p:cNvPicPr>
            <a:picLocks noChangeAspect="1"/>
          </p:cNvPicPr>
          <p:nvPr/>
        </p:nvPicPr>
        <p:blipFill>
          <a:blip r:embed="rId2" cstate="print"/>
          <a:srcRect l="3125" t="17647" r="3123" b="13603"/>
          <a:stretch>
            <a:fillRect/>
          </a:stretch>
        </p:blipFill>
        <p:spPr bwMode="auto">
          <a:xfrm>
            <a:off x="1365554" y="1103710"/>
            <a:ext cx="3536156" cy="2003822"/>
          </a:xfrm>
          <a:prstGeom prst="rect">
            <a:avLst/>
          </a:prstGeom>
          <a:noFill/>
          <a:ln w="9525">
            <a:noFill/>
            <a:miter lim="800000"/>
            <a:headEnd/>
            <a:tailEnd/>
          </a:ln>
        </p:spPr>
      </p:pic>
      <p:pic>
        <p:nvPicPr>
          <p:cNvPr id="8195" name="图片 7" descr="tzt_d.jpg"/>
          <p:cNvPicPr>
            <a:picLocks noChangeAspect="1"/>
          </p:cNvPicPr>
          <p:nvPr/>
        </p:nvPicPr>
        <p:blipFill>
          <a:blip r:embed="rId3" cstate="print"/>
          <a:srcRect l="11458" t="17525" r="2841" b="13725"/>
          <a:stretch>
            <a:fillRect/>
          </a:stretch>
        </p:blipFill>
        <p:spPr bwMode="auto">
          <a:xfrm>
            <a:off x="4633819" y="1103710"/>
            <a:ext cx="3232547" cy="2003822"/>
          </a:xfrm>
          <a:prstGeom prst="rect">
            <a:avLst/>
          </a:prstGeom>
          <a:noFill/>
          <a:ln w="9525">
            <a:noFill/>
            <a:miter lim="800000"/>
            <a:headEnd/>
            <a:tailEnd/>
          </a:ln>
        </p:spPr>
      </p:pic>
      <p:sp>
        <p:nvSpPr>
          <p:cNvPr id="8196"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Evolution of Ocean Temperature</a:t>
            </a:r>
            <a:endParaRPr lang="zh-CN" altLang="en-US" sz="2400" b="1" dirty="0">
              <a:solidFill>
                <a:srgbClr val="002060"/>
              </a:solidFill>
              <a:latin typeface="Arial" panose="020B0604020202020204" pitchFamily="34" charset="0"/>
              <a:cs typeface="Arial" panose="020B0604020202020204" pitchFamily="34" charset="0"/>
            </a:endParaRPr>
          </a:p>
        </p:txBody>
      </p:sp>
      <p:cxnSp>
        <p:nvCxnSpPr>
          <p:cNvPr id="8" name="直接连接符 7"/>
          <p:cNvCxnSpPr/>
          <p:nvPr/>
        </p:nvCxnSpPr>
        <p:spPr>
          <a:xfrm>
            <a:off x="1740580" y="2411015"/>
            <a:ext cx="5840057" cy="1191"/>
          </a:xfrm>
          <a:prstGeom prst="line">
            <a:avLst/>
          </a:prstGeom>
          <a:ln>
            <a:solidFill>
              <a:schemeClr val="accent6"/>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17864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Final SST</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9219" name="内容占位符 2"/>
          <p:cNvSpPr>
            <a:spLocks noGrp="1"/>
          </p:cNvSpPr>
          <p:nvPr>
            <p:ph idx="1"/>
          </p:nvPr>
        </p:nvSpPr>
        <p:spPr>
          <a:xfrm>
            <a:off x="5000624" y="3436069"/>
            <a:ext cx="3171775" cy="809867"/>
          </a:xfrm>
        </p:spPr>
        <p:txBody>
          <a:bodyPr/>
          <a:lstStyle/>
          <a:p>
            <a:r>
              <a:rPr lang="en-US" altLang="zh-CN" sz="1500" dirty="0"/>
              <a:t>Symmetric in low latitudes</a:t>
            </a:r>
          </a:p>
          <a:p>
            <a:r>
              <a:rPr lang="en-US" altLang="zh-CN" sz="1500" dirty="0"/>
              <a:t>Big different in high latitudes</a:t>
            </a:r>
            <a:endParaRPr lang="zh-CN" altLang="en-US" dirty="0" smtClean="0"/>
          </a:p>
        </p:txBody>
      </p:sp>
      <p:pic>
        <p:nvPicPr>
          <p:cNvPr id="9220" name="Picture 13"/>
          <p:cNvPicPr>
            <a:picLocks noChangeAspect="1" noChangeArrowheads="1"/>
          </p:cNvPicPr>
          <p:nvPr/>
        </p:nvPicPr>
        <p:blipFill>
          <a:blip r:embed="rId3" cstate="print"/>
          <a:srcRect/>
          <a:stretch>
            <a:fillRect/>
          </a:stretch>
        </p:blipFill>
        <p:spPr bwMode="auto">
          <a:xfrm>
            <a:off x="1705918" y="951570"/>
            <a:ext cx="3228347" cy="3657600"/>
          </a:xfrm>
          <a:prstGeom prst="rect">
            <a:avLst/>
          </a:prstGeom>
          <a:noFill/>
          <a:ln w="9525">
            <a:noFill/>
            <a:miter lim="800000"/>
            <a:headEnd/>
            <a:tailEnd/>
          </a:ln>
        </p:spPr>
      </p:pic>
      <p:pic>
        <p:nvPicPr>
          <p:cNvPr id="9221" name="图片 19" descr="zsst_id.jpg"/>
          <p:cNvPicPr>
            <a:picLocks noChangeAspect="1"/>
          </p:cNvPicPr>
          <p:nvPr/>
        </p:nvPicPr>
        <p:blipFill>
          <a:blip r:embed="rId4" cstate="print"/>
          <a:srcRect l="3676" t="14204" r="9926" b="10510"/>
          <a:stretch>
            <a:fillRect/>
          </a:stretch>
        </p:blipFill>
        <p:spPr bwMode="auto">
          <a:xfrm>
            <a:off x="5311768" y="951570"/>
            <a:ext cx="2014538" cy="2271713"/>
          </a:xfrm>
          <a:prstGeom prst="rect">
            <a:avLst/>
          </a:prstGeom>
          <a:noFill/>
          <a:ln w="9525">
            <a:noFill/>
            <a:miter lim="800000"/>
            <a:headEnd/>
            <a:tailEnd/>
          </a:ln>
        </p:spPr>
      </p:pic>
      <p:cxnSp>
        <p:nvCxnSpPr>
          <p:cNvPr id="6" name="直接连接符 5"/>
          <p:cNvCxnSpPr/>
          <p:nvPr/>
        </p:nvCxnSpPr>
        <p:spPr>
          <a:xfrm rot="5400000">
            <a:off x="4858140" y="2044565"/>
            <a:ext cx="1997869" cy="0"/>
          </a:xfrm>
          <a:prstGeom prst="line">
            <a:avLst/>
          </a:prstGeom>
          <a:ln w="28575" cmpd="dbl">
            <a:solidFill>
              <a:srgbClr val="0000F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31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1494235" y="0"/>
            <a:ext cx="6172200"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Defining the Timescale of Climate Response</a:t>
            </a:r>
          </a:p>
        </p:txBody>
      </p:sp>
      <p:sp>
        <p:nvSpPr>
          <p:cNvPr id="10243" name="内容占位符 2"/>
          <p:cNvSpPr>
            <a:spLocks noGrp="1"/>
          </p:cNvSpPr>
          <p:nvPr>
            <p:ph idx="1"/>
          </p:nvPr>
        </p:nvSpPr>
        <p:spPr>
          <a:xfrm>
            <a:off x="899592" y="915566"/>
            <a:ext cx="7344816" cy="2089547"/>
          </a:xfrm>
        </p:spPr>
        <p:txBody>
          <a:bodyPr/>
          <a:lstStyle/>
          <a:p>
            <a:pPr marL="257175" lvl="1" indent="-257175">
              <a:buClr>
                <a:schemeClr val="accent1"/>
              </a:buClr>
              <a:buFont typeface="Wingdings 2" pitchFamily="18" charset="2"/>
              <a:buChar char=""/>
            </a:pPr>
            <a:r>
              <a:rPr lang="en-US" altLang="zh-CN" dirty="0" smtClean="0">
                <a:ea typeface="MS PGothic" pitchFamily="34" charset="-128"/>
              </a:rPr>
              <a:t>Assuming that the climate system has reached </a:t>
            </a:r>
            <a:r>
              <a:rPr lang="en-US" altLang="zh-CN" dirty="0" smtClean="0">
                <a:solidFill>
                  <a:srgbClr val="FF0000"/>
                </a:solidFill>
                <a:ea typeface="MS PGothic" pitchFamily="34" charset="-128"/>
              </a:rPr>
              <a:t>equilibrium monotonously</a:t>
            </a:r>
            <a:r>
              <a:rPr lang="en-US" altLang="zh-CN" dirty="0" smtClean="0">
                <a:ea typeface="MS PGothic" pitchFamily="34" charset="-128"/>
              </a:rPr>
              <a:t>,  and using anomalies of the last 100 years as the final changes, we define the year when reaching their </a:t>
            </a:r>
            <a:r>
              <a:rPr lang="en-US" altLang="zh-CN" dirty="0" smtClean="0">
                <a:solidFill>
                  <a:srgbClr val="FF0000"/>
                </a:solidFill>
                <a:ea typeface="MS PGothic" pitchFamily="34" charset="-128"/>
              </a:rPr>
              <a:t>70%</a:t>
            </a:r>
            <a:r>
              <a:rPr lang="en-US" altLang="zh-CN" dirty="0" smtClean="0">
                <a:ea typeface="MS PGothic" pitchFamily="34" charset="-128"/>
              </a:rPr>
              <a:t> as the response timescale (</a:t>
            </a:r>
            <a:r>
              <a:rPr lang="en-US" altLang="zh-CN" dirty="0" smtClean="0">
                <a:solidFill>
                  <a:srgbClr val="0033CC"/>
                </a:solidFill>
                <a:ea typeface="宋体" charset="-122"/>
              </a:rPr>
              <a:t>Stouffer, 2004).</a:t>
            </a:r>
            <a:endParaRPr lang="zh-CN" altLang="en-US" dirty="0" smtClean="0">
              <a:ea typeface="宋体" charset="-122"/>
            </a:endParaRPr>
          </a:p>
        </p:txBody>
      </p:sp>
    </p:spTree>
    <p:extLst>
      <p:ext uri="{BB962C8B-B14F-4D97-AF65-F5344CB8AC3E}">
        <p14:creationId xmlns:p14="http://schemas.microsoft.com/office/powerpoint/2010/main" val="2129716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71600" y="951570"/>
            <a:ext cx="7200800" cy="2322258"/>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Maiandra GD" pitchFamily="34" charset="0"/>
                <a:ea typeface="隶书" pitchFamily="49" charset="-122"/>
              </a:defRPr>
            </a:lvl2pPr>
            <a:lvl3pPr algn="ctr" rtl="0" eaLnBrk="0" fontAlgn="base" hangingPunct="0">
              <a:spcBef>
                <a:spcPct val="0"/>
              </a:spcBef>
              <a:spcAft>
                <a:spcPct val="0"/>
              </a:spcAft>
              <a:defRPr sz="2800">
                <a:solidFill>
                  <a:schemeClr val="tx1"/>
                </a:solidFill>
                <a:latin typeface="Maiandra GD" pitchFamily="34" charset="0"/>
                <a:ea typeface="隶书" pitchFamily="49" charset="-122"/>
              </a:defRPr>
            </a:lvl3pPr>
            <a:lvl4pPr algn="ctr" rtl="0" eaLnBrk="0" fontAlgn="base" hangingPunct="0">
              <a:spcBef>
                <a:spcPct val="0"/>
              </a:spcBef>
              <a:spcAft>
                <a:spcPct val="0"/>
              </a:spcAft>
              <a:defRPr sz="2800">
                <a:solidFill>
                  <a:schemeClr val="tx1"/>
                </a:solidFill>
                <a:latin typeface="Maiandra GD" pitchFamily="34" charset="0"/>
                <a:ea typeface="隶书" pitchFamily="49" charset="-122"/>
              </a:defRPr>
            </a:lvl4pPr>
            <a:lvl5pPr algn="ctr" rtl="0" eaLnBrk="0" fontAlgn="base" hangingPunct="0">
              <a:spcBef>
                <a:spcPct val="0"/>
              </a:spcBef>
              <a:spcAft>
                <a:spcPct val="0"/>
              </a:spcAft>
              <a:defRPr sz="2800">
                <a:solidFill>
                  <a:schemeClr val="tx1"/>
                </a:solidFill>
                <a:latin typeface="Maiandra GD" pitchFamily="34" charset="0"/>
                <a:ea typeface="隶书"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marL="385763" indent="-385763" algn="l" eaLnBrk="1" hangingPunct="1">
              <a:spcAft>
                <a:spcPts val="900"/>
              </a:spcAft>
              <a:buFont typeface="+mj-lt"/>
              <a:buAutoNum type="arabicPeriod"/>
              <a:defRPr/>
            </a:pPr>
            <a:r>
              <a:rPr lang="en-US" altLang="zh-CN" sz="1800" b="0" dirty="0">
                <a:solidFill>
                  <a:srgbClr val="00B0F0"/>
                </a:solidFill>
                <a:latin typeface="Calibri" panose="020F0502020204030204" pitchFamily="34" charset="0"/>
              </a:rPr>
              <a:t>Tropical-Extratropical, Interhemispheric Climate Interaction : Atmospheric Bridge and Oceanic Tunnel</a:t>
            </a:r>
          </a:p>
          <a:p>
            <a:pPr marL="385763" indent="-385763" algn="l" eaLnBrk="1" hangingPunct="1">
              <a:spcAft>
                <a:spcPts val="900"/>
              </a:spcAft>
              <a:buFont typeface="+mj-lt"/>
              <a:buAutoNum type="arabicPeriod"/>
              <a:defRPr/>
            </a:pPr>
            <a:r>
              <a:rPr lang="en-US" altLang="zh-CN" sz="1800" b="0" dirty="0">
                <a:solidFill>
                  <a:srgbClr val="00B0F0"/>
                </a:solidFill>
                <a:latin typeface="Calibri" panose="020F0502020204030204" pitchFamily="34" charset="0"/>
              </a:rPr>
              <a:t>Dynamics of Decadal Climate Variability and Tropical Decadal Variability</a:t>
            </a:r>
          </a:p>
          <a:p>
            <a:pPr marL="385763" indent="-385763" algn="l" eaLnBrk="1" hangingPunct="1">
              <a:spcAft>
                <a:spcPts val="900"/>
              </a:spcAft>
              <a:buFont typeface="+mj-lt"/>
              <a:buAutoNum type="arabicPeriod"/>
              <a:defRPr/>
            </a:pPr>
            <a:r>
              <a:rPr lang="en-US" altLang="zh-CN" sz="1800" b="0" dirty="0">
                <a:solidFill>
                  <a:srgbClr val="00B0F0"/>
                </a:solidFill>
                <a:latin typeface="Calibri" panose="020F0502020204030204" pitchFamily="34" charset="0"/>
              </a:rPr>
              <a:t>Ocean-Atmosphere Interaction: A Global Scale, Coupled Climate Dynamics and Bjerknes Compensation</a:t>
            </a:r>
          </a:p>
          <a:p>
            <a:pPr marL="385763" indent="-385763" algn="l" eaLnBrk="1" hangingPunct="1">
              <a:spcAft>
                <a:spcPts val="900"/>
              </a:spcAft>
              <a:buFont typeface="+mj-lt"/>
              <a:buAutoNum type="arabicPeriod"/>
              <a:defRPr/>
            </a:pPr>
            <a:r>
              <a:rPr lang="en-US" altLang="zh-CN" sz="1800" dirty="0">
                <a:solidFill>
                  <a:srgbClr val="8A0000"/>
                </a:solidFill>
                <a:latin typeface="Calibri" panose="020F0502020204030204" pitchFamily="34" charset="0"/>
              </a:rPr>
              <a:t>Timescale and Reversibility of Climate Change</a:t>
            </a:r>
          </a:p>
        </p:txBody>
      </p:sp>
      <p:sp>
        <p:nvSpPr>
          <p:cNvPr id="4" name="Rectangle 4"/>
          <p:cNvSpPr txBox="1">
            <a:spLocks noChangeArrowheads="1"/>
          </p:cNvSpPr>
          <p:nvPr/>
        </p:nvSpPr>
        <p:spPr>
          <a:xfrm>
            <a:off x="1737000" y="0"/>
            <a:ext cx="5670000" cy="486000"/>
          </a:xfrm>
          <a:prstGeom prst="rect">
            <a:avLst/>
          </a:prstGeom>
        </p:spPr>
        <p:txBody>
          <a:bodyPr anchor="ctr" anchorCtr="0">
            <a:noAutofit/>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Maiandra GD" pitchFamily="34" charset="0"/>
                <a:ea typeface="隶书" pitchFamily="49" charset="-122"/>
              </a:defRPr>
            </a:lvl2pPr>
            <a:lvl3pPr algn="ctr" rtl="0" eaLnBrk="0" fontAlgn="base" hangingPunct="0">
              <a:spcBef>
                <a:spcPct val="0"/>
              </a:spcBef>
              <a:spcAft>
                <a:spcPct val="0"/>
              </a:spcAft>
              <a:defRPr sz="2800">
                <a:solidFill>
                  <a:schemeClr val="tx1"/>
                </a:solidFill>
                <a:latin typeface="Maiandra GD" pitchFamily="34" charset="0"/>
                <a:ea typeface="隶书" pitchFamily="49" charset="-122"/>
              </a:defRPr>
            </a:lvl3pPr>
            <a:lvl4pPr algn="ctr" rtl="0" eaLnBrk="0" fontAlgn="base" hangingPunct="0">
              <a:spcBef>
                <a:spcPct val="0"/>
              </a:spcBef>
              <a:spcAft>
                <a:spcPct val="0"/>
              </a:spcAft>
              <a:defRPr sz="2800">
                <a:solidFill>
                  <a:schemeClr val="tx1"/>
                </a:solidFill>
                <a:latin typeface="Maiandra GD" pitchFamily="34" charset="0"/>
                <a:ea typeface="隶书" pitchFamily="49" charset="-122"/>
              </a:defRPr>
            </a:lvl4pPr>
            <a:lvl5pPr algn="ctr" rtl="0" eaLnBrk="0" fontAlgn="base" hangingPunct="0">
              <a:spcBef>
                <a:spcPct val="0"/>
              </a:spcBef>
              <a:spcAft>
                <a:spcPct val="0"/>
              </a:spcAft>
              <a:defRPr sz="2800">
                <a:solidFill>
                  <a:schemeClr val="tx1"/>
                </a:solidFill>
                <a:latin typeface="Maiandra GD" pitchFamily="34" charset="0"/>
                <a:ea typeface="隶书"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en-GB" altLang="zh-CN" sz="2400" dirty="0">
                <a:solidFill>
                  <a:srgbClr val="002060"/>
                </a:solidFill>
                <a:latin typeface="Arial" panose="020B0604020202020204" pitchFamily="34" charset="0"/>
                <a:ea typeface="Cambria Math" panose="02040503050406030204" pitchFamily="18" charset="0"/>
                <a:cs typeface="Arial" panose="020B0604020202020204" pitchFamily="34" charset="0"/>
              </a:rPr>
              <a:t>Ocean-Atmosphere Interaction</a:t>
            </a:r>
          </a:p>
        </p:txBody>
      </p:sp>
    </p:spTree>
    <p:extLst>
      <p:ext uri="{BB962C8B-B14F-4D97-AF65-F5344CB8AC3E}">
        <p14:creationId xmlns:p14="http://schemas.microsoft.com/office/powerpoint/2010/main" val="1319228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2" descr="ts.depth.jpg"/>
          <p:cNvPicPr>
            <a:picLocks noChangeAspect="1"/>
          </p:cNvPicPr>
          <p:nvPr/>
        </p:nvPicPr>
        <p:blipFill>
          <a:blip r:embed="rId3" cstate="print"/>
          <a:srcRect l="4924" t="19791" r="8949" b="16667"/>
          <a:stretch>
            <a:fillRect/>
          </a:stretch>
        </p:blipFill>
        <p:spPr bwMode="auto">
          <a:xfrm>
            <a:off x="2119407" y="771550"/>
            <a:ext cx="4873229" cy="2777728"/>
          </a:xfrm>
          <a:prstGeom prst="rect">
            <a:avLst/>
          </a:prstGeom>
          <a:noFill/>
          <a:ln w="9525">
            <a:noFill/>
            <a:miter lim="800000"/>
            <a:headEnd/>
            <a:tailEnd/>
          </a:ln>
        </p:spPr>
      </p:pic>
      <p:sp>
        <p:nvSpPr>
          <p:cNvPr id="11267" name="标题 1"/>
          <p:cNvSpPr>
            <a:spLocks noGrp="1"/>
          </p:cNvSpPr>
          <p:nvPr>
            <p:ph type="title"/>
          </p:nvPr>
        </p:nvSpPr>
        <p:spPr>
          <a:xfrm>
            <a:off x="1413000" y="0"/>
            <a:ext cx="628650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Time Profile with Depth</a:t>
            </a:r>
          </a:p>
        </p:txBody>
      </p:sp>
      <p:sp>
        <p:nvSpPr>
          <p:cNvPr id="11268" name="TextBox 5"/>
          <p:cNvSpPr txBox="1">
            <a:spLocks noChangeArrowheads="1"/>
          </p:cNvSpPr>
          <p:nvPr/>
        </p:nvSpPr>
        <p:spPr bwMode="auto">
          <a:xfrm>
            <a:off x="827585" y="3808660"/>
            <a:ext cx="7704855" cy="923330"/>
          </a:xfrm>
          <a:prstGeom prst="rect">
            <a:avLst/>
          </a:prstGeom>
          <a:noFill/>
          <a:ln w="9525">
            <a:noFill/>
            <a:miter lim="800000"/>
            <a:headEnd/>
            <a:tailEnd/>
          </a:ln>
        </p:spPr>
        <p:txBody>
          <a:bodyPr wrap="square">
            <a:spAutoFit/>
          </a:bodyPr>
          <a:lstStyle/>
          <a:p>
            <a:pPr>
              <a:lnSpc>
                <a:spcPct val="150000"/>
              </a:lnSpc>
            </a:pPr>
            <a:r>
              <a:rPr lang="en-US" altLang="zh-CN" b="0" dirty="0">
                <a:solidFill>
                  <a:srgbClr val="FF0000"/>
                </a:solidFill>
                <a:latin typeface="Calibri" pitchFamily="34" charset="0"/>
                <a:cs typeface="Calibri" pitchFamily="34" charset="0"/>
              </a:rPr>
              <a:t>Time Profile – “Temporacline” </a:t>
            </a:r>
            <a:r>
              <a:rPr lang="en-US" altLang="zh-CN" b="0" dirty="0">
                <a:solidFill>
                  <a:srgbClr val="FF0000"/>
                </a:solidFill>
                <a:latin typeface="Calibri" pitchFamily="34" charset="0"/>
                <a:cs typeface="Calibri" pitchFamily="34" charset="0"/>
                <a:sym typeface="Wingdings" pitchFamily="2" charset="2"/>
              </a:rPr>
              <a:t> </a:t>
            </a:r>
            <a:r>
              <a:rPr lang="en-US" altLang="zh-CN" b="0" dirty="0">
                <a:solidFill>
                  <a:srgbClr val="FF0000"/>
                </a:solidFill>
                <a:latin typeface="Calibri" pitchFamily="34" charset="0"/>
                <a:cs typeface="Calibri" pitchFamily="34" charset="0"/>
                <a:sym typeface="Symbol" pitchFamily="18" charset="2"/>
              </a:rPr>
              <a:t></a:t>
            </a:r>
            <a:r>
              <a:rPr lang="en-US" altLang="zh-CN" b="0" dirty="0">
                <a:solidFill>
                  <a:srgbClr val="FF0000"/>
                </a:solidFill>
                <a:latin typeface="Calibri" pitchFamily="34" charset="0"/>
                <a:cs typeface="Calibri" pitchFamily="34" charset="0"/>
                <a:sym typeface="Wingdings" pitchFamily="2" charset="2"/>
              </a:rPr>
              <a:t> </a:t>
            </a:r>
            <a:r>
              <a:rPr lang="en-US" altLang="zh-CN" b="0" dirty="0">
                <a:solidFill>
                  <a:srgbClr val="FF0000"/>
                </a:solidFill>
                <a:latin typeface="Calibri" pitchFamily="34" charset="0"/>
                <a:cs typeface="Calibri" pitchFamily="34" charset="0"/>
              </a:rPr>
              <a:t> “Density-profile or  Pycnocline or </a:t>
            </a:r>
            <a:r>
              <a:rPr lang="en-US" altLang="zh-CN" b="0" dirty="0" smtClean="0">
                <a:solidFill>
                  <a:srgbClr val="FF0000"/>
                </a:solidFill>
                <a:latin typeface="Calibri" pitchFamily="34" charset="0"/>
                <a:cs typeface="Calibri" pitchFamily="34" charset="0"/>
              </a:rPr>
              <a:t>Thermocline</a:t>
            </a:r>
            <a:endParaRPr lang="en-US" altLang="zh-CN" b="0" dirty="0">
              <a:solidFill>
                <a:srgbClr val="FF0000"/>
              </a:solidFill>
              <a:latin typeface="Calibri" pitchFamily="34" charset="0"/>
              <a:cs typeface="Calibri" pitchFamily="34" charset="0"/>
            </a:endParaRPr>
          </a:p>
          <a:p>
            <a:pPr>
              <a:lnSpc>
                <a:spcPct val="150000"/>
              </a:lnSpc>
            </a:pPr>
            <a:r>
              <a:rPr lang="en-US" altLang="zh-CN" b="0" dirty="0">
                <a:solidFill>
                  <a:srgbClr val="FF0000"/>
                </a:solidFill>
                <a:latin typeface="Calibri" pitchFamily="34" charset="0"/>
                <a:cs typeface="Calibri" pitchFamily="34" charset="0"/>
              </a:rPr>
              <a:t>200</a:t>
            </a:r>
            <a:r>
              <a:rPr lang="en-US" altLang="zh-CN" b="0" dirty="0">
                <a:solidFill>
                  <a:srgbClr val="0000FF"/>
                </a:solidFill>
                <a:latin typeface="Calibri" pitchFamily="34" charset="0"/>
                <a:cs typeface="Calibri" pitchFamily="34" charset="0"/>
              </a:rPr>
              <a:t> yrs for upper 1km; </a:t>
            </a:r>
            <a:r>
              <a:rPr lang="en-US" altLang="zh-CN" b="0" dirty="0">
                <a:solidFill>
                  <a:srgbClr val="FF0000"/>
                </a:solidFill>
                <a:latin typeface="Calibri" pitchFamily="34" charset="0"/>
                <a:cs typeface="Calibri" pitchFamily="34" charset="0"/>
              </a:rPr>
              <a:t>300-1000</a:t>
            </a:r>
            <a:r>
              <a:rPr lang="en-US" altLang="zh-CN" b="0" dirty="0">
                <a:solidFill>
                  <a:srgbClr val="0000FF"/>
                </a:solidFill>
                <a:latin typeface="Calibri" pitchFamily="34" charset="0"/>
                <a:cs typeface="Calibri" pitchFamily="34" charset="0"/>
              </a:rPr>
              <a:t> yrs for 1-2km; &gt;</a:t>
            </a:r>
            <a:r>
              <a:rPr lang="en-US" altLang="zh-CN" b="0" dirty="0">
                <a:solidFill>
                  <a:srgbClr val="FF0000"/>
                </a:solidFill>
                <a:latin typeface="Calibri" pitchFamily="34" charset="0"/>
                <a:cs typeface="Calibri" pitchFamily="34" charset="0"/>
              </a:rPr>
              <a:t> 1000-2000 </a:t>
            </a:r>
            <a:r>
              <a:rPr lang="en-US" altLang="zh-CN" b="0" dirty="0">
                <a:solidFill>
                  <a:srgbClr val="0000FF"/>
                </a:solidFill>
                <a:latin typeface="Calibri" pitchFamily="34" charset="0"/>
                <a:cs typeface="Calibri" pitchFamily="34" charset="0"/>
              </a:rPr>
              <a:t>yrs for deep ocean</a:t>
            </a:r>
          </a:p>
        </p:txBody>
      </p:sp>
      <p:grpSp>
        <p:nvGrpSpPr>
          <p:cNvPr id="2" name="组合 8"/>
          <p:cNvGrpSpPr>
            <a:grpSpLocks/>
          </p:cNvGrpSpPr>
          <p:nvPr/>
        </p:nvGrpSpPr>
        <p:grpSpPr bwMode="auto">
          <a:xfrm>
            <a:off x="1835696" y="825127"/>
            <a:ext cx="4962552" cy="3023483"/>
            <a:chOff x="883779" y="1214199"/>
            <a:chExt cx="6616825" cy="4031627"/>
          </a:xfrm>
        </p:grpSpPr>
        <p:sp>
          <p:nvSpPr>
            <p:cNvPr id="11273" name="TextBox 4"/>
            <p:cNvSpPr txBox="1">
              <a:spLocks noChangeArrowheads="1"/>
            </p:cNvSpPr>
            <p:nvPr/>
          </p:nvSpPr>
          <p:spPr bwMode="auto">
            <a:xfrm>
              <a:off x="5071729" y="1214199"/>
              <a:ext cx="2428875" cy="1354324"/>
            </a:xfrm>
            <a:prstGeom prst="rect">
              <a:avLst/>
            </a:prstGeom>
            <a:noFill/>
            <a:ln w="9525">
              <a:noFill/>
              <a:miter lim="800000"/>
              <a:headEnd/>
              <a:tailEnd/>
            </a:ln>
          </p:spPr>
          <p:txBody>
            <a:bodyPr>
              <a:spAutoFit/>
            </a:bodyPr>
            <a:lstStyle/>
            <a:p>
              <a:pPr algn="r"/>
              <a:r>
                <a:rPr lang="en-US" altLang="zh-CN" sz="1200" b="0" dirty="0">
                  <a:solidFill>
                    <a:srgbClr val="FF0000"/>
                  </a:solidFill>
                  <a:latin typeface="Calibri" pitchFamily="34" charset="0"/>
                  <a:cs typeface="Calibri" pitchFamily="34" charset="0"/>
                </a:rPr>
                <a:t>Warm color - CO2IE</a:t>
              </a:r>
            </a:p>
            <a:p>
              <a:pPr algn="r"/>
              <a:r>
                <a:rPr lang="en-US" altLang="zh-CN" sz="1200" b="0" dirty="0">
                  <a:solidFill>
                    <a:srgbClr val="3333FF"/>
                  </a:solidFill>
                  <a:latin typeface="Calibri" pitchFamily="34" charset="0"/>
                  <a:cs typeface="Calibri" pitchFamily="34" charset="0"/>
                </a:rPr>
                <a:t>Cold color - CO2DE</a:t>
              </a:r>
            </a:p>
            <a:p>
              <a:pPr algn="r"/>
              <a:r>
                <a:rPr lang="en-US" altLang="zh-CN" sz="1200" b="0" dirty="0">
                  <a:latin typeface="Calibri" pitchFamily="34" charset="0"/>
                  <a:cs typeface="Calibri" pitchFamily="34" charset="0"/>
                </a:rPr>
                <a:t>Solid line - global mean</a:t>
              </a:r>
            </a:p>
            <a:p>
              <a:pPr algn="r"/>
              <a:r>
                <a:rPr lang="en-US" altLang="zh-CN" sz="1200" b="0" dirty="0">
                  <a:latin typeface="Calibri" pitchFamily="34" charset="0"/>
                  <a:cs typeface="Calibri" pitchFamily="34" charset="0"/>
                </a:rPr>
                <a:t>Dashed line -  Pacific</a:t>
              </a:r>
            </a:p>
            <a:p>
              <a:pPr algn="r"/>
              <a:r>
                <a:rPr lang="en-US" altLang="zh-CN" sz="1200" b="0" dirty="0">
                  <a:latin typeface="Calibri" pitchFamily="34" charset="0"/>
                  <a:cs typeface="Calibri" pitchFamily="34" charset="0"/>
                </a:rPr>
                <a:t>Dash-dotted - Atlantic</a:t>
              </a:r>
            </a:p>
          </p:txBody>
        </p:sp>
        <p:sp>
          <p:nvSpPr>
            <p:cNvPr id="11274" name="TextBox 7"/>
            <p:cNvSpPr txBox="1">
              <a:spLocks noChangeArrowheads="1"/>
            </p:cNvSpPr>
            <p:nvPr/>
          </p:nvSpPr>
          <p:spPr bwMode="auto">
            <a:xfrm>
              <a:off x="3786188" y="4814905"/>
              <a:ext cx="1928813" cy="430921"/>
            </a:xfrm>
            <a:prstGeom prst="rect">
              <a:avLst/>
            </a:prstGeom>
            <a:noFill/>
            <a:ln w="9525">
              <a:noFill/>
              <a:miter lim="800000"/>
              <a:headEnd/>
              <a:tailEnd/>
            </a:ln>
          </p:spPr>
          <p:txBody>
            <a:bodyPr>
              <a:spAutoFit/>
            </a:bodyPr>
            <a:lstStyle/>
            <a:p>
              <a:pPr algn="ctr"/>
              <a:r>
                <a:rPr lang="en-US" altLang="zh-CN" sz="1500" b="0">
                  <a:solidFill>
                    <a:srgbClr val="0000FF"/>
                  </a:solidFill>
                  <a:latin typeface="Calibri" pitchFamily="34" charset="0"/>
                  <a:cs typeface="Calibri" pitchFamily="34" charset="0"/>
                </a:rPr>
                <a:t>Time (Year)</a:t>
              </a:r>
            </a:p>
          </p:txBody>
        </p:sp>
        <p:sp>
          <p:nvSpPr>
            <p:cNvPr id="11275" name="TextBox 8"/>
            <p:cNvSpPr txBox="1">
              <a:spLocks noChangeArrowheads="1"/>
            </p:cNvSpPr>
            <p:nvPr/>
          </p:nvSpPr>
          <p:spPr bwMode="auto">
            <a:xfrm rot="16200000">
              <a:off x="563443" y="2821787"/>
              <a:ext cx="1071563" cy="430892"/>
            </a:xfrm>
            <a:prstGeom prst="rect">
              <a:avLst/>
            </a:prstGeom>
            <a:noFill/>
            <a:ln w="9525">
              <a:noFill/>
              <a:miter lim="800000"/>
              <a:headEnd/>
              <a:tailEnd/>
            </a:ln>
          </p:spPr>
          <p:txBody>
            <a:bodyPr>
              <a:spAutoFit/>
            </a:bodyPr>
            <a:lstStyle/>
            <a:p>
              <a:pPr algn="ctr"/>
              <a:r>
                <a:rPr lang="en-US" altLang="zh-CN" sz="1500" b="0" dirty="0">
                  <a:solidFill>
                    <a:srgbClr val="0000FF"/>
                  </a:solidFill>
                  <a:latin typeface="Calibri" pitchFamily="34" charset="0"/>
                  <a:cs typeface="Calibri" pitchFamily="34" charset="0"/>
                </a:rPr>
                <a:t>Depth</a:t>
              </a:r>
            </a:p>
          </p:txBody>
        </p:sp>
      </p:grpSp>
      <p:cxnSp>
        <p:nvCxnSpPr>
          <p:cNvPr id="11" name="直接连接符 10"/>
          <p:cNvCxnSpPr/>
          <p:nvPr/>
        </p:nvCxnSpPr>
        <p:spPr>
          <a:xfrm>
            <a:off x="2548018" y="2057421"/>
            <a:ext cx="4232702" cy="1191"/>
          </a:xfrm>
          <a:prstGeom prst="line">
            <a:avLst/>
          </a:prstGeom>
          <a:ln>
            <a:prstDash val="lgDashDot"/>
          </a:ln>
        </p:spPr>
        <p:style>
          <a:lnRef idx="2">
            <a:schemeClr val="accent6"/>
          </a:lnRef>
          <a:fillRef idx="0">
            <a:schemeClr val="accent6"/>
          </a:fillRef>
          <a:effectRef idx="1">
            <a:schemeClr val="accent6"/>
          </a:effectRef>
          <a:fontRef idx="minor">
            <a:schemeClr val="tx1"/>
          </a:fontRef>
        </p:style>
      </p:cxnSp>
      <p:cxnSp>
        <p:nvCxnSpPr>
          <p:cNvPr id="12" name="直接连接符 11"/>
          <p:cNvCxnSpPr/>
          <p:nvPr/>
        </p:nvCxnSpPr>
        <p:spPr>
          <a:xfrm>
            <a:off x="2548018" y="2593206"/>
            <a:ext cx="4232702" cy="1191"/>
          </a:xfrm>
          <a:prstGeom prst="line">
            <a:avLst/>
          </a:prstGeom>
          <a:ln>
            <a:prstDash val="lgDashDot"/>
          </a:ln>
        </p:spPr>
        <p:style>
          <a:lnRef idx="2">
            <a:schemeClr val="accent6"/>
          </a:lnRef>
          <a:fillRef idx="0">
            <a:schemeClr val="accent6"/>
          </a:fillRef>
          <a:effectRef idx="1">
            <a:schemeClr val="accent6"/>
          </a:effectRef>
          <a:fontRef idx="minor">
            <a:schemeClr val="tx1"/>
          </a:fontRef>
        </p:style>
      </p:cxnSp>
      <p:sp>
        <p:nvSpPr>
          <p:cNvPr id="11272" name="TextBox 12"/>
          <p:cNvSpPr txBox="1">
            <a:spLocks noChangeArrowheads="1"/>
          </p:cNvSpPr>
          <p:nvPr/>
        </p:nvSpPr>
        <p:spPr bwMode="auto">
          <a:xfrm>
            <a:off x="5286471" y="2111002"/>
            <a:ext cx="1466107" cy="369332"/>
          </a:xfrm>
          <a:prstGeom prst="rect">
            <a:avLst/>
          </a:prstGeom>
          <a:noFill/>
          <a:ln w="9525">
            <a:noFill/>
            <a:miter lim="800000"/>
            <a:headEnd/>
            <a:tailEnd/>
          </a:ln>
        </p:spPr>
        <p:txBody>
          <a:bodyPr wrap="none">
            <a:spAutoFit/>
          </a:bodyPr>
          <a:lstStyle/>
          <a:p>
            <a:r>
              <a:rPr lang="en-US" altLang="zh-CN">
                <a:solidFill>
                  <a:srgbClr val="FF0000"/>
                </a:solidFill>
                <a:latin typeface="Calibri" pitchFamily="34" charset="0"/>
                <a:cs typeface="Calibri" pitchFamily="34" charset="0"/>
              </a:rPr>
              <a:t>Temporacline</a:t>
            </a:r>
            <a:endParaRPr lang="zh-CN" altLang="en-US">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397849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Timescale for Global Oceans </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12291" name="内容占位符 2"/>
          <p:cNvSpPr>
            <a:spLocks noGrp="1"/>
          </p:cNvSpPr>
          <p:nvPr>
            <p:ph idx="1"/>
          </p:nvPr>
        </p:nvSpPr>
        <p:spPr>
          <a:xfrm>
            <a:off x="2250282" y="3813572"/>
            <a:ext cx="4589860" cy="809625"/>
          </a:xfrm>
        </p:spPr>
        <p:txBody>
          <a:bodyPr/>
          <a:lstStyle/>
          <a:p>
            <a:r>
              <a:rPr lang="en-US" altLang="zh-CN" sz="1350" dirty="0"/>
              <a:t>200 </a:t>
            </a:r>
            <a:r>
              <a:rPr lang="en-US" altLang="zh-CN" sz="1350" dirty="0" err="1"/>
              <a:t>yrs</a:t>
            </a:r>
            <a:r>
              <a:rPr lang="en-US" altLang="zh-CN" sz="1350" dirty="0"/>
              <a:t> above1000m;   &gt; 1000 </a:t>
            </a:r>
            <a:r>
              <a:rPr lang="en-US" altLang="zh-CN" sz="1350" dirty="0" err="1"/>
              <a:t>yrs</a:t>
            </a:r>
            <a:r>
              <a:rPr lang="en-US" altLang="zh-CN" sz="1350" dirty="0"/>
              <a:t> below 2000m</a:t>
            </a:r>
          </a:p>
          <a:p>
            <a:r>
              <a:rPr lang="en-US" altLang="zh-CN" sz="1350" dirty="0"/>
              <a:t>Time abrupt change zone: 1500-2000m</a:t>
            </a:r>
          </a:p>
          <a:p>
            <a:r>
              <a:rPr lang="en-US" altLang="zh-CN" sz="1350" dirty="0"/>
              <a:t>Different timescale for warming and cooling forcings</a:t>
            </a:r>
            <a:endParaRPr lang="zh-CN" altLang="en-US" sz="1350" dirty="0"/>
          </a:p>
        </p:txBody>
      </p:sp>
      <p:grpSp>
        <p:nvGrpSpPr>
          <p:cNvPr id="2" name="组合 16"/>
          <p:cNvGrpSpPr>
            <a:grpSpLocks/>
          </p:cNvGrpSpPr>
          <p:nvPr/>
        </p:nvGrpSpPr>
        <p:grpSpPr bwMode="auto">
          <a:xfrm>
            <a:off x="1366242" y="788194"/>
            <a:ext cx="6475810" cy="2880122"/>
            <a:chOff x="252074" y="1268760"/>
            <a:chExt cx="8632983" cy="3840311"/>
          </a:xfrm>
        </p:grpSpPr>
        <p:grpSp>
          <p:nvGrpSpPr>
            <p:cNvPr id="3" name="组合 12"/>
            <p:cNvGrpSpPr>
              <a:grpSpLocks/>
            </p:cNvGrpSpPr>
            <p:nvPr/>
          </p:nvGrpSpPr>
          <p:grpSpPr bwMode="auto">
            <a:xfrm>
              <a:off x="252074" y="1484439"/>
              <a:ext cx="8632983" cy="3624632"/>
              <a:chOff x="2522785" y="1124399"/>
              <a:chExt cx="8632983" cy="3624632"/>
            </a:xfrm>
          </p:grpSpPr>
          <p:pic>
            <p:nvPicPr>
              <p:cNvPr id="12297" name="图片 10" descr="PZTS_ie.emf"/>
              <p:cNvPicPr>
                <a:picLocks noChangeAspect="1"/>
              </p:cNvPicPr>
              <p:nvPr/>
            </p:nvPicPr>
            <p:blipFill>
              <a:blip r:embed="rId2" cstate="print"/>
              <a:srcRect l="7211" t="3598" r="8878" b="1492"/>
              <a:stretch>
                <a:fillRect/>
              </a:stretch>
            </p:blipFill>
            <p:spPr bwMode="auto">
              <a:xfrm>
                <a:off x="2522786" y="1196409"/>
                <a:ext cx="2869133" cy="1803642"/>
              </a:xfrm>
              <a:prstGeom prst="rect">
                <a:avLst/>
              </a:prstGeom>
              <a:noFill/>
              <a:ln w="9525">
                <a:noFill/>
                <a:miter lim="800000"/>
                <a:headEnd/>
                <a:tailEnd/>
              </a:ln>
            </p:spPr>
          </p:pic>
          <p:pic>
            <p:nvPicPr>
              <p:cNvPr id="12298" name="图片 11" descr="PZTS_de.emf"/>
              <p:cNvPicPr>
                <a:picLocks noChangeAspect="1"/>
              </p:cNvPicPr>
              <p:nvPr/>
            </p:nvPicPr>
            <p:blipFill>
              <a:blip r:embed="rId3" cstate="print"/>
              <a:srcRect l="7317" r="7545"/>
              <a:stretch>
                <a:fillRect/>
              </a:stretch>
            </p:blipFill>
            <p:spPr bwMode="auto">
              <a:xfrm>
                <a:off x="2522785" y="2852634"/>
                <a:ext cx="2904974" cy="1896397"/>
              </a:xfrm>
              <a:prstGeom prst="rect">
                <a:avLst/>
              </a:prstGeom>
              <a:noFill/>
              <a:ln w="9525">
                <a:noFill/>
                <a:miter lim="800000"/>
                <a:headEnd/>
                <a:tailEnd/>
              </a:ln>
            </p:spPr>
          </p:pic>
          <p:pic>
            <p:nvPicPr>
              <p:cNvPr id="12299" name="图片 6" descr="AZTS_ie.emf"/>
              <p:cNvPicPr>
                <a:picLocks noChangeAspect="1"/>
              </p:cNvPicPr>
              <p:nvPr/>
            </p:nvPicPr>
            <p:blipFill>
              <a:blip r:embed="rId4" cstate="print"/>
              <a:srcRect l="7744" r="7280"/>
              <a:stretch>
                <a:fillRect/>
              </a:stretch>
            </p:blipFill>
            <p:spPr bwMode="auto">
              <a:xfrm>
                <a:off x="5403200" y="1124399"/>
                <a:ext cx="2884254" cy="1886444"/>
              </a:xfrm>
              <a:prstGeom prst="rect">
                <a:avLst/>
              </a:prstGeom>
              <a:noFill/>
              <a:ln w="9525">
                <a:noFill/>
                <a:miter lim="800000"/>
                <a:headEnd/>
                <a:tailEnd/>
              </a:ln>
            </p:spPr>
          </p:pic>
          <p:pic>
            <p:nvPicPr>
              <p:cNvPr id="12300" name="图片 7" descr="AZTS_de.emf"/>
              <p:cNvPicPr>
                <a:picLocks noChangeAspect="1"/>
              </p:cNvPicPr>
              <p:nvPr/>
            </p:nvPicPr>
            <p:blipFill>
              <a:blip r:embed="rId5" cstate="print"/>
              <a:srcRect l="7243" r="8392"/>
              <a:stretch>
                <a:fillRect/>
              </a:stretch>
            </p:blipFill>
            <p:spPr bwMode="auto">
              <a:xfrm>
                <a:off x="5385042" y="2850890"/>
                <a:ext cx="2879775" cy="1897142"/>
              </a:xfrm>
              <a:prstGeom prst="rect">
                <a:avLst/>
              </a:prstGeom>
              <a:noFill/>
              <a:ln w="9525">
                <a:noFill/>
                <a:miter lim="800000"/>
                <a:headEnd/>
                <a:tailEnd/>
              </a:ln>
            </p:spPr>
          </p:pic>
          <p:pic>
            <p:nvPicPr>
              <p:cNvPr id="12301" name="图片 4" descr="GZTS_ie.emf"/>
              <p:cNvPicPr>
                <a:picLocks noChangeAspect="1"/>
              </p:cNvPicPr>
              <p:nvPr/>
            </p:nvPicPr>
            <p:blipFill>
              <a:blip r:embed="rId6" cstate="print"/>
              <a:srcRect l="8047" r="7159"/>
              <a:stretch>
                <a:fillRect/>
              </a:stretch>
            </p:blipFill>
            <p:spPr bwMode="auto">
              <a:xfrm>
                <a:off x="8282976" y="1124402"/>
                <a:ext cx="2843610" cy="1863877"/>
              </a:xfrm>
              <a:prstGeom prst="rect">
                <a:avLst/>
              </a:prstGeom>
              <a:noFill/>
              <a:ln w="9525">
                <a:noFill/>
                <a:miter lim="800000"/>
                <a:headEnd/>
                <a:tailEnd/>
              </a:ln>
            </p:spPr>
          </p:pic>
          <p:pic>
            <p:nvPicPr>
              <p:cNvPr id="12302" name="图片 3" descr="GZTS_de.emf"/>
              <p:cNvPicPr>
                <a:picLocks noChangeAspect="1"/>
              </p:cNvPicPr>
              <p:nvPr/>
            </p:nvPicPr>
            <p:blipFill>
              <a:blip r:embed="rId7" cstate="print"/>
              <a:srcRect l="7201" r="6438"/>
              <a:stretch>
                <a:fillRect/>
              </a:stretch>
            </p:blipFill>
            <p:spPr bwMode="auto">
              <a:xfrm>
                <a:off x="8246819" y="2843690"/>
                <a:ext cx="2908949" cy="1872043"/>
              </a:xfrm>
              <a:prstGeom prst="rect">
                <a:avLst/>
              </a:prstGeom>
              <a:noFill/>
              <a:ln w="9525">
                <a:noFill/>
                <a:miter lim="800000"/>
                <a:headEnd/>
                <a:tailEnd/>
              </a:ln>
            </p:spPr>
          </p:pic>
        </p:grpSp>
        <p:sp>
          <p:nvSpPr>
            <p:cNvPr id="12294" name="TextBox 13"/>
            <p:cNvSpPr txBox="1">
              <a:spLocks noChangeArrowheads="1"/>
            </p:cNvSpPr>
            <p:nvPr/>
          </p:nvSpPr>
          <p:spPr bwMode="auto">
            <a:xfrm>
              <a:off x="6564171" y="1268760"/>
              <a:ext cx="1921576" cy="492462"/>
            </a:xfrm>
            <a:prstGeom prst="rect">
              <a:avLst/>
            </a:prstGeom>
            <a:noFill/>
            <a:ln w="9525">
              <a:noFill/>
              <a:miter lim="800000"/>
              <a:headEnd/>
              <a:tailEnd/>
            </a:ln>
          </p:spPr>
          <p:txBody>
            <a:bodyPr wrap="none">
              <a:spAutoFit/>
            </a:bodyPr>
            <a:lstStyle/>
            <a:p>
              <a:pPr algn="ctr"/>
              <a:r>
                <a:rPr lang="en-US" altLang="zh-CN" b="0">
                  <a:solidFill>
                    <a:srgbClr val="0000FF"/>
                  </a:solidFill>
                  <a:latin typeface="Calibri" pitchFamily="34" charset="0"/>
                  <a:cs typeface="Calibri" pitchFamily="34" charset="0"/>
                </a:rPr>
                <a:t>Global Ocean</a:t>
              </a:r>
              <a:endParaRPr lang="zh-CN" altLang="en-US" b="0">
                <a:solidFill>
                  <a:srgbClr val="0000FF"/>
                </a:solidFill>
                <a:latin typeface="Calibri" pitchFamily="34" charset="0"/>
                <a:cs typeface="Calibri" pitchFamily="34" charset="0"/>
              </a:endParaRPr>
            </a:p>
          </p:txBody>
        </p:sp>
        <p:sp>
          <p:nvSpPr>
            <p:cNvPr id="12295" name="TextBox 14"/>
            <p:cNvSpPr txBox="1">
              <a:spLocks noChangeArrowheads="1"/>
            </p:cNvSpPr>
            <p:nvPr/>
          </p:nvSpPr>
          <p:spPr bwMode="auto">
            <a:xfrm>
              <a:off x="1068801" y="1268760"/>
              <a:ext cx="1040968" cy="492462"/>
            </a:xfrm>
            <a:prstGeom prst="rect">
              <a:avLst/>
            </a:prstGeom>
            <a:noFill/>
            <a:ln w="9525">
              <a:noFill/>
              <a:miter lim="800000"/>
              <a:headEnd/>
              <a:tailEnd/>
            </a:ln>
          </p:spPr>
          <p:txBody>
            <a:bodyPr wrap="none">
              <a:spAutoFit/>
            </a:bodyPr>
            <a:lstStyle/>
            <a:p>
              <a:pPr algn="ctr"/>
              <a:r>
                <a:rPr lang="en-US" altLang="zh-CN" b="0">
                  <a:solidFill>
                    <a:srgbClr val="0000FF"/>
                  </a:solidFill>
                  <a:latin typeface="Calibri" pitchFamily="34" charset="0"/>
                  <a:cs typeface="Calibri" pitchFamily="34" charset="0"/>
                </a:rPr>
                <a:t>Pacific</a:t>
              </a:r>
              <a:endParaRPr lang="zh-CN" altLang="en-US" b="0">
                <a:solidFill>
                  <a:srgbClr val="0000FF"/>
                </a:solidFill>
                <a:latin typeface="Calibri" pitchFamily="34" charset="0"/>
                <a:cs typeface="Calibri" pitchFamily="34" charset="0"/>
              </a:endParaRPr>
            </a:p>
          </p:txBody>
        </p:sp>
        <p:sp>
          <p:nvSpPr>
            <p:cNvPr id="12296" name="TextBox 15"/>
            <p:cNvSpPr txBox="1">
              <a:spLocks noChangeArrowheads="1"/>
            </p:cNvSpPr>
            <p:nvPr/>
          </p:nvSpPr>
          <p:spPr bwMode="auto">
            <a:xfrm>
              <a:off x="3990107" y="1268760"/>
              <a:ext cx="1199361" cy="492462"/>
            </a:xfrm>
            <a:prstGeom prst="rect">
              <a:avLst/>
            </a:prstGeom>
            <a:noFill/>
            <a:ln w="9525">
              <a:noFill/>
              <a:miter lim="800000"/>
              <a:headEnd/>
              <a:tailEnd/>
            </a:ln>
          </p:spPr>
          <p:txBody>
            <a:bodyPr wrap="none">
              <a:spAutoFit/>
            </a:bodyPr>
            <a:lstStyle/>
            <a:p>
              <a:pPr algn="ctr"/>
              <a:r>
                <a:rPr lang="en-US" altLang="zh-CN" b="0">
                  <a:solidFill>
                    <a:srgbClr val="0000FF"/>
                  </a:solidFill>
                  <a:latin typeface="Calibri" pitchFamily="34" charset="0"/>
                  <a:cs typeface="Calibri" pitchFamily="34" charset="0"/>
                </a:rPr>
                <a:t>Atlantic</a:t>
              </a:r>
              <a:endParaRPr lang="zh-CN" altLang="en-US" b="0">
                <a:solidFill>
                  <a:srgbClr val="0000FF"/>
                </a:solidFill>
                <a:latin typeface="Calibri" pitchFamily="34" charset="0"/>
                <a:cs typeface="Calibri" pitchFamily="34" charset="0"/>
              </a:endParaRPr>
            </a:p>
          </p:txBody>
        </p:sp>
      </p:grpSp>
    </p:spTree>
    <p:extLst>
      <p:ext uri="{BB962C8B-B14F-4D97-AF65-F5344CB8AC3E}">
        <p14:creationId xmlns:p14="http://schemas.microsoft.com/office/powerpoint/2010/main" val="3499799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1494000" y="0"/>
            <a:ext cx="617220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Summary and Mechanism</a:t>
            </a:r>
          </a:p>
        </p:txBody>
      </p:sp>
      <p:sp>
        <p:nvSpPr>
          <p:cNvPr id="13315" name="内容占位符 2"/>
          <p:cNvSpPr>
            <a:spLocks noGrp="1"/>
          </p:cNvSpPr>
          <p:nvPr>
            <p:ph sz="quarter" idx="1"/>
          </p:nvPr>
        </p:nvSpPr>
        <p:spPr>
          <a:xfrm>
            <a:off x="1701924" y="711330"/>
            <a:ext cx="5786400" cy="3084556"/>
          </a:xfrm>
        </p:spPr>
        <p:txBody>
          <a:bodyPr/>
          <a:lstStyle/>
          <a:p>
            <a:pPr eaLnBrk="1" hangingPunct="1">
              <a:lnSpc>
                <a:spcPct val="150000"/>
              </a:lnSpc>
              <a:spcBef>
                <a:spcPct val="0"/>
              </a:spcBef>
            </a:pPr>
            <a:r>
              <a:rPr lang="en-US" altLang="zh-CN" sz="2100" dirty="0">
                <a:solidFill>
                  <a:srgbClr val="0033CC"/>
                </a:solidFill>
              </a:rPr>
              <a:t>General timescale</a:t>
            </a:r>
          </a:p>
          <a:p>
            <a:pPr eaLnBrk="1" hangingPunct="1">
              <a:lnSpc>
                <a:spcPct val="150000"/>
              </a:lnSpc>
              <a:spcBef>
                <a:spcPct val="0"/>
              </a:spcBef>
            </a:pPr>
            <a:r>
              <a:rPr lang="en-US" altLang="zh-CN" sz="2100" b="1" dirty="0">
                <a:solidFill>
                  <a:srgbClr val="FF0000"/>
                </a:solidFill>
              </a:rPr>
              <a:t>Temporacline</a:t>
            </a:r>
            <a:r>
              <a:rPr lang="en-US" altLang="zh-CN" sz="2100" dirty="0">
                <a:solidFill>
                  <a:srgbClr val="0033CC"/>
                </a:solidFill>
              </a:rPr>
              <a:t> – Upper ocean and deep ocean</a:t>
            </a:r>
          </a:p>
          <a:p>
            <a:pPr lvl="1" eaLnBrk="1" hangingPunct="1">
              <a:lnSpc>
                <a:spcPct val="150000"/>
              </a:lnSpc>
              <a:spcBef>
                <a:spcPct val="0"/>
              </a:spcBef>
            </a:pPr>
            <a:r>
              <a:rPr lang="en-US" altLang="zh-CN" sz="1800" dirty="0">
                <a:solidFill>
                  <a:srgbClr val="0033CC"/>
                </a:solidFill>
                <a:ea typeface="MS PGothic" pitchFamily="34" charset="-128"/>
              </a:rPr>
              <a:t>Upper ocean – MLD and thermocline circulation</a:t>
            </a:r>
          </a:p>
          <a:p>
            <a:pPr lvl="1" eaLnBrk="1" hangingPunct="1">
              <a:lnSpc>
                <a:spcPct val="150000"/>
              </a:lnSpc>
              <a:spcBef>
                <a:spcPct val="0"/>
              </a:spcBef>
            </a:pPr>
            <a:r>
              <a:rPr lang="en-US" altLang="zh-CN" sz="1800" dirty="0">
                <a:solidFill>
                  <a:srgbClr val="0033CC"/>
                </a:solidFill>
                <a:ea typeface="MS PGothic" pitchFamily="34" charset="-128"/>
              </a:rPr>
              <a:t>Lower ocean – Deep water formation and AMOC</a:t>
            </a:r>
          </a:p>
          <a:p>
            <a:pPr eaLnBrk="1" hangingPunct="1">
              <a:lnSpc>
                <a:spcPct val="150000"/>
              </a:lnSpc>
              <a:spcBef>
                <a:spcPct val="0"/>
              </a:spcBef>
            </a:pPr>
            <a:r>
              <a:rPr lang="en-US" altLang="zh-CN" sz="2100" dirty="0">
                <a:solidFill>
                  <a:srgbClr val="0033CC"/>
                </a:solidFill>
              </a:rPr>
              <a:t>Different timescale in </a:t>
            </a:r>
            <a:r>
              <a:rPr lang="en-US" altLang="zh-CN" sz="2100" dirty="0">
                <a:solidFill>
                  <a:srgbClr val="FF0000"/>
                </a:solidFill>
              </a:rPr>
              <a:t>warming</a:t>
            </a:r>
            <a:r>
              <a:rPr lang="en-US" altLang="zh-CN" sz="2100" dirty="0">
                <a:solidFill>
                  <a:srgbClr val="0033CC"/>
                </a:solidFill>
              </a:rPr>
              <a:t> and </a:t>
            </a:r>
            <a:r>
              <a:rPr lang="en-US" altLang="zh-CN" sz="2100" dirty="0">
                <a:solidFill>
                  <a:srgbClr val="0D9BE9"/>
                </a:solidFill>
              </a:rPr>
              <a:t>cooling</a:t>
            </a:r>
            <a:r>
              <a:rPr lang="en-US" altLang="zh-CN" sz="2100" dirty="0">
                <a:solidFill>
                  <a:srgbClr val="0033CC"/>
                </a:solidFill>
              </a:rPr>
              <a:t> world</a:t>
            </a:r>
          </a:p>
          <a:p>
            <a:pPr lvl="1" eaLnBrk="1" hangingPunct="1">
              <a:lnSpc>
                <a:spcPct val="150000"/>
              </a:lnSpc>
              <a:spcBef>
                <a:spcPct val="0"/>
              </a:spcBef>
            </a:pPr>
            <a:r>
              <a:rPr lang="en-US" altLang="zh-CN" sz="1800" dirty="0">
                <a:solidFill>
                  <a:srgbClr val="FF0000"/>
                </a:solidFill>
              </a:rPr>
              <a:t>Different Responses in AMOC</a:t>
            </a:r>
            <a:endParaRPr lang="en-US" altLang="zh-CN" sz="1800" dirty="0">
              <a:solidFill>
                <a:srgbClr val="0033CC"/>
              </a:solidFill>
            </a:endParaRPr>
          </a:p>
          <a:p>
            <a:pPr eaLnBrk="1" hangingPunct="1">
              <a:lnSpc>
                <a:spcPct val="150000"/>
              </a:lnSpc>
              <a:spcBef>
                <a:spcPct val="0"/>
              </a:spcBef>
            </a:pPr>
            <a:endParaRPr lang="en-US" altLang="zh-CN" sz="2100" dirty="0">
              <a:solidFill>
                <a:srgbClr val="0033CC"/>
              </a:solidFill>
            </a:endParaRPr>
          </a:p>
        </p:txBody>
      </p:sp>
    </p:spTree>
    <p:extLst>
      <p:ext uri="{BB962C8B-B14F-4D97-AF65-F5344CB8AC3E}">
        <p14:creationId xmlns:p14="http://schemas.microsoft.com/office/powerpoint/2010/main" val="1327919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1494235" y="0"/>
            <a:ext cx="617220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Lower Ocean: AMOC Changes</a:t>
            </a:r>
          </a:p>
        </p:txBody>
      </p:sp>
      <p:sp>
        <p:nvSpPr>
          <p:cNvPr id="14339" name="TextBox 6"/>
          <p:cNvSpPr txBox="1">
            <a:spLocks noChangeArrowheads="1"/>
          </p:cNvSpPr>
          <p:nvPr/>
        </p:nvSpPr>
        <p:spPr bwMode="auto">
          <a:xfrm>
            <a:off x="899592" y="2868122"/>
            <a:ext cx="7776864" cy="1477328"/>
          </a:xfrm>
          <a:prstGeom prst="rect">
            <a:avLst/>
          </a:prstGeom>
          <a:noFill/>
          <a:ln w="9525">
            <a:noFill/>
            <a:miter lim="800000"/>
            <a:headEnd/>
            <a:tailEnd/>
          </a:ln>
        </p:spPr>
        <p:txBody>
          <a:bodyPr wrap="square">
            <a:spAutoFit/>
          </a:bodyPr>
          <a:lstStyle/>
          <a:p>
            <a:r>
              <a:rPr lang="en-US" altLang="zh-CN" b="0" dirty="0">
                <a:solidFill>
                  <a:srgbClr val="FF0000"/>
                </a:solidFill>
                <a:latin typeface="Calibri" pitchFamily="34" charset="0"/>
                <a:cs typeface="Calibri" pitchFamily="34" charset="0"/>
              </a:rPr>
              <a:t>Warming : </a:t>
            </a:r>
            <a:r>
              <a:rPr lang="en-US" altLang="zh-CN" b="0" dirty="0">
                <a:solidFill>
                  <a:srgbClr val="0054A8"/>
                </a:solidFill>
                <a:latin typeface="Calibri" pitchFamily="34" charset="0"/>
                <a:cs typeface="Calibri" pitchFamily="34" charset="0"/>
              </a:rPr>
              <a:t>AMOC </a:t>
            </a:r>
            <a:r>
              <a:rPr lang="en-US" altLang="zh-CN" dirty="0">
                <a:solidFill>
                  <a:srgbClr val="0000CC"/>
                </a:solidFill>
                <a:latin typeface="Calibri" pitchFamily="34" charset="0"/>
                <a:cs typeface="Calibri" pitchFamily="34" charset="0"/>
                <a:sym typeface="Symbol" pitchFamily="18" charset="2"/>
              </a:rPr>
              <a:t></a:t>
            </a:r>
            <a:r>
              <a:rPr lang="en-US" altLang="zh-CN" b="0" dirty="0">
                <a:solidFill>
                  <a:srgbClr val="0054A8"/>
                </a:solidFill>
                <a:latin typeface="Calibri" pitchFamily="34" charset="0"/>
                <a:cs typeface="Calibri" pitchFamily="34" charset="0"/>
                <a:sym typeface="Wingdings" pitchFamily="2" charset="2"/>
              </a:rPr>
              <a:t> Longer time;    </a:t>
            </a:r>
            <a:r>
              <a:rPr lang="en-US" altLang="zh-CN" b="0" dirty="0">
                <a:solidFill>
                  <a:srgbClr val="0000CC"/>
                </a:solidFill>
                <a:latin typeface="Calibri" pitchFamily="34" charset="0"/>
                <a:cs typeface="Calibri" pitchFamily="34" charset="0"/>
              </a:rPr>
              <a:t>Cooling</a:t>
            </a:r>
            <a:r>
              <a:rPr lang="en-US" altLang="zh-CN" b="0" dirty="0">
                <a:solidFill>
                  <a:srgbClr val="0054A8"/>
                </a:solidFill>
                <a:latin typeface="Calibri" pitchFamily="34" charset="0"/>
                <a:cs typeface="Calibri" pitchFamily="34" charset="0"/>
              </a:rPr>
              <a:t> : AMOC </a:t>
            </a:r>
            <a:r>
              <a:rPr lang="en-US" altLang="zh-CN" dirty="0">
                <a:solidFill>
                  <a:srgbClr val="FF0000"/>
                </a:solidFill>
                <a:latin typeface="Calibri" pitchFamily="34" charset="0"/>
                <a:cs typeface="Calibri" pitchFamily="34" charset="0"/>
                <a:sym typeface="Symbol" pitchFamily="18" charset="2"/>
              </a:rPr>
              <a:t></a:t>
            </a:r>
            <a:r>
              <a:rPr lang="en-US" altLang="zh-CN" b="0" dirty="0">
                <a:solidFill>
                  <a:srgbClr val="0054A8"/>
                </a:solidFill>
                <a:latin typeface="Calibri" pitchFamily="34" charset="0"/>
                <a:cs typeface="Calibri" pitchFamily="34" charset="0"/>
                <a:sym typeface="Wingdings" pitchFamily="2" charset="2"/>
              </a:rPr>
              <a:t>   Shorter </a:t>
            </a:r>
            <a:r>
              <a:rPr lang="en-US" altLang="zh-CN" b="0" dirty="0" smtClean="0">
                <a:solidFill>
                  <a:srgbClr val="0054A8"/>
                </a:solidFill>
                <a:latin typeface="Calibri" pitchFamily="34" charset="0"/>
                <a:cs typeface="Calibri" pitchFamily="34" charset="0"/>
                <a:sym typeface="Wingdings" pitchFamily="2" charset="2"/>
              </a:rPr>
              <a:t>time</a:t>
            </a:r>
            <a:endParaRPr lang="en-US" altLang="zh-CN" b="0" dirty="0">
              <a:solidFill>
                <a:srgbClr val="0054A8"/>
              </a:solidFill>
              <a:latin typeface="Calibri" pitchFamily="34" charset="0"/>
              <a:cs typeface="Calibri" pitchFamily="34" charset="0"/>
            </a:endParaRPr>
          </a:p>
          <a:p>
            <a:r>
              <a:rPr lang="en-US" altLang="zh-CN" b="0" dirty="0">
                <a:solidFill>
                  <a:srgbClr val="0054A8"/>
                </a:solidFill>
                <a:latin typeface="Calibri" pitchFamily="34" charset="0"/>
                <a:cs typeface="Calibri" pitchFamily="34" charset="0"/>
              </a:rPr>
              <a:t>AMOC changes mainly determined by local heat flux change in North Atlantic sub-polar region </a:t>
            </a:r>
            <a:endParaRPr lang="en-US" altLang="zh-CN" b="0" dirty="0">
              <a:solidFill>
                <a:srgbClr val="FF0000"/>
              </a:solidFill>
              <a:latin typeface="Calibri" pitchFamily="34" charset="0"/>
              <a:cs typeface="Calibri" pitchFamily="34" charset="0"/>
            </a:endParaRPr>
          </a:p>
          <a:p>
            <a:r>
              <a:rPr lang="en-US" altLang="zh-CN" b="0" dirty="0">
                <a:solidFill>
                  <a:srgbClr val="FF0000"/>
                </a:solidFill>
                <a:latin typeface="Calibri" pitchFamily="34" charset="0"/>
                <a:cs typeface="Calibri" pitchFamily="34" charset="0"/>
              </a:rPr>
              <a:t>Asymmetric</a:t>
            </a:r>
            <a:r>
              <a:rPr lang="en-US" altLang="zh-CN" b="0" dirty="0">
                <a:solidFill>
                  <a:srgbClr val="0054A8"/>
                </a:solidFill>
                <a:latin typeface="Calibri" pitchFamily="34" charset="0"/>
                <a:cs typeface="Calibri" pitchFamily="34" charset="0"/>
              </a:rPr>
              <a:t> changes in AMOC in </a:t>
            </a:r>
            <a:r>
              <a:rPr lang="en-US" altLang="zh-CN" b="0" dirty="0">
                <a:solidFill>
                  <a:srgbClr val="FF0000"/>
                </a:solidFill>
                <a:latin typeface="Calibri" pitchFamily="34" charset="0"/>
                <a:cs typeface="Calibri" pitchFamily="34" charset="0"/>
              </a:rPr>
              <a:t>warming</a:t>
            </a:r>
            <a:r>
              <a:rPr lang="en-US" altLang="zh-CN" b="0" dirty="0">
                <a:solidFill>
                  <a:srgbClr val="0054A8"/>
                </a:solidFill>
                <a:latin typeface="Calibri" pitchFamily="34" charset="0"/>
                <a:cs typeface="Calibri" pitchFamily="34" charset="0"/>
              </a:rPr>
              <a:t> and </a:t>
            </a:r>
            <a:r>
              <a:rPr lang="en-US" altLang="zh-CN" b="0" dirty="0">
                <a:solidFill>
                  <a:srgbClr val="0000FF"/>
                </a:solidFill>
                <a:latin typeface="Calibri" pitchFamily="34" charset="0"/>
                <a:cs typeface="Calibri" pitchFamily="34" charset="0"/>
              </a:rPr>
              <a:t>cooling</a:t>
            </a:r>
            <a:r>
              <a:rPr lang="en-US" altLang="zh-CN" b="0" dirty="0">
                <a:solidFill>
                  <a:srgbClr val="0054A8"/>
                </a:solidFill>
                <a:latin typeface="Calibri" pitchFamily="34" charset="0"/>
                <a:cs typeface="Calibri" pitchFamily="34" charset="0"/>
              </a:rPr>
              <a:t> world: </a:t>
            </a:r>
            <a:r>
              <a:rPr lang="en-US" altLang="zh-CN" b="0" dirty="0">
                <a:solidFill>
                  <a:srgbClr val="FF0000"/>
                </a:solidFill>
                <a:latin typeface="Calibri" pitchFamily="34" charset="0"/>
                <a:cs typeface="Calibri" pitchFamily="34" charset="0"/>
              </a:rPr>
              <a:t>Nonlinearity</a:t>
            </a:r>
            <a:r>
              <a:rPr lang="en-US" altLang="zh-CN" b="0" dirty="0">
                <a:solidFill>
                  <a:srgbClr val="0054A8"/>
                </a:solidFill>
                <a:latin typeface="Calibri" pitchFamily="34" charset="0"/>
                <a:cs typeface="Calibri" pitchFamily="34" charset="0"/>
              </a:rPr>
              <a:t> , </a:t>
            </a:r>
            <a:r>
              <a:rPr lang="en-US" altLang="zh-CN" b="0" dirty="0">
                <a:solidFill>
                  <a:srgbClr val="FF0000"/>
                </a:solidFill>
                <a:latin typeface="Calibri" pitchFamily="34" charset="0"/>
                <a:cs typeface="Calibri" pitchFamily="34" charset="0"/>
              </a:rPr>
              <a:t>local</a:t>
            </a:r>
            <a:r>
              <a:rPr lang="en-US" altLang="zh-CN" b="0" dirty="0">
                <a:solidFill>
                  <a:srgbClr val="0054A8"/>
                </a:solidFill>
                <a:latin typeface="Calibri" pitchFamily="34" charset="0"/>
                <a:cs typeface="Calibri" pitchFamily="34" charset="0"/>
              </a:rPr>
              <a:t> feedback and </a:t>
            </a:r>
            <a:r>
              <a:rPr lang="en-US" altLang="zh-CN" b="0" dirty="0">
                <a:solidFill>
                  <a:srgbClr val="FF0000"/>
                </a:solidFill>
                <a:latin typeface="Calibri" pitchFamily="34" charset="0"/>
                <a:cs typeface="Calibri" pitchFamily="34" charset="0"/>
              </a:rPr>
              <a:t>remote</a:t>
            </a:r>
            <a:r>
              <a:rPr lang="en-US" altLang="zh-CN" b="0" dirty="0">
                <a:solidFill>
                  <a:srgbClr val="0054A8"/>
                </a:solidFill>
                <a:latin typeface="Calibri" pitchFamily="34" charset="0"/>
                <a:cs typeface="Calibri" pitchFamily="34" charset="0"/>
              </a:rPr>
              <a:t> feedback</a:t>
            </a:r>
          </a:p>
        </p:txBody>
      </p:sp>
      <p:pic>
        <p:nvPicPr>
          <p:cNvPr id="14340" name="图片 6" descr="moca_ts.jpg"/>
          <p:cNvPicPr>
            <a:picLocks noChangeAspect="1"/>
          </p:cNvPicPr>
          <p:nvPr/>
        </p:nvPicPr>
        <p:blipFill>
          <a:blip r:embed="rId2" cstate="print"/>
          <a:srcRect l="2083" t="17647" r="9375" b="12500"/>
          <a:stretch>
            <a:fillRect/>
          </a:stretch>
        </p:blipFill>
        <p:spPr bwMode="auto">
          <a:xfrm>
            <a:off x="1802387" y="1046672"/>
            <a:ext cx="2700000" cy="1645989"/>
          </a:xfrm>
          <a:prstGeom prst="rect">
            <a:avLst/>
          </a:prstGeom>
          <a:noFill/>
          <a:ln w="9525">
            <a:noFill/>
            <a:miter lim="800000"/>
            <a:headEnd/>
            <a:tailEnd/>
          </a:ln>
        </p:spPr>
      </p:pic>
      <p:pic>
        <p:nvPicPr>
          <p:cNvPr id="14341" name="图片 6" descr="SP_dfts.jpg"/>
          <p:cNvPicPr>
            <a:picLocks noChangeAspect="1"/>
          </p:cNvPicPr>
          <p:nvPr/>
        </p:nvPicPr>
        <p:blipFill>
          <a:blip r:embed="rId3" cstate="print"/>
          <a:srcRect l="2083" t="17525" r="9373" b="12622"/>
          <a:stretch>
            <a:fillRect/>
          </a:stretch>
        </p:blipFill>
        <p:spPr bwMode="auto">
          <a:xfrm>
            <a:off x="4680012" y="1037153"/>
            <a:ext cx="2700000" cy="1645988"/>
          </a:xfrm>
          <a:prstGeom prst="rect">
            <a:avLst/>
          </a:prstGeom>
          <a:noFill/>
          <a:ln w="9525">
            <a:noFill/>
            <a:miter lim="800000"/>
            <a:headEnd/>
            <a:tailEnd/>
          </a:ln>
        </p:spPr>
      </p:pic>
      <p:sp>
        <p:nvSpPr>
          <p:cNvPr id="14342" name="内容占位符 2"/>
          <p:cNvSpPr>
            <a:spLocks noGrp="1"/>
          </p:cNvSpPr>
          <p:nvPr>
            <p:ph idx="1"/>
          </p:nvPr>
        </p:nvSpPr>
        <p:spPr>
          <a:xfrm>
            <a:off x="4616497" y="830461"/>
            <a:ext cx="2946797" cy="214313"/>
          </a:xfrm>
        </p:spPr>
        <p:txBody>
          <a:bodyPr/>
          <a:lstStyle/>
          <a:p>
            <a:pPr algn="r">
              <a:buFont typeface="Wingdings 2" pitchFamily="18" charset="2"/>
              <a:buNone/>
            </a:pPr>
            <a:r>
              <a:rPr lang="en-US" altLang="zh-CN" sz="900" b="1" dirty="0">
                <a:solidFill>
                  <a:srgbClr val="000080"/>
                </a:solidFill>
              </a:rPr>
              <a:t>Local thermal and </a:t>
            </a:r>
            <a:r>
              <a:rPr lang="en-US" altLang="zh-CN" sz="900" b="1" dirty="0" err="1">
                <a:solidFill>
                  <a:srgbClr val="000080"/>
                </a:solidFill>
              </a:rPr>
              <a:t>haline</a:t>
            </a:r>
            <a:r>
              <a:rPr lang="en-US" altLang="zh-CN" sz="900" b="1" dirty="0">
                <a:solidFill>
                  <a:srgbClr val="000080"/>
                </a:solidFill>
              </a:rPr>
              <a:t> density flux changes, 10</a:t>
            </a:r>
            <a:r>
              <a:rPr lang="en-US" altLang="zh-CN" sz="900" b="1" baseline="30000" dirty="0">
                <a:solidFill>
                  <a:srgbClr val="000080"/>
                </a:solidFill>
              </a:rPr>
              <a:t>-6</a:t>
            </a:r>
            <a:r>
              <a:rPr lang="en-US" altLang="zh-CN" sz="900" b="1" dirty="0">
                <a:solidFill>
                  <a:srgbClr val="000080"/>
                </a:solidFill>
              </a:rPr>
              <a:t> kg/m</a:t>
            </a:r>
            <a:r>
              <a:rPr lang="en-US" altLang="zh-CN" sz="900" b="1" baseline="30000" dirty="0">
                <a:solidFill>
                  <a:srgbClr val="000080"/>
                </a:solidFill>
              </a:rPr>
              <a:t>3</a:t>
            </a:r>
            <a:r>
              <a:rPr lang="en-US" altLang="zh-CN" sz="900" b="1" dirty="0">
                <a:solidFill>
                  <a:srgbClr val="000080"/>
                </a:solidFill>
              </a:rPr>
              <a:t>s</a:t>
            </a:r>
            <a:endParaRPr lang="zh-CN" altLang="en-US" sz="900" b="1" dirty="0">
              <a:solidFill>
                <a:srgbClr val="000080"/>
              </a:solidFill>
            </a:endParaRPr>
          </a:p>
        </p:txBody>
      </p:sp>
      <p:sp>
        <p:nvSpPr>
          <p:cNvPr id="14343" name="内容占位符 2"/>
          <p:cNvSpPr txBox="1">
            <a:spLocks/>
          </p:cNvSpPr>
          <p:nvPr/>
        </p:nvSpPr>
        <p:spPr bwMode="auto">
          <a:xfrm>
            <a:off x="2249743" y="830461"/>
            <a:ext cx="1919399" cy="267891"/>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050" dirty="0">
                <a:solidFill>
                  <a:srgbClr val="000080"/>
                </a:solidFill>
                <a:latin typeface="Calibri" pitchFamily="34" charset="0"/>
                <a:ea typeface="华文楷体" pitchFamily="2" charset="-122"/>
                <a:cs typeface="Calibri" pitchFamily="34" charset="0"/>
              </a:rPr>
              <a:t>Anomalous AMOC index (Sv)</a:t>
            </a:r>
            <a:endParaRPr lang="zh-CN" altLang="en-US" sz="1050" dirty="0">
              <a:solidFill>
                <a:srgbClr val="000080"/>
              </a:solidFill>
              <a:latin typeface="Calibri" pitchFamily="34" charset="0"/>
              <a:ea typeface="华文楷体" pitchFamily="2" charset="-122"/>
              <a:cs typeface="Calibri" pitchFamily="34" charset="0"/>
            </a:endParaRPr>
          </a:p>
        </p:txBody>
      </p:sp>
    </p:spTree>
    <p:extLst>
      <p:ext uri="{BB962C8B-B14F-4D97-AF65-F5344CB8AC3E}">
        <p14:creationId xmlns:p14="http://schemas.microsoft.com/office/powerpoint/2010/main" val="528109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1428750" y="0"/>
            <a:ext cx="6286500" cy="486000"/>
          </a:xfrm>
        </p:spPr>
        <p:txBody>
          <a:bodyPr anchor="ctr" anchorCtr="0"/>
          <a:lstStyle/>
          <a:p>
            <a:pPr eaLnBrk="1" hangingPunct="1"/>
            <a:r>
              <a:rPr lang="en-US" altLang="zh-CN" b="1" dirty="0" smtClean="0">
                <a:solidFill>
                  <a:srgbClr val="002060"/>
                </a:solidFill>
                <a:latin typeface="Arial Narrow" panose="020B0606020202030204" pitchFamily="34" charset="0"/>
                <a:cs typeface="Arial" panose="020B0604020202020204" pitchFamily="34" charset="0"/>
              </a:rPr>
              <a:t>Upper Ocean: Surface Heat Flux, STC and AMOC</a:t>
            </a:r>
          </a:p>
        </p:txBody>
      </p:sp>
      <p:sp>
        <p:nvSpPr>
          <p:cNvPr id="15363" name="TextBox 26"/>
          <p:cNvSpPr txBox="1">
            <a:spLocks noChangeArrowheads="1"/>
          </p:cNvSpPr>
          <p:nvPr/>
        </p:nvSpPr>
        <p:spPr bwMode="auto">
          <a:xfrm>
            <a:off x="1818085" y="3351610"/>
            <a:ext cx="5431631" cy="323165"/>
          </a:xfrm>
          <a:prstGeom prst="rect">
            <a:avLst/>
          </a:prstGeom>
          <a:noFill/>
          <a:ln w="9525">
            <a:noFill/>
            <a:miter lim="800000"/>
            <a:headEnd/>
            <a:tailEnd/>
          </a:ln>
        </p:spPr>
        <p:txBody>
          <a:bodyPr>
            <a:spAutoFit/>
          </a:bodyPr>
          <a:lstStyle/>
          <a:p>
            <a:pPr algn="ctr"/>
            <a:r>
              <a:rPr lang="en-US" altLang="zh-CN" sz="1500" b="0">
                <a:solidFill>
                  <a:srgbClr val="FF0000"/>
                </a:solidFill>
                <a:latin typeface="Calibri" pitchFamily="34" charset="0"/>
                <a:cs typeface="Calibri" pitchFamily="34" charset="0"/>
              </a:rPr>
              <a:t>AMOC </a:t>
            </a:r>
            <a:r>
              <a:rPr lang="en-US" altLang="zh-CN" sz="1500" b="0">
                <a:solidFill>
                  <a:srgbClr val="FF0000"/>
                </a:solidFill>
                <a:latin typeface="Calibri" pitchFamily="34" charset="0"/>
                <a:cs typeface="Calibri" pitchFamily="34" charset="0"/>
                <a:sym typeface="Symbol" pitchFamily="18" charset="2"/>
              </a:rPr>
              <a:t></a:t>
            </a:r>
            <a:r>
              <a:rPr lang="en-US" altLang="zh-CN" sz="1500" b="0">
                <a:solidFill>
                  <a:srgbClr val="FF0000"/>
                </a:solidFill>
                <a:latin typeface="Calibri" pitchFamily="34" charset="0"/>
                <a:cs typeface="Calibri" pitchFamily="34" charset="0"/>
              </a:rPr>
              <a:t> </a:t>
            </a:r>
            <a:r>
              <a:rPr lang="en-US" altLang="zh-CN" sz="1500" b="0">
                <a:solidFill>
                  <a:srgbClr val="FF0000"/>
                </a:solidFill>
                <a:latin typeface="Calibri" pitchFamily="34" charset="0"/>
                <a:cs typeface="Calibri" pitchFamily="34" charset="0"/>
                <a:sym typeface="Wingdings" pitchFamily="2" charset="2"/>
              </a:rPr>
              <a:t> </a:t>
            </a:r>
            <a:r>
              <a:rPr lang="en-US" altLang="zh-CN" sz="1500" b="0">
                <a:solidFill>
                  <a:srgbClr val="FF0000"/>
                </a:solidFill>
                <a:latin typeface="Calibri" pitchFamily="34" charset="0"/>
                <a:cs typeface="Calibri" pitchFamily="34" charset="0"/>
              </a:rPr>
              <a:t>Upwelling and northward HT </a:t>
            </a:r>
            <a:r>
              <a:rPr lang="en-US" altLang="zh-CN" sz="1500" b="0">
                <a:solidFill>
                  <a:srgbClr val="FF0000"/>
                </a:solidFill>
                <a:latin typeface="Calibri" pitchFamily="34" charset="0"/>
                <a:cs typeface="Calibri" pitchFamily="34" charset="0"/>
                <a:sym typeface="Symbol" pitchFamily="18" charset="2"/>
              </a:rPr>
              <a:t> </a:t>
            </a:r>
            <a:r>
              <a:rPr lang="en-US" altLang="zh-CN" sz="1500" b="0">
                <a:solidFill>
                  <a:srgbClr val="FF0000"/>
                </a:solidFill>
                <a:latin typeface="Calibri" pitchFamily="34" charset="0"/>
                <a:cs typeface="Calibri" pitchFamily="34" charset="0"/>
                <a:sym typeface="Wingdings" pitchFamily="2" charset="2"/>
              </a:rPr>
              <a:t> </a:t>
            </a:r>
            <a:r>
              <a:rPr lang="en-US" altLang="zh-CN" sz="1500" b="0">
                <a:solidFill>
                  <a:srgbClr val="FF0000"/>
                </a:solidFill>
                <a:latin typeface="Calibri" pitchFamily="34" charset="0"/>
                <a:cs typeface="Calibri" pitchFamily="34" charset="0"/>
              </a:rPr>
              <a:t>Warming enhanced</a:t>
            </a:r>
          </a:p>
        </p:txBody>
      </p:sp>
      <p:grpSp>
        <p:nvGrpSpPr>
          <p:cNvPr id="2" name="组合 10"/>
          <p:cNvGrpSpPr>
            <a:grpSpLocks/>
          </p:cNvGrpSpPr>
          <p:nvPr/>
        </p:nvGrpSpPr>
        <p:grpSpPr bwMode="auto">
          <a:xfrm>
            <a:off x="1357981" y="783168"/>
            <a:ext cx="6454379" cy="2324362"/>
            <a:chOff x="215454" y="1043990"/>
            <a:chExt cx="8605018" cy="3099385"/>
          </a:xfrm>
        </p:grpSpPr>
        <p:pic>
          <p:nvPicPr>
            <p:cNvPr id="15365" name="图片 12" descr="AZTS_ie.jpg"/>
            <p:cNvPicPr>
              <a:picLocks noChangeAspect="1"/>
            </p:cNvPicPr>
            <p:nvPr/>
          </p:nvPicPr>
          <p:blipFill>
            <a:blip r:embed="rId2" cstate="print"/>
            <a:srcRect l="12254" t="58333" r="13625" b="5208"/>
            <a:stretch>
              <a:fillRect/>
            </a:stretch>
          </p:blipFill>
          <p:spPr bwMode="auto">
            <a:xfrm>
              <a:off x="4500563" y="1392238"/>
              <a:ext cx="4319909" cy="2751137"/>
            </a:xfrm>
            <a:prstGeom prst="rect">
              <a:avLst/>
            </a:prstGeom>
            <a:noFill/>
            <a:ln w="9525">
              <a:noFill/>
              <a:miter lim="800000"/>
              <a:headEnd/>
              <a:tailEnd/>
            </a:ln>
          </p:spPr>
        </p:pic>
        <p:pic>
          <p:nvPicPr>
            <p:cNvPr id="15366" name="图片 11" descr="PZTS_ie.jpg"/>
            <p:cNvPicPr>
              <a:picLocks noChangeAspect="1"/>
            </p:cNvPicPr>
            <p:nvPr/>
          </p:nvPicPr>
          <p:blipFill>
            <a:blip r:embed="rId3" cstate="print"/>
            <a:srcRect l="12132" t="58334" r="13145" b="5208"/>
            <a:stretch>
              <a:fillRect/>
            </a:stretch>
          </p:blipFill>
          <p:spPr bwMode="auto">
            <a:xfrm>
              <a:off x="215454" y="1393825"/>
              <a:ext cx="4356546" cy="2749550"/>
            </a:xfrm>
            <a:prstGeom prst="rect">
              <a:avLst/>
            </a:prstGeom>
            <a:noFill/>
            <a:ln w="9525">
              <a:noFill/>
              <a:miter lim="800000"/>
              <a:headEnd/>
              <a:tailEnd/>
            </a:ln>
          </p:spPr>
        </p:pic>
        <p:grpSp>
          <p:nvGrpSpPr>
            <p:cNvPr id="3" name="组合 12"/>
            <p:cNvGrpSpPr>
              <a:grpSpLocks/>
            </p:cNvGrpSpPr>
            <p:nvPr/>
          </p:nvGrpSpPr>
          <p:grpSpPr bwMode="auto">
            <a:xfrm>
              <a:off x="367214" y="1043990"/>
              <a:ext cx="6809282" cy="507403"/>
              <a:chOff x="367698" y="899756"/>
              <a:chExt cx="6809343" cy="507076"/>
            </a:xfrm>
          </p:grpSpPr>
          <p:sp>
            <p:nvSpPr>
              <p:cNvPr id="15370" name="TextBox 15"/>
              <p:cNvSpPr txBox="1">
                <a:spLocks noChangeArrowheads="1"/>
              </p:cNvSpPr>
              <p:nvPr/>
            </p:nvSpPr>
            <p:spPr bwMode="auto">
              <a:xfrm>
                <a:off x="367698" y="914669"/>
                <a:ext cx="2495223" cy="492163"/>
              </a:xfrm>
              <a:prstGeom prst="rect">
                <a:avLst/>
              </a:prstGeom>
              <a:noFill/>
              <a:ln w="9525">
                <a:noFill/>
                <a:miter lim="800000"/>
                <a:headEnd/>
                <a:tailEnd/>
              </a:ln>
            </p:spPr>
            <p:txBody>
              <a:bodyPr wrap="square">
                <a:spAutoFit/>
              </a:bodyPr>
              <a:lstStyle/>
              <a:p>
                <a:pPr algn="ctr"/>
                <a:r>
                  <a:rPr lang="en-US" altLang="zh-CN" b="0" dirty="0">
                    <a:latin typeface="Calibri" pitchFamily="34" charset="0"/>
                    <a:cs typeface="Calibri" pitchFamily="34" charset="0"/>
                  </a:rPr>
                  <a:t>Pacific </a:t>
                </a:r>
                <a:r>
                  <a:rPr lang="en-US" altLang="zh-CN" b="0" dirty="0">
                    <a:solidFill>
                      <a:srgbClr val="FF0000"/>
                    </a:solidFill>
                    <a:latin typeface="Calibri" pitchFamily="34" charset="0"/>
                    <a:cs typeface="Calibri" pitchFamily="34" charset="0"/>
                  </a:rPr>
                  <a:t>Warming</a:t>
                </a:r>
              </a:p>
            </p:txBody>
          </p:sp>
          <p:sp>
            <p:nvSpPr>
              <p:cNvPr id="15371" name="TextBox 16"/>
              <p:cNvSpPr txBox="1">
                <a:spLocks noChangeArrowheads="1"/>
              </p:cNvSpPr>
              <p:nvPr/>
            </p:nvSpPr>
            <p:spPr bwMode="auto">
              <a:xfrm>
                <a:off x="4572521" y="899756"/>
                <a:ext cx="2604520" cy="492163"/>
              </a:xfrm>
              <a:prstGeom prst="rect">
                <a:avLst/>
              </a:prstGeom>
              <a:noFill/>
              <a:ln w="9525">
                <a:noFill/>
                <a:miter lim="800000"/>
                <a:headEnd/>
                <a:tailEnd/>
              </a:ln>
            </p:spPr>
            <p:txBody>
              <a:bodyPr wrap="square">
                <a:spAutoFit/>
              </a:bodyPr>
              <a:lstStyle/>
              <a:p>
                <a:pPr algn="ctr"/>
                <a:r>
                  <a:rPr lang="en-US" altLang="zh-CN" b="0" dirty="0">
                    <a:latin typeface="Calibri" pitchFamily="34" charset="0"/>
                    <a:cs typeface="Calibri" pitchFamily="34" charset="0"/>
                  </a:rPr>
                  <a:t>Atlantic </a:t>
                </a:r>
                <a:r>
                  <a:rPr lang="en-US" altLang="zh-CN" b="0" dirty="0">
                    <a:solidFill>
                      <a:srgbClr val="FF0000"/>
                    </a:solidFill>
                    <a:latin typeface="Calibri" pitchFamily="34" charset="0"/>
                    <a:cs typeface="Calibri" pitchFamily="34" charset="0"/>
                  </a:rPr>
                  <a:t>Warming</a:t>
                </a:r>
              </a:p>
            </p:txBody>
          </p:sp>
        </p:grpSp>
        <p:sp>
          <p:nvSpPr>
            <p:cNvPr id="16" name="矩形 15"/>
            <p:cNvSpPr/>
            <p:nvPr/>
          </p:nvSpPr>
          <p:spPr>
            <a:xfrm>
              <a:off x="1501206" y="1571429"/>
              <a:ext cx="1781005" cy="785873"/>
            </a:xfrm>
            <a:prstGeom prst="rect">
              <a:avLst/>
            </a:prstGeom>
            <a:solidFill>
              <a:schemeClr val="accent6">
                <a:lumMod val="40000"/>
                <a:lumOff val="60000"/>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HF &amp; STC</a:t>
              </a:r>
            </a:p>
          </p:txBody>
        </p:sp>
        <p:sp>
          <p:nvSpPr>
            <p:cNvPr id="17" name="矩形 16"/>
            <p:cNvSpPr/>
            <p:nvPr/>
          </p:nvSpPr>
          <p:spPr>
            <a:xfrm>
              <a:off x="5644187" y="1557141"/>
              <a:ext cx="2088951" cy="785872"/>
            </a:xfrm>
            <a:prstGeom prst="rect">
              <a:avLst/>
            </a:prstGeom>
            <a:solidFill>
              <a:schemeClr val="accent6">
                <a:lumMod val="40000"/>
                <a:lumOff val="60000"/>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HF &amp; STC &amp; AMOC</a:t>
              </a:r>
            </a:p>
          </p:txBody>
        </p:sp>
      </p:grpSp>
    </p:spTree>
    <p:extLst>
      <p:ext uri="{BB962C8B-B14F-4D97-AF65-F5344CB8AC3E}">
        <p14:creationId xmlns:p14="http://schemas.microsoft.com/office/powerpoint/2010/main" val="3793916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1413000" y="0"/>
            <a:ext cx="6286500" cy="486000"/>
          </a:xfrm>
        </p:spPr>
        <p:txBody>
          <a:bodyPr anchor="ctr" anchorCtr="0"/>
          <a:lstStyle/>
          <a:p>
            <a:pPr eaLnBrk="1" hangingPunct="1"/>
            <a:r>
              <a:rPr lang="en-US" altLang="zh-CN" b="1" dirty="0" smtClean="0">
                <a:solidFill>
                  <a:srgbClr val="002060"/>
                </a:solidFill>
                <a:latin typeface="Arial Narrow" panose="020B0606020202030204" pitchFamily="34" charset="0"/>
              </a:rPr>
              <a:t>Upper Ocean: Surface Heat Flux and AMOC</a:t>
            </a:r>
          </a:p>
        </p:txBody>
      </p:sp>
      <p:grpSp>
        <p:nvGrpSpPr>
          <p:cNvPr id="2" name="组合 22"/>
          <p:cNvGrpSpPr>
            <a:grpSpLocks/>
          </p:cNvGrpSpPr>
          <p:nvPr/>
        </p:nvGrpSpPr>
        <p:grpSpPr bwMode="auto">
          <a:xfrm>
            <a:off x="1218981" y="765651"/>
            <a:ext cx="6647385" cy="2341880"/>
            <a:chOff x="-42453" y="1020632"/>
            <a:chExt cx="8862925" cy="3122743"/>
          </a:xfrm>
        </p:grpSpPr>
        <p:pic>
          <p:nvPicPr>
            <p:cNvPr id="16389" name="图片 22" descr="AZTS_ie.jpg"/>
            <p:cNvPicPr>
              <a:picLocks noChangeAspect="1"/>
            </p:cNvPicPr>
            <p:nvPr/>
          </p:nvPicPr>
          <p:blipFill>
            <a:blip r:embed="rId2" cstate="print"/>
            <a:srcRect l="12254" t="58333" r="12996" b="5208"/>
            <a:stretch>
              <a:fillRect/>
            </a:stretch>
          </p:blipFill>
          <p:spPr bwMode="auto">
            <a:xfrm>
              <a:off x="143446" y="1392238"/>
              <a:ext cx="4356546" cy="2751137"/>
            </a:xfrm>
            <a:prstGeom prst="rect">
              <a:avLst/>
            </a:prstGeom>
            <a:noFill/>
            <a:ln w="9525">
              <a:noFill/>
              <a:miter lim="800000"/>
              <a:headEnd/>
              <a:tailEnd/>
            </a:ln>
          </p:spPr>
        </p:pic>
        <p:pic>
          <p:nvPicPr>
            <p:cNvPr id="16390" name="图片 23" descr="AZTS_de.jpg"/>
            <p:cNvPicPr>
              <a:picLocks noChangeAspect="1"/>
            </p:cNvPicPr>
            <p:nvPr/>
          </p:nvPicPr>
          <p:blipFill>
            <a:blip r:embed="rId3" cstate="print"/>
            <a:srcRect l="12120" t="58231" r="12914" b="5312"/>
            <a:stretch>
              <a:fillRect/>
            </a:stretch>
          </p:blipFill>
          <p:spPr bwMode="auto">
            <a:xfrm>
              <a:off x="4449763" y="1393825"/>
              <a:ext cx="4370709" cy="2749550"/>
            </a:xfrm>
            <a:prstGeom prst="rect">
              <a:avLst/>
            </a:prstGeom>
            <a:noFill/>
            <a:ln w="9525">
              <a:noFill/>
              <a:miter lim="800000"/>
              <a:headEnd/>
              <a:tailEnd/>
            </a:ln>
          </p:spPr>
        </p:pic>
        <p:grpSp>
          <p:nvGrpSpPr>
            <p:cNvPr id="3" name="组合 26"/>
            <p:cNvGrpSpPr>
              <a:grpSpLocks/>
            </p:cNvGrpSpPr>
            <p:nvPr/>
          </p:nvGrpSpPr>
          <p:grpSpPr bwMode="auto">
            <a:xfrm>
              <a:off x="-42453" y="1020632"/>
              <a:ext cx="7869179" cy="1543061"/>
              <a:chOff x="-12217" y="949464"/>
              <a:chExt cx="7869185" cy="1542525"/>
            </a:xfrm>
          </p:grpSpPr>
          <p:grpSp>
            <p:nvGrpSpPr>
              <p:cNvPr id="4" name="组合 12"/>
              <p:cNvGrpSpPr>
                <a:grpSpLocks/>
              </p:cNvGrpSpPr>
              <p:nvPr/>
            </p:nvGrpSpPr>
            <p:grpSpPr bwMode="auto">
              <a:xfrm>
                <a:off x="-12217" y="949464"/>
                <a:ext cx="7278317" cy="507652"/>
                <a:chOff x="-156233" y="822282"/>
                <a:chExt cx="7278317" cy="507652"/>
              </a:xfrm>
            </p:grpSpPr>
            <p:sp>
              <p:nvSpPr>
                <p:cNvPr id="16401" name="TextBox 15"/>
                <p:cNvSpPr txBox="1">
                  <a:spLocks noChangeArrowheads="1"/>
                </p:cNvSpPr>
                <p:nvPr/>
              </p:nvSpPr>
              <p:spPr bwMode="auto">
                <a:xfrm>
                  <a:off x="-156233" y="822282"/>
                  <a:ext cx="2744420" cy="492309"/>
                </a:xfrm>
                <a:prstGeom prst="rect">
                  <a:avLst/>
                </a:prstGeom>
                <a:noFill/>
                <a:ln w="9525">
                  <a:noFill/>
                  <a:miter lim="800000"/>
                  <a:headEnd/>
                  <a:tailEnd/>
                </a:ln>
              </p:spPr>
              <p:txBody>
                <a:bodyPr wrap="square">
                  <a:spAutoFit/>
                </a:bodyPr>
                <a:lstStyle/>
                <a:p>
                  <a:pPr algn="ctr"/>
                  <a:r>
                    <a:rPr lang="en-US" altLang="zh-CN" b="0" dirty="0">
                      <a:latin typeface="Calibri" pitchFamily="34" charset="0"/>
                      <a:cs typeface="Calibri" pitchFamily="34" charset="0"/>
                    </a:rPr>
                    <a:t>Atlantic </a:t>
                  </a:r>
                  <a:r>
                    <a:rPr lang="en-US" altLang="zh-CN" b="0" dirty="0">
                      <a:solidFill>
                        <a:srgbClr val="FF0000"/>
                      </a:solidFill>
                      <a:latin typeface="Calibri" pitchFamily="34" charset="0"/>
                      <a:cs typeface="Calibri" pitchFamily="34" charset="0"/>
                    </a:rPr>
                    <a:t>Warming</a:t>
                  </a:r>
                </a:p>
              </p:txBody>
            </p:sp>
            <p:sp>
              <p:nvSpPr>
                <p:cNvPr id="16402" name="TextBox 16"/>
                <p:cNvSpPr txBox="1">
                  <a:spLocks noChangeArrowheads="1"/>
                </p:cNvSpPr>
                <p:nvPr/>
              </p:nvSpPr>
              <p:spPr bwMode="auto">
                <a:xfrm>
                  <a:off x="4663452" y="837625"/>
                  <a:ext cx="2458632" cy="492309"/>
                </a:xfrm>
                <a:prstGeom prst="rect">
                  <a:avLst/>
                </a:prstGeom>
                <a:noFill/>
                <a:ln w="9525">
                  <a:noFill/>
                  <a:miter lim="800000"/>
                  <a:headEnd/>
                  <a:tailEnd/>
                </a:ln>
              </p:spPr>
              <p:txBody>
                <a:bodyPr wrap="square">
                  <a:spAutoFit/>
                </a:bodyPr>
                <a:lstStyle/>
                <a:p>
                  <a:r>
                    <a:rPr lang="en-US" altLang="zh-CN" b="0" dirty="0">
                      <a:latin typeface="Calibri" pitchFamily="34" charset="0"/>
                      <a:cs typeface="Calibri" pitchFamily="34" charset="0"/>
                    </a:rPr>
                    <a:t>Atlantic </a:t>
                  </a:r>
                  <a:r>
                    <a:rPr lang="en-US" altLang="zh-CN" b="0" dirty="0">
                      <a:solidFill>
                        <a:srgbClr val="0000CC"/>
                      </a:solidFill>
                      <a:latin typeface="Calibri" pitchFamily="34" charset="0"/>
                      <a:cs typeface="Calibri" pitchFamily="34" charset="0"/>
                    </a:rPr>
                    <a:t>Cooling</a:t>
                  </a:r>
                </a:p>
              </p:txBody>
            </p:sp>
          </p:grpSp>
          <p:sp>
            <p:nvSpPr>
              <p:cNvPr id="16" name="矩形 15"/>
              <p:cNvSpPr/>
              <p:nvPr/>
            </p:nvSpPr>
            <p:spPr>
              <a:xfrm>
                <a:off x="1573819" y="1484200"/>
                <a:ext cx="1781125" cy="785599"/>
              </a:xfrm>
              <a:prstGeom prst="rect">
                <a:avLst/>
              </a:prstGeom>
              <a:solidFill>
                <a:schemeClr val="accent6">
                  <a:lumMod val="40000"/>
                  <a:lumOff val="60000"/>
                  <a:alpha val="2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0000"/>
                  </a:solidFill>
                  <a:ea typeface="宋体" pitchFamily="2" charset="-122"/>
                </a:endParaRPr>
              </a:p>
            </p:txBody>
          </p:sp>
          <p:cxnSp>
            <p:nvCxnSpPr>
              <p:cNvPr id="18" name="直接箭头连接符 17"/>
              <p:cNvCxnSpPr/>
              <p:nvPr/>
            </p:nvCxnSpPr>
            <p:spPr>
              <a:xfrm rot="5400000">
                <a:off x="2274734" y="1483406"/>
                <a:ext cx="431682" cy="15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5400000">
                <a:off x="2274734" y="2275354"/>
                <a:ext cx="431682" cy="15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0800000">
                <a:off x="3067615" y="1914296"/>
                <a:ext cx="431788" cy="15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840899" y="1484200"/>
                <a:ext cx="1781125" cy="785599"/>
              </a:xfrm>
              <a:prstGeom prst="rect">
                <a:avLst/>
              </a:prstGeom>
              <a:solidFill>
                <a:schemeClr val="bg2">
                  <a:lumMod val="90000"/>
                  <a:alpha val="29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0000"/>
                  </a:solidFill>
                  <a:ea typeface="宋体" pitchFamily="2" charset="-122"/>
                </a:endParaRPr>
              </a:p>
            </p:txBody>
          </p:sp>
          <p:cxnSp>
            <p:nvCxnSpPr>
              <p:cNvPr id="22" name="直接箭头连接符 21"/>
              <p:cNvCxnSpPr/>
              <p:nvPr/>
            </p:nvCxnSpPr>
            <p:spPr>
              <a:xfrm rot="16200000" flipV="1">
                <a:off x="6541815" y="1483406"/>
                <a:ext cx="431682" cy="158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7569639" y="1914296"/>
                <a:ext cx="287329" cy="158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16200000" flipV="1">
                <a:off x="6560864" y="2275354"/>
                <a:ext cx="431682" cy="158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sp>
        <p:nvSpPr>
          <p:cNvPr id="16388" name="TextBox 26"/>
          <p:cNvSpPr txBox="1">
            <a:spLocks noChangeArrowheads="1"/>
          </p:cNvSpPr>
          <p:nvPr/>
        </p:nvSpPr>
        <p:spPr bwMode="auto">
          <a:xfrm>
            <a:off x="1439466" y="3337322"/>
            <a:ext cx="6876950" cy="553998"/>
          </a:xfrm>
          <a:prstGeom prst="rect">
            <a:avLst/>
          </a:prstGeom>
          <a:noFill/>
          <a:ln w="9525">
            <a:noFill/>
            <a:miter lim="800000"/>
            <a:headEnd/>
            <a:tailEnd/>
          </a:ln>
        </p:spPr>
        <p:txBody>
          <a:bodyPr wrap="square">
            <a:spAutoFit/>
          </a:bodyPr>
          <a:lstStyle/>
          <a:p>
            <a:r>
              <a:rPr lang="en-US" altLang="zh-CN" sz="1500" b="0" dirty="0">
                <a:solidFill>
                  <a:srgbClr val="FF0000"/>
                </a:solidFill>
                <a:latin typeface="Calibri" pitchFamily="34" charset="0"/>
                <a:cs typeface="Calibri" pitchFamily="34" charset="0"/>
              </a:rPr>
              <a:t>Warming:  HF stabilize upper ocean, AMOC </a:t>
            </a:r>
            <a:r>
              <a:rPr lang="en-US" altLang="zh-CN" sz="1500" b="0" dirty="0">
                <a:solidFill>
                  <a:srgbClr val="FF0000"/>
                </a:solidFill>
                <a:latin typeface="Calibri" pitchFamily="34" charset="0"/>
                <a:cs typeface="Calibri" pitchFamily="34" charset="0"/>
                <a:sym typeface="Symbol" pitchFamily="18" charset="2"/>
              </a:rPr>
              <a:t></a:t>
            </a:r>
            <a:r>
              <a:rPr lang="en-US" altLang="zh-CN" sz="1500" b="0" dirty="0">
                <a:solidFill>
                  <a:srgbClr val="FF0000"/>
                </a:solidFill>
                <a:latin typeface="Calibri" pitchFamily="34" charset="0"/>
                <a:cs typeface="Calibri" pitchFamily="34" charset="0"/>
              </a:rPr>
              <a:t> </a:t>
            </a:r>
            <a:r>
              <a:rPr lang="en-US" altLang="zh-CN" sz="1500" b="0" dirty="0">
                <a:solidFill>
                  <a:srgbClr val="FF0000"/>
                </a:solidFill>
                <a:latin typeface="Calibri" pitchFamily="34" charset="0"/>
                <a:cs typeface="Calibri" pitchFamily="34" charset="0"/>
                <a:sym typeface="Wingdings" pitchFamily="2" charset="2"/>
              </a:rPr>
              <a:t> weaken vertical exchange</a:t>
            </a:r>
            <a:endParaRPr lang="en-US" altLang="zh-CN" sz="1500" b="0" dirty="0">
              <a:solidFill>
                <a:srgbClr val="FF0000"/>
              </a:solidFill>
              <a:latin typeface="Calibri" pitchFamily="34" charset="0"/>
              <a:cs typeface="Calibri" pitchFamily="34" charset="0"/>
            </a:endParaRPr>
          </a:p>
          <a:p>
            <a:r>
              <a:rPr lang="en-US" altLang="zh-CN" sz="1500" b="0" dirty="0">
                <a:solidFill>
                  <a:srgbClr val="0000FF"/>
                </a:solidFill>
                <a:latin typeface="Calibri" pitchFamily="34" charset="0"/>
                <a:cs typeface="Calibri" pitchFamily="34" charset="0"/>
              </a:rPr>
              <a:t>Cooling : HF destabilize upper ocean, AMOC </a:t>
            </a:r>
            <a:r>
              <a:rPr lang="en-US" altLang="zh-CN" sz="1500" b="0" dirty="0">
                <a:solidFill>
                  <a:srgbClr val="0000FF"/>
                </a:solidFill>
                <a:latin typeface="Calibri" pitchFamily="34" charset="0"/>
                <a:cs typeface="Calibri" pitchFamily="34" charset="0"/>
                <a:sym typeface="Symbol" pitchFamily="18" charset="2"/>
              </a:rPr>
              <a:t></a:t>
            </a:r>
            <a:r>
              <a:rPr lang="en-US" altLang="zh-CN" sz="1500" b="0" dirty="0">
                <a:solidFill>
                  <a:srgbClr val="0000FF"/>
                </a:solidFill>
                <a:latin typeface="Calibri" pitchFamily="34" charset="0"/>
                <a:cs typeface="Calibri" pitchFamily="34" charset="0"/>
              </a:rPr>
              <a:t> </a:t>
            </a:r>
            <a:r>
              <a:rPr lang="en-US" altLang="zh-CN" sz="1500" b="0" dirty="0">
                <a:solidFill>
                  <a:srgbClr val="0000FF"/>
                </a:solidFill>
                <a:latin typeface="Calibri" pitchFamily="34" charset="0"/>
                <a:cs typeface="Calibri" pitchFamily="34" charset="0"/>
                <a:sym typeface="Wingdings" pitchFamily="2" charset="2"/>
              </a:rPr>
              <a:t> strengthen vertical exchange</a:t>
            </a:r>
            <a:endParaRPr lang="en-US" altLang="zh-CN" sz="1500" b="0" dirty="0">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3493674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1494000" y="0"/>
            <a:ext cx="617220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Discussions</a:t>
            </a:r>
          </a:p>
        </p:txBody>
      </p:sp>
      <p:sp>
        <p:nvSpPr>
          <p:cNvPr id="17411" name="内容占位符 2"/>
          <p:cNvSpPr>
            <a:spLocks noGrp="1"/>
          </p:cNvSpPr>
          <p:nvPr>
            <p:ph sz="quarter" idx="1"/>
          </p:nvPr>
        </p:nvSpPr>
        <p:spPr>
          <a:xfrm>
            <a:off x="1698780" y="965262"/>
            <a:ext cx="5735538" cy="1876518"/>
          </a:xfrm>
        </p:spPr>
        <p:txBody>
          <a:bodyPr/>
          <a:lstStyle/>
          <a:p>
            <a:pPr eaLnBrk="1" hangingPunct="1">
              <a:spcBef>
                <a:spcPts val="450"/>
              </a:spcBef>
              <a:spcAft>
                <a:spcPts val="450"/>
              </a:spcAft>
            </a:pPr>
            <a:r>
              <a:rPr lang="en-US" altLang="zh-CN" sz="2100" dirty="0">
                <a:solidFill>
                  <a:srgbClr val="0033CC"/>
                </a:solidFill>
              </a:rPr>
              <a:t>The deep ocean is far from equilibrium. </a:t>
            </a:r>
          </a:p>
          <a:p>
            <a:pPr eaLnBrk="1" hangingPunct="1">
              <a:spcBef>
                <a:spcPts val="450"/>
              </a:spcBef>
              <a:spcAft>
                <a:spcPts val="450"/>
              </a:spcAft>
            </a:pPr>
            <a:r>
              <a:rPr lang="en-US" altLang="zh-CN" sz="2100" dirty="0">
                <a:solidFill>
                  <a:srgbClr val="0033CC"/>
                </a:solidFill>
              </a:rPr>
              <a:t>Lacking of AABW: affect the deep ocean greatly.</a:t>
            </a:r>
          </a:p>
          <a:p>
            <a:pPr eaLnBrk="1" hangingPunct="1">
              <a:spcBef>
                <a:spcPts val="450"/>
              </a:spcBef>
              <a:spcAft>
                <a:spcPts val="450"/>
              </a:spcAft>
            </a:pPr>
            <a:r>
              <a:rPr lang="en-US" altLang="zh-CN" sz="2100" dirty="0">
                <a:solidFill>
                  <a:srgbClr val="0033CC"/>
                </a:solidFill>
              </a:rPr>
              <a:t>Abrupt changes could happen in some regions. </a:t>
            </a:r>
          </a:p>
        </p:txBody>
      </p:sp>
    </p:spTree>
    <p:extLst>
      <p:ext uri="{BB962C8B-B14F-4D97-AF65-F5344CB8AC3E}">
        <p14:creationId xmlns:p14="http://schemas.microsoft.com/office/powerpoint/2010/main" val="4250941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Reversibility of the Climate Change</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18435" name="内容占位符 2"/>
          <p:cNvSpPr>
            <a:spLocks noGrp="1"/>
          </p:cNvSpPr>
          <p:nvPr>
            <p:ph idx="1"/>
          </p:nvPr>
        </p:nvSpPr>
        <p:spPr>
          <a:xfrm>
            <a:off x="1925706" y="951570"/>
            <a:ext cx="5246340" cy="2220516"/>
          </a:xfrm>
        </p:spPr>
        <p:txBody>
          <a:bodyPr/>
          <a:lstStyle/>
          <a:p>
            <a:r>
              <a:rPr lang="en-US" altLang="zh-CN" sz="2100" dirty="0">
                <a:solidFill>
                  <a:srgbClr val="000080"/>
                </a:solidFill>
              </a:rPr>
              <a:t>To what extend the climate is reversible?</a:t>
            </a:r>
          </a:p>
          <a:p>
            <a:r>
              <a:rPr lang="en-US" altLang="zh-CN" sz="2100" dirty="0">
                <a:solidFill>
                  <a:srgbClr val="000080"/>
                </a:solidFill>
              </a:rPr>
              <a:t>Threshold for climate reversibility?</a:t>
            </a:r>
          </a:p>
          <a:p>
            <a:r>
              <a:rPr lang="en-US" altLang="zh-CN" sz="2100" dirty="0">
                <a:solidFill>
                  <a:srgbClr val="000080"/>
                </a:solidFill>
              </a:rPr>
              <a:t>Reversible aspects – how long? </a:t>
            </a:r>
          </a:p>
          <a:p>
            <a:r>
              <a:rPr lang="en-US" altLang="zh-CN" sz="2100" dirty="0">
                <a:solidFill>
                  <a:srgbClr val="000080"/>
                </a:solidFill>
              </a:rPr>
              <a:t>Irreversible aspects – timescale and impact</a:t>
            </a:r>
            <a:endParaRPr lang="zh-CN" altLang="en-US" dirty="0" smtClean="0">
              <a:solidFill>
                <a:srgbClr val="000080"/>
              </a:solidFill>
            </a:endParaRPr>
          </a:p>
        </p:txBody>
      </p:sp>
      <p:sp>
        <p:nvSpPr>
          <p:cNvPr id="18436" name="TextBox 3"/>
          <p:cNvSpPr txBox="1">
            <a:spLocks noChangeArrowheads="1"/>
          </p:cNvSpPr>
          <p:nvPr/>
        </p:nvSpPr>
        <p:spPr bwMode="auto">
          <a:xfrm>
            <a:off x="1616869" y="4285060"/>
            <a:ext cx="5673348" cy="253916"/>
          </a:xfrm>
          <a:prstGeom prst="rect">
            <a:avLst/>
          </a:prstGeom>
          <a:noFill/>
          <a:ln w="9525">
            <a:noFill/>
            <a:miter lim="800000"/>
            <a:headEnd/>
            <a:tailEnd/>
          </a:ln>
        </p:spPr>
        <p:txBody>
          <a:bodyPr wrap="none">
            <a:spAutoFit/>
          </a:bodyPr>
          <a:lstStyle/>
          <a:p>
            <a:r>
              <a:rPr lang="en-US" altLang="zh-CN" sz="1050" b="0">
                <a:solidFill>
                  <a:srgbClr val="0D9BE9"/>
                </a:solidFill>
              </a:rPr>
              <a:t>Solomon et al., 2009: Irreversible climate change due to CO2 emissions, PNAS, 1704-1709.</a:t>
            </a:r>
            <a:endParaRPr lang="zh-CN" altLang="en-US" sz="1050" b="0">
              <a:solidFill>
                <a:srgbClr val="0D9BE9"/>
              </a:solidFill>
            </a:endParaRPr>
          </a:p>
        </p:txBody>
      </p:sp>
    </p:spTree>
    <p:extLst>
      <p:ext uri="{BB962C8B-B14F-4D97-AF65-F5344CB8AC3E}">
        <p14:creationId xmlns:p14="http://schemas.microsoft.com/office/powerpoint/2010/main" val="156255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1493658"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Periodic Change in Past Climate</a:t>
            </a:r>
          </a:p>
        </p:txBody>
      </p:sp>
      <p:sp>
        <p:nvSpPr>
          <p:cNvPr id="19459" name="Text Box 9"/>
          <p:cNvSpPr txBox="1">
            <a:spLocks noChangeArrowheads="1"/>
          </p:cNvSpPr>
          <p:nvPr/>
        </p:nvSpPr>
        <p:spPr bwMode="auto">
          <a:xfrm>
            <a:off x="1393646" y="3327834"/>
            <a:ext cx="6372225" cy="293650"/>
          </a:xfrm>
          <a:prstGeom prst="rect">
            <a:avLst/>
          </a:prstGeom>
          <a:noFill/>
          <a:ln w="9525">
            <a:noFill/>
            <a:miter lim="800000"/>
            <a:headEnd/>
            <a:tailEnd/>
          </a:ln>
        </p:spPr>
        <p:txBody>
          <a:bodyPr lIns="62209" tIns="31105" rIns="62209" bIns="31105">
            <a:spAutoFit/>
          </a:bodyPr>
          <a:lstStyle/>
          <a:p>
            <a:pPr algn="ctr" defTabSz="621506"/>
            <a:r>
              <a:rPr lang="en-US" altLang="zh-CN" sz="1500" b="0" dirty="0">
                <a:solidFill>
                  <a:srgbClr val="000080"/>
                </a:solidFill>
                <a:latin typeface="Calibri" pitchFamily="34" charset="0"/>
                <a:cs typeface="Calibri" pitchFamily="34" charset="0"/>
              </a:rPr>
              <a:t>Paleoclimate data: Ice core from </a:t>
            </a:r>
            <a:r>
              <a:rPr lang="en-US" altLang="zh-CN" sz="1500" b="0" dirty="0" err="1">
                <a:solidFill>
                  <a:srgbClr val="000080"/>
                </a:solidFill>
                <a:latin typeface="Calibri" pitchFamily="34" charset="0"/>
                <a:cs typeface="Calibri" pitchFamily="34" charset="0"/>
              </a:rPr>
              <a:t>Vostok</a:t>
            </a:r>
            <a:r>
              <a:rPr lang="en-US" altLang="zh-CN" sz="1500" b="0" dirty="0">
                <a:solidFill>
                  <a:srgbClr val="000080"/>
                </a:solidFill>
                <a:latin typeface="Calibri" pitchFamily="34" charset="0"/>
                <a:cs typeface="Calibri" pitchFamily="34" charset="0"/>
              </a:rPr>
              <a:t>, Antarctica. </a:t>
            </a:r>
            <a:r>
              <a:rPr lang="en-US" altLang="zh-CN" sz="1500" b="0" dirty="0">
                <a:solidFill>
                  <a:srgbClr val="0D9BE9"/>
                </a:solidFill>
                <a:latin typeface="Calibri" pitchFamily="34" charset="0"/>
                <a:cs typeface="Calibri" pitchFamily="34" charset="0"/>
              </a:rPr>
              <a:t>Petit et al. (1999, Nature)</a:t>
            </a:r>
          </a:p>
        </p:txBody>
      </p:sp>
      <p:pic>
        <p:nvPicPr>
          <p:cNvPr id="19460" name="Picture 2"/>
          <p:cNvPicPr>
            <a:picLocks noGrp="1" noChangeAspect="1" noChangeArrowheads="1"/>
          </p:cNvPicPr>
          <p:nvPr>
            <p:ph idx="1"/>
          </p:nvPr>
        </p:nvPicPr>
        <p:blipFill>
          <a:blip r:embed="rId2" cstate="print"/>
          <a:srcRect/>
          <a:stretch>
            <a:fillRect/>
          </a:stretch>
        </p:blipFill>
        <p:spPr>
          <a:xfrm>
            <a:off x="1364457" y="1043100"/>
            <a:ext cx="6393656" cy="2159794"/>
          </a:xfrm>
        </p:spPr>
      </p:pic>
    </p:spTree>
    <p:extLst>
      <p:ext uri="{BB962C8B-B14F-4D97-AF65-F5344CB8AC3E}">
        <p14:creationId xmlns:p14="http://schemas.microsoft.com/office/powerpoint/2010/main" val="3200364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2627784" y="951571"/>
            <a:ext cx="3780000" cy="3240360"/>
            <a:chOff x="1483470" y="1809710"/>
            <a:chExt cx="5248276" cy="4600615"/>
          </a:xfrm>
        </p:grpSpPr>
        <p:pic>
          <p:nvPicPr>
            <p:cNvPr id="20485" name="Picture 2"/>
            <p:cNvPicPr>
              <a:picLocks noChangeAspect="1" noChangeArrowheads="1"/>
            </p:cNvPicPr>
            <p:nvPr/>
          </p:nvPicPr>
          <p:blipFill>
            <a:blip r:embed="rId3" cstate="print"/>
            <a:srcRect/>
            <a:stretch>
              <a:fillRect/>
            </a:stretch>
          </p:blipFill>
          <p:spPr bwMode="auto">
            <a:xfrm>
              <a:off x="1483470" y="1809710"/>
              <a:ext cx="5248276" cy="4010024"/>
            </a:xfrm>
            <a:prstGeom prst="rect">
              <a:avLst/>
            </a:prstGeom>
            <a:noFill/>
            <a:ln w="9525">
              <a:noFill/>
              <a:miter lim="800000"/>
              <a:headEnd/>
              <a:tailEnd/>
            </a:ln>
          </p:spPr>
        </p:pic>
        <p:pic>
          <p:nvPicPr>
            <p:cNvPr id="20486" name="Picture 3"/>
            <p:cNvPicPr>
              <a:picLocks noChangeAspect="1" noChangeArrowheads="1"/>
            </p:cNvPicPr>
            <p:nvPr/>
          </p:nvPicPr>
          <p:blipFill>
            <a:blip r:embed="rId4" cstate="print"/>
            <a:srcRect t="-4620" r="15617"/>
            <a:stretch>
              <a:fillRect/>
            </a:stretch>
          </p:blipFill>
          <p:spPr bwMode="auto">
            <a:xfrm>
              <a:off x="1921731" y="5762594"/>
              <a:ext cx="4026798" cy="647731"/>
            </a:xfrm>
            <a:prstGeom prst="rect">
              <a:avLst/>
            </a:prstGeom>
            <a:noFill/>
            <a:ln w="9525">
              <a:noFill/>
              <a:miter lim="800000"/>
              <a:headEnd/>
              <a:tailEnd/>
            </a:ln>
          </p:spPr>
        </p:pic>
      </p:grpSp>
      <p:sp>
        <p:nvSpPr>
          <p:cNvPr id="6" name="标题 1"/>
          <p:cNvSpPr txBox="1">
            <a:spLocks/>
          </p:cNvSpPr>
          <p:nvPr/>
        </p:nvSpPr>
        <p:spPr bwMode="auto">
          <a:xfrm>
            <a:off x="1494000" y="0"/>
            <a:ext cx="6172200" cy="485775"/>
          </a:xfrm>
          <a:prstGeom prst="rect">
            <a:avLst/>
          </a:prstGeom>
          <a:noFill/>
          <a:ln w="9525">
            <a:noFill/>
            <a:miter lim="800000"/>
            <a:headEnd/>
            <a:tailEnd/>
          </a:ln>
        </p:spPr>
        <p:txBody>
          <a:bodyPr anchor="ctr" anchorCtr="0"/>
          <a:lstStyle/>
          <a:p>
            <a:pPr algn="ctr">
              <a:defRPr/>
            </a:pPr>
            <a:r>
              <a:rPr lang="en-US" sz="2400" kern="0" dirty="0">
                <a:solidFill>
                  <a:srgbClr val="002060"/>
                </a:solidFill>
                <a:ea typeface="+mj-ea"/>
                <a:cs typeface="Arial" panose="020B0604020202020204" pitchFamily="34" charset="0"/>
              </a:rPr>
              <a:t>CO2 Change Since LGM</a:t>
            </a:r>
          </a:p>
        </p:txBody>
      </p:sp>
      <p:sp>
        <p:nvSpPr>
          <p:cNvPr id="7" name="TextBox 6"/>
          <p:cNvSpPr txBox="1"/>
          <p:nvPr/>
        </p:nvSpPr>
        <p:spPr>
          <a:xfrm>
            <a:off x="3869531" y="4292557"/>
            <a:ext cx="1371600" cy="276999"/>
          </a:xfrm>
          <a:prstGeom prst="rect">
            <a:avLst/>
          </a:prstGeom>
          <a:noFill/>
        </p:spPr>
        <p:txBody>
          <a:bodyPr>
            <a:spAutoFit/>
          </a:bodyPr>
          <a:lstStyle/>
          <a:p>
            <a:pPr algn="ctr">
              <a:defRPr/>
            </a:pPr>
            <a:r>
              <a:rPr lang="en-US" sz="1200" dirty="0">
                <a:solidFill>
                  <a:schemeClr val="bg1">
                    <a:lumMod val="50000"/>
                  </a:schemeClr>
                </a:solidFill>
                <a:latin typeface="Calibri" pitchFamily="34" charset="0"/>
                <a:cs typeface="Calibri" pitchFamily="34" charset="0"/>
              </a:rPr>
              <a:t>IPCC, AR4, 2007</a:t>
            </a:r>
          </a:p>
        </p:txBody>
      </p:sp>
    </p:spTree>
    <p:extLst>
      <p:ext uri="{BB962C8B-B14F-4D97-AF65-F5344CB8AC3E}">
        <p14:creationId xmlns:p14="http://schemas.microsoft.com/office/powerpoint/2010/main" val="98129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871700" y="0"/>
            <a:ext cx="54000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Can We Return to Normal?</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5123" name="内容占位符 2"/>
          <p:cNvSpPr>
            <a:spLocks noGrp="1"/>
          </p:cNvSpPr>
          <p:nvPr>
            <p:ph idx="1"/>
          </p:nvPr>
        </p:nvSpPr>
        <p:spPr>
          <a:xfrm>
            <a:off x="1863942" y="2193708"/>
            <a:ext cx="5462364" cy="1458162"/>
          </a:xfrm>
        </p:spPr>
        <p:txBody>
          <a:bodyPr/>
          <a:lstStyle/>
          <a:p>
            <a:r>
              <a:rPr lang="en-US" altLang="zh-CN" sz="2100" dirty="0"/>
              <a:t>Linear system – Reversible </a:t>
            </a:r>
          </a:p>
          <a:p>
            <a:r>
              <a:rPr lang="en-US" altLang="zh-CN" sz="2100" dirty="0"/>
              <a:t>Complex system – Irreversible</a:t>
            </a:r>
          </a:p>
          <a:p>
            <a:r>
              <a:rPr lang="en-US" altLang="zh-CN" sz="2100" dirty="0"/>
              <a:t>Atmosphere and Ocean – Different timescales</a:t>
            </a:r>
            <a:endParaRPr lang="zh-CN" altLang="en-US" sz="2100" dirty="0"/>
          </a:p>
        </p:txBody>
      </p:sp>
      <p:sp>
        <p:nvSpPr>
          <p:cNvPr id="4" name="标题 1"/>
          <p:cNvSpPr txBox="1">
            <a:spLocks/>
          </p:cNvSpPr>
          <p:nvPr/>
        </p:nvSpPr>
        <p:spPr>
          <a:xfrm>
            <a:off x="1763688" y="735546"/>
            <a:ext cx="5670630" cy="1296144"/>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Maiandra GD" pitchFamily="34" charset="0"/>
                <a:ea typeface="隶书" pitchFamily="49" charset="-122"/>
              </a:defRPr>
            </a:lvl2pPr>
            <a:lvl3pPr algn="ctr" rtl="0" eaLnBrk="0" fontAlgn="base" hangingPunct="0">
              <a:spcBef>
                <a:spcPct val="0"/>
              </a:spcBef>
              <a:spcAft>
                <a:spcPct val="0"/>
              </a:spcAft>
              <a:defRPr sz="2800">
                <a:solidFill>
                  <a:schemeClr val="tx1"/>
                </a:solidFill>
                <a:latin typeface="Maiandra GD" pitchFamily="34" charset="0"/>
                <a:ea typeface="隶书" pitchFamily="49" charset="-122"/>
              </a:defRPr>
            </a:lvl3pPr>
            <a:lvl4pPr algn="ctr" rtl="0" eaLnBrk="0" fontAlgn="base" hangingPunct="0">
              <a:spcBef>
                <a:spcPct val="0"/>
              </a:spcBef>
              <a:spcAft>
                <a:spcPct val="0"/>
              </a:spcAft>
              <a:defRPr sz="2800">
                <a:solidFill>
                  <a:schemeClr val="tx1"/>
                </a:solidFill>
                <a:latin typeface="Maiandra GD" pitchFamily="34" charset="0"/>
                <a:ea typeface="隶书" pitchFamily="49" charset="-122"/>
              </a:defRPr>
            </a:lvl4pPr>
            <a:lvl5pPr algn="ctr" rtl="0" eaLnBrk="0" fontAlgn="base" hangingPunct="0">
              <a:spcBef>
                <a:spcPct val="0"/>
              </a:spcBef>
              <a:spcAft>
                <a:spcPct val="0"/>
              </a:spcAft>
              <a:defRPr sz="2800">
                <a:solidFill>
                  <a:schemeClr val="tx1"/>
                </a:solidFill>
                <a:latin typeface="Maiandra GD" pitchFamily="34" charset="0"/>
                <a:ea typeface="隶书"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sz="2100" dirty="0">
                <a:solidFill>
                  <a:srgbClr val="000080"/>
                </a:solidFill>
                <a:latin typeface="Calibri" panose="020F0502020204030204" pitchFamily="34" charset="0"/>
              </a:rPr>
              <a:t>If not, why?</a:t>
            </a:r>
            <a:br>
              <a:rPr lang="en-US" altLang="zh-CN" sz="2100" dirty="0">
                <a:solidFill>
                  <a:srgbClr val="000080"/>
                </a:solidFill>
                <a:latin typeface="Calibri" panose="020F0502020204030204" pitchFamily="34" charset="0"/>
              </a:rPr>
            </a:br>
            <a:r>
              <a:rPr lang="en-US" altLang="zh-CN" sz="2100" dirty="0">
                <a:solidFill>
                  <a:srgbClr val="000080"/>
                </a:solidFill>
                <a:latin typeface="Calibri" panose="020F0502020204030204" pitchFamily="34" charset="0"/>
              </a:rPr>
              <a:t/>
            </a:r>
            <a:br>
              <a:rPr lang="en-US" altLang="zh-CN" sz="2100" dirty="0">
                <a:solidFill>
                  <a:srgbClr val="000080"/>
                </a:solidFill>
                <a:latin typeface="Calibri" panose="020F0502020204030204" pitchFamily="34" charset="0"/>
              </a:rPr>
            </a:br>
            <a:r>
              <a:rPr lang="en-US" altLang="zh-CN" sz="2100" dirty="0">
                <a:solidFill>
                  <a:srgbClr val="C00000"/>
                </a:solidFill>
                <a:latin typeface="Calibri" panose="020F0502020204030204" pitchFamily="34" charset="0"/>
              </a:rPr>
              <a:t>If so, how long?</a:t>
            </a:r>
            <a:endParaRPr lang="zh-CN" altLang="en-US" sz="21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357327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1999" y="945357"/>
            <a:ext cx="3896497" cy="1329453"/>
          </a:xfrm>
        </p:spPr>
        <p:txBody>
          <a:bodyPr/>
          <a:lstStyle/>
          <a:p>
            <a:r>
              <a:rPr lang="en-US" altLang="zh-CN" sz="1800" dirty="0">
                <a:solidFill>
                  <a:srgbClr val="FF0000"/>
                </a:solidFill>
              </a:rPr>
              <a:t>irreversibility</a:t>
            </a:r>
            <a:r>
              <a:rPr lang="en-US" altLang="zh-CN" sz="1800" dirty="0"/>
              <a:t> – climate change does not recover for 1000 years after </a:t>
            </a:r>
            <a:r>
              <a:rPr lang="en-US" altLang="zh-CN" sz="1800" dirty="0">
                <a:solidFill>
                  <a:srgbClr val="FF0000"/>
                </a:solidFill>
              </a:rPr>
              <a:t>emission stop</a:t>
            </a:r>
          </a:p>
          <a:p>
            <a:r>
              <a:rPr lang="en-US" altLang="zh-CN" sz="1800" dirty="0"/>
              <a:t>Bern 2.5CC </a:t>
            </a:r>
            <a:r>
              <a:rPr lang="en-US" altLang="zh-CN" sz="1800" dirty="0">
                <a:solidFill>
                  <a:srgbClr val="FF0000"/>
                </a:solidFill>
              </a:rPr>
              <a:t>EMIC</a:t>
            </a:r>
            <a:endParaRPr lang="zh-CN" altLang="en-US" sz="1800" dirty="0">
              <a:solidFill>
                <a:srgbClr val="FF0000"/>
              </a:solidFill>
            </a:endParaRPr>
          </a:p>
        </p:txBody>
      </p:sp>
      <p:sp>
        <p:nvSpPr>
          <p:cNvPr id="3" name="标题 2"/>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Irreversible Climate Change ?</a:t>
            </a:r>
            <a:endParaRPr lang="zh-CN" altLang="en-US" sz="2400" b="1" dirty="0">
              <a:solidFill>
                <a:srgbClr val="002060"/>
              </a:solidFill>
              <a:latin typeface="Arial" panose="020B0604020202020204" pitchFamily="34" charset="0"/>
              <a:cs typeface="Arial" panose="020B0604020202020204" pitchFamily="34" charset="0"/>
            </a:endParaRPr>
          </a:p>
        </p:txBody>
      </p:sp>
      <p:pic>
        <p:nvPicPr>
          <p:cNvPr id="61442" name="Picture 2"/>
          <p:cNvPicPr>
            <a:picLocks noChangeAspect="1" noChangeArrowheads="1"/>
          </p:cNvPicPr>
          <p:nvPr/>
        </p:nvPicPr>
        <p:blipFill>
          <a:blip r:embed="rId3" cstate="print"/>
          <a:srcRect/>
          <a:stretch>
            <a:fillRect/>
          </a:stretch>
        </p:blipFill>
        <p:spPr bwMode="auto">
          <a:xfrm>
            <a:off x="1431894" y="980406"/>
            <a:ext cx="3086100" cy="1807369"/>
          </a:xfrm>
          <a:prstGeom prst="rect">
            <a:avLst/>
          </a:prstGeom>
          <a:noFill/>
          <a:ln w="9525">
            <a:noFill/>
            <a:miter lim="800000"/>
            <a:headEnd/>
            <a:tailEnd/>
          </a:ln>
        </p:spPr>
      </p:pic>
      <p:pic>
        <p:nvPicPr>
          <p:cNvPr id="61443" name="Picture 3"/>
          <p:cNvPicPr>
            <a:picLocks noChangeAspect="1" noChangeArrowheads="1"/>
          </p:cNvPicPr>
          <p:nvPr/>
        </p:nvPicPr>
        <p:blipFill>
          <a:blip r:embed="rId4" cstate="print"/>
          <a:srcRect/>
          <a:stretch>
            <a:fillRect/>
          </a:stretch>
        </p:blipFill>
        <p:spPr bwMode="auto">
          <a:xfrm>
            <a:off x="1402705" y="2787774"/>
            <a:ext cx="3107531" cy="1835944"/>
          </a:xfrm>
          <a:prstGeom prst="rect">
            <a:avLst/>
          </a:prstGeom>
          <a:noFill/>
          <a:ln w="9525">
            <a:noFill/>
            <a:miter lim="800000"/>
            <a:headEnd/>
            <a:tailEnd/>
          </a:ln>
        </p:spPr>
      </p:pic>
      <p:pic>
        <p:nvPicPr>
          <p:cNvPr id="61444" name="Picture 4"/>
          <p:cNvPicPr>
            <a:picLocks noChangeAspect="1" noChangeArrowheads="1"/>
          </p:cNvPicPr>
          <p:nvPr/>
        </p:nvPicPr>
        <p:blipFill>
          <a:blip r:embed="rId5" cstate="print"/>
          <a:srcRect/>
          <a:stretch>
            <a:fillRect/>
          </a:stretch>
        </p:blipFill>
        <p:spPr bwMode="auto">
          <a:xfrm>
            <a:off x="4409982" y="2787775"/>
            <a:ext cx="3128963" cy="1821656"/>
          </a:xfrm>
          <a:prstGeom prst="rect">
            <a:avLst/>
          </a:prstGeom>
          <a:noFill/>
          <a:ln w="9525">
            <a:noFill/>
            <a:miter lim="800000"/>
            <a:headEnd/>
            <a:tailEnd/>
          </a:ln>
        </p:spPr>
      </p:pic>
      <p:sp>
        <p:nvSpPr>
          <p:cNvPr id="4" name="矩形 3"/>
          <p:cNvSpPr/>
          <p:nvPr/>
        </p:nvSpPr>
        <p:spPr>
          <a:xfrm>
            <a:off x="5598114" y="2312841"/>
            <a:ext cx="1566454" cy="253916"/>
          </a:xfrm>
          <a:prstGeom prst="rect">
            <a:avLst/>
          </a:prstGeom>
        </p:spPr>
        <p:txBody>
          <a:bodyPr wrap="none">
            <a:spAutoFit/>
          </a:bodyPr>
          <a:lstStyle/>
          <a:p>
            <a:r>
              <a:rPr lang="en-US" altLang="zh-CN" sz="1050" dirty="0">
                <a:solidFill>
                  <a:schemeClr val="bg1">
                    <a:lumMod val="50000"/>
                  </a:schemeClr>
                </a:solidFill>
              </a:rPr>
              <a:t>(Solomon et al., 2009)</a:t>
            </a:r>
            <a:endParaRPr lang="zh-CN" altLang="en-US" sz="1050" dirty="0">
              <a:solidFill>
                <a:schemeClr val="bg1">
                  <a:lumMod val="50000"/>
                </a:schemeClr>
              </a:solidFill>
            </a:endParaRPr>
          </a:p>
        </p:txBody>
      </p:sp>
    </p:spTree>
    <p:extLst>
      <p:ext uri="{BB962C8B-B14F-4D97-AF65-F5344CB8AC3E}">
        <p14:creationId xmlns:p14="http://schemas.microsoft.com/office/powerpoint/2010/main" val="235396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Irreversible Climate Change: Precipitation Change</a:t>
            </a:r>
            <a:endParaRPr lang="zh-CN" altLang="en-US" sz="2400" b="1" dirty="0">
              <a:solidFill>
                <a:srgbClr val="002060"/>
              </a:solidFill>
              <a:latin typeface="Arial Narrow" panose="020B0606020202030204" pitchFamily="34" charset="0"/>
              <a:cs typeface="Arial" panose="020B0604020202020204" pitchFamily="34" charset="0"/>
            </a:endParaRPr>
          </a:p>
        </p:txBody>
      </p:sp>
      <p:pic>
        <p:nvPicPr>
          <p:cNvPr id="62466" name="Picture 2"/>
          <p:cNvPicPr>
            <a:picLocks noChangeAspect="1" noChangeArrowheads="1"/>
          </p:cNvPicPr>
          <p:nvPr/>
        </p:nvPicPr>
        <p:blipFill>
          <a:blip r:embed="rId3" cstate="print"/>
          <a:srcRect/>
          <a:stretch>
            <a:fillRect/>
          </a:stretch>
        </p:blipFill>
        <p:spPr bwMode="auto">
          <a:xfrm>
            <a:off x="2664471" y="789553"/>
            <a:ext cx="3851746" cy="3675329"/>
          </a:xfrm>
          <a:prstGeom prst="rect">
            <a:avLst/>
          </a:prstGeom>
          <a:noFill/>
          <a:ln w="9525">
            <a:noFill/>
            <a:miter lim="800000"/>
            <a:headEnd/>
            <a:tailEnd/>
          </a:ln>
        </p:spPr>
      </p:pic>
      <p:sp>
        <p:nvSpPr>
          <p:cNvPr id="4" name="矩形 3"/>
          <p:cNvSpPr/>
          <p:nvPr/>
        </p:nvSpPr>
        <p:spPr>
          <a:xfrm>
            <a:off x="5922150" y="4565489"/>
            <a:ext cx="1566454" cy="253916"/>
          </a:xfrm>
          <a:prstGeom prst="rect">
            <a:avLst/>
          </a:prstGeom>
        </p:spPr>
        <p:txBody>
          <a:bodyPr wrap="none">
            <a:spAutoFit/>
          </a:bodyPr>
          <a:lstStyle/>
          <a:p>
            <a:r>
              <a:rPr lang="en-US" altLang="zh-CN" sz="1050" dirty="0">
                <a:solidFill>
                  <a:schemeClr val="bg1">
                    <a:lumMod val="50000"/>
                  </a:schemeClr>
                </a:solidFill>
              </a:rPr>
              <a:t>(Solomon et al., 2009)</a:t>
            </a:r>
            <a:endParaRPr lang="zh-CN" altLang="en-US" sz="1050" dirty="0">
              <a:solidFill>
                <a:schemeClr val="bg1">
                  <a:lumMod val="50000"/>
                </a:schemeClr>
              </a:solidFill>
            </a:endParaRPr>
          </a:p>
        </p:txBody>
      </p:sp>
    </p:spTree>
    <p:extLst>
      <p:ext uri="{BB962C8B-B14F-4D97-AF65-F5344CB8AC3E}">
        <p14:creationId xmlns:p14="http://schemas.microsoft.com/office/powerpoint/2010/main" val="2695098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Questions</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21507" name="内容占位符 2"/>
          <p:cNvSpPr>
            <a:spLocks noGrp="1"/>
          </p:cNvSpPr>
          <p:nvPr>
            <p:ph idx="1"/>
          </p:nvPr>
        </p:nvSpPr>
        <p:spPr/>
        <p:txBody>
          <a:bodyPr/>
          <a:lstStyle/>
          <a:p>
            <a:r>
              <a:rPr lang="en-US" altLang="zh-CN" sz="1800">
                <a:solidFill>
                  <a:srgbClr val="FF0000"/>
                </a:solidFill>
              </a:rPr>
              <a:t>Regarding the dramatic increase of CO2 now, can our climate system recover in the future if CO2 recovers?</a:t>
            </a:r>
          </a:p>
          <a:p>
            <a:pPr lvl="1"/>
            <a:r>
              <a:rPr lang="en-US" altLang="zh-CN" sz="1500">
                <a:ea typeface="MS PGothic" pitchFamily="34" charset="-128"/>
              </a:rPr>
              <a:t>Paleoclimate data during past 500k: CO</a:t>
            </a:r>
            <a:r>
              <a:rPr lang="en-US" altLang="zh-CN" sz="1500" baseline="-25000">
                <a:ea typeface="MS PGothic" pitchFamily="34" charset="-128"/>
              </a:rPr>
              <a:t>2</a:t>
            </a:r>
            <a:r>
              <a:rPr lang="en-US" altLang="zh-CN" sz="1500">
                <a:ea typeface="MS PGothic" pitchFamily="34" charset="-128"/>
              </a:rPr>
              <a:t> 200~300 ppmv</a:t>
            </a:r>
          </a:p>
          <a:p>
            <a:pPr lvl="1"/>
            <a:r>
              <a:rPr lang="en-US" altLang="zh-CN" sz="1500">
                <a:ea typeface="MS PGothic" pitchFamily="34" charset="-128"/>
              </a:rPr>
              <a:t>Past 150 years: CO</a:t>
            </a:r>
            <a:r>
              <a:rPr lang="en-US" altLang="zh-CN" sz="1500" baseline="-25000">
                <a:ea typeface="MS PGothic" pitchFamily="34" charset="-128"/>
              </a:rPr>
              <a:t>2</a:t>
            </a:r>
            <a:r>
              <a:rPr lang="en-US" altLang="zh-CN" sz="1500">
                <a:ea typeface="MS PGothic" pitchFamily="34" charset="-128"/>
              </a:rPr>
              <a:t> nearly doubled.</a:t>
            </a:r>
          </a:p>
          <a:p>
            <a:pPr lvl="1"/>
            <a:endParaRPr lang="en-US" altLang="zh-CN" sz="1500">
              <a:ea typeface="MS PGothic" pitchFamily="34" charset="-128"/>
            </a:endParaRPr>
          </a:p>
          <a:p>
            <a:r>
              <a:rPr lang="en-US" altLang="zh-CN" sz="1800">
                <a:solidFill>
                  <a:srgbClr val="FF0000"/>
                </a:solidFill>
              </a:rPr>
              <a:t>If the climate system can recover, how many extra years it will take after CO2 recovery?</a:t>
            </a:r>
          </a:p>
          <a:p>
            <a:pPr lvl="1"/>
            <a:r>
              <a:rPr lang="en-US" altLang="zh-CN" sz="1500"/>
              <a:t>Ocean delay the recovery process.</a:t>
            </a:r>
          </a:p>
        </p:txBody>
      </p:sp>
    </p:spTree>
    <p:extLst>
      <p:ext uri="{BB962C8B-B14F-4D97-AF65-F5344CB8AC3E}">
        <p14:creationId xmlns:p14="http://schemas.microsoft.com/office/powerpoint/2010/main" val="1806072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1494000" y="0"/>
            <a:ext cx="6172200" cy="486000"/>
          </a:xfrm>
        </p:spPr>
        <p:txBody>
          <a:bodyPr/>
          <a:lstStyle/>
          <a:p>
            <a:r>
              <a:rPr lang="en-US" altLang="zh-CN" sz="2400" b="1" dirty="0">
                <a:solidFill>
                  <a:srgbClr val="002060"/>
                </a:solidFill>
                <a:latin typeface="Arial" panose="020B0604020202020204" pitchFamily="34" charset="0"/>
                <a:cs typeface="Arial" panose="020B0604020202020204" pitchFamily="34" charset="0"/>
              </a:rPr>
              <a:t>Experiments</a:t>
            </a:r>
          </a:p>
        </p:txBody>
      </p:sp>
      <p:pic>
        <p:nvPicPr>
          <p:cNvPr id="22531" name="Picture 2"/>
          <p:cNvPicPr>
            <a:picLocks noChangeAspect="1" noChangeArrowheads="1"/>
          </p:cNvPicPr>
          <p:nvPr/>
        </p:nvPicPr>
        <p:blipFill>
          <a:blip r:embed="rId2" cstate="print"/>
          <a:srcRect/>
          <a:stretch>
            <a:fillRect/>
          </a:stretch>
        </p:blipFill>
        <p:spPr bwMode="auto">
          <a:xfrm>
            <a:off x="2012157" y="681038"/>
            <a:ext cx="5098256" cy="3026569"/>
          </a:xfrm>
          <a:prstGeom prst="rect">
            <a:avLst/>
          </a:prstGeom>
          <a:noFill/>
          <a:ln w="9525">
            <a:noFill/>
            <a:miter lim="800000"/>
            <a:headEnd/>
            <a:tailEnd/>
          </a:ln>
        </p:spPr>
      </p:pic>
      <p:sp>
        <p:nvSpPr>
          <p:cNvPr id="22532" name="内容占位符 5"/>
          <p:cNvSpPr>
            <a:spLocks noGrp="1"/>
          </p:cNvSpPr>
          <p:nvPr>
            <p:ph idx="1"/>
          </p:nvPr>
        </p:nvSpPr>
        <p:spPr>
          <a:xfrm>
            <a:off x="1485900" y="3705876"/>
            <a:ext cx="6172200" cy="809625"/>
          </a:xfrm>
        </p:spPr>
        <p:txBody>
          <a:bodyPr/>
          <a:lstStyle/>
          <a:p>
            <a:pPr algn="ctr"/>
            <a:r>
              <a:rPr lang="en-US" altLang="zh-CN" sz="1800" dirty="0"/>
              <a:t>All experiments run for 420 years</a:t>
            </a:r>
          </a:p>
          <a:p>
            <a:pPr algn="ctr"/>
            <a:r>
              <a:rPr lang="en-US" altLang="zh-CN" sz="1800" dirty="0"/>
              <a:t>Each has 3 ensembles</a:t>
            </a:r>
            <a:endParaRPr lang="zh-CN" altLang="en-US" dirty="0" smtClean="0"/>
          </a:p>
        </p:txBody>
      </p:sp>
    </p:spTree>
    <p:extLst>
      <p:ext uri="{BB962C8B-B14F-4D97-AF65-F5344CB8AC3E}">
        <p14:creationId xmlns:p14="http://schemas.microsoft.com/office/powerpoint/2010/main" val="2540932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General Evolution in Global SST</a:t>
            </a:r>
          </a:p>
        </p:txBody>
      </p:sp>
      <p:grpSp>
        <p:nvGrpSpPr>
          <p:cNvPr id="2" name="组合 15"/>
          <p:cNvGrpSpPr>
            <a:grpSpLocks/>
          </p:cNvGrpSpPr>
          <p:nvPr/>
        </p:nvGrpSpPr>
        <p:grpSpPr bwMode="auto">
          <a:xfrm>
            <a:off x="1983969" y="904801"/>
            <a:ext cx="2596131" cy="3780000"/>
            <a:chOff x="660917" y="1225451"/>
            <a:chExt cx="3461508" cy="5040000"/>
          </a:xfrm>
        </p:grpSpPr>
        <p:pic>
          <p:nvPicPr>
            <p:cNvPr id="23564" name="图片 7" descr="ssta_slb.jpg"/>
            <p:cNvPicPr>
              <a:picLocks noChangeAspect="1"/>
            </p:cNvPicPr>
            <p:nvPr/>
          </p:nvPicPr>
          <p:blipFill>
            <a:blip r:embed="rId2" cstate="print"/>
            <a:srcRect l="17778" t="13832" r="13333" b="13831"/>
            <a:stretch>
              <a:fillRect/>
            </a:stretch>
          </p:blipFill>
          <p:spPr bwMode="auto">
            <a:xfrm>
              <a:off x="727304" y="3745451"/>
              <a:ext cx="3395121" cy="2520000"/>
            </a:xfrm>
            <a:prstGeom prst="rect">
              <a:avLst/>
            </a:prstGeom>
            <a:noFill/>
            <a:ln w="9525">
              <a:noFill/>
              <a:miter lim="800000"/>
              <a:headEnd/>
              <a:tailEnd/>
            </a:ln>
          </p:spPr>
        </p:pic>
        <p:pic>
          <p:nvPicPr>
            <p:cNvPr id="23565" name="图片 8" descr="ev_ssta.jpg"/>
            <p:cNvPicPr>
              <a:picLocks noChangeAspect="1"/>
            </p:cNvPicPr>
            <p:nvPr/>
          </p:nvPicPr>
          <p:blipFill>
            <a:blip r:embed="rId3" cstate="print"/>
            <a:srcRect l="16667" t="13832" r="13333" b="13831"/>
            <a:stretch>
              <a:fillRect/>
            </a:stretch>
          </p:blipFill>
          <p:spPr bwMode="auto">
            <a:xfrm>
              <a:off x="660917" y="1225451"/>
              <a:ext cx="3450733" cy="2520000"/>
            </a:xfrm>
            <a:prstGeom prst="rect">
              <a:avLst/>
            </a:prstGeom>
            <a:noFill/>
            <a:ln w="9525">
              <a:noFill/>
              <a:miter lim="800000"/>
              <a:headEnd/>
              <a:tailEnd/>
            </a:ln>
          </p:spPr>
        </p:pic>
        <p:sp>
          <p:nvSpPr>
            <p:cNvPr id="23566" name="TextBox 9"/>
            <p:cNvSpPr txBox="1">
              <a:spLocks noChangeArrowheads="1"/>
            </p:cNvSpPr>
            <p:nvPr/>
          </p:nvSpPr>
          <p:spPr bwMode="auto">
            <a:xfrm>
              <a:off x="2887489" y="1359818"/>
              <a:ext cx="1214447" cy="553997"/>
            </a:xfrm>
            <a:prstGeom prst="rect">
              <a:avLst/>
            </a:prstGeom>
            <a:noFill/>
            <a:ln w="9525">
              <a:noFill/>
              <a:miter lim="800000"/>
              <a:headEnd/>
              <a:tailEnd/>
            </a:ln>
          </p:spPr>
          <p:txBody>
            <a:bodyPr>
              <a:spAutoFit/>
            </a:bodyPr>
            <a:lstStyle/>
            <a:p>
              <a:pPr algn="ctr"/>
              <a:r>
                <a:rPr lang="en-US" altLang="zh-CN" sz="1050" dirty="0">
                  <a:solidFill>
                    <a:srgbClr val="FF0000"/>
                  </a:solidFill>
                  <a:latin typeface="Calibri" pitchFamily="34" charset="0"/>
                  <a:cs typeface="Calibri" pitchFamily="34" charset="0"/>
                </a:rPr>
                <a:t>Fully coupled</a:t>
              </a:r>
            </a:p>
          </p:txBody>
        </p:sp>
        <p:sp>
          <p:nvSpPr>
            <p:cNvPr id="23567" name="TextBox 10"/>
            <p:cNvSpPr txBox="1">
              <a:spLocks noChangeArrowheads="1"/>
            </p:cNvSpPr>
            <p:nvPr/>
          </p:nvSpPr>
          <p:spPr bwMode="auto">
            <a:xfrm>
              <a:off x="2968625" y="3860354"/>
              <a:ext cx="1143000" cy="338555"/>
            </a:xfrm>
            <a:prstGeom prst="rect">
              <a:avLst/>
            </a:prstGeom>
            <a:noFill/>
            <a:ln w="9525">
              <a:noFill/>
              <a:miter lim="800000"/>
              <a:headEnd/>
              <a:tailEnd/>
            </a:ln>
          </p:spPr>
          <p:txBody>
            <a:bodyPr>
              <a:spAutoFit/>
            </a:bodyPr>
            <a:lstStyle/>
            <a:p>
              <a:pPr algn="ctr"/>
              <a:r>
                <a:rPr lang="en-US" altLang="zh-CN" sz="1050" dirty="0">
                  <a:solidFill>
                    <a:srgbClr val="FF0000"/>
                  </a:solidFill>
                  <a:latin typeface="Calibri" pitchFamily="34" charset="0"/>
                  <a:cs typeface="Calibri" pitchFamily="34" charset="0"/>
                </a:rPr>
                <a:t>SLAB</a:t>
              </a:r>
              <a:r>
                <a:rPr lang="en-US" altLang="zh-CN" sz="825" dirty="0"/>
                <a:t> </a:t>
              </a:r>
              <a:r>
                <a:rPr lang="en-US" altLang="zh-CN" sz="1050" dirty="0">
                  <a:solidFill>
                    <a:srgbClr val="FF0000"/>
                  </a:solidFill>
                  <a:latin typeface="Calibri" pitchFamily="34" charset="0"/>
                  <a:cs typeface="Calibri" pitchFamily="34" charset="0"/>
                </a:rPr>
                <a:t>ocean</a:t>
              </a:r>
            </a:p>
          </p:txBody>
        </p:sp>
      </p:grpSp>
      <p:grpSp>
        <p:nvGrpSpPr>
          <p:cNvPr id="3" name="组合 16"/>
          <p:cNvGrpSpPr>
            <a:grpSpLocks/>
          </p:cNvGrpSpPr>
          <p:nvPr/>
        </p:nvGrpSpPr>
        <p:grpSpPr bwMode="auto">
          <a:xfrm>
            <a:off x="4734018" y="959493"/>
            <a:ext cx="2625329" cy="3732610"/>
            <a:chOff x="5000628" y="1238271"/>
            <a:chExt cx="3500438" cy="4976811"/>
          </a:xfrm>
        </p:grpSpPr>
        <p:grpSp>
          <p:nvGrpSpPr>
            <p:cNvPr id="4" name="组合 14"/>
            <p:cNvGrpSpPr>
              <a:grpSpLocks/>
            </p:cNvGrpSpPr>
            <p:nvPr/>
          </p:nvGrpSpPr>
          <p:grpSpPr bwMode="auto">
            <a:xfrm>
              <a:off x="5000628" y="1238271"/>
              <a:ext cx="3500438" cy="4976811"/>
              <a:chOff x="5000625" y="1262051"/>
              <a:chExt cx="3500438" cy="4976811"/>
            </a:xfrm>
          </p:grpSpPr>
          <p:pic>
            <p:nvPicPr>
              <p:cNvPr id="23562" name="图片 13" descr="trend.eps"/>
              <p:cNvPicPr>
                <a:picLocks noChangeAspect="1"/>
              </p:cNvPicPr>
              <p:nvPr/>
            </p:nvPicPr>
            <p:blipFill>
              <a:blip r:embed="rId4" cstate="print"/>
              <a:srcRect l="4243" t="3261" r="6638" b="5434"/>
              <a:stretch>
                <a:fillRect/>
              </a:stretch>
            </p:blipFill>
            <p:spPr bwMode="auto">
              <a:xfrm>
                <a:off x="5000625" y="1571612"/>
                <a:ext cx="3500438" cy="4667250"/>
              </a:xfrm>
              <a:prstGeom prst="rect">
                <a:avLst/>
              </a:prstGeom>
              <a:noFill/>
              <a:ln w="9525">
                <a:noFill/>
                <a:miter lim="800000"/>
                <a:headEnd/>
                <a:tailEnd/>
              </a:ln>
            </p:spPr>
          </p:pic>
          <p:sp>
            <p:nvSpPr>
              <p:cNvPr id="23563" name="TextBox 14"/>
              <p:cNvSpPr txBox="1">
                <a:spLocks noChangeArrowheads="1"/>
              </p:cNvSpPr>
              <p:nvPr/>
            </p:nvSpPr>
            <p:spPr bwMode="auto">
              <a:xfrm>
                <a:off x="5429256" y="1262051"/>
                <a:ext cx="2786082" cy="553997"/>
              </a:xfrm>
              <a:prstGeom prst="rect">
                <a:avLst/>
              </a:prstGeom>
              <a:noFill/>
              <a:ln w="9525">
                <a:noFill/>
                <a:miter lim="800000"/>
                <a:headEnd/>
                <a:tailEnd/>
              </a:ln>
            </p:spPr>
            <p:txBody>
              <a:bodyPr>
                <a:spAutoFit/>
              </a:bodyPr>
              <a:lstStyle/>
              <a:p>
                <a:pPr algn="ctr"/>
                <a:r>
                  <a:rPr lang="en-US" altLang="zh-CN" sz="1050">
                    <a:solidFill>
                      <a:srgbClr val="FF0000"/>
                    </a:solidFill>
                    <a:latin typeface="Calibri" pitchFamily="34" charset="0"/>
                    <a:cs typeface="Calibri" pitchFamily="34" charset="0"/>
                  </a:rPr>
                  <a:t>SST Trends for 2CO2 and 4CO2 </a:t>
                </a:r>
              </a:p>
              <a:p>
                <a:pPr algn="ctr"/>
                <a:r>
                  <a:rPr lang="en-US" altLang="zh-CN" sz="1050">
                    <a:solidFill>
                      <a:srgbClr val="FF0000"/>
                    </a:solidFill>
                    <a:latin typeface="Calibri" pitchFamily="34" charset="0"/>
                    <a:cs typeface="Calibri" pitchFamily="34" charset="0"/>
                  </a:rPr>
                  <a:t>( increasing VS. decreasing)</a:t>
                </a:r>
              </a:p>
            </p:txBody>
          </p:sp>
        </p:grpSp>
        <p:sp>
          <p:nvSpPr>
            <p:cNvPr id="23558" name="TextBox 15"/>
            <p:cNvSpPr txBox="1">
              <a:spLocks noChangeArrowheads="1"/>
            </p:cNvSpPr>
            <p:nvPr/>
          </p:nvSpPr>
          <p:spPr bwMode="auto">
            <a:xfrm>
              <a:off x="5786439" y="4000500"/>
              <a:ext cx="571500" cy="307776"/>
            </a:xfrm>
            <a:prstGeom prst="rect">
              <a:avLst/>
            </a:prstGeom>
            <a:noFill/>
            <a:ln w="9525">
              <a:noFill/>
              <a:miter lim="800000"/>
              <a:headEnd/>
              <a:tailEnd/>
            </a:ln>
          </p:spPr>
          <p:txBody>
            <a:bodyPr>
              <a:spAutoFit/>
            </a:bodyPr>
            <a:lstStyle/>
            <a:p>
              <a:r>
                <a:rPr lang="en-US" altLang="zh-CN" sz="900"/>
                <a:t>72%</a:t>
              </a:r>
            </a:p>
          </p:txBody>
        </p:sp>
        <p:sp>
          <p:nvSpPr>
            <p:cNvPr id="23559" name="TextBox 16"/>
            <p:cNvSpPr txBox="1">
              <a:spLocks noChangeArrowheads="1"/>
            </p:cNvSpPr>
            <p:nvPr/>
          </p:nvSpPr>
          <p:spPr bwMode="auto">
            <a:xfrm>
              <a:off x="6643688" y="3000376"/>
              <a:ext cx="571500" cy="307776"/>
            </a:xfrm>
            <a:prstGeom prst="rect">
              <a:avLst/>
            </a:prstGeom>
            <a:noFill/>
            <a:ln w="9525">
              <a:noFill/>
              <a:miter lim="800000"/>
              <a:headEnd/>
              <a:tailEnd/>
            </a:ln>
          </p:spPr>
          <p:txBody>
            <a:bodyPr>
              <a:spAutoFit/>
            </a:bodyPr>
            <a:lstStyle/>
            <a:p>
              <a:r>
                <a:rPr lang="en-US" altLang="zh-CN" sz="900"/>
                <a:t>78%</a:t>
              </a:r>
            </a:p>
          </p:txBody>
        </p:sp>
        <p:sp>
          <p:nvSpPr>
            <p:cNvPr id="23560" name="TextBox 17"/>
            <p:cNvSpPr txBox="1">
              <a:spLocks noChangeArrowheads="1"/>
            </p:cNvSpPr>
            <p:nvPr/>
          </p:nvSpPr>
          <p:spPr bwMode="auto">
            <a:xfrm>
              <a:off x="7858125" y="2000251"/>
              <a:ext cx="571500" cy="307776"/>
            </a:xfrm>
            <a:prstGeom prst="rect">
              <a:avLst/>
            </a:prstGeom>
            <a:noFill/>
            <a:ln w="9525">
              <a:noFill/>
              <a:miter lim="800000"/>
              <a:headEnd/>
              <a:tailEnd/>
            </a:ln>
          </p:spPr>
          <p:txBody>
            <a:bodyPr>
              <a:spAutoFit/>
            </a:bodyPr>
            <a:lstStyle/>
            <a:p>
              <a:r>
                <a:rPr lang="en-US" altLang="zh-CN" sz="900"/>
                <a:t>87%</a:t>
              </a:r>
            </a:p>
          </p:txBody>
        </p:sp>
        <p:sp>
          <p:nvSpPr>
            <p:cNvPr id="23561" name="TextBox 18"/>
            <p:cNvSpPr txBox="1">
              <a:spLocks noChangeArrowheads="1"/>
            </p:cNvSpPr>
            <p:nvPr/>
          </p:nvSpPr>
          <p:spPr bwMode="auto">
            <a:xfrm>
              <a:off x="7358064" y="2000251"/>
              <a:ext cx="571500" cy="307776"/>
            </a:xfrm>
            <a:prstGeom prst="rect">
              <a:avLst/>
            </a:prstGeom>
            <a:noFill/>
            <a:ln w="9525">
              <a:noFill/>
              <a:miter lim="800000"/>
              <a:headEnd/>
              <a:tailEnd/>
            </a:ln>
          </p:spPr>
          <p:txBody>
            <a:bodyPr>
              <a:spAutoFit/>
            </a:bodyPr>
            <a:lstStyle/>
            <a:p>
              <a:r>
                <a:rPr lang="en-US" altLang="zh-CN" sz="900"/>
                <a:t>94%</a:t>
              </a:r>
            </a:p>
          </p:txBody>
        </p:sp>
      </p:grpSp>
    </p:spTree>
    <p:extLst>
      <p:ext uri="{BB962C8B-B14F-4D97-AF65-F5344CB8AC3E}">
        <p14:creationId xmlns:p14="http://schemas.microsoft.com/office/powerpoint/2010/main" val="3271570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Recovery Time</a:t>
            </a:r>
          </a:p>
        </p:txBody>
      </p:sp>
      <p:pic>
        <p:nvPicPr>
          <p:cNvPr id="24579" name="图片 2" descr="tmp_fit.jpg"/>
          <p:cNvPicPr>
            <a:picLocks noChangeAspect="1"/>
          </p:cNvPicPr>
          <p:nvPr/>
        </p:nvPicPr>
        <p:blipFill>
          <a:blip r:embed="rId3" cstate="print"/>
          <a:srcRect l="11697" t="41667" r="10594" b="20833"/>
          <a:stretch>
            <a:fillRect/>
          </a:stretch>
        </p:blipFill>
        <p:spPr bwMode="auto">
          <a:xfrm>
            <a:off x="2269920" y="627534"/>
            <a:ext cx="4620360" cy="3672000"/>
          </a:xfrm>
          <a:prstGeom prst="rect">
            <a:avLst/>
          </a:prstGeom>
          <a:noFill/>
          <a:ln w="9525">
            <a:noFill/>
            <a:miter lim="800000"/>
            <a:headEnd/>
            <a:tailEnd/>
          </a:ln>
        </p:spPr>
      </p:pic>
      <p:sp>
        <p:nvSpPr>
          <p:cNvPr id="24580" name="TextBox 3"/>
          <p:cNvSpPr txBox="1">
            <a:spLocks noChangeArrowheads="1"/>
          </p:cNvSpPr>
          <p:nvPr/>
        </p:nvSpPr>
        <p:spPr bwMode="auto">
          <a:xfrm>
            <a:off x="3275856" y="771550"/>
            <a:ext cx="2268252" cy="1200329"/>
          </a:xfrm>
          <a:prstGeom prst="rect">
            <a:avLst/>
          </a:prstGeom>
          <a:noFill/>
          <a:ln w="9525">
            <a:noFill/>
            <a:miter lim="800000"/>
            <a:headEnd/>
            <a:tailEnd/>
          </a:ln>
        </p:spPr>
        <p:txBody>
          <a:bodyPr wrap="square">
            <a:spAutoFit/>
          </a:bodyPr>
          <a:lstStyle/>
          <a:p>
            <a:r>
              <a:rPr lang="en-US" altLang="zh-CN" b="0" dirty="0">
                <a:solidFill>
                  <a:srgbClr val="0000FF"/>
                </a:solidFill>
                <a:latin typeface="Calibri" pitchFamily="34" charset="0"/>
                <a:cs typeface="Calibri" pitchFamily="34" charset="0"/>
              </a:rPr>
              <a:t>Slab Ocean: </a:t>
            </a:r>
            <a:r>
              <a:rPr lang="en-US" altLang="zh-CN" b="0" dirty="0">
                <a:solidFill>
                  <a:srgbClr val="FF0000"/>
                </a:solidFill>
                <a:latin typeface="Calibri" pitchFamily="34" charset="0"/>
                <a:cs typeface="Calibri" pitchFamily="34" charset="0"/>
              </a:rPr>
              <a:t>20Yr</a:t>
            </a:r>
          </a:p>
          <a:p>
            <a:r>
              <a:rPr lang="en-US" altLang="zh-CN" b="0" dirty="0">
                <a:solidFill>
                  <a:srgbClr val="0000FF"/>
                </a:solidFill>
                <a:latin typeface="Calibri" pitchFamily="34" charset="0"/>
                <a:cs typeface="Calibri" pitchFamily="34" charset="0"/>
              </a:rPr>
              <a:t>SST fully couple: </a:t>
            </a:r>
            <a:r>
              <a:rPr lang="en-US" altLang="zh-CN" b="0" dirty="0">
                <a:solidFill>
                  <a:srgbClr val="FF0000"/>
                </a:solidFill>
                <a:latin typeface="Calibri" pitchFamily="34" charset="0"/>
                <a:cs typeface="Calibri" pitchFamily="34" charset="0"/>
              </a:rPr>
              <a:t>85Yr</a:t>
            </a:r>
          </a:p>
          <a:p>
            <a:r>
              <a:rPr lang="en-US" altLang="zh-CN" b="0" dirty="0">
                <a:solidFill>
                  <a:srgbClr val="0000FF"/>
                </a:solidFill>
                <a:latin typeface="Calibri" pitchFamily="34" charset="0"/>
                <a:cs typeface="Calibri" pitchFamily="34" charset="0"/>
              </a:rPr>
              <a:t>Upper ocean: </a:t>
            </a:r>
            <a:r>
              <a:rPr lang="en-US" altLang="zh-CN" b="0" dirty="0">
                <a:solidFill>
                  <a:srgbClr val="FF0000"/>
                </a:solidFill>
                <a:latin typeface="Calibri" pitchFamily="34" charset="0"/>
                <a:cs typeface="Calibri" pitchFamily="34" charset="0"/>
              </a:rPr>
              <a:t>100Yr</a:t>
            </a:r>
          </a:p>
          <a:p>
            <a:r>
              <a:rPr lang="en-US" altLang="zh-CN" b="0" dirty="0">
                <a:solidFill>
                  <a:srgbClr val="0000FF"/>
                </a:solidFill>
                <a:latin typeface="Calibri" pitchFamily="34" charset="0"/>
                <a:cs typeface="Calibri" pitchFamily="34" charset="0"/>
              </a:rPr>
              <a:t>Deep ocean: </a:t>
            </a:r>
            <a:r>
              <a:rPr lang="en-US" altLang="zh-CN" b="0" dirty="0">
                <a:solidFill>
                  <a:srgbClr val="FF0000"/>
                </a:solidFill>
                <a:latin typeface="Calibri" pitchFamily="34" charset="0"/>
                <a:cs typeface="Calibri" pitchFamily="34" charset="0"/>
              </a:rPr>
              <a:t>500Yr</a:t>
            </a:r>
          </a:p>
        </p:txBody>
      </p:sp>
    </p:spTree>
    <p:extLst>
      <p:ext uri="{BB962C8B-B14F-4D97-AF65-F5344CB8AC3E}">
        <p14:creationId xmlns:p14="http://schemas.microsoft.com/office/powerpoint/2010/main" val="510696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971600" y="0"/>
            <a:ext cx="7200800"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Evolution in Ocean Temperature in 2CO2TD</a:t>
            </a:r>
            <a:endParaRPr lang="zh-CN" altLang="en-US" sz="2400" b="1" dirty="0">
              <a:solidFill>
                <a:srgbClr val="002060"/>
              </a:solidFill>
              <a:latin typeface="Arial Narrow" panose="020B0606020202030204" pitchFamily="34" charset="0"/>
              <a:cs typeface="Arial" panose="020B0604020202020204" pitchFamily="34" charset="0"/>
            </a:endParaRPr>
          </a:p>
        </p:txBody>
      </p:sp>
      <p:grpSp>
        <p:nvGrpSpPr>
          <p:cNvPr id="2" name="组合 11"/>
          <p:cNvGrpSpPr>
            <a:grpSpLocks/>
          </p:cNvGrpSpPr>
          <p:nvPr/>
        </p:nvGrpSpPr>
        <p:grpSpPr bwMode="auto">
          <a:xfrm>
            <a:off x="2627710" y="699542"/>
            <a:ext cx="3846136" cy="3807619"/>
            <a:chOff x="899592" y="1195466"/>
            <a:chExt cx="5128517" cy="5077207"/>
          </a:xfrm>
        </p:grpSpPr>
        <p:grpSp>
          <p:nvGrpSpPr>
            <p:cNvPr id="3" name="组合 6"/>
            <p:cNvGrpSpPr>
              <a:grpSpLocks/>
            </p:cNvGrpSpPr>
            <p:nvPr/>
          </p:nvGrpSpPr>
          <p:grpSpPr bwMode="auto">
            <a:xfrm>
              <a:off x="899592" y="1195466"/>
              <a:ext cx="5064457" cy="5077207"/>
              <a:chOff x="635457" y="1016089"/>
              <a:chExt cx="5064457" cy="5077207"/>
            </a:xfrm>
          </p:grpSpPr>
          <p:pic>
            <p:nvPicPr>
              <p:cNvPr id="25608" name="图片 5" descr="CS_SST_2co2td.jpg"/>
              <p:cNvPicPr>
                <a:picLocks noChangeAspect="1"/>
              </p:cNvPicPr>
              <p:nvPr/>
            </p:nvPicPr>
            <p:blipFill>
              <a:blip r:embed="rId2" cstate="print"/>
              <a:srcRect l="3125" t="29657" r="2083" b="27205"/>
              <a:stretch>
                <a:fillRect/>
              </a:stretch>
            </p:blipFill>
            <p:spPr bwMode="auto">
              <a:xfrm>
                <a:off x="659914" y="1016089"/>
                <a:ext cx="5040000" cy="1771831"/>
              </a:xfrm>
              <a:prstGeom prst="rect">
                <a:avLst/>
              </a:prstGeom>
              <a:noFill/>
              <a:ln w="9525">
                <a:noFill/>
                <a:miter lim="800000"/>
                <a:headEnd/>
                <a:tailEnd/>
              </a:ln>
            </p:spPr>
          </p:pic>
          <p:pic>
            <p:nvPicPr>
              <p:cNvPr id="25609" name="图片 7" descr="CS_Tsub_2co2td.jpg"/>
              <p:cNvPicPr>
                <a:picLocks noChangeAspect="1"/>
              </p:cNvPicPr>
              <p:nvPr/>
            </p:nvPicPr>
            <p:blipFill>
              <a:blip r:embed="rId3" cstate="print"/>
              <a:srcRect l="2753" t="29510" r="2083" b="27351"/>
              <a:stretch>
                <a:fillRect/>
              </a:stretch>
            </p:blipFill>
            <p:spPr bwMode="auto">
              <a:xfrm>
                <a:off x="635457" y="2667436"/>
                <a:ext cx="5040000" cy="1765265"/>
              </a:xfrm>
              <a:prstGeom prst="rect">
                <a:avLst/>
              </a:prstGeom>
              <a:noFill/>
              <a:ln w="9525">
                <a:noFill/>
                <a:miter lim="800000"/>
                <a:headEnd/>
                <a:tailEnd/>
              </a:ln>
            </p:spPr>
          </p:pic>
          <p:pic>
            <p:nvPicPr>
              <p:cNvPr id="25610" name="图片 6" descr="CS_Tmid_2co2td.jpg"/>
              <p:cNvPicPr>
                <a:picLocks noChangeAspect="1"/>
              </p:cNvPicPr>
              <p:nvPr/>
            </p:nvPicPr>
            <p:blipFill>
              <a:blip r:embed="rId4" cstate="print"/>
              <a:srcRect l="3125" t="29829" r="2083" b="27219"/>
              <a:stretch>
                <a:fillRect/>
              </a:stretch>
            </p:blipFill>
            <p:spPr bwMode="auto">
              <a:xfrm>
                <a:off x="635457" y="4328457"/>
                <a:ext cx="5040000" cy="1764839"/>
              </a:xfrm>
              <a:prstGeom prst="rect">
                <a:avLst/>
              </a:prstGeom>
              <a:noFill/>
              <a:ln w="9525">
                <a:noFill/>
                <a:miter lim="800000"/>
                <a:headEnd/>
                <a:tailEnd/>
              </a:ln>
            </p:spPr>
          </p:pic>
        </p:grpSp>
        <p:sp>
          <p:nvSpPr>
            <p:cNvPr id="25605" name="矩形 7"/>
            <p:cNvSpPr>
              <a:spLocks noChangeArrowheads="1"/>
            </p:cNvSpPr>
            <p:nvPr/>
          </p:nvSpPr>
          <p:spPr bwMode="auto">
            <a:xfrm>
              <a:off x="5137878" y="2132856"/>
              <a:ext cx="685702" cy="492480"/>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SST</a:t>
              </a:r>
              <a:endParaRPr lang="zh-CN" altLang="en-US">
                <a:solidFill>
                  <a:srgbClr val="0000FF"/>
                </a:solidFill>
                <a:latin typeface="Calibri" pitchFamily="34" charset="0"/>
                <a:cs typeface="Calibri" pitchFamily="34" charset="0"/>
              </a:endParaRPr>
            </a:p>
          </p:txBody>
        </p:sp>
        <p:sp>
          <p:nvSpPr>
            <p:cNvPr id="25606" name="矩形 8"/>
            <p:cNvSpPr>
              <a:spLocks noChangeArrowheads="1"/>
            </p:cNvSpPr>
            <p:nvPr/>
          </p:nvSpPr>
          <p:spPr bwMode="auto">
            <a:xfrm>
              <a:off x="4417614" y="3779748"/>
              <a:ext cx="1550099" cy="492480"/>
            </a:xfrm>
            <a:prstGeom prst="rect">
              <a:avLst/>
            </a:prstGeom>
            <a:noFill/>
            <a:ln w="9525">
              <a:noFill/>
              <a:miter lim="800000"/>
              <a:headEnd/>
              <a:tailEnd/>
            </a:ln>
          </p:spPr>
          <p:txBody>
            <a:bodyPr wrap="none">
              <a:spAutoFit/>
            </a:bodyPr>
            <a:lstStyle/>
            <a:p>
              <a:r>
                <a:rPr lang="en-US" altLang="zh-CN" dirty="0">
                  <a:solidFill>
                    <a:srgbClr val="0000FF"/>
                  </a:solidFill>
                  <a:latin typeface="Calibri" pitchFamily="34" charset="0"/>
                  <a:cs typeface="Calibri" pitchFamily="34" charset="0"/>
                </a:rPr>
                <a:t>T(40-1km)</a:t>
              </a:r>
              <a:endParaRPr lang="zh-CN" altLang="en-US" dirty="0">
                <a:solidFill>
                  <a:srgbClr val="0000FF"/>
                </a:solidFill>
                <a:latin typeface="Calibri" pitchFamily="34" charset="0"/>
                <a:cs typeface="Calibri" pitchFamily="34" charset="0"/>
              </a:endParaRPr>
            </a:p>
          </p:txBody>
        </p:sp>
        <p:sp>
          <p:nvSpPr>
            <p:cNvPr id="25607" name="矩形 9"/>
            <p:cNvSpPr>
              <a:spLocks noChangeArrowheads="1"/>
            </p:cNvSpPr>
            <p:nvPr/>
          </p:nvSpPr>
          <p:spPr bwMode="auto">
            <a:xfrm>
              <a:off x="4236474" y="5507940"/>
              <a:ext cx="1791635" cy="492480"/>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T(1km-3km)</a:t>
              </a:r>
              <a:endParaRPr lang="zh-CN" altLang="en-US">
                <a:solidFill>
                  <a:srgbClr val="0000FF"/>
                </a:solidFill>
                <a:latin typeface="Calibri" pitchFamily="34" charset="0"/>
                <a:cs typeface="Calibri" pitchFamily="34" charset="0"/>
              </a:endParaRPr>
            </a:p>
          </p:txBody>
        </p:sp>
      </p:grpSp>
    </p:spTree>
    <p:extLst>
      <p:ext uri="{BB962C8B-B14F-4D97-AF65-F5344CB8AC3E}">
        <p14:creationId xmlns:p14="http://schemas.microsoft.com/office/powerpoint/2010/main" val="2222706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txBox="1">
            <a:spLocks/>
          </p:cNvSpPr>
          <p:nvPr/>
        </p:nvSpPr>
        <p:spPr bwMode="auto">
          <a:xfrm>
            <a:off x="1494235" y="0"/>
            <a:ext cx="6172200" cy="486000"/>
          </a:xfrm>
          <a:prstGeom prst="rect">
            <a:avLst/>
          </a:prstGeom>
          <a:noFill/>
          <a:ln w="9525">
            <a:noFill/>
            <a:miter lim="800000"/>
            <a:headEnd/>
            <a:tailEnd/>
          </a:ln>
        </p:spPr>
        <p:txBody>
          <a:bodyPr anchor="ctr"/>
          <a:lstStyle/>
          <a:p>
            <a:pPr algn="ctr" eaLnBrk="0" hangingPunct="0"/>
            <a:r>
              <a:rPr lang="en-US" altLang="zh-CN" sz="2400" dirty="0">
                <a:solidFill>
                  <a:srgbClr val="002060"/>
                </a:solidFill>
                <a:latin typeface="Arial Narrow" panose="020B0606020202030204" pitchFamily="34" charset="0"/>
                <a:ea typeface="+mj-ea"/>
                <a:cs typeface="Arial" panose="020B0604020202020204" pitchFamily="34" charset="0"/>
              </a:rPr>
              <a:t>Evolution in Ocean Temperature in 2CO2TED</a:t>
            </a:r>
            <a:endParaRPr lang="zh-CN" altLang="en-US" sz="2400" dirty="0">
              <a:solidFill>
                <a:srgbClr val="002060"/>
              </a:solidFill>
              <a:latin typeface="Arial Narrow" panose="020B0606020202030204" pitchFamily="34" charset="0"/>
              <a:ea typeface="+mj-ea"/>
              <a:cs typeface="Arial" panose="020B0604020202020204" pitchFamily="34" charset="0"/>
            </a:endParaRPr>
          </a:p>
        </p:txBody>
      </p:sp>
      <p:grpSp>
        <p:nvGrpSpPr>
          <p:cNvPr id="2" name="组合 12"/>
          <p:cNvGrpSpPr>
            <a:grpSpLocks/>
          </p:cNvGrpSpPr>
          <p:nvPr/>
        </p:nvGrpSpPr>
        <p:grpSpPr bwMode="auto">
          <a:xfrm>
            <a:off x="2627710" y="700012"/>
            <a:ext cx="3882077" cy="3815954"/>
            <a:chOff x="1979712" y="1149801"/>
            <a:chExt cx="5175782" cy="5087511"/>
          </a:xfrm>
        </p:grpSpPr>
        <p:pic>
          <p:nvPicPr>
            <p:cNvPr id="26628" name="图片 9" descr="SST_2ted.jpg"/>
            <p:cNvPicPr>
              <a:picLocks noChangeAspect="1"/>
            </p:cNvPicPr>
            <p:nvPr/>
          </p:nvPicPr>
          <p:blipFill>
            <a:blip r:embed="rId2" cstate="print"/>
            <a:srcRect l="3551" t="29779" r="2934" b="27083"/>
            <a:stretch>
              <a:fillRect/>
            </a:stretch>
          </p:blipFill>
          <p:spPr bwMode="auto">
            <a:xfrm>
              <a:off x="1979712" y="1149801"/>
              <a:ext cx="5040000" cy="1796253"/>
            </a:xfrm>
            <a:prstGeom prst="rect">
              <a:avLst/>
            </a:prstGeom>
            <a:noFill/>
            <a:ln w="9525">
              <a:noFill/>
              <a:miter lim="800000"/>
              <a:headEnd/>
              <a:tailEnd/>
            </a:ln>
          </p:spPr>
        </p:pic>
        <p:pic>
          <p:nvPicPr>
            <p:cNvPr id="26629" name="图片 11" descr="Tsub_2ted.jpg"/>
            <p:cNvPicPr>
              <a:picLocks noChangeAspect="1"/>
            </p:cNvPicPr>
            <p:nvPr/>
          </p:nvPicPr>
          <p:blipFill>
            <a:blip r:embed="rId3" cstate="print"/>
            <a:srcRect l="3551" t="29510" r="2934" b="27351"/>
            <a:stretch>
              <a:fillRect/>
            </a:stretch>
          </p:blipFill>
          <p:spPr bwMode="auto">
            <a:xfrm>
              <a:off x="1979712" y="2784875"/>
              <a:ext cx="5040000" cy="1796253"/>
            </a:xfrm>
            <a:prstGeom prst="rect">
              <a:avLst/>
            </a:prstGeom>
            <a:noFill/>
            <a:ln w="9525">
              <a:noFill/>
              <a:miter lim="800000"/>
              <a:headEnd/>
              <a:tailEnd/>
            </a:ln>
          </p:spPr>
        </p:pic>
        <p:pic>
          <p:nvPicPr>
            <p:cNvPr id="26630" name="图片 10" descr="Tmid_2ted.jpg"/>
            <p:cNvPicPr>
              <a:picLocks noChangeAspect="1"/>
            </p:cNvPicPr>
            <p:nvPr/>
          </p:nvPicPr>
          <p:blipFill>
            <a:blip r:embed="rId4" cstate="print"/>
            <a:srcRect l="3551" t="29645" r="2934" b="27219"/>
            <a:stretch>
              <a:fillRect/>
            </a:stretch>
          </p:blipFill>
          <p:spPr bwMode="auto">
            <a:xfrm>
              <a:off x="1979712" y="4441059"/>
              <a:ext cx="5040000" cy="1796253"/>
            </a:xfrm>
            <a:prstGeom prst="rect">
              <a:avLst/>
            </a:prstGeom>
            <a:noFill/>
            <a:ln w="9525">
              <a:noFill/>
              <a:miter lim="800000"/>
              <a:headEnd/>
              <a:tailEnd/>
            </a:ln>
          </p:spPr>
        </p:pic>
        <p:sp>
          <p:nvSpPr>
            <p:cNvPr id="26631" name="矩形 8"/>
            <p:cNvSpPr>
              <a:spLocks noChangeArrowheads="1"/>
            </p:cNvSpPr>
            <p:nvPr/>
          </p:nvSpPr>
          <p:spPr bwMode="auto">
            <a:xfrm>
              <a:off x="6217998" y="2097495"/>
              <a:ext cx="685615" cy="492401"/>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SST</a:t>
              </a:r>
              <a:endParaRPr lang="zh-CN" altLang="en-US">
                <a:solidFill>
                  <a:srgbClr val="0000FF"/>
                </a:solidFill>
                <a:latin typeface="Calibri" pitchFamily="34" charset="0"/>
                <a:cs typeface="Calibri" pitchFamily="34" charset="0"/>
              </a:endParaRPr>
            </a:p>
          </p:txBody>
        </p:sp>
        <p:sp>
          <p:nvSpPr>
            <p:cNvPr id="26632" name="矩形 9"/>
            <p:cNvSpPr>
              <a:spLocks noChangeArrowheads="1"/>
            </p:cNvSpPr>
            <p:nvPr/>
          </p:nvSpPr>
          <p:spPr bwMode="auto">
            <a:xfrm>
              <a:off x="5569742" y="3744387"/>
              <a:ext cx="1549901" cy="492401"/>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T(40-1km)</a:t>
              </a:r>
              <a:endParaRPr lang="zh-CN" altLang="en-US">
                <a:solidFill>
                  <a:srgbClr val="0000FF"/>
                </a:solidFill>
                <a:latin typeface="Calibri" pitchFamily="34" charset="0"/>
                <a:cs typeface="Calibri" pitchFamily="34" charset="0"/>
              </a:endParaRPr>
            </a:p>
          </p:txBody>
        </p:sp>
        <p:sp>
          <p:nvSpPr>
            <p:cNvPr id="26633" name="矩形 10"/>
            <p:cNvSpPr>
              <a:spLocks noChangeArrowheads="1"/>
            </p:cNvSpPr>
            <p:nvPr/>
          </p:nvSpPr>
          <p:spPr bwMode="auto">
            <a:xfrm>
              <a:off x="5364088" y="5472579"/>
              <a:ext cx="1791406" cy="492401"/>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T(1km-3km)</a:t>
              </a:r>
              <a:endParaRPr lang="zh-CN" altLang="en-US">
                <a:solidFill>
                  <a:srgbClr val="0000FF"/>
                </a:solidFill>
                <a:latin typeface="Calibri" pitchFamily="34" charset="0"/>
                <a:cs typeface="Calibri" pitchFamily="34" charset="0"/>
              </a:endParaRPr>
            </a:p>
          </p:txBody>
        </p:sp>
      </p:grpSp>
    </p:spTree>
    <p:extLst>
      <p:ext uri="{BB962C8B-B14F-4D97-AF65-F5344CB8AC3E}">
        <p14:creationId xmlns:p14="http://schemas.microsoft.com/office/powerpoint/2010/main" val="871763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a:grpSpLocks/>
          </p:cNvGrpSpPr>
          <p:nvPr/>
        </p:nvGrpSpPr>
        <p:grpSpPr bwMode="auto">
          <a:xfrm>
            <a:off x="2621756" y="692869"/>
            <a:ext cx="3905998" cy="3823097"/>
            <a:chOff x="1972334" y="1139191"/>
            <a:chExt cx="5207674" cy="5098121"/>
          </a:xfrm>
        </p:grpSpPr>
        <p:pic>
          <p:nvPicPr>
            <p:cNvPr id="27652" name="图片 7" descr="SST_4td.jpg"/>
            <p:cNvPicPr>
              <a:picLocks noChangeAspect="1"/>
            </p:cNvPicPr>
            <p:nvPr/>
          </p:nvPicPr>
          <p:blipFill>
            <a:blip r:embed="rId2" cstate="print"/>
            <a:srcRect l="3125" t="29779" r="3267" b="27083"/>
            <a:stretch>
              <a:fillRect/>
            </a:stretch>
          </p:blipFill>
          <p:spPr bwMode="auto">
            <a:xfrm>
              <a:off x="1980272" y="1139191"/>
              <a:ext cx="5040000" cy="1794235"/>
            </a:xfrm>
            <a:prstGeom prst="rect">
              <a:avLst/>
            </a:prstGeom>
            <a:noFill/>
            <a:ln w="9525">
              <a:noFill/>
              <a:miter lim="800000"/>
              <a:headEnd/>
              <a:tailEnd/>
            </a:ln>
          </p:spPr>
        </p:pic>
        <p:pic>
          <p:nvPicPr>
            <p:cNvPr id="27653" name="图片 13" descr="Tsub_4td.jpg"/>
            <p:cNvPicPr>
              <a:picLocks noChangeAspect="1"/>
            </p:cNvPicPr>
            <p:nvPr/>
          </p:nvPicPr>
          <p:blipFill>
            <a:blip r:embed="rId3" cstate="print"/>
            <a:srcRect l="3125" t="29510" r="3123" b="27351"/>
            <a:stretch>
              <a:fillRect/>
            </a:stretch>
          </p:blipFill>
          <p:spPr bwMode="auto">
            <a:xfrm>
              <a:off x="1972334" y="2784573"/>
              <a:ext cx="5040000" cy="1791718"/>
            </a:xfrm>
            <a:prstGeom prst="rect">
              <a:avLst/>
            </a:prstGeom>
            <a:noFill/>
            <a:ln w="9525">
              <a:noFill/>
              <a:miter lim="800000"/>
              <a:headEnd/>
              <a:tailEnd/>
            </a:ln>
          </p:spPr>
        </p:pic>
        <p:pic>
          <p:nvPicPr>
            <p:cNvPr id="27654" name="图片 12" descr="Tmid_4td.jpg"/>
            <p:cNvPicPr>
              <a:picLocks noChangeAspect="1"/>
            </p:cNvPicPr>
            <p:nvPr/>
          </p:nvPicPr>
          <p:blipFill>
            <a:blip r:embed="rId4" cstate="print"/>
            <a:srcRect l="3125" t="29645" r="3123" b="27219"/>
            <a:stretch>
              <a:fillRect/>
            </a:stretch>
          </p:blipFill>
          <p:spPr bwMode="auto">
            <a:xfrm>
              <a:off x="1972334" y="4445594"/>
              <a:ext cx="5040000" cy="1791718"/>
            </a:xfrm>
            <a:prstGeom prst="rect">
              <a:avLst/>
            </a:prstGeom>
            <a:noFill/>
            <a:ln w="9525">
              <a:noFill/>
              <a:miter lim="800000"/>
              <a:headEnd/>
              <a:tailEnd/>
            </a:ln>
          </p:spPr>
        </p:pic>
        <p:sp>
          <p:nvSpPr>
            <p:cNvPr id="27655" name="矩形 7"/>
            <p:cNvSpPr>
              <a:spLocks noChangeArrowheads="1"/>
            </p:cNvSpPr>
            <p:nvPr/>
          </p:nvSpPr>
          <p:spPr bwMode="auto">
            <a:xfrm>
              <a:off x="6217996" y="2097495"/>
              <a:ext cx="685615" cy="492506"/>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SST</a:t>
              </a:r>
              <a:endParaRPr lang="zh-CN" altLang="en-US">
                <a:solidFill>
                  <a:srgbClr val="0000FF"/>
                </a:solidFill>
                <a:latin typeface="Calibri" pitchFamily="34" charset="0"/>
                <a:cs typeface="Calibri" pitchFamily="34" charset="0"/>
              </a:endParaRPr>
            </a:p>
          </p:txBody>
        </p:sp>
        <p:sp>
          <p:nvSpPr>
            <p:cNvPr id="27656" name="矩形 8"/>
            <p:cNvSpPr>
              <a:spLocks noChangeArrowheads="1"/>
            </p:cNvSpPr>
            <p:nvPr/>
          </p:nvSpPr>
          <p:spPr bwMode="auto">
            <a:xfrm>
              <a:off x="5569742" y="3744387"/>
              <a:ext cx="1549901" cy="492506"/>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T(40-1km)</a:t>
              </a:r>
              <a:endParaRPr lang="zh-CN" altLang="en-US">
                <a:solidFill>
                  <a:srgbClr val="0000FF"/>
                </a:solidFill>
                <a:latin typeface="Calibri" pitchFamily="34" charset="0"/>
                <a:cs typeface="Calibri" pitchFamily="34" charset="0"/>
              </a:endParaRPr>
            </a:p>
          </p:txBody>
        </p:sp>
        <p:sp>
          <p:nvSpPr>
            <p:cNvPr id="27657" name="矩形 9"/>
            <p:cNvSpPr>
              <a:spLocks noChangeArrowheads="1"/>
            </p:cNvSpPr>
            <p:nvPr/>
          </p:nvSpPr>
          <p:spPr bwMode="auto">
            <a:xfrm>
              <a:off x="5388602" y="5472579"/>
              <a:ext cx="1791406" cy="492506"/>
            </a:xfrm>
            <a:prstGeom prst="rect">
              <a:avLst/>
            </a:prstGeom>
            <a:noFill/>
            <a:ln w="9525">
              <a:noFill/>
              <a:miter lim="800000"/>
              <a:headEnd/>
              <a:tailEnd/>
            </a:ln>
          </p:spPr>
          <p:txBody>
            <a:bodyPr wrap="none">
              <a:spAutoFit/>
            </a:bodyPr>
            <a:lstStyle/>
            <a:p>
              <a:r>
                <a:rPr lang="en-US" altLang="zh-CN">
                  <a:solidFill>
                    <a:srgbClr val="0000FF"/>
                  </a:solidFill>
                  <a:latin typeface="Calibri" pitchFamily="34" charset="0"/>
                  <a:cs typeface="Calibri" pitchFamily="34" charset="0"/>
                </a:rPr>
                <a:t>T(1km-3km)</a:t>
              </a:r>
              <a:endParaRPr lang="zh-CN" altLang="en-US">
                <a:solidFill>
                  <a:srgbClr val="0000FF"/>
                </a:solidFill>
                <a:latin typeface="Calibri" pitchFamily="34" charset="0"/>
                <a:cs typeface="Calibri" pitchFamily="34" charset="0"/>
              </a:endParaRPr>
            </a:p>
          </p:txBody>
        </p:sp>
      </p:grpSp>
      <p:sp>
        <p:nvSpPr>
          <p:cNvPr id="27651" name="标题 1"/>
          <p:cNvSpPr txBox="1">
            <a:spLocks/>
          </p:cNvSpPr>
          <p:nvPr/>
        </p:nvSpPr>
        <p:spPr bwMode="auto">
          <a:xfrm>
            <a:off x="1494235" y="0"/>
            <a:ext cx="6172200" cy="486000"/>
          </a:xfrm>
          <a:prstGeom prst="rect">
            <a:avLst/>
          </a:prstGeom>
          <a:noFill/>
          <a:ln w="9525">
            <a:noFill/>
            <a:miter lim="800000"/>
            <a:headEnd/>
            <a:tailEnd/>
          </a:ln>
        </p:spPr>
        <p:txBody>
          <a:bodyPr anchor="ctr"/>
          <a:lstStyle/>
          <a:p>
            <a:pPr algn="ctr" eaLnBrk="0" hangingPunct="0"/>
            <a:r>
              <a:rPr lang="en-US" altLang="zh-CN" sz="2400" dirty="0">
                <a:solidFill>
                  <a:srgbClr val="002060"/>
                </a:solidFill>
                <a:latin typeface="Arial Narrow" panose="020B0606020202030204" pitchFamily="34" charset="0"/>
                <a:ea typeface="+mj-ea"/>
                <a:cs typeface="Arial" panose="020B0604020202020204" pitchFamily="34" charset="0"/>
              </a:rPr>
              <a:t>Evolution in Ocean Temperature in 4CO2TD</a:t>
            </a:r>
            <a:endParaRPr lang="zh-CN" altLang="en-US" sz="2400" dirty="0">
              <a:solidFill>
                <a:srgbClr val="002060"/>
              </a:solidFill>
              <a:latin typeface="Arial Narrow" panose="020B0606020202030204" pitchFamily="34" charset="0"/>
              <a:ea typeface="+mj-ea"/>
              <a:cs typeface="Arial" panose="020B0604020202020204" pitchFamily="34" charset="0"/>
            </a:endParaRPr>
          </a:p>
        </p:txBody>
      </p:sp>
    </p:spTree>
    <p:extLst>
      <p:ext uri="{BB962C8B-B14F-4D97-AF65-F5344CB8AC3E}">
        <p14:creationId xmlns:p14="http://schemas.microsoft.com/office/powerpoint/2010/main" val="1223098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1518047"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Residuals in 2CO2TD</a:t>
            </a:r>
            <a:endParaRPr lang="zh-CN" altLang="en-US" sz="2400" b="1" dirty="0">
              <a:solidFill>
                <a:srgbClr val="002060"/>
              </a:solidFill>
              <a:latin typeface="Arial" panose="020B0604020202020204" pitchFamily="34" charset="0"/>
              <a:cs typeface="Arial" panose="020B0604020202020204" pitchFamily="34" charset="0"/>
            </a:endParaRPr>
          </a:p>
        </p:txBody>
      </p:sp>
      <p:grpSp>
        <p:nvGrpSpPr>
          <p:cNvPr id="2" name="组合 7"/>
          <p:cNvGrpSpPr>
            <a:grpSpLocks/>
          </p:cNvGrpSpPr>
          <p:nvPr/>
        </p:nvGrpSpPr>
        <p:grpSpPr bwMode="auto">
          <a:xfrm>
            <a:off x="1709737" y="1006079"/>
            <a:ext cx="5710238" cy="3134915"/>
            <a:chOff x="549275" y="1500188"/>
            <a:chExt cx="7612897" cy="4180457"/>
          </a:xfrm>
        </p:grpSpPr>
        <p:pic>
          <p:nvPicPr>
            <p:cNvPr id="28680" name="图片 7" descr="Tsub_res_2td.jpg"/>
            <p:cNvPicPr>
              <a:picLocks noChangeAspect="1"/>
            </p:cNvPicPr>
            <p:nvPr/>
          </p:nvPicPr>
          <p:blipFill>
            <a:blip r:embed="rId2" cstate="print"/>
            <a:srcRect t="17378" b="12523"/>
            <a:stretch>
              <a:fillRect/>
            </a:stretch>
          </p:blipFill>
          <p:spPr bwMode="auto">
            <a:xfrm>
              <a:off x="4139447" y="1500188"/>
              <a:ext cx="4022725" cy="2179637"/>
            </a:xfrm>
            <a:prstGeom prst="rect">
              <a:avLst/>
            </a:prstGeom>
            <a:noFill/>
            <a:ln w="9525">
              <a:noFill/>
              <a:miter lim="800000"/>
              <a:headEnd/>
              <a:tailEnd/>
            </a:ln>
          </p:spPr>
        </p:pic>
        <p:pic>
          <p:nvPicPr>
            <p:cNvPr id="28681" name="图片 8" descr="Tmid_res_2td.jpg"/>
            <p:cNvPicPr>
              <a:picLocks noChangeAspect="1"/>
            </p:cNvPicPr>
            <p:nvPr/>
          </p:nvPicPr>
          <p:blipFill>
            <a:blip r:embed="rId3" cstate="print"/>
            <a:srcRect l="3854" t="17244" b="12659"/>
            <a:stretch>
              <a:fillRect/>
            </a:stretch>
          </p:blipFill>
          <p:spPr bwMode="auto">
            <a:xfrm>
              <a:off x="4293435" y="3501008"/>
              <a:ext cx="3868737" cy="2179637"/>
            </a:xfrm>
            <a:prstGeom prst="rect">
              <a:avLst/>
            </a:prstGeom>
            <a:noFill/>
            <a:ln w="9525">
              <a:noFill/>
              <a:miter lim="800000"/>
              <a:headEnd/>
              <a:tailEnd/>
            </a:ln>
          </p:spPr>
        </p:pic>
        <p:pic>
          <p:nvPicPr>
            <p:cNvPr id="28682" name="图片 6" descr="SST_res_2td.jpg"/>
            <p:cNvPicPr>
              <a:picLocks noChangeAspect="1"/>
            </p:cNvPicPr>
            <p:nvPr/>
          </p:nvPicPr>
          <p:blipFill>
            <a:blip r:embed="rId4" cstate="print"/>
            <a:srcRect t="17513" b="12389"/>
            <a:stretch>
              <a:fillRect/>
            </a:stretch>
          </p:blipFill>
          <p:spPr bwMode="auto">
            <a:xfrm>
              <a:off x="549275" y="1500188"/>
              <a:ext cx="4022725" cy="2179637"/>
            </a:xfrm>
            <a:prstGeom prst="rect">
              <a:avLst/>
            </a:prstGeom>
            <a:noFill/>
            <a:ln w="9525">
              <a:noFill/>
              <a:miter lim="800000"/>
              <a:headEnd/>
              <a:tailEnd/>
            </a:ln>
          </p:spPr>
        </p:pic>
        <p:pic>
          <p:nvPicPr>
            <p:cNvPr id="28683" name="图片 5" descr="Tbtm_res_2td.jpg"/>
            <p:cNvPicPr>
              <a:picLocks noChangeAspect="1"/>
            </p:cNvPicPr>
            <p:nvPr/>
          </p:nvPicPr>
          <p:blipFill>
            <a:blip r:embed="rId5" cstate="print"/>
            <a:srcRect t="17647" b="12254"/>
            <a:stretch>
              <a:fillRect/>
            </a:stretch>
          </p:blipFill>
          <p:spPr bwMode="auto">
            <a:xfrm>
              <a:off x="549275" y="3501008"/>
              <a:ext cx="4022725" cy="2179637"/>
            </a:xfrm>
            <a:prstGeom prst="rect">
              <a:avLst/>
            </a:prstGeom>
            <a:noFill/>
            <a:ln w="9525">
              <a:noFill/>
              <a:miter lim="800000"/>
              <a:headEnd/>
              <a:tailEnd/>
            </a:ln>
          </p:spPr>
        </p:pic>
      </p:grpSp>
      <p:sp>
        <p:nvSpPr>
          <p:cNvPr id="28676" name="内容占位符 2"/>
          <p:cNvSpPr>
            <a:spLocks noGrp="1"/>
          </p:cNvSpPr>
          <p:nvPr>
            <p:ph idx="1"/>
          </p:nvPr>
        </p:nvSpPr>
        <p:spPr>
          <a:xfrm>
            <a:off x="2087166" y="1152526"/>
            <a:ext cx="540618" cy="230981"/>
          </a:xfrm>
        </p:spPr>
        <p:txBody>
          <a:bodyPr/>
          <a:lstStyle/>
          <a:p>
            <a:pPr algn="ctr">
              <a:buFont typeface="Wingdings 2" pitchFamily="18" charset="2"/>
              <a:buNone/>
            </a:pPr>
            <a:r>
              <a:rPr lang="en-US" altLang="zh-CN" sz="1200" b="1" dirty="0"/>
              <a:t>SST</a:t>
            </a:r>
            <a:endParaRPr lang="zh-CN" altLang="en-US" sz="1200" b="1" dirty="0"/>
          </a:p>
        </p:txBody>
      </p:sp>
      <p:sp>
        <p:nvSpPr>
          <p:cNvPr id="28677" name="内容占位符 2"/>
          <p:cNvSpPr txBox="1">
            <a:spLocks/>
          </p:cNvSpPr>
          <p:nvPr/>
        </p:nvSpPr>
        <p:spPr bwMode="auto">
          <a:xfrm>
            <a:off x="2033588" y="2625328"/>
            <a:ext cx="972741" cy="232172"/>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a:solidFill>
                  <a:srgbClr val="0000FF"/>
                </a:solidFill>
                <a:latin typeface="Calibri" pitchFamily="34" charset="0"/>
                <a:ea typeface="华文楷体" pitchFamily="2" charset="-122"/>
                <a:cs typeface="Calibri" pitchFamily="34" charset="0"/>
              </a:rPr>
              <a:t>T(1km-3km)</a:t>
            </a:r>
            <a:endParaRPr lang="zh-CN" altLang="en-US" sz="1200">
              <a:solidFill>
                <a:srgbClr val="0000FF"/>
              </a:solidFill>
              <a:latin typeface="Calibri" pitchFamily="34" charset="0"/>
              <a:ea typeface="华文楷体" pitchFamily="2" charset="-122"/>
              <a:cs typeface="Calibri" pitchFamily="34" charset="0"/>
            </a:endParaRPr>
          </a:p>
        </p:txBody>
      </p:sp>
      <p:sp>
        <p:nvSpPr>
          <p:cNvPr id="28678" name="内容占位符 2"/>
          <p:cNvSpPr txBox="1">
            <a:spLocks/>
          </p:cNvSpPr>
          <p:nvPr/>
        </p:nvSpPr>
        <p:spPr bwMode="auto">
          <a:xfrm>
            <a:off x="4733925" y="1152526"/>
            <a:ext cx="917972" cy="230981"/>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dirty="0">
                <a:solidFill>
                  <a:srgbClr val="0000FF"/>
                </a:solidFill>
                <a:latin typeface="Calibri" pitchFamily="34" charset="0"/>
                <a:ea typeface="华文楷体" pitchFamily="2" charset="-122"/>
                <a:cs typeface="Calibri" pitchFamily="34" charset="0"/>
              </a:rPr>
              <a:t>T(40-1km)</a:t>
            </a:r>
            <a:endParaRPr lang="zh-CN" altLang="en-US" sz="1200" dirty="0">
              <a:solidFill>
                <a:srgbClr val="0000FF"/>
              </a:solidFill>
              <a:latin typeface="Calibri" pitchFamily="34" charset="0"/>
              <a:ea typeface="华文楷体" pitchFamily="2" charset="-122"/>
              <a:cs typeface="Calibri" pitchFamily="34" charset="0"/>
            </a:endParaRPr>
          </a:p>
        </p:txBody>
      </p:sp>
      <p:sp>
        <p:nvSpPr>
          <p:cNvPr id="28679" name="内容占位符 2"/>
          <p:cNvSpPr txBox="1">
            <a:spLocks/>
          </p:cNvSpPr>
          <p:nvPr/>
        </p:nvSpPr>
        <p:spPr bwMode="auto">
          <a:xfrm>
            <a:off x="4752578" y="2625328"/>
            <a:ext cx="971550" cy="232172"/>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dirty="0">
                <a:solidFill>
                  <a:srgbClr val="0000FF"/>
                </a:solidFill>
                <a:latin typeface="Calibri" pitchFamily="34" charset="0"/>
                <a:ea typeface="华文楷体" pitchFamily="2" charset="-122"/>
                <a:cs typeface="Calibri" pitchFamily="34" charset="0"/>
              </a:rPr>
              <a:t>T(3km-5km)</a:t>
            </a:r>
            <a:endParaRPr lang="zh-CN" altLang="en-US" sz="1200" dirty="0">
              <a:solidFill>
                <a:srgbClr val="0000FF"/>
              </a:solidFill>
              <a:latin typeface="Calibri" pitchFamily="34" charset="0"/>
              <a:ea typeface="华文楷体" pitchFamily="2" charset="-122"/>
              <a:cs typeface="Calibri" pitchFamily="34" charset="0"/>
            </a:endParaRPr>
          </a:p>
        </p:txBody>
      </p:sp>
    </p:spTree>
    <p:extLst>
      <p:ext uri="{BB962C8B-B14F-4D97-AF65-F5344CB8AC3E}">
        <p14:creationId xmlns:p14="http://schemas.microsoft.com/office/powerpoint/2010/main" val="306204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95990" y="945357"/>
            <a:ext cx="4544262" cy="1896424"/>
          </a:xfrm>
        </p:spPr>
        <p:txBody>
          <a:bodyPr/>
          <a:lstStyle/>
          <a:p>
            <a:r>
              <a:rPr lang="en-US" altLang="zh-CN" dirty="0" smtClean="0"/>
              <a:t>Climate </a:t>
            </a:r>
            <a:r>
              <a:rPr lang="en-US" altLang="zh-CN" dirty="0" smtClean="0">
                <a:solidFill>
                  <a:srgbClr val="7030A0"/>
                </a:solidFill>
              </a:rPr>
              <a:t>Sensitivity</a:t>
            </a:r>
          </a:p>
          <a:p>
            <a:r>
              <a:rPr lang="en-US" altLang="zh-CN" dirty="0" smtClean="0"/>
              <a:t>Climate Response </a:t>
            </a:r>
            <a:r>
              <a:rPr lang="en-US" altLang="zh-CN" dirty="0" smtClean="0">
                <a:solidFill>
                  <a:srgbClr val="7030A0"/>
                </a:solidFill>
              </a:rPr>
              <a:t>Pattern</a:t>
            </a:r>
          </a:p>
          <a:p>
            <a:r>
              <a:rPr lang="en-US" altLang="zh-CN" dirty="0" smtClean="0">
                <a:solidFill>
                  <a:srgbClr val="FF0000"/>
                </a:solidFill>
              </a:rPr>
              <a:t>Climate Response Timescale</a:t>
            </a:r>
            <a:endParaRPr lang="zh-CN" altLang="en-US" dirty="0">
              <a:solidFill>
                <a:srgbClr val="FF0000"/>
              </a:solidFill>
            </a:endParaRPr>
          </a:p>
        </p:txBody>
      </p:sp>
      <p:sp>
        <p:nvSpPr>
          <p:cNvPr id="3" name="标题 2"/>
          <p:cNvSpPr>
            <a:spLocks noGrp="1"/>
          </p:cNvSpPr>
          <p:nvPr>
            <p:ph type="title"/>
          </p:nvPr>
        </p:nvSpPr>
        <p:spPr>
          <a:xfrm>
            <a:off x="1485900" y="0"/>
            <a:ext cx="59400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Concept</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22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Residuals in 2CO2TED</a:t>
            </a:r>
            <a:endParaRPr lang="zh-CN" altLang="en-US" sz="2400" b="1" dirty="0">
              <a:solidFill>
                <a:srgbClr val="002060"/>
              </a:solidFill>
              <a:latin typeface="Arial" panose="020B0604020202020204" pitchFamily="34" charset="0"/>
              <a:cs typeface="Arial" panose="020B0604020202020204" pitchFamily="34" charset="0"/>
            </a:endParaRPr>
          </a:p>
        </p:txBody>
      </p:sp>
      <p:grpSp>
        <p:nvGrpSpPr>
          <p:cNvPr id="2" name="组合 7"/>
          <p:cNvGrpSpPr>
            <a:grpSpLocks/>
          </p:cNvGrpSpPr>
          <p:nvPr/>
        </p:nvGrpSpPr>
        <p:grpSpPr bwMode="auto">
          <a:xfrm>
            <a:off x="1709738" y="1002506"/>
            <a:ext cx="5695950" cy="3134916"/>
            <a:chOff x="621283" y="1500188"/>
            <a:chExt cx="7594030" cy="4180457"/>
          </a:xfrm>
        </p:grpSpPr>
        <p:pic>
          <p:nvPicPr>
            <p:cNvPr id="29704" name="图片 11" descr="Tsub_res_2ted.jpg"/>
            <p:cNvPicPr>
              <a:picLocks noChangeAspect="1"/>
            </p:cNvPicPr>
            <p:nvPr/>
          </p:nvPicPr>
          <p:blipFill>
            <a:blip r:embed="rId2" cstate="print"/>
            <a:srcRect t="17513" b="12389"/>
            <a:stretch>
              <a:fillRect/>
            </a:stretch>
          </p:blipFill>
          <p:spPr bwMode="auto">
            <a:xfrm>
              <a:off x="4192588" y="1500188"/>
              <a:ext cx="4022725" cy="2179637"/>
            </a:xfrm>
            <a:prstGeom prst="rect">
              <a:avLst/>
            </a:prstGeom>
            <a:noFill/>
            <a:ln w="9525">
              <a:noFill/>
              <a:miter lim="800000"/>
              <a:headEnd/>
              <a:tailEnd/>
            </a:ln>
          </p:spPr>
        </p:pic>
        <p:pic>
          <p:nvPicPr>
            <p:cNvPr id="29705" name="图片 13" descr="Tbtm_res_2ted.jpg"/>
            <p:cNvPicPr>
              <a:picLocks noChangeAspect="1"/>
            </p:cNvPicPr>
            <p:nvPr/>
          </p:nvPicPr>
          <p:blipFill>
            <a:blip r:embed="rId3" cstate="print"/>
            <a:srcRect t="17244" b="12659"/>
            <a:stretch>
              <a:fillRect/>
            </a:stretch>
          </p:blipFill>
          <p:spPr bwMode="auto">
            <a:xfrm>
              <a:off x="4192588" y="3501008"/>
              <a:ext cx="4022725" cy="2179637"/>
            </a:xfrm>
            <a:prstGeom prst="rect">
              <a:avLst/>
            </a:prstGeom>
            <a:noFill/>
            <a:ln w="9525">
              <a:noFill/>
              <a:miter lim="800000"/>
              <a:headEnd/>
              <a:tailEnd/>
            </a:ln>
          </p:spPr>
        </p:pic>
        <p:pic>
          <p:nvPicPr>
            <p:cNvPr id="29706" name="图片 10" descr="SST_res_2ted.jpg"/>
            <p:cNvPicPr>
              <a:picLocks noChangeAspect="1"/>
            </p:cNvPicPr>
            <p:nvPr/>
          </p:nvPicPr>
          <p:blipFill>
            <a:blip r:embed="rId4" cstate="print"/>
            <a:srcRect t="17647" b="12254"/>
            <a:stretch>
              <a:fillRect/>
            </a:stretch>
          </p:blipFill>
          <p:spPr bwMode="auto">
            <a:xfrm>
              <a:off x="621283" y="1500188"/>
              <a:ext cx="4022725" cy="2179637"/>
            </a:xfrm>
            <a:prstGeom prst="rect">
              <a:avLst/>
            </a:prstGeom>
            <a:noFill/>
            <a:ln w="9525">
              <a:noFill/>
              <a:miter lim="800000"/>
              <a:headEnd/>
              <a:tailEnd/>
            </a:ln>
          </p:spPr>
        </p:pic>
        <p:pic>
          <p:nvPicPr>
            <p:cNvPr id="29707" name="图片 12" descr="Tmid_res_2ted.jpg"/>
            <p:cNvPicPr>
              <a:picLocks noChangeAspect="1"/>
            </p:cNvPicPr>
            <p:nvPr/>
          </p:nvPicPr>
          <p:blipFill>
            <a:blip r:embed="rId5" cstate="print"/>
            <a:srcRect t="17378" b="12523"/>
            <a:stretch>
              <a:fillRect/>
            </a:stretch>
          </p:blipFill>
          <p:spPr bwMode="auto">
            <a:xfrm>
              <a:off x="621283" y="3501008"/>
              <a:ext cx="4022725" cy="2179637"/>
            </a:xfrm>
            <a:prstGeom prst="rect">
              <a:avLst/>
            </a:prstGeom>
            <a:noFill/>
            <a:ln w="9525">
              <a:noFill/>
              <a:miter lim="800000"/>
              <a:headEnd/>
              <a:tailEnd/>
            </a:ln>
          </p:spPr>
        </p:pic>
      </p:grpSp>
      <p:sp>
        <p:nvSpPr>
          <p:cNvPr id="29700" name="内容占位符 2"/>
          <p:cNvSpPr txBox="1">
            <a:spLocks/>
          </p:cNvSpPr>
          <p:nvPr/>
        </p:nvSpPr>
        <p:spPr bwMode="auto">
          <a:xfrm>
            <a:off x="2087166" y="1152526"/>
            <a:ext cx="439114" cy="230981"/>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dirty="0">
                <a:solidFill>
                  <a:srgbClr val="0000FF"/>
                </a:solidFill>
                <a:latin typeface="Calibri" pitchFamily="34" charset="0"/>
                <a:ea typeface="华文楷体" pitchFamily="2" charset="-122"/>
                <a:cs typeface="Calibri" pitchFamily="34" charset="0"/>
              </a:rPr>
              <a:t>SST</a:t>
            </a:r>
            <a:endParaRPr lang="zh-CN" altLang="en-US" sz="1200" dirty="0">
              <a:solidFill>
                <a:srgbClr val="0000FF"/>
              </a:solidFill>
              <a:latin typeface="Calibri" pitchFamily="34" charset="0"/>
              <a:ea typeface="华文楷体" pitchFamily="2" charset="-122"/>
              <a:cs typeface="Calibri" pitchFamily="34" charset="0"/>
            </a:endParaRPr>
          </a:p>
        </p:txBody>
      </p:sp>
      <p:sp>
        <p:nvSpPr>
          <p:cNvPr id="29701" name="内容占位符 2"/>
          <p:cNvSpPr txBox="1">
            <a:spLocks/>
          </p:cNvSpPr>
          <p:nvPr/>
        </p:nvSpPr>
        <p:spPr bwMode="auto">
          <a:xfrm>
            <a:off x="2033588" y="2625328"/>
            <a:ext cx="972741" cy="232172"/>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a:solidFill>
                  <a:srgbClr val="0000FF"/>
                </a:solidFill>
                <a:latin typeface="Calibri" pitchFamily="34" charset="0"/>
                <a:ea typeface="华文楷体" pitchFamily="2" charset="-122"/>
                <a:cs typeface="Calibri" pitchFamily="34" charset="0"/>
              </a:rPr>
              <a:t>T(1km-3km)</a:t>
            </a:r>
            <a:endParaRPr lang="zh-CN" altLang="en-US" sz="1200">
              <a:solidFill>
                <a:srgbClr val="0000FF"/>
              </a:solidFill>
              <a:latin typeface="Calibri" pitchFamily="34" charset="0"/>
              <a:ea typeface="华文楷体" pitchFamily="2" charset="-122"/>
              <a:cs typeface="Calibri" pitchFamily="34" charset="0"/>
            </a:endParaRPr>
          </a:p>
        </p:txBody>
      </p:sp>
      <p:sp>
        <p:nvSpPr>
          <p:cNvPr id="29702" name="内容占位符 2"/>
          <p:cNvSpPr txBox="1">
            <a:spLocks/>
          </p:cNvSpPr>
          <p:nvPr/>
        </p:nvSpPr>
        <p:spPr bwMode="auto">
          <a:xfrm>
            <a:off x="4733925" y="1152526"/>
            <a:ext cx="846187" cy="230981"/>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dirty="0">
                <a:solidFill>
                  <a:srgbClr val="0000FF"/>
                </a:solidFill>
                <a:latin typeface="Calibri" pitchFamily="34" charset="0"/>
                <a:ea typeface="华文楷体" pitchFamily="2" charset="-122"/>
                <a:cs typeface="Calibri" pitchFamily="34" charset="0"/>
              </a:rPr>
              <a:t>T(40-1km)</a:t>
            </a:r>
            <a:endParaRPr lang="zh-CN" altLang="en-US" sz="1200" dirty="0">
              <a:solidFill>
                <a:srgbClr val="0000FF"/>
              </a:solidFill>
              <a:latin typeface="Calibri" pitchFamily="34" charset="0"/>
              <a:ea typeface="华文楷体" pitchFamily="2" charset="-122"/>
              <a:cs typeface="Calibri" pitchFamily="34" charset="0"/>
            </a:endParaRPr>
          </a:p>
        </p:txBody>
      </p:sp>
      <p:sp>
        <p:nvSpPr>
          <p:cNvPr id="29703" name="内容占位符 2"/>
          <p:cNvSpPr txBox="1">
            <a:spLocks/>
          </p:cNvSpPr>
          <p:nvPr/>
        </p:nvSpPr>
        <p:spPr bwMode="auto">
          <a:xfrm>
            <a:off x="4680347" y="2625328"/>
            <a:ext cx="971550" cy="232172"/>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a:solidFill>
                  <a:srgbClr val="0000FF"/>
                </a:solidFill>
                <a:latin typeface="Calibri" pitchFamily="34" charset="0"/>
                <a:ea typeface="华文楷体" pitchFamily="2" charset="-122"/>
                <a:cs typeface="Calibri" pitchFamily="34" charset="0"/>
              </a:rPr>
              <a:t>T(3km-5km)</a:t>
            </a:r>
            <a:endParaRPr lang="zh-CN" altLang="en-US" sz="1200">
              <a:solidFill>
                <a:srgbClr val="0000FF"/>
              </a:solidFill>
              <a:latin typeface="Calibri" pitchFamily="34" charset="0"/>
              <a:ea typeface="华文楷体" pitchFamily="2" charset="-122"/>
              <a:cs typeface="Calibri" pitchFamily="34" charset="0"/>
            </a:endParaRPr>
          </a:p>
        </p:txBody>
      </p:sp>
    </p:spTree>
    <p:extLst>
      <p:ext uri="{BB962C8B-B14F-4D97-AF65-F5344CB8AC3E}">
        <p14:creationId xmlns:p14="http://schemas.microsoft.com/office/powerpoint/2010/main" val="3198016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Residuals in 4CO2TD</a:t>
            </a:r>
            <a:endParaRPr lang="zh-CN" altLang="en-US" sz="2400" b="1" dirty="0">
              <a:solidFill>
                <a:srgbClr val="002060"/>
              </a:solidFill>
              <a:latin typeface="Arial" panose="020B0604020202020204" pitchFamily="34" charset="0"/>
              <a:cs typeface="Arial" panose="020B0604020202020204" pitchFamily="34" charset="0"/>
            </a:endParaRPr>
          </a:p>
        </p:txBody>
      </p:sp>
      <p:grpSp>
        <p:nvGrpSpPr>
          <p:cNvPr id="2" name="组合 7"/>
          <p:cNvGrpSpPr>
            <a:grpSpLocks/>
          </p:cNvGrpSpPr>
          <p:nvPr/>
        </p:nvGrpSpPr>
        <p:grpSpPr bwMode="auto">
          <a:xfrm>
            <a:off x="1709738" y="1021011"/>
            <a:ext cx="5695950" cy="3134915"/>
            <a:chOff x="621283" y="1500188"/>
            <a:chExt cx="7594030" cy="4180457"/>
          </a:xfrm>
        </p:grpSpPr>
        <p:pic>
          <p:nvPicPr>
            <p:cNvPr id="30728" name="图片 14" descr="Tsub_res_4td.jpg"/>
            <p:cNvPicPr>
              <a:picLocks noChangeAspect="1"/>
            </p:cNvPicPr>
            <p:nvPr/>
          </p:nvPicPr>
          <p:blipFill>
            <a:blip r:embed="rId2" cstate="print"/>
            <a:srcRect t="17513" b="12389"/>
            <a:stretch>
              <a:fillRect/>
            </a:stretch>
          </p:blipFill>
          <p:spPr bwMode="auto">
            <a:xfrm>
              <a:off x="4192588" y="1500188"/>
              <a:ext cx="4022725" cy="2179637"/>
            </a:xfrm>
            <a:prstGeom prst="rect">
              <a:avLst/>
            </a:prstGeom>
            <a:noFill/>
            <a:ln w="9525">
              <a:noFill/>
              <a:miter lim="800000"/>
              <a:headEnd/>
              <a:tailEnd/>
            </a:ln>
          </p:spPr>
        </p:pic>
        <p:pic>
          <p:nvPicPr>
            <p:cNvPr id="30729" name="图片 16" descr="Tbtm_res_4td.jpg"/>
            <p:cNvPicPr>
              <a:picLocks noChangeAspect="1"/>
            </p:cNvPicPr>
            <p:nvPr/>
          </p:nvPicPr>
          <p:blipFill>
            <a:blip r:embed="rId3" cstate="print"/>
            <a:srcRect t="17244" b="12659"/>
            <a:stretch>
              <a:fillRect/>
            </a:stretch>
          </p:blipFill>
          <p:spPr bwMode="auto">
            <a:xfrm>
              <a:off x="4192588" y="3501008"/>
              <a:ext cx="4022725" cy="2179637"/>
            </a:xfrm>
            <a:prstGeom prst="rect">
              <a:avLst/>
            </a:prstGeom>
            <a:noFill/>
            <a:ln w="9525">
              <a:noFill/>
              <a:miter lim="800000"/>
              <a:headEnd/>
              <a:tailEnd/>
            </a:ln>
          </p:spPr>
        </p:pic>
        <p:pic>
          <p:nvPicPr>
            <p:cNvPr id="30730" name="图片 8" descr="SST_res_4td.jpg"/>
            <p:cNvPicPr>
              <a:picLocks noChangeAspect="1"/>
            </p:cNvPicPr>
            <p:nvPr/>
          </p:nvPicPr>
          <p:blipFill>
            <a:blip r:embed="rId4" cstate="print"/>
            <a:srcRect t="17647" b="12254"/>
            <a:stretch>
              <a:fillRect/>
            </a:stretch>
          </p:blipFill>
          <p:spPr bwMode="auto">
            <a:xfrm>
              <a:off x="621283" y="1500188"/>
              <a:ext cx="4022725" cy="2179637"/>
            </a:xfrm>
            <a:prstGeom prst="rect">
              <a:avLst/>
            </a:prstGeom>
            <a:noFill/>
            <a:ln w="9525">
              <a:noFill/>
              <a:miter lim="800000"/>
              <a:headEnd/>
              <a:tailEnd/>
            </a:ln>
          </p:spPr>
        </p:pic>
        <p:pic>
          <p:nvPicPr>
            <p:cNvPr id="30731" name="图片 15" descr="Tmid_res_4td.jpg"/>
            <p:cNvPicPr>
              <a:picLocks noChangeAspect="1"/>
            </p:cNvPicPr>
            <p:nvPr/>
          </p:nvPicPr>
          <p:blipFill>
            <a:blip r:embed="rId5" cstate="print"/>
            <a:srcRect t="17378" b="12523"/>
            <a:stretch>
              <a:fillRect/>
            </a:stretch>
          </p:blipFill>
          <p:spPr bwMode="auto">
            <a:xfrm>
              <a:off x="621283" y="3501008"/>
              <a:ext cx="4022725" cy="2179637"/>
            </a:xfrm>
            <a:prstGeom prst="rect">
              <a:avLst/>
            </a:prstGeom>
            <a:noFill/>
            <a:ln w="9525">
              <a:noFill/>
              <a:miter lim="800000"/>
              <a:headEnd/>
              <a:tailEnd/>
            </a:ln>
          </p:spPr>
        </p:pic>
      </p:grpSp>
      <p:sp>
        <p:nvSpPr>
          <p:cNvPr id="30724" name="内容占位符 2"/>
          <p:cNvSpPr txBox="1">
            <a:spLocks/>
          </p:cNvSpPr>
          <p:nvPr/>
        </p:nvSpPr>
        <p:spPr bwMode="auto">
          <a:xfrm>
            <a:off x="2087166" y="1152526"/>
            <a:ext cx="439114" cy="230981"/>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dirty="0">
                <a:solidFill>
                  <a:srgbClr val="0000FF"/>
                </a:solidFill>
                <a:latin typeface="Calibri" pitchFamily="34" charset="0"/>
                <a:ea typeface="华文楷体" pitchFamily="2" charset="-122"/>
                <a:cs typeface="Calibri" pitchFamily="34" charset="0"/>
              </a:rPr>
              <a:t>SST</a:t>
            </a:r>
            <a:endParaRPr lang="zh-CN" altLang="en-US" sz="1200" dirty="0">
              <a:solidFill>
                <a:srgbClr val="0000FF"/>
              </a:solidFill>
              <a:latin typeface="Calibri" pitchFamily="34" charset="0"/>
              <a:ea typeface="华文楷体" pitchFamily="2" charset="-122"/>
              <a:cs typeface="Calibri" pitchFamily="34" charset="0"/>
            </a:endParaRPr>
          </a:p>
        </p:txBody>
      </p:sp>
      <p:sp>
        <p:nvSpPr>
          <p:cNvPr id="30725" name="内容占位符 2"/>
          <p:cNvSpPr txBox="1">
            <a:spLocks/>
          </p:cNvSpPr>
          <p:nvPr/>
        </p:nvSpPr>
        <p:spPr bwMode="auto">
          <a:xfrm>
            <a:off x="2033588" y="2625328"/>
            <a:ext cx="972741" cy="232172"/>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a:solidFill>
                  <a:srgbClr val="0000FF"/>
                </a:solidFill>
                <a:latin typeface="Calibri" pitchFamily="34" charset="0"/>
                <a:ea typeface="华文楷体" pitchFamily="2" charset="-122"/>
                <a:cs typeface="Calibri" pitchFamily="34" charset="0"/>
              </a:rPr>
              <a:t>T(1km-3km)</a:t>
            </a:r>
            <a:endParaRPr lang="zh-CN" altLang="en-US" sz="1200">
              <a:solidFill>
                <a:srgbClr val="0000FF"/>
              </a:solidFill>
              <a:latin typeface="Calibri" pitchFamily="34" charset="0"/>
              <a:ea typeface="华文楷体" pitchFamily="2" charset="-122"/>
              <a:cs typeface="Calibri" pitchFamily="34" charset="0"/>
            </a:endParaRPr>
          </a:p>
        </p:txBody>
      </p:sp>
      <p:sp>
        <p:nvSpPr>
          <p:cNvPr id="30726" name="内容占位符 2"/>
          <p:cNvSpPr txBox="1">
            <a:spLocks/>
          </p:cNvSpPr>
          <p:nvPr/>
        </p:nvSpPr>
        <p:spPr bwMode="auto">
          <a:xfrm>
            <a:off x="4733925" y="1152526"/>
            <a:ext cx="990203" cy="230981"/>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dirty="0">
                <a:solidFill>
                  <a:srgbClr val="0000FF"/>
                </a:solidFill>
                <a:latin typeface="Calibri" pitchFamily="34" charset="0"/>
                <a:ea typeface="华文楷体" pitchFamily="2" charset="-122"/>
                <a:cs typeface="Calibri" pitchFamily="34" charset="0"/>
              </a:rPr>
              <a:t>T(40-1km)</a:t>
            </a:r>
            <a:endParaRPr lang="zh-CN" altLang="en-US" sz="1200" dirty="0">
              <a:solidFill>
                <a:srgbClr val="0000FF"/>
              </a:solidFill>
              <a:latin typeface="Calibri" pitchFamily="34" charset="0"/>
              <a:ea typeface="华文楷体" pitchFamily="2" charset="-122"/>
              <a:cs typeface="Calibri" pitchFamily="34" charset="0"/>
            </a:endParaRPr>
          </a:p>
        </p:txBody>
      </p:sp>
      <p:sp>
        <p:nvSpPr>
          <p:cNvPr id="30727" name="内容占位符 2"/>
          <p:cNvSpPr txBox="1">
            <a:spLocks/>
          </p:cNvSpPr>
          <p:nvPr/>
        </p:nvSpPr>
        <p:spPr bwMode="auto">
          <a:xfrm>
            <a:off x="4680347" y="2625328"/>
            <a:ext cx="971550" cy="232172"/>
          </a:xfrm>
          <a:prstGeom prst="rect">
            <a:avLst/>
          </a:prstGeom>
          <a:noFill/>
          <a:ln w="9525">
            <a:noFill/>
            <a:miter lim="800000"/>
            <a:headEnd/>
            <a:tailEnd/>
          </a:ln>
        </p:spPr>
        <p:txBody>
          <a:bodyPr/>
          <a:lstStyle/>
          <a:p>
            <a:pPr marL="257175" indent="-257175" algn="ctr" eaLnBrk="0" hangingPunct="0">
              <a:spcBef>
                <a:spcPct val="20000"/>
              </a:spcBef>
              <a:buClr>
                <a:schemeClr val="accent1"/>
              </a:buClr>
              <a:buSzPct val="50000"/>
            </a:pPr>
            <a:r>
              <a:rPr lang="en-US" altLang="zh-CN" sz="1200">
                <a:solidFill>
                  <a:srgbClr val="0000FF"/>
                </a:solidFill>
                <a:latin typeface="Calibri" pitchFamily="34" charset="0"/>
                <a:ea typeface="华文楷体" pitchFamily="2" charset="-122"/>
                <a:cs typeface="Calibri" pitchFamily="34" charset="0"/>
              </a:rPr>
              <a:t>T(3km-5km)</a:t>
            </a:r>
            <a:endParaRPr lang="zh-CN" altLang="en-US" sz="1200">
              <a:solidFill>
                <a:srgbClr val="0000FF"/>
              </a:solidFill>
              <a:latin typeface="Calibri" pitchFamily="34" charset="0"/>
              <a:ea typeface="华文楷体" pitchFamily="2" charset="-122"/>
              <a:cs typeface="Calibri" pitchFamily="34" charset="0"/>
            </a:endParaRPr>
          </a:p>
        </p:txBody>
      </p:sp>
    </p:spTree>
    <p:extLst>
      <p:ext uri="{BB962C8B-B14F-4D97-AF65-F5344CB8AC3E}">
        <p14:creationId xmlns:p14="http://schemas.microsoft.com/office/powerpoint/2010/main" val="2322176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Walker Circulation and STC and AMOC</a:t>
            </a:r>
          </a:p>
        </p:txBody>
      </p:sp>
      <p:grpSp>
        <p:nvGrpSpPr>
          <p:cNvPr id="2" name="组合 8"/>
          <p:cNvGrpSpPr>
            <a:grpSpLocks/>
          </p:cNvGrpSpPr>
          <p:nvPr/>
        </p:nvGrpSpPr>
        <p:grpSpPr bwMode="auto">
          <a:xfrm>
            <a:off x="2789635" y="681038"/>
            <a:ext cx="3451622" cy="4212431"/>
            <a:chOff x="2843808" y="908720"/>
            <a:chExt cx="4602155" cy="5616384"/>
          </a:xfrm>
        </p:grpSpPr>
        <p:pic>
          <p:nvPicPr>
            <p:cNvPr id="31752" name="图片 9" descr="dw500ts.jpg"/>
            <p:cNvPicPr>
              <a:picLocks noChangeAspect="1"/>
            </p:cNvPicPr>
            <p:nvPr/>
          </p:nvPicPr>
          <p:blipFill>
            <a:blip r:embed="rId3" cstate="print"/>
            <a:srcRect l="3125" t="24252" r="7291" b="20477"/>
            <a:stretch>
              <a:fillRect/>
            </a:stretch>
          </p:blipFill>
          <p:spPr bwMode="auto">
            <a:xfrm>
              <a:off x="2915815" y="908720"/>
              <a:ext cx="4530148" cy="2160000"/>
            </a:xfrm>
            <a:prstGeom prst="rect">
              <a:avLst/>
            </a:prstGeom>
            <a:noFill/>
            <a:ln w="9525">
              <a:noFill/>
              <a:miter lim="800000"/>
              <a:headEnd/>
              <a:tailEnd/>
            </a:ln>
          </p:spPr>
        </p:pic>
        <p:pic>
          <p:nvPicPr>
            <p:cNvPr id="31753" name="图片 8" descr="moca_pac.jpg"/>
            <p:cNvPicPr>
              <a:picLocks noChangeAspect="1"/>
            </p:cNvPicPr>
            <p:nvPr/>
          </p:nvPicPr>
          <p:blipFill>
            <a:blip r:embed="rId4" cstate="print"/>
            <a:srcRect l="3125" t="24265" r="7291" b="20465"/>
            <a:stretch>
              <a:fillRect/>
            </a:stretch>
          </p:blipFill>
          <p:spPr bwMode="auto">
            <a:xfrm>
              <a:off x="2915815" y="2492896"/>
              <a:ext cx="4530148" cy="2160000"/>
            </a:xfrm>
            <a:prstGeom prst="rect">
              <a:avLst/>
            </a:prstGeom>
            <a:noFill/>
            <a:ln w="9525">
              <a:noFill/>
              <a:miter lim="800000"/>
              <a:headEnd/>
              <a:tailEnd/>
            </a:ln>
          </p:spPr>
        </p:pic>
        <p:pic>
          <p:nvPicPr>
            <p:cNvPr id="31754" name="图片 2" descr="moca_atl.jpg"/>
            <p:cNvPicPr>
              <a:picLocks noChangeAspect="1"/>
            </p:cNvPicPr>
            <p:nvPr/>
          </p:nvPicPr>
          <p:blipFill>
            <a:blip r:embed="rId5" cstate="print"/>
            <a:srcRect l="2083" t="24387" r="7291" b="20343"/>
            <a:stretch>
              <a:fillRect/>
            </a:stretch>
          </p:blipFill>
          <p:spPr bwMode="auto">
            <a:xfrm>
              <a:off x="2843808" y="4365104"/>
              <a:ext cx="4583902" cy="2160000"/>
            </a:xfrm>
            <a:prstGeom prst="rect">
              <a:avLst/>
            </a:prstGeom>
            <a:noFill/>
            <a:ln w="9525">
              <a:noFill/>
              <a:miter lim="800000"/>
              <a:headEnd/>
              <a:tailEnd/>
            </a:ln>
          </p:spPr>
        </p:pic>
      </p:grpSp>
      <p:sp>
        <p:nvSpPr>
          <p:cNvPr id="31748" name="TextBox 6"/>
          <p:cNvSpPr txBox="1">
            <a:spLocks noChangeArrowheads="1"/>
          </p:cNvSpPr>
          <p:nvPr/>
        </p:nvSpPr>
        <p:spPr bwMode="auto">
          <a:xfrm>
            <a:off x="3130153" y="1985963"/>
            <a:ext cx="1441847" cy="230832"/>
          </a:xfrm>
          <a:prstGeom prst="rect">
            <a:avLst/>
          </a:prstGeom>
          <a:noFill/>
          <a:ln w="9525">
            <a:noFill/>
            <a:miter lim="800000"/>
            <a:headEnd/>
            <a:tailEnd/>
          </a:ln>
        </p:spPr>
        <p:txBody>
          <a:bodyPr>
            <a:spAutoFit/>
          </a:bodyPr>
          <a:lstStyle/>
          <a:p>
            <a:r>
              <a:rPr lang="en-US" altLang="zh-CN" sz="900">
                <a:solidFill>
                  <a:srgbClr val="0000FF"/>
                </a:solidFill>
              </a:rPr>
              <a:t>Equatorial Cell</a:t>
            </a:r>
          </a:p>
        </p:txBody>
      </p:sp>
      <p:sp>
        <p:nvSpPr>
          <p:cNvPr id="31749" name="TextBox 5"/>
          <p:cNvSpPr txBox="1">
            <a:spLocks noChangeArrowheads="1"/>
          </p:cNvSpPr>
          <p:nvPr/>
        </p:nvSpPr>
        <p:spPr bwMode="auto">
          <a:xfrm>
            <a:off x="3130154" y="735806"/>
            <a:ext cx="1388269" cy="415498"/>
          </a:xfrm>
          <a:prstGeom prst="rect">
            <a:avLst/>
          </a:prstGeom>
          <a:noFill/>
          <a:ln w="9525">
            <a:noFill/>
            <a:miter lim="800000"/>
            <a:headEnd/>
            <a:tailEnd/>
          </a:ln>
        </p:spPr>
        <p:txBody>
          <a:bodyPr>
            <a:spAutoFit/>
          </a:bodyPr>
          <a:lstStyle/>
          <a:p>
            <a:r>
              <a:rPr lang="en-US" altLang="zh-CN" sz="1050">
                <a:solidFill>
                  <a:srgbClr val="0000FF"/>
                </a:solidFill>
                <a:latin typeface="Calibri" pitchFamily="34" charset="0"/>
                <a:cs typeface="Calibri" pitchFamily="34" charset="0"/>
                <a:sym typeface="Symbol" pitchFamily="18" charset="2"/>
              </a:rPr>
              <a:t> at 500hp (hPa/day)</a:t>
            </a:r>
            <a:r>
              <a:rPr lang="en-US" altLang="zh-CN" sz="1050">
                <a:solidFill>
                  <a:srgbClr val="0000FF"/>
                </a:solidFill>
                <a:latin typeface="Calibri" pitchFamily="34" charset="0"/>
                <a:cs typeface="Calibri" pitchFamily="34" charset="0"/>
              </a:rPr>
              <a:t> </a:t>
            </a:r>
          </a:p>
        </p:txBody>
      </p:sp>
      <p:sp>
        <p:nvSpPr>
          <p:cNvPr id="31750" name="TextBox 5"/>
          <p:cNvSpPr txBox="1">
            <a:spLocks noChangeArrowheads="1"/>
          </p:cNvSpPr>
          <p:nvPr/>
        </p:nvSpPr>
        <p:spPr bwMode="auto">
          <a:xfrm>
            <a:off x="3130154" y="4446985"/>
            <a:ext cx="649758" cy="253916"/>
          </a:xfrm>
          <a:prstGeom prst="rect">
            <a:avLst/>
          </a:prstGeom>
          <a:noFill/>
          <a:ln w="9525">
            <a:noFill/>
            <a:miter lim="800000"/>
            <a:headEnd/>
            <a:tailEnd/>
          </a:ln>
        </p:spPr>
        <p:txBody>
          <a:bodyPr wrap="square">
            <a:spAutoFit/>
          </a:bodyPr>
          <a:lstStyle/>
          <a:p>
            <a:r>
              <a:rPr lang="en-US" altLang="zh-CN" sz="1050" dirty="0">
                <a:solidFill>
                  <a:srgbClr val="0000FF"/>
                </a:solidFill>
                <a:latin typeface="Calibri" pitchFamily="34" charset="0"/>
                <a:cs typeface="Calibri" pitchFamily="34" charset="0"/>
                <a:sym typeface="Symbol" pitchFamily="18" charset="2"/>
              </a:rPr>
              <a:t>AMOC</a:t>
            </a:r>
            <a:r>
              <a:rPr lang="en-US" altLang="zh-CN" sz="1050" dirty="0">
                <a:solidFill>
                  <a:srgbClr val="0000FF"/>
                </a:solidFill>
                <a:latin typeface="Calibri" pitchFamily="34" charset="0"/>
                <a:cs typeface="Calibri" pitchFamily="34" charset="0"/>
              </a:rPr>
              <a:t> </a:t>
            </a:r>
          </a:p>
        </p:txBody>
      </p:sp>
      <p:cxnSp>
        <p:nvCxnSpPr>
          <p:cNvPr id="14" name="直接连接符 13"/>
          <p:cNvCxnSpPr/>
          <p:nvPr/>
        </p:nvCxnSpPr>
        <p:spPr>
          <a:xfrm rot="5400000">
            <a:off x="3167063" y="2753916"/>
            <a:ext cx="3943350" cy="0"/>
          </a:xfrm>
          <a:prstGeom prst="line">
            <a:avLst/>
          </a:prstGeom>
          <a:ln w="28575">
            <a:solidFill>
              <a:srgbClr val="00FF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367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1494000" y="0"/>
            <a:ext cx="6172200" cy="513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Conclusion and Implication</a:t>
            </a:r>
          </a:p>
        </p:txBody>
      </p:sp>
      <p:sp>
        <p:nvSpPr>
          <p:cNvPr id="32771" name="内容占位符 2"/>
          <p:cNvSpPr>
            <a:spLocks noGrp="1"/>
          </p:cNvSpPr>
          <p:nvPr>
            <p:ph idx="1"/>
          </p:nvPr>
        </p:nvSpPr>
        <p:spPr>
          <a:xfrm>
            <a:off x="457200" y="945358"/>
            <a:ext cx="8579296" cy="3394472"/>
          </a:xfrm>
        </p:spPr>
        <p:txBody>
          <a:bodyPr/>
          <a:lstStyle/>
          <a:p>
            <a:r>
              <a:rPr lang="en-US" altLang="zh-CN" sz="1800" dirty="0">
                <a:solidFill>
                  <a:srgbClr val="FF0000"/>
                </a:solidFill>
              </a:rPr>
              <a:t>Ocean </a:t>
            </a:r>
            <a:r>
              <a:rPr lang="en-US" altLang="zh-CN" sz="1800" dirty="0"/>
              <a:t>delays the recovery and changes the reversibility of the climate system;</a:t>
            </a:r>
          </a:p>
          <a:p>
            <a:r>
              <a:rPr lang="en-US" altLang="zh-CN" sz="1800" dirty="0"/>
              <a:t>Time scale: </a:t>
            </a:r>
            <a:r>
              <a:rPr lang="en-US" altLang="zh-CN" sz="1800" dirty="0">
                <a:solidFill>
                  <a:srgbClr val="FF0000"/>
                </a:solidFill>
              </a:rPr>
              <a:t>20 Ys</a:t>
            </a:r>
            <a:r>
              <a:rPr lang="en-US" altLang="zh-CN" sz="1800" dirty="0"/>
              <a:t> for surface ocean; </a:t>
            </a:r>
            <a:r>
              <a:rPr lang="en-US" altLang="zh-CN" sz="1800" dirty="0">
                <a:solidFill>
                  <a:srgbClr val="FF0000"/>
                </a:solidFill>
              </a:rPr>
              <a:t>&gt;100 Ys </a:t>
            </a:r>
            <a:r>
              <a:rPr lang="en-US" altLang="zh-CN" sz="1800" dirty="0"/>
              <a:t>for upper ocean; </a:t>
            </a:r>
            <a:r>
              <a:rPr lang="en-US" altLang="zh-CN" sz="1800" dirty="0">
                <a:solidFill>
                  <a:srgbClr val="FF0000"/>
                </a:solidFill>
              </a:rPr>
              <a:t>&gt; 500 Ys </a:t>
            </a:r>
            <a:r>
              <a:rPr lang="en-US" altLang="zh-CN" sz="1800" dirty="0"/>
              <a:t>for deep ocean;</a:t>
            </a:r>
          </a:p>
          <a:p>
            <a:r>
              <a:rPr lang="en-US" altLang="zh-CN" sz="1800" dirty="0">
                <a:solidFill>
                  <a:srgbClr val="FF0000"/>
                </a:solidFill>
              </a:rPr>
              <a:t>Earlier</a:t>
            </a:r>
            <a:r>
              <a:rPr lang="en-US" altLang="zh-CN" sz="1800" dirty="0"/>
              <a:t> action for </a:t>
            </a:r>
            <a:r>
              <a:rPr lang="en-US" altLang="zh-CN" sz="1800" dirty="0">
                <a:solidFill>
                  <a:srgbClr val="FF0000"/>
                </a:solidFill>
              </a:rPr>
              <a:t>better</a:t>
            </a:r>
            <a:r>
              <a:rPr lang="en-US" altLang="zh-CN" sz="1800" dirty="0"/>
              <a:t> recover</a:t>
            </a:r>
          </a:p>
        </p:txBody>
      </p:sp>
    </p:spTree>
    <p:extLst>
      <p:ext uri="{BB962C8B-B14F-4D97-AF65-F5344CB8AC3E}">
        <p14:creationId xmlns:p14="http://schemas.microsoft.com/office/powerpoint/2010/main" val="3930797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内容占位符 2"/>
          <p:cNvSpPr>
            <a:spLocks noGrp="1"/>
          </p:cNvSpPr>
          <p:nvPr>
            <p:ph idx="1"/>
          </p:nvPr>
        </p:nvSpPr>
        <p:spPr>
          <a:xfrm>
            <a:off x="1518047" y="4393406"/>
            <a:ext cx="6086475" cy="482204"/>
          </a:xfrm>
        </p:spPr>
        <p:txBody>
          <a:bodyPr/>
          <a:lstStyle/>
          <a:p>
            <a:pPr eaLnBrk="1" hangingPunct="1"/>
            <a:r>
              <a:rPr lang="en-US" altLang="zh-CN" sz="1200"/>
              <a:t>Held et al., 2010: Probing the Fast and Slow Components of Global Warming by Returning Abruptly to Preindustrial Forcing. J. Climate, 2418-2427.</a:t>
            </a:r>
          </a:p>
        </p:txBody>
      </p:sp>
      <p:sp>
        <p:nvSpPr>
          <p:cNvPr id="33795"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Sensitivity of SAT to the Slow Ocean</a:t>
            </a:r>
            <a:endParaRPr lang="zh-CN" altLang="en-US" sz="2400" b="1" dirty="0">
              <a:solidFill>
                <a:srgbClr val="002060"/>
              </a:solidFill>
              <a:latin typeface="Arial" panose="020B0604020202020204" pitchFamily="34" charset="0"/>
              <a:cs typeface="Arial" panose="020B0604020202020204" pitchFamily="34" charset="0"/>
            </a:endParaRPr>
          </a:p>
        </p:txBody>
      </p:sp>
      <p:grpSp>
        <p:nvGrpSpPr>
          <p:cNvPr id="2" name="组合 17"/>
          <p:cNvGrpSpPr>
            <a:grpSpLocks/>
          </p:cNvGrpSpPr>
          <p:nvPr/>
        </p:nvGrpSpPr>
        <p:grpSpPr bwMode="auto">
          <a:xfrm>
            <a:off x="2309813" y="735806"/>
            <a:ext cx="4476750" cy="3549254"/>
            <a:chOff x="1556467" y="980728"/>
            <a:chExt cx="5967862" cy="4733131"/>
          </a:xfrm>
        </p:grpSpPr>
        <p:grpSp>
          <p:nvGrpSpPr>
            <p:cNvPr id="3" name="组合 16"/>
            <p:cNvGrpSpPr>
              <a:grpSpLocks/>
            </p:cNvGrpSpPr>
            <p:nvPr/>
          </p:nvGrpSpPr>
          <p:grpSpPr bwMode="auto">
            <a:xfrm>
              <a:off x="1556467" y="980728"/>
              <a:ext cx="5967862" cy="4733131"/>
              <a:chOff x="1556467" y="928117"/>
              <a:chExt cx="5967862" cy="4733131"/>
            </a:xfrm>
          </p:grpSpPr>
          <p:grpSp>
            <p:nvGrpSpPr>
              <p:cNvPr id="4" name="组合 5"/>
              <p:cNvGrpSpPr>
                <a:grpSpLocks/>
              </p:cNvGrpSpPr>
              <p:nvPr/>
            </p:nvGrpSpPr>
            <p:grpSpPr bwMode="auto">
              <a:xfrm>
                <a:off x="1556467" y="928117"/>
                <a:ext cx="5967862" cy="4733131"/>
                <a:chOff x="1270694" y="494345"/>
                <a:chExt cx="5967904" cy="4733165"/>
              </a:xfrm>
            </p:grpSpPr>
            <p:pic>
              <p:nvPicPr>
                <p:cNvPr id="33805" name="Picture 2"/>
                <p:cNvPicPr>
                  <a:picLocks noChangeAspect="1" noChangeArrowheads="1"/>
                </p:cNvPicPr>
                <p:nvPr/>
              </p:nvPicPr>
              <p:blipFill>
                <a:blip r:embed="rId2" cstate="print"/>
                <a:srcRect l="2197" t="1685" r="2197" b="1404"/>
                <a:stretch>
                  <a:fillRect/>
                </a:stretch>
              </p:blipFill>
              <p:spPr bwMode="auto">
                <a:xfrm>
                  <a:off x="1270694" y="494345"/>
                  <a:ext cx="5967904" cy="4733165"/>
                </a:xfrm>
                <a:prstGeom prst="rect">
                  <a:avLst/>
                </a:prstGeom>
                <a:noFill/>
                <a:ln w="9525">
                  <a:noFill/>
                  <a:miter lim="800000"/>
                  <a:headEnd/>
                  <a:tailEnd/>
                </a:ln>
              </p:spPr>
            </p:pic>
            <p:sp>
              <p:nvSpPr>
                <p:cNvPr id="5" name="矩形 4"/>
                <p:cNvSpPr/>
                <p:nvPr/>
              </p:nvSpPr>
              <p:spPr>
                <a:xfrm>
                  <a:off x="4646290" y="4310797"/>
                  <a:ext cx="2461764" cy="8619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altLang="zh-CN">
                      <a:solidFill>
                        <a:srgbClr val="FF0000"/>
                      </a:solidFill>
                      <a:latin typeface="Calibri" pitchFamily="34" charset="0"/>
                      <a:cs typeface="Calibri" pitchFamily="34" charset="0"/>
                    </a:rPr>
                    <a:t>Recalcitrant component</a:t>
                  </a:r>
                  <a:endParaRPr lang="zh-CN" altLang="en-US">
                    <a:solidFill>
                      <a:srgbClr val="FF0000"/>
                    </a:solidFill>
                    <a:latin typeface="Calibri" pitchFamily="34" charset="0"/>
                  </a:endParaRPr>
                </a:p>
              </p:txBody>
            </p:sp>
          </p:grpSp>
          <p:cxnSp>
            <p:nvCxnSpPr>
              <p:cNvPr id="14" name="直接连接符 13"/>
              <p:cNvCxnSpPr/>
              <p:nvPr/>
            </p:nvCxnSpPr>
            <p:spPr>
              <a:xfrm rot="5400000">
                <a:off x="1475564" y="3140670"/>
                <a:ext cx="4177413"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2412011" y="3140670"/>
                <a:ext cx="4177413" cy="0"/>
              </a:xfrm>
              <a:prstGeom prst="line">
                <a:avLst/>
              </a:prstGeom>
              <a:ln w="317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cxnSp>
          <p:nvCxnSpPr>
            <p:cNvPr id="9" name="直接箭头连接符 8"/>
            <p:cNvCxnSpPr>
              <a:stCxn id="5" idx="0"/>
            </p:cNvCxnSpPr>
            <p:nvPr/>
          </p:nvCxnSpPr>
          <p:spPr>
            <a:xfrm rot="16200000" flipV="1">
              <a:off x="5482117" y="4116354"/>
              <a:ext cx="702238" cy="659378"/>
            </a:xfrm>
            <a:prstGeom prst="straightConnector1">
              <a:avLst/>
            </a:prstGeom>
            <a:ln w="57150">
              <a:solidFill>
                <a:srgbClr val="0070C0"/>
              </a:solidFill>
              <a:tailEnd type="arrow"/>
            </a:ln>
          </p:spPr>
          <p:style>
            <a:lnRef idx="3">
              <a:schemeClr val="accent4"/>
            </a:lnRef>
            <a:fillRef idx="0">
              <a:schemeClr val="accent4"/>
            </a:fillRef>
            <a:effectRef idx="2">
              <a:schemeClr val="accent4"/>
            </a:effectRef>
            <a:fontRef idx="minor">
              <a:schemeClr val="tx1"/>
            </a:fontRef>
          </p:style>
        </p:cxnSp>
        <p:sp>
          <p:nvSpPr>
            <p:cNvPr id="33799" name="TextBox 9"/>
            <p:cNvSpPr txBox="1">
              <a:spLocks noChangeArrowheads="1"/>
            </p:cNvSpPr>
            <p:nvPr/>
          </p:nvSpPr>
          <p:spPr bwMode="auto">
            <a:xfrm>
              <a:off x="2411760" y="3284984"/>
              <a:ext cx="1480894" cy="861919"/>
            </a:xfrm>
            <a:prstGeom prst="rect">
              <a:avLst/>
            </a:prstGeom>
            <a:noFill/>
            <a:ln w="9525">
              <a:noFill/>
              <a:miter lim="800000"/>
              <a:headEnd/>
              <a:tailEnd/>
            </a:ln>
          </p:spPr>
          <p:txBody>
            <a:bodyPr wrap="none">
              <a:spAutoFit/>
            </a:bodyPr>
            <a:lstStyle/>
            <a:p>
              <a:r>
                <a:rPr lang="en-US" altLang="zh-CN" b="0">
                  <a:latin typeface="Calibri" pitchFamily="34" charset="0"/>
                  <a:cs typeface="Calibri" pitchFamily="34" charset="0"/>
                </a:rPr>
                <a:t>Historical </a:t>
              </a:r>
            </a:p>
            <a:p>
              <a:r>
                <a:rPr lang="en-US" altLang="zh-CN" b="0">
                  <a:latin typeface="Calibri" pitchFamily="34" charset="0"/>
                  <a:cs typeface="Calibri" pitchFamily="34" charset="0"/>
                </a:rPr>
                <a:t>Forcing</a:t>
              </a:r>
              <a:endParaRPr lang="zh-CN" altLang="en-US" b="0">
                <a:latin typeface="Calibri" pitchFamily="34" charset="0"/>
                <a:cs typeface="Calibri" pitchFamily="34" charset="0"/>
              </a:endParaRPr>
            </a:p>
          </p:txBody>
        </p:sp>
        <p:sp>
          <p:nvSpPr>
            <p:cNvPr id="33800" name="TextBox 10"/>
            <p:cNvSpPr txBox="1">
              <a:spLocks noChangeArrowheads="1"/>
            </p:cNvSpPr>
            <p:nvPr/>
          </p:nvSpPr>
          <p:spPr bwMode="auto">
            <a:xfrm>
              <a:off x="3324240" y="1585879"/>
              <a:ext cx="1380885" cy="861919"/>
            </a:xfrm>
            <a:prstGeom prst="rect">
              <a:avLst/>
            </a:prstGeom>
            <a:noFill/>
            <a:ln w="9525">
              <a:noFill/>
              <a:miter lim="800000"/>
              <a:headEnd/>
              <a:tailEnd/>
            </a:ln>
          </p:spPr>
          <p:txBody>
            <a:bodyPr wrap="none">
              <a:spAutoFit/>
            </a:bodyPr>
            <a:lstStyle/>
            <a:p>
              <a:r>
                <a:rPr lang="en-US" altLang="zh-CN" b="0" dirty="0">
                  <a:solidFill>
                    <a:srgbClr val="0000FF"/>
                  </a:solidFill>
                  <a:latin typeface="Calibri" pitchFamily="34" charset="0"/>
                  <a:cs typeface="Calibri" pitchFamily="34" charset="0"/>
                </a:rPr>
                <a:t>A1B (1%)</a:t>
              </a:r>
            </a:p>
            <a:p>
              <a:r>
                <a:rPr lang="en-US" altLang="zh-CN" b="0" dirty="0">
                  <a:solidFill>
                    <a:srgbClr val="0000FF"/>
                  </a:solidFill>
                  <a:latin typeface="Calibri" pitchFamily="34" charset="0"/>
                  <a:cs typeface="Calibri" pitchFamily="34" charset="0"/>
                </a:rPr>
                <a:t>Forcing</a:t>
              </a:r>
              <a:endParaRPr lang="zh-CN" altLang="en-US" b="0" dirty="0">
                <a:solidFill>
                  <a:srgbClr val="0000FF"/>
                </a:solidFill>
                <a:latin typeface="Calibri" pitchFamily="34" charset="0"/>
                <a:cs typeface="Calibri" pitchFamily="34" charset="0"/>
              </a:endParaRPr>
            </a:p>
          </p:txBody>
        </p:sp>
        <p:sp>
          <p:nvSpPr>
            <p:cNvPr id="33801" name="TextBox 11"/>
            <p:cNvSpPr txBox="1">
              <a:spLocks noChangeArrowheads="1"/>
            </p:cNvSpPr>
            <p:nvPr/>
          </p:nvSpPr>
          <p:spPr bwMode="auto">
            <a:xfrm>
              <a:off x="4572000" y="1196752"/>
              <a:ext cx="1800199" cy="861919"/>
            </a:xfrm>
            <a:prstGeom prst="rect">
              <a:avLst/>
            </a:prstGeom>
            <a:noFill/>
            <a:ln w="9525">
              <a:noFill/>
              <a:miter lim="800000"/>
              <a:headEnd/>
              <a:tailEnd/>
            </a:ln>
          </p:spPr>
          <p:txBody>
            <a:bodyPr>
              <a:spAutoFit/>
            </a:bodyPr>
            <a:lstStyle/>
            <a:p>
              <a:r>
                <a:rPr lang="en-US" altLang="zh-CN" b="0" dirty="0">
                  <a:solidFill>
                    <a:srgbClr val="0000FF"/>
                  </a:solidFill>
                  <a:latin typeface="Calibri" pitchFamily="34" charset="0"/>
                  <a:cs typeface="Calibri" pitchFamily="34" charset="0"/>
                </a:rPr>
                <a:t>Stabilized 2xCO2</a:t>
              </a:r>
              <a:endParaRPr lang="zh-CN" altLang="en-US" b="0" dirty="0">
                <a:solidFill>
                  <a:srgbClr val="0000FF"/>
                </a:solidFill>
                <a:latin typeface="Calibri" pitchFamily="34" charset="0"/>
                <a:cs typeface="Calibri" pitchFamily="34" charset="0"/>
              </a:endParaRPr>
            </a:p>
          </p:txBody>
        </p:sp>
      </p:grpSp>
    </p:spTree>
    <p:extLst>
      <p:ext uri="{BB962C8B-B14F-4D97-AF65-F5344CB8AC3E}">
        <p14:creationId xmlns:p14="http://schemas.microsoft.com/office/powerpoint/2010/main" val="3394127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idx="1"/>
          </p:nvPr>
        </p:nvSpPr>
        <p:spPr>
          <a:xfrm>
            <a:off x="1043608" y="803672"/>
            <a:ext cx="3528392" cy="3429000"/>
          </a:xfrm>
        </p:spPr>
        <p:txBody>
          <a:bodyPr/>
          <a:lstStyle/>
          <a:p>
            <a:pPr eaLnBrk="1" hangingPunct="1"/>
            <a:r>
              <a:rPr lang="en-US" altLang="zh-CN" sz="1200" dirty="0"/>
              <a:t>Wu et al., 2010: Temporary acceleration of the hydrological cycle in response to a CO2 </a:t>
            </a:r>
            <a:r>
              <a:rPr lang="en-US" altLang="zh-CN" sz="1200" dirty="0" err="1"/>
              <a:t>rampdown</a:t>
            </a:r>
            <a:r>
              <a:rPr lang="en-US" altLang="zh-CN" sz="1200" dirty="0"/>
              <a:t>. GRL, 37, L12705.</a:t>
            </a:r>
          </a:p>
          <a:p>
            <a:pPr eaLnBrk="1" hangingPunct="1"/>
            <a:endParaRPr lang="en-US" altLang="zh-CN" sz="1200" dirty="0"/>
          </a:p>
          <a:p>
            <a:pPr eaLnBrk="1" hangingPunct="1">
              <a:buFont typeface="Wingdings 2" pitchFamily="18" charset="2"/>
              <a:buNone/>
            </a:pPr>
            <a:r>
              <a:rPr lang="en-US" altLang="zh-CN" sz="1800" dirty="0"/>
              <a:t>Hydrological sensitivity</a:t>
            </a:r>
            <a:endParaRPr lang="en-US" altLang="zh-CN" sz="1350" dirty="0"/>
          </a:p>
          <a:p>
            <a:pPr eaLnBrk="1" hangingPunct="1"/>
            <a:endParaRPr lang="en-US" altLang="zh-CN" sz="1200" dirty="0"/>
          </a:p>
          <a:p>
            <a:pPr eaLnBrk="1" hangingPunct="1"/>
            <a:r>
              <a:rPr lang="en-US" altLang="zh-CN" sz="1500" dirty="0">
                <a:solidFill>
                  <a:srgbClr val="FF0000"/>
                </a:solidFill>
              </a:rPr>
              <a:t>1%/K </a:t>
            </a:r>
            <a:r>
              <a:rPr lang="en-US" altLang="zh-CN" sz="1500" dirty="0"/>
              <a:t>during transient warming</a:t>
            </a:r>
          </a:p>
          <a:p>
            <a:pPr eaLnBrk="1" hangingPunct="1"/>
            <a:endParaRPr lang="en-US" altLang="zh-CN" sz="1500" dirty="0"/>
          </a:p>
          <a:p>
            <a:pPr eaLnBrk="1" hangingPunct="1"/>
            <a:r>
              <a:rPr lang="en-US" altLang="zh-CN" sz="1500" dirty="0">
                <a:solidFill>
                  <a:srgbClr val="FF0000"/>
                </a:solidFill>
              </a:rPr>
              <a:t>1.6%/K </a:t>
            </a:r>
            <a:r>
              <a:rPr lang="en-US" altLang="zh-CN" sz="1500" dirty="0"/>
              <a:t>during stabilization period</a:t>
            </a:r>
            <a:endParaRPr lang="en-US" altLang="zh-CN" sz="1200" dirty="0"/>
          </a:p>
        </p:txBody>
      </p:sp>
      <p:pic>
        <p:nvPicPr>
          <p:cNvPr id="34819" name="Picture 5"/>
          <p:cNvPicPr>
            <a:picLocks noChangeAspect="1" noChangeArrowheads="1"/>
          </p:cNvPicPr>
          <p:nvPr/>
        </p:nvPicPr>
        <p:blipFill>
          <a:blip r:embed="rId2" cstate="print"/>
          <a:srcRect/>
          <a:stretch>
            <a:fillRect/>
          </a:stretch>
        </p:blipFill>
        <p:spPr bwMode="auto">
          <a:xfrm>
            <a:off x="4572000" y="679848"/>
            <a:ext cx="2958704" cy="4249340"/>
          </a:xfrm>
          <a:prstGeom prst="rect">
            <a:avLst/>
          </a:prstGeom>
          <a:noFill/>
          <a:ln w="9525">
            <a:noFill/>
            <a:miter lim="800000"/>
            <a:headEnd/>
            <a:tailEnd/>
          </a:ln>
        </p:spPr>
      </p:pic>
      <p:sp>
        <p:nvSpPr>
          <p:cNvPr id="34820"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Time Evolution of SAT and Precipitation</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1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1"/>
          </p:nvPr>
        </p:nvSpPr>
        <p:spPr>
          <a:xfrm>
            <a:off x="1539479" y="4286250"/>
            <a:ext cx="6193631" cy="321469"/>
          </a:xfrm>
        </p:spPr>
        <p:txBody>
          <a:bodyPr/>
          <a:lstStyle/>
          <a:p>
            <a:pPr algn="ctr" eaLnBrk="1" hangingPunct="1">
              <a:buFont typeface="Wingdings 2" pitchFamily="18" charset="2"/>
              <a:buNone/>
            </a:pPr>
            <a:r>
              <a:rPr lang="en-US" altLang="zh-CN" sz="1350"/>
              <a:t>Water Vapour Content (WVC): </a:t>
            </a:r>
            <a:r>
              <a:rPr lang="en-US" altLang="zh-CN" sz="1350">
                <a:solidFill>
                  <a:srgbClr val="FF0000"/>
                </a:solidFill>
              </a:rPr>
              <a:t>Linear</a:t>
            </a:r>
            <a:r>
              <a:rPr lang="en-US" altLang="zh-CN" sz="1350"/>
              <a:t>         Hydrological Cycle (HC): </a:t>
            </a:r>
            <a:r>
              <a:rPr lang="en-US" altLang="zh-CN" sz="1350">
                <a:solidFill>
                  <a:srgbClr val="FF0000"/>
                </a:solidFill>
              </a:rPr>
              <a:t>Hysteresis</a:t>
            </a:r>
            <a:endParaRPr lang="zh-CN" altLang="en-US" smtClean="0"/>
          </a:p>
        </p:txBody>
      </p:sp>
      <p:pic>
        <p:nvPicPr>
          <p:cNvPr id="35843" name="Picture 2"/>
          <p:cNvPicPr>
            <a:picLocks noChangeAspect="1" noChangeArrowheads="1"/>
          </p:cNvPicPr>
          <p:nvPr/>
        </p:nvPicPr>
        <p:blipFill>
          <a:blip r:embed="rId2" cstate="print"/>
          <a:srcRect/>
          <a:stretch>
            <a:fillRect/>
          </a:stretch>
        </p:blipFill>
        <p:spPr bwMode="auto">
          <a:xfrm>
            <a:off x="2053829" y="667941"/>
            <a:ext cx="5036344" cy="3618309"/>
          </a:xfrm>
          <a:prstGeom prst="rect">
            <a:avLst/>
          </a:prstGeom>
          <a:noFill/>
          <a:ln w="9525">
            <a:noFill/>
            <a:miter lim="800000"/>
            <a:headEnd/>
            <a:tailEnd/>
          </a:ln>
        </p:spPr>
      </p:pic>
      <p:sp>
        <p:nvSpPr>
          <p:cNvPr id="35844"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Nonlinearity and Hysteresis</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35845" name="TextBox 14"/>
          <p:cNvSpPr txBox="1">
            <a:spLocks noChangeArrowheads="1"/>
          </p:cNvSpPr>
          <p:nvPr/>
        </p:nvSpPr>
        <p:spPr bwMode="auto">
          <a:xfrm>
            <a:off x="6055519" y="4569619"/>
            <a:ext cx="1216819" cy="230832"/>
          </a:xfrm>
          <a:prstGeom prst="rect">
            <a:avLst/>
          </a:prstGeom>
          <a:noFill/>
          <a:ln w="9525">
            <a:noFill/>
            <a:miter lim="800000"/>
            <a:headEnd/>
            <a:tailEnd/>
          </a:ln>
        </p:spPr>
        <p:txBody>
          <a:bodyPr>
            <a:spAutoFit/>
          </a:bodyPr>
          <a:lstStyle/>
          <a:p>
            <a:pPr algn="r"/>
            <a:r>
              <a:rPr lang="en-US" altLang="zh-CN" sz="900" b="0">
                <a:solidFill>
                  <a:srgbClr val="663300"/>
                </a:solidFill>
              </a:rPr>
              <a:t>(Wu et al., 2010)</a:t>
            </a:r>
          </a:p>
        </p:txBody>
      </p:sp>
    </p:spTree>
    <p:extLst>
      <p:ext uri="{BB962C8B-B14F-4D97-AF65-F5344CB8AC3E}">
        <p14:creationId xmlns:p14="http://schemas.microsoft.com/office/powerpoint/2010/main" val="3583393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Precipitation in Response to Radiative Forcing</a:t>
            </a:r>
            <a:endParaRPr lang="zh-CN" altLang="en-US" sz="2400" b="1" dirty="0">
              <a:solidFill>
                <a:srgbClr val="002060"/>
              </a:solidFill>
              <a:latin typeface="Arial Narrow" panose="020B0606020202030204" pitchFamily="34" charset="0"/>
              <a:cs typeface="Arial" panose="020B0604020202020204" pitchFamily="34" charset="0"/>
            </a:endParaRPr>
          </a:p>
        </p:txBody>
      </p:sp>
      <p:pic>
        <p:nvPicPr>
          <p:cNvPr id="70658" name="Picture 2"/>
          <p:cNvPicPr>
            <a:picLocks noChangeAspect="1" noChangeArrowheads="1"/>
          </p:cNvPicPr>
          <p:nvPr/>
        </p:nvPicPr>
        <p:blipFill>
          <a:blip r:embed="rId3" cstate="print"/>
          <a:srcRect/>
          <a:stretch>
            <a:fillRect/>
          </a:stretch>
        </p:blipFill>
        <p:spPr bwMode="auto">
          <a:xfrm>
            <a:off x="2001784" y="771550"/>
            <a:ext cx="5108498" cy="3402378"/>
          </a:xfrm>
          <a:prstGeom prst="rect">
            <a:avLst/>
          </a:prstGeom>
          <a:noFill/>
          <a:ln w="9525">
            <a:noFill/>
            <a:miter lim="800000"/>
            <a:headEnd/>
            <a:tailEnd/>
          </a:ln>
        </p:spPr>
      </p:pic>
    </p:spTree>
    <p:extLst>
      <p:ext uri="{BB962C8B-B14F-4D97-AF65-F5344CB8AC3E}">
        <p14:creationId xmlns:p14="http://schemas.microsoft.com/office/powerpoint/2010/main" val="4283596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Hysteresis </a:t>
            </a:r>
            <a:endParaRPr lang="zh-CN" altLang="en-US" sz="2400" b="1" dirty="0">
              <a:solidFill>
                <a:srgbClr val="002060"/>
              </a:solidFill>
              <a:latin typeface="Arial" panose="020B0604020202020204" pitchFamily="34" charset="0"/>
              <a:cs typeface="Arial" panose="020B0604020202020204" pitchFamily="34" charset="0"/>
            </a:endParaRPr>
          </a:p>
        </p:txBody>
      </p:sp>
      <p:pic>
        <p:nvPicPr>
          <p:cNvPr id="71682" name="Picture 2"/>
          <p:cNvPicPr>
            <a:picLocks noGrp="1" noChangeAspect="1" noChangeArrowheads="1"/>
          </p:cNvPicPr>
          <p:nvPr>
            <p:ph idx="1"/>
          </p:nvPr>
        </p:nvPicPr>
        <p:blipFill>
          <a:blip r:embed="rId3" cstate="print"/>
          <a:srcRect/>
          <a:stretch>
            <a:fillRect/>
          </a:stretch>
        </p:blipFill>
        <p:spPr bwMode="auto">
          <a:xfrm>
            <a:off x="1979712" y="699542"/>
            <a:ext cx="4969724" cy="3899970"/>
          </a:xfrm>
          <a:prstGeom prst="rect">
            <a:avLst/>
          </a:prstGeom>
          <a:noFill/>
          <a:ln w="9525">
            <a:noFill/>
            <a:miter lim="800000"/>
            <a:headEnd/>
            <a:tailEnd/>
          </a:ln>
        </p:spPr>
      </p:pic>
    </p:spTree>
    <p:extLst>
      <p:ext uri="{BB962C8B-B14F-4D97-AF65-F5344CB8AC3E}">
        <p14:creationId xmlns:p14="http://schemas.microsoft.com/office/powerpoint/2010/main" val="638931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1"/>
          </p:nvPr>
        </p:nvSpPr>
        <p:spPr>
          <a:xfrm>
            <a:off x="1485900" y="4232672"/>
            <a:ext cx="6172200" cy="375047"/>
          </a:xfrm>
        </p:spPr>
        <p:txBody>
          <a:bodyPr/>
          <a:lstStyle/>
          <a:p>
            <a:pPr algn="ctr" eaLnBrk="1" hangingPunct="1">
              <a:buFont typeface="Wingdings 2" pitchFamily="18" charset="2"/>
              <a:buNone/>
            </a:pPr>
            <a:r>
              <a:rPr lang="en-US" altLang="zh-CN" sz="1500"/>
              <a:t>Hydrological cycle hysteresis mainly due to </a:t>
            </a:r>
            <a:r>
              <a:rPr lang="en-US" altLang="zh-CN" sz="1500">
                <a:solidFill>
                  <a:srgbClr val="FF0000"/>
                </a:solidFill>
              </a:rPr>
              <a:t>ocean heat uptake</a:t>
            </a:r>
            <a:endParaRPr lang="zh-CN" altLang="en-US" smtClean="0">
              <a:solidFill>
                <a:srgbClr val="FF0000"/>
              </a:solidFill>
            </a:endParaRPr>
          </a:p>
        </p:txBody>
      </p:sp>
      <p:pic>
        <p:nvPicPr>
          <p:cNvPr id="36867" name="Picture 2"/>
          <p:cNvPicPr>
            <a:picLocks noChangeAspect="1" noChangeArrowheads="1"/>
          </p:cNvPicPr>
          <p:nvPr/>
        </p:nvPicPr>
        <p:blipFill>
          <a:blip r:embed="rId2" cstate="print"/>
          <a:srcRect/>
          <a:stretch>
            <a:fillRect/>
          </a:stretch>
        </p:blipFill>
        <p:spPr bwMode="auto">
          <a:xfrm>
            <a:off x="2107406" y="803672"/>
            <a:ext cx="4839891" cy="3375422"/>
          </a:xfrm>
          <a:prstGeom prst="rect">
            <a:avLst/>
          </a:prstGeom>
          <a:noFill/>
          <a:ln w="9525">
            <a:noFill/>
            <a:miter lim="800000"/>
            <a:headEnd/>
            <a:tailEnd/>
          </a:ln>
        </p:spPr>
      </p:pic>
      <p:sp>
        <p:nvSpPr>
          <p:cNvPr id="36868" name="标题 1"/>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Hysteresis in Surface Energy Budget</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56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44976" y="951571"/>
            <a:ext cx="5427324" cy="2376264"/>
          </a:xfrm>
        </p:spPr>
        <p:txBody>
          <a:bodyPr/>
          <a:lstStyle/>
          <a:p>
            <a:r>
              <a:rPr lang="en-US" altLang="zh-CN" sz="2100" dirty="0">
                <a:solidFill>
                  <a:srgbClr val="FF0000"/>
                </a:solidFill>
              </a:rPr>
              <a:t>Relaxation</a:t>
            </a:r>
            <a:r>
              <a:rPr lang="en-US" altLang="zh-CN" sz="2100" dirty="0"/>
              <a:t> or </a:t>
            </a:r>
            <a:r>
              <a:rPr lang="en-US" altLang="zh-CN" sz="2100" dirty="0">
                <a:solidFill>
                  <a:srgbClr val="FF0000"/>
                </a:solidFill>
              </a:rPr>
              <a:t>Recovery</a:t>
            </a:r>
            <a:r>
              <a:rPr lang="en-US" altLang="zh-CN" sz="2100" dirty="0"/>
              <a:t> timescale</a:t>
            </a:r>
          </a:p>
          <a:p>
            <a:pPr lvl="1"/>
            <a:r>
              <a:rPr lang="en-US" altLang="zh-CN" dirty="0" smtClean="0"/>
              <a:t>Response to a pulse forcing</a:t>
            </a:r>
          </a:p>
          <a:p>
            <a:pPr lvl="1"/>
            <a:endParaRPr lang="en-US" altLang="zh-CN" sz="1800" dirty="0"/>
          </a:p>
          <a:p>
            <a:r>
              <a:rPr lang="en-US" altLang="zh-CN" sz="2100" dirty="0">
                <a:solidFill>
                  <a:srgbClr val="FF0000"/>
                </a:solidFill>
              </a:rPr>
              <a:t>Transient</a:t>
            </a:r>
            <a:r>
              <a:rPr lang="en-US" altLang="zh-CN" sz="2100" dirty="0"/>
              <a:t> and </a:t>
            </a:r>
            <a:r>
              <a:rPr lang="en-US" altLang="zh-CN" sz="2100" dirty="0">
                <a:solidFill>
                  <a:srgbClr val="FF0000"/>
                </a:solidFill>
              </a:rPr>
              <a:t>Equilibrium</a:t>
            </a:r>
            <a:r>
              <a:rPr lang="en-US" altLang="zh-CN" sz="2100" dirty="0"/>
              <a:t> Response timescale</a:t>
            </a:r>
          </a:p>
          <a:p>
            <a:pPr lvl="1"/>
            <a:r>
              <a:rPr lang="en-US" altLang="zh-CN" dirty="0" smtClean="0"/>
              <a:t>Response to a persistent forcing</a:t>
            </a:r>
            <a:endParaRPr lang="zh-CN" altLang="en-US" dirty="0"/>
          </a:p>
        </p:txBody>
      </p:sp>
      <p:sp>
        <p:nvSpPr>
          <p:cNvPr id="3" name="标题 2"/>
          <p:cNvSpPr>
            <a:spLocks noGrp="1"/>
          </p:cNvSpPr>
          <p:nvPr>
            <p:ph type="title"/>
          </p:nvPr>
        </p:nvSpPr>
        <p:spPr>
          <a:xfrm>
            <a:off x="2061000" y="0"/>
            <a:ext cx="5022000" cy="486000"/>
          </a:xfrm>
        </p:spPr>
        <p:txBody>
          <a:bodyPr/>
          <a:lstStyle/>
          <a:p>
            <a:r>
              <a:rPr lang="en-US" altLang="zh-CN" sz="2400" b="1" dirty="0">
                <a:solidFill>
                  <a:srgbClr val="002060"/>
                </a:solidFill>
                <a:latin typeface="Arial" panose="020B0604020202020204" pitchFamily="34" charset="0"/>
                <a:cs typeface="Arial" panose="020B0604020202020204" pitchFamily="34" charset="0"/>
              </a:rPr>
              <a:t>Timescale for Climate Change</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369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1494000" y="0"/>
            <a:ext cx="617220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Time Evolution of SAT and Precipitation</a:t>
            </a:r>
          </a:p>
        </p:txBody>
      </p:sp>
      <p:pic>
        <p:nvPicPr>
          <p:cNvPr id="37891" name="图片 3" descr="CS_pa.ta.emf"/>
          <p:cNvPicPr>
            <a:picLocks noChangeAspect="1"/>
          </p:cNvPicPr>
          <p:nvPr/>
        </p:nvPicPr>
        <p:blipFill>
          <a:blip r:embed="rId2" cstate="print"/>
          <a:srcRect l="7556" t="4614" r="4285" b="3099"/>
          <a:stretch>
            <a:fillRect/>
          </a:stretch>
        </p:blipFill>
        <p:spPr bwMode="auto">
          <a:xfrm>
            <a:off x="2053829" y="964406"/>
            <a:ext cx="4969669" cy="2839641"/>
          </a:xfrm>
          <a:prstGeom prst="rect">
            <a:avLst/>
          </a:prstGeom>
          <a:noFill/>
          <a:ln w="9525">
            <a:noFill/>
            <a:miter lim="800000"/>
            <a:headEnd/>
            <a:tailEnd/>
          </a:ln>
        </p:spPr>
      </p:pic>
      <p:sp>
        <p:nvSpPr>
          <p:cNvPr id="37892" name="TextBox 6"/>
          <p:cNvSpPr txBox="1">
            <a:spLocks noChangeArrowheads="1"/>
          </p:cNvSpPr>
          <p:nvPr/>
        </p:nvSpPr>
        <p:spPr bwMode="auto">
          <a:xfrm>
            <a:off x="2268142" y="4018360"/>
            <a:ext cx="4554140" cy="369332"/>
          </a:xfrm>
          <a:prstGeom prst="rect">
            <a:avLst/>
          </a:prstGeom>
          <a:noFill/>
          <a:ln w="9525">
            <a:noFill/>
            <a:miter lim="800000"/>
            <a:headEnd/>
            <a:tailEnd/>
          </a:ln>
        </p:spPr>
        <p:txBody>
          <a:bodyPr>
            <a:spAutoFit/>
          </a:bodyPr>
          <a:lstStyle/>
          <a:p>
            <a:pPr algn="ctr"/>
            <a:r>
              <a:rPr lang="en-US" altLang="zh-CN" b="0">
                <a:solidFill>
                  <a:srgbClr val="0000FF"/>
                </a:solidFill>
                <a:latin typeface="Calibri" pitchFamily="34" charset="0"/>
                <a:cs typeface="Calibri" pitchFamily="34" charset="0"/>
              </a:rPr>
              <a:t>Hydrological sensitivity:  </a:t>
            </a:r>
            <a:r>
              <a:rPr lang="en-US" altLang="zh-CN" b="0">
                <a:solidFill>
                  <a:srgbClr val="FF0000"/>
                </a:solidFill>
                <a:latin typeface="Calibri" pitchFamily="34" charset="0"/>
                <a:cs typeface="Calibri" pitchFamily="34" charset="0"/>
              </a:rPr>
              <a:t>1.3-1.5%/K</a:t>
            </a:r>
          </a:p>
        </p:txBody>
      </p:sp>
    </p:spTree>
    <p:extLst>
      <p:ext uri="{BB962C8B-B14F-4D97-AF65-F5344CB8AC3E}">
        <p14:creationId xmlns:p14="http://schemas.microsoft.com/office/powerpoint/2010/main" val="1111229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a:grpSpLocks/>
          </p:cNvGrpSpPr>
          <p:nvPr/>
        </p:nvGrpSpPr>
        <p:grpSpPr bwMode="auto">
          <a:xfrm>
            <a:off x="1785938" y="803673"/>
            <a:ext cx="5518547" cy="2839640"/>
            <a:chOff x="642910" y="1071546"/>
            <a:chExt cx="7358114" cy="3786214"/>
          </a:xfrm>
        </p:grpSpPr>
        <p:pic>
          <p:nvPicPr>
            <p:cNvPr id="38917" name="图片 3" descr="CS3_vs_wa.ta.emf"/>
            <p:cNvPicPr>
              <a:picLocks noChangeAspect="1"/>
            </p:cNvPicPr>
            <p:nvPr/>
          </p:nvPicPr>
          <p:blipFill>
            <a:blip r:embed="rId2" cstate="print"/>
            <a:srcRect l="3537" t="4482" r="6250" b="1768"/>
            <a:stretch>
              <a:fillRect/>
            </a:stretch>
          </p:blipFill>
          <p:spPr bwMode="auto">
            <a:xfrm>
              <a:off x="642910" y="1071546"/>
              <a:ext cx="3643338" cy="3786214"/>
            </a:xfrm>
            <a:prstGeom prst="rect">
              <a:avLst/>
            </a:prstGeom>
            <a:noFill/>
            <a:ln w="9525">
              <a:noFill/>
              <a:miter lim="800000"/>
              <a:headEnd/>
              <a:tailEnd/>
            </a:ln>
          </p:spPr>
        </p:pic>
        <p:pic>
          <p:nvPicPr>
            <p:cNvPr id="38918" name="图片 4" descr="CS3_vs_pa.ta.emf"/>
            <p:cNvPicPr>
              <a:picLocks noChangeAspect="1"/>
            </p:cNvPicPr>
            <p:nvPr/>
          </p:nvPicPr>
          <p:blipFill>
            <a:blip r:embed="rId3" cstate="print"/>
            <a:srcRect t="4482" r="7076" b="1768"/>
            <a:stretch>
              <a:fillRect/>
            </a:stretch>
          </p:blipFill>
          <p:spPr bwMode="auto">
            <a:xfrm>
              <a:off x="4248150" y="1071546"/>
              <a:ext cx="3752874" cy="3786214"/>
            </a:xfrm>
            <a:prstGeom prst="rect">
              <a:avLst/>
            </a:prstGeom>
            <a:noFill/>
            <a:ln w="9525">
              <a:noFill/>
              <a:miter lim="800000"/>
              <a:headEnd/>
              <a:tailEnd/>
            </a:ln>
          </p:spPr>
        </p:pic>
      </p:grpSp>
      <p:sp>
        <p:nvSpPr>
          <p:cNvPr id="38915" name="TextBox 7"/>
          <p:cNvSpPr txBox="1">
            <a:spLocks noChangeArrowheads="1"/>
          </p:cNvSpPr>
          <p:nvPr/>
        </p:nvSpPr>
        <p:spPr bwMode="auto">
          <a:xfrm>
            <a:off x="1349697" y="3706417"/>
            <a:ext cx="6462663" cy="369332"/>
          </a:xfrm>
          <a:prstGeom prst="rect">
            <a:avLst/>
          </a:prstGeom>
          <a:noFill/>
          <a:ln w="9525">
            <a:noFill/>
            <a:miter lim="800000"/>
            <a:headEnd/>
            <a:tailEnd/>
          </a:ln>
        </p:spPr>
        <p:txBody>
          <a:bodyPr wrap="square">
            <a:spAutoFit/>
          </a:bodyPr>
          <a:lstStyle/>
          <a:p>
            <a:pPr algn="ctr"/>
            <a:r>
              <a:rPr lang="en-US" altLang="zh-CN" b="0" dirty="0">
                <a:solidFill>
                  <a:srgbClr val="0000FF"/>
                </a:solidFill>
                <a:latin typeface="Calibri" pitchFamily="34" charset="0"/>
                <a:cs typeface="Calibri" pitchFamily="34" charset="0"/>
              </a:rPr>
              <a:t>WVC  vs. △SAT: </a:t>
            </a:r>
            <a:r>
              <a:rPr lang="en-US" altLang="zh-CN" b="0" dirty="0">
                <a:solidFill>
                  <a:srgbClr val="FF0000"/>
                </a:solidFill>
                <a:latin typeface="Calibri" pitchFamily="34" charset="0"/>
                <a:cs typeface="Calibri" pitchFamily="34" charset="0"/>
              </a:rPr>
              <a:t>Linear                           </a:t>
            </a:r>
            <a:r>
              <a:rPr lang="en-US" altLang="zh-CN" b="0" dirty="0">
                <a:solidFill>
                  <a:srgbClr val="0000FF"/>
                </a:solidFill>
                <a:latin typeface="Calibri" pitchFamily="34" charset="0"/>
                <a:cs typeface="Calibri" pitchFamily="34" charset="0"/>
              </a:rPr>
              <a:t>HC: △P vs. △SAT: </a:t>
            </a:r>
            <a:r>
              <a:rPr lang="en-US" altLang="zh-CN" b="0" dirty="0">
                <a:solidFill>
                  <a:srgbClr val="FF0000"/>
                </a:solidFill>
                <a:latin typeface="Calibri" pitchFamily="34" charset="0"/>
                <a:cs typeface="Calibri" pitchFamily="34" charset="0"/>
              </a:rPr>
              <a:t>Hysteresis</a:t>
            </a:r>
          </a:p>
        </p:txBody>
      </p:sp>
      <p:sp>
        <p:nvSpPr>
          <p:cNvPr id="38916" name="标题 7"/>
          <p:cNvSpPr>
            <a:spLocks noGrp="1"/>
          </p:cNvSpPr>
          <p:nvPr>
            <p:ph type="title"/>
          </p:nvPr>
        </p:nvSpPr>
        <p:spPr>
          <a:xfrm>
            <a:off x="1494000" y="0"/>
            <a:ext cx="61722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Nonlinearity and Hysteresis</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217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a:xfrm>
            <a:off x="1494000" y="0"/>
            <a:ext cx="618300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Surface Energy Budget</a:t>
            </a:r>
          </a:p>
        </p:txBody>
      </p:sp>
      <p:pic>
        <p:nvPicPr>
          <p:cNvPr id="1028" name="图片 3" descr="flx_bgt.jpg"/>
          <p:cNvPicPr>
            <a:picLocks noChangeAspect="1"/>
          </p:cNvPicPr>
          <p:nvPr/>
        </p:nvPicPr>
        <p:blipFill>
          <a:blip r:embed="rId3" cstate="print"/>
          <a:srcRect l="10809" t="24937" r="7246" b="24937"/>
          <a:stretch>
            <a:fillRect/>
          </a:stretch>
        </p:blipFill>
        <p:spPr bwMode="auto">
          <a:xfrm>
            <a:off x="1939529" y="1017985"/>
            <a:ext cx="5257800" cy="2272903"/>
          </a:xfrm>
          <a:prstGeom prst="rect">
            <a:avLst/>
          </a:prstGeom>
          <a:noFill/>
          <a:ln w="9525">
            <a:noFill/>
            <a:miter lim="800000"/>
            <a:headEnd/>
            <a:tailEnd/>
          </a:ln>
        </p:spPr>
      </p:pic>
      <p:graphicFrame>
        <p:nvGraphicFramePr>
          <p:cNvPr id="1026" name="Object 2"/>
          <p:cNvGraphicFramePr>
            <a:graphicFrameLocks noChangeAspect="1"/>
          </p:cNvGraphicFramePr>
          <p:nvPr>
            <p:extLst/>
          </p:nvPr>
        </p:nvGraphicFramePr>
        <p:xfrm>
          <a:off x="3036094" y="3489852"/>
          <a:ext cx="3089672" cy="321469"/>
        </p:xfrm>
        <a:graphic>
          <a:graphicData uri="http://schemas.openxmlformats.org/presentationml/2006/ole">
            <mc:AlternateContent xmlns:mc="http://schemas.openxmlformats.org/markup-compatibility/2006">
              <mc:Choice xmlns:v="urn:schemas-microsoft-com:vml" Requires="v">
                <p:oleObj spid="_x0000_s7172" name="Equation" r:id="rId4" imgW="2197100" imgH="228600" progId="Equation.3">
                  <p:embed/>
                </p:oleObj>
              </mc:Choice>
              <mc:Fallback>
                <p:oleObj name="Equation" r:id="rId4" imgW="2197100" imgH="228600" progId="Equation.3">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094" y="3489852"/>
                        <a:ext cx="3089672" cy="321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6955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8"/>
          <p:cNvSpPr>
            <a:spLocks noGrp="1"/>
          </p:cNvSpPr>
          <p:nvPr>
            <p:ph type="title"/>
          </p:nvPr>
        </p:nvSpPr>
        <p:spPr>
          <a:xfrm>
            <a:off x="1601670" y="0"/>
            <a:ext cx="4320480" cy="486000"/>
          </a:xfrm>
        </p:spPr>
        <p:txBody>
          <a:bodyPr anchor="ctr" anchorCtr="0"/>
          <a:lstStyle/>
          <a:p>
            <a:pPr eaLnBrk="1" hangingPunct="1"/>
            <a:r>
              <a:rPr lang="en-US" altLang="zh-CN" sz="2400" b="1" dirty="0">
                <a:solidFill>
                  <a:srgbClr val="002060"/>
                </a:solidFill>
                <a:latin typeface="Arial" panose="020B0604020202020204" pitchFamily="34" charset="0"/>
                <a:cs typeface="Arial" panose="020B0604020202020204" pitchFamily="34" charset="0"/>
              </a:rPr>
              <a:t>Summary</a:t>
            </a:r>
            <a:endParaRPr lang="zh-CN" altLang="en-US" sz="2400" b="1" dirty="0">
              <a:solidFill>
                <a:srgbClr val="002060"/>
              </a:solidFill>
              <a:latin typeface="Arial" panose="020B0604020202020204" pitchFamily="34" charset="0"/>
              <a:cs typeface="Arial" panose="020B0604020202020204" pitchFamily="34" charset="0"/>
            </a:endParaRPr>
          </a:p>
        </p:txBody>
      </p:sp>
      <p:sp>
        <p:nvSpPr>
          <p:cNvPr id="39939" name="内容占位符 8"/>
          <p:cNvSpPr>
            <a:spLocks noGrp="1"/>
          </p:cNvSpPr>
          <p:nvPr>
            <p:ph idx="1"/>
          </p:nvPr>
        </p:nvSpPr>
        <p:spPr>
          <a:xfrm>
            <a:off x="971600" y="965263"/>
            <a:ext cx="4923748" cy="3010643"/>
          </a:xfrm>
        </p:spPr>
        <p:txBody>
          <a:bodyPr/>
          <a:lstStyle/>
          <a:p>
            <a:pPr eaLnBrk="1" hangingPunct="1"/>
            <a:r>
              <a:rPr lang="en-US" altLang="zh-CN" sz="2100" dirty="0">
                <a:solidFill>
                  <a:srgbClr val="C00000"/>
                </a:solidFill>
              </a:rPr>
              <a:t>Timescale for equilibrium response</a:t>
            </a:r>
            <a:endParaRPr lang="en-US" altLang="zh-CN" sz="2100" dirty="0"/>
          </a:p>
          <a:p>
            <a:pPr lvl="1" eaLnBrk="1" hangingPunct="1"/>
            <a:r>
              <a:rPr lang="en-US" altLang="zh-CN" sz="1500" dirty="0">
                <a:ea typeface="MS PGothic" pitchFamily="34" charset="-128"/>
              </a:rPr>
              <a:t>100s-1000s years</a:t>
            </a:r>
          </a:p>
          <a:p>
            <a:pPr lvl="1" eaLnBrk="1" hangingPunct="1"/>
            <a:r>
              <a:rPr lang="en-US" altLang="zh-CN" sz="1500" dirty="0">
                <a:ea typeface="MS PGothic" pitchFamily="34" charset="-128"/>
              </a:rPr>
              <a:t>Sensitive to the sign of external forcing</a:t>
            </a:r>
          </a:p>
          <a:p>
            <a:pPr eaLnBrk="1" hangingPunct="1"/>
            <a:r>
              <a:rPr lang="en-US" altLang="zh-CN" sz="2100" dirty="0">
                <a:solidFill>
                  <a:srgbClr val="C00000"/>
                </a:solidFill>
              </a:rPr>
              <a:t>Timescale for climate recovery</a:t>
            </a:r>
          </a:p>
          <a:p>
            <a:pPr lvl="1" eaLnBrk="1" hangingPunct="1"/>
            <a:r>
              <a:rPr lang="en-US" altLang="zh-CN" sz="1500" dirty="0"/>
              <a:t>Earlier action for better recover</a:t>
            </a:r>
          </a:p>
          <a:p>
            <a:pPr eaLnBrk="1" hangingPunct="1"/>
            <a:r>
              <a:rPr lang="en-US" altLang="zh-CN" sz="2100" dirty="0">
                <a:solidFill>
                  <a:srgbClr val="C00000"/>
                </a:solidFill>
              </a:rPr>
              <a:t>Reversibility of climate change</a:t>
            </a:r>
          </a:p>
          <a:p>
            <a:pPr lvl="1" eaLnBrk="1" hangingPunct="1"/>
            <a:r>
              <a:rPr lang="en-US" altLang="zh-CN" sz="1500" dirty="0"/>
              <a:t>Very long time, hysteresis, unpredictable and irreversible</a:t>
            </a:r>
            <a:endParaRPr lang="zh-CN" altLang="en-US" sz="1500" dirty="0">
              <a:ea typeface="MS PGothic" pitchFamily="34" charset="-128"/>
            </a:endParaRPr>
          </a:p>
        </p:txBody>
      </p:sp>
      <p:sp>
        <p:nvSpPr>
          <p:cNvPr id="4" name="矩形 3"/>
          <p:cNvSpPr/>
          <p:nvPr/>
        </p:nvSpPr>
        <p:spPr>
          <a:xfrm>
            <a:off x="7092280" y="0"/>
            <a:ext cx="2078850" cy="5136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
          <p:cNvSpPr txBox="1">
            <a:spLocks noChangeArrowheads="1"/>
          </p:cNvSpPr>
          <p:nvPr/>
        </p:nvSpPr>
        <p:spPr>
          <a:xfrm>
            <a:off x="7254298" y="2787775"/>
            <a:ext cx="1620180" cy="554831"/>
          </a:xfrm>
          <a:prstGeom prst="rect">
            <a:avLst/>
          </a:prstGeom>
        </p:spPr>
        <p:txBody>
          <a:bodyPr/>
          <a:lst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Maiandra GD" pitchFamily="34" charset="0"/>
                <a:ea typeface="隶书" pitchFamily="49" charset="-122"/>
              </a:defRPr>
            </a:lvl2pPr>
            <a:lvl3pPr algn="ctr" rtl="0" eaLnBrk="0" fontAlgn="base" hangingPunct="0">
              <a:spcBef>
                <a:spcPct val="0"/>
              </a:spcBef>
              <a:spcAft>
                <a:spcPct val="0"/>
              </a:spcAft>
              <a:defRPr sz="2800">
                <a:solidFill>
                  <a:schemeClr val="tx1"/>
                </a:solidFill>
                <a:latin typeface="Maiandra GD" pitchFamily="34" charset="0"/>
                <a:ea typeface="隶书" pitchFamily="49" charset="-122"/>
              </a:defRPr>
            </a:lvl3pPr>
            <a:lvl4pPr algn="ctr" rtl="0" eaLnBrk="0" fontAlgn="base" hangingPunct="0">
              <a:spcBef>
                <a:spcPct val="0"/>
              </a:spcBef>
              <a:spcAft>
                <a:spcPct val="0"/>
              </a:spcAft>
              <a:defRPr sz="2800">
                <a:solidFill>
                  <a:schemeClr val="tx1"/>
                </a:solidFill>
                <a:latin typeface="Maiandra GD" pitchFamily="34" charset="0"/>
                <a:ea typeface="隶书" pitchFamily="49" charset="-122"/>
              </a:defRPr>
            </a:lvl4pPr>
            <a:lvl5pPr algn="ctr" rtl="0" eaLnBrk="0" fontAlgn="base" hangingPunct="0">
              <a:spcBef>
                <a:spcPct val="0"/>
              </a:spcBef>
              <a:spcAft>
                <a:spcPct val="0"/>
              </a:spcAft>
              <a:defRPr sz="2800">
                <a:solidFill>
                  <a:schemeClr val="tx1"/>
                </a:solidFill>
                <a:latin typeface="Maiandra GD" pitchFamily="34" charset="0"/>
                <a:ea typeface="隶书"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eaLnBrk="1" hangingPunct="1"/>
            <a:r>
              <a:rPr lang="en-US" altLang="zh-CN" sz="3000">
                <a:ln w="1905"/>
                <a:solidFill>
                  <a:srgbClr val="006DAC"/>
                </a:solidFill>
                <a:latin typeface="Calibri" panose="020F0502020204030204" pitchFamily="34" charset="0"/>
                <a:ea typeface="黑体" pitchFamily="2" charset="-122"/>
              </a:rPr>
              <a:t>Thanks</a:t>
            </a:r>
            <a:endParaRPr lang="en-US" altLang="zh-CN" sz="3000" dirty="0">
              <a:ln w="1905"/>
              <a:solidFill>
                <a:srgbClr val="006DAC"/>
              </a:solidFill>
              <a:latin typeface="Calibri" panose="020F0502020204030204" pitchFamily="34" charset="0"/>
              <a:hlinkClick r:id="" action="ppaction://hlinkshowjump?jump=firstslide"/>
            </a:endParaRPr>
          </a:p>
        </p:txBody>
      </p:sp>
      <p:pic>
        <p:nvPicPr>
          <p:cNvPr id="6" name="Picture 4" descr="D:\Homepage\Images\core_logo.png"/>
          <p:cNvPicPr>
            <a:picLocks noChangeAspect="1" noChangeArrowheads="1"/>
          </p:cNvPicPr>
          <p:nvPr/>
        </p:nvPicPr>
        <p:blipFill>
          <a:blip r:embed="rId3" cstate="print"/>
          <a:stretch>
            <a:fillRect/>
          </a:stretch>
        </p:blipFill>
        <p:spPr bwMode="auto">
          <a:xfrm>
            <a:off x="7254298" y="789554"/>
            <a:ext cx="1620000" cy="1745611"/>
          </a:xfrm>
          <a:prstGeom prst="rect">
            <a:avLst/>
          </a:prstGeom>
          <a:noFill/>
          <a:ln w="9525">
            <a:noFill/>
            <a:miter lim="800000"/>
            <a:headEnd/>
            <a:tailEnd/>
          </a:ln>
        </p:spPr>
      </p:pic>
    </p:spTree>
    <p:extLst>
      <p:ext uri="{BB962C8B-B14F-4D97-AF65-F5344CB8AC3E}">
        <p14:creationId xmlns:p14="http://schemas.microsoft.com/office/powerpoint/2010/main" val="29210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79966" y="945357"/>
            <a:ext cx="5030316" cy="2868532"/>
          </a:xfrm>
        </p:spPr>
        <p:txBody>
          <a:bodyPr/>
          <a:lstStyle/>
          <a:p>
            <a:r>
              <a:rPr lang="en-US" altLang="zh-CN" sz="2100" dirty="0">
                <a:solidFill>
                  <a:srgbClr val="FF0000"/>
                </a:solidFill>
              </a:rPr>
              <a:t>Transient</a:t>
            </a:r>
            <a:r>
              <a:rPr lang="en-US" altLang="zh-CN" sz="2100" dirty="0"/>
              <a:t> Response Timescale</a:t>
            </a:r>
          </a:p>
          <a:p>
            <a:pPr lvl="1"/>
            <a:r>
              <a:rPr lang="en-US" altLang="zh-CN" sz="1800" i="1" dirty="0"/>
              <a:t>e</a:t>
            </a:r>
            <a:r>
              <a:rPr lang="en-US" altLang="zh-CN" sz="1800" dirty="0"/>
              <a:t>-folding time: time for </a:t>
            </a:r>
            <a:r>
              <a:rPr lang="en-US" altLang="zh-CN" sz="1800" dirty="0">
                <a:solidFill>
                  <a:srgbClr val="FF0000"/>
                </a:solidFill>
              </a:rPr>
              <a:t>1/</a:t>
            </a:r>
            <a:r>
              <a:rPr lang="en-US" altLang="zh-CN" sz="1800" i="1" dirty="0">
                <a:solidFill>
                  <a:srgbClr val="FF0000"/>
                </a:solidFill>
              </a:rPr>
              <a:t>e</a:t>
            </a:r>
            <a:r>
              <a:rPr lang="en-US" altLang="zh-CN" sz="1800" dirty="0"/>
              <a:t> of final response</a:t>
            </a:r>
          </a:p>
          <a:p>
            <a:pPr lvl="1"/>
            <a:endParaRPr lang="en-US" altLang="zh-CN" sz="1800" dirty="0"/>
          </a:p>
          <a:p>
            <a:r>
              <a:rPr lang="en-US" altLang="zh-CN" sz="2100" dirty="0">
                <a:solidFill>
                  <a:srgbClr val="FF0000"/>
                </a:solidFill>
              </a:rPr>
              <a:t>Equilibrium</a:t>
            </a:r>
            <a:r>
              <a:rPr lang="en-US" altLang="zh-CN" sz="2100" dirty="0"/>
              <a:t> Response Timescale</a:t>
            </a:r>
          </a:p>
          <a:p>
            <a:pPr lvl="1"/>
            <a:r>
              <a:rPr lang="en-US" altLang="zh-CN" sz="1800" dirty="0"/>
              <a:t>(</a:t>
            </a:r>
            <a:r>
              <a:rPr lang="en-US" altLang="zh-CN" sz="1800" dirty="0">
                <a:solidFill>
                  <a:srgbClr val="FF0000"/>
                </a:solidFill>
              </a:rPr>
              <a:t>1-1/e</a:t>
            </a:r>
            <a:r>
              <a:rPr lang="en-US" altLang="zh-CN" sz="1800" dirty="0"/>
              <a:t>) of final response</a:t>
            </a:r>
          </a:p>
          <a:p>
            <a:pPr lvl="1"/>
            <a:endParaRPr lang="en-US" altLang="zh-CN" sz="1800" dirty="0"/>
          </a:p>
          <a:p>
            <a:r>
              <a:rPr lang="en-US" altLang="zh-CN" sz="2100" dirty="0"/>
              <a:t>Do we know “</a:t>
            </a:r>
            <a:r>
              <a:rPr lang="en-US" altLang="zh-CN" sz="2100" dirty="0">
                <a:solidFill>
                  <a:srgbClr val="FF0000"/>
                </a:solidFill>
              </a:rPr>
              <a:t>Final response</a:t>
            </a:r>
            <a:r>
              <a:rPr lang="en-US" altLang="zh-CN" sz="2100" dirty="0"/>
              <a:t>”?</a:t>
            </a:r>
            <a:endParaRPr lang="zh-CN" altLang="en-US" sz="2100" dirty="0"/>
          </a:p>
        </p:txBody>
      </p:sp>
      <p:sp>
        <p:nvSpPr>
          <p:cNvPr id="3" name="标题 2"/>
          <p:cNvSpPr>
            <a:spLocks noGrp="1"/>
          </p:cNvSpPr>
          <p:nvPr>
            <p:ph type="title"/>
          </p:nvPr>
        </p:nvSpPr>
        <p:spPr>
          <a:xfrm>
            <a:off x="2007000" y="0"/>
            <a:ext cx="51300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Definition of Timescale</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94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187978" y="945357"/>
            <a:ext cx="4814292" cy="2382478"/>
          </a:xfrm>
        </p:spPr>
        <p:txBody>
          <a:bodyPr/>
          <a:lstStyle/>
          <a:p>
            <a:r>
              <a:rPr lang="en-US" altLang="zh-CN" sz="2100" dirty="0"/>
              <a:t>Climate sensitivity</a:t>
            </a:r>
          </a:p>
          <a:p>
            <a:r>
              <a:rPr lang="en-US" altLang="zh-CN" sz="2100" dirty="0"/>
              <a:t>Ocean mixing</a:t>
            </a:r>
          </a:p>
          <a:p>
            <a:r>
              <a:rPr lang="en-US" altLang="zh-CN" sz="2100" dirty="0"/>
              <a:t>Form of external forcing</a:t>
            </a:r>
          </a:p>
          <a:p>
            <a:r>
              <a:rPr lang="en-US" altLang="zh-CN" sz="2100" dirty="0"/>
              <a:t>etc…..</a:t>
            </a:r>
          </a:p>
          <a:p>
            <a:endParaRPr lang="zh-CN" altLang="en-US" sz="2100" dirty="0"/>
          </a:p>
        </p:txBody>
      </p:sp>
      <p:sp>
        <p:nvSpPr>
          <p:cNvPr id="3" name="标题 2"/>
          <p:cNvSpPr>
            <a:spLocks noGrp="1"/>
          </p:cNvSpPr>
          <p:nvPr>
            <p:ph type="title"/>
          </p:nvPr>
        </p:nvSpPr>
        <p:spPr>
          <a:xfrm>
            <a:off x="2061000" y="0"/>
            <a:ext cx="5022000" cy="486000"/>
          </a:xfrm>
        </p:spPr>
        <p:txBody>
          <a:bodyPr anchor="ctr" anchorCtr="0"/>
          <a:lstStyle/>
          <a:p>
            <a:r>
              <a:rPr lang="en-US" altLang="zh-CN" sz="2400" b="1" dirty="0">
                <a:solidFill>
                  <a:srgbClr val="002060"/>
                </a:solidFill>
                <a:latin typeface="Arial" panose="020B0604020202020204" pitchFamily="34" charset="0"/>
                <a:cs typeface="Arial" panose="020B0604020202020204" pitchFamily="34" charset="0"/>
              </a:rPr>
              <a:t>What Determine Timescale?</a:t>
            </a:r>
            <a:endParaRPr lang="zh-CN"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3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16016" y="1005577"/>
            <a:ext cx="3348372" cy="3394472"/>
          </a:xfrm>
        </p:spPr>
        <p:txBody>
          <a:bodyPr/>
          <a:lstStyle/>
          <a:p>
            <a:r>
              <a:rPr lang="en-US" altLang="zh-CN" sz="2100" dirty="0"/>
              <a:t>1-d model box diffusion model</a:t>
            </a:r>
          </a:p>
          <a:p>
            <a:endParaRPr lang="en-US" altLang="zh-CN" sz="2100" dirty="0"/>
          </a:p>
          <a:p>
            <a:endParaRPr lang="en-US" altLang="zh-CN" sz="2100" dirty="0"/>
          </a:p>
          <a:p>
            <a:r>
              <a:rPr lang="en-US" altLang="zh-CN" sz="2100" dirty="0"/>
              <a:t>Climate sensitivity</a:t>
            </a:r>
          </a:p>
          <a:p>
            <a:r>
              <a:rPr lang="en-US" altLang="zh-CN" sz="2100" dirty="0"/>
              <a:t>Feedbacks </a:t>
            </a:r>
            <a:r>
              <a:rPr lang="en-US" altLang="zh-CN" sz="2100" i="1" dirty="0">
                <a:solidFill>
                  <a:srgbClr val="FF0000"/>
                </a:solidFill>
              </a:rPr>
              <a:t>f</a:t>
            </a:r>
            <a:r>
              <a:rPr lang="en-US" altLang="zh-CN" sz="2100" dirty="0"/>
              <a:t> delay</a:t>
            </a:r>
          </a:p>
          <a:p>
            <a:r>
              <a:rPr lang="en-US" altLang="zh-CN" sz="2100" dirty="0"/>
              <a:t>Mixing </a:t>
            </a:r>
            <a:r>
              <a:rPr lang="en-US" altLang="zh-CN" sz="2100" i="1" dirty="0">
                <a:solidFill>
                  <a:srgbClr val="FF0000"/>
                </a:solidFill>
              </a:rPr>
              <a:t>k</a:t>
            </a:r>
          </a:p>
          <a:p>
            <a:endParaRPr lang="en-US" altLang="zh-CN" sz="2100" i="1" dirty="0">
              <a:solidFill>
                <a:srgbClr val="FF0000"/>
              </a:solidFill>
            </a:endParaRPr>
          </a:p>
          <a:p>
            <a:pPr algn="r">
              <a:buNone/>
            </a:pPr>
            <a:r>
              <a:rPr lang="en-US" altLang="zh-CN" sz="1500" b="1" dirty="0">
                <a:solidFill>
                  <a:schemeClr val="bg1">
                    <a:lumMod val="50000"/>
                  </a:schemeClr>
                </a:solidFill>
              </a:rPr>
              <a:t>Hansen et al. (1985)</a:t>
            </a:r>
            <a:endParaRPr lang="zh-CN" altLang="en-US" sz="2100" b="1" dirty="0">
              <a:solidFill>
                <a:schemeClr val="bg1">
                  <a:lumMod val="50000"/>
                </a:schemeClr>
              </a:solidFill>
            </a:endParaRPr>
          </a:p>
        </p:txBody>
      </p:sp>
      <p:sp>
        <p:nvSpPr>
          <p:cNvPr id="3" name="标题 2"/>
          <p:cNvSpPr>
            <a:spLocks noGrp="1"/>
          </p:cNvSpPr>
          <p:nvPr>
            <p:ph type="title"/>
          </p:nvPr>
        </p:nvSpPr>
        <p:spPr>
          <a:xfrm>
            <a:off x="971600" y="0"/>
            <a:ext cx="7200800"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Climate Sensitivity and Feedback on the Timescale</a:t>
            </a:r>
            <a:endParaRPr lang="zh-CN" altLang="en-US" sz="2400" b="1" dirty="0">
              <a:solidFill>
                <a:srgbClr val="002060"/>
              </a:solidFill>
              <a:latin typeface="Arial Narrow" panose="020B0606020202030204" pitchFamily="34" charset="0"/>
              <a:cs typeface="Arial" panose="020B0604020202020204" pitchFamily="34" charset="0"/>
            </a:endParaRPr>
          </a:p>
        </p:txBody>
      </p:sp>
      <p:pic>
        <p:nvPicPr>
          <p:cNvPr id="55298" name="Picture 2"/>
          <p:cNvPicPr>
            <a:picLocks noChangeAspect="1" noChangeArrowheads="1"/>
          </p:cNvPicPr>
          <p:nvPr/>
        </p:nvPicPr>
        <p:blipFill>
          <a:blip r:embed="rId2" cstate="print"/>
          <a:srcRect/>
          <a:stretch>
            <a:fillRect/>
          </a:stretch>
        </p:blipFill>
        <p:spPr bwMode="auto">
          <a:xfrm>
            <a:off x="1475656" y="843558"/>
            <a:ext cx="3042179" cy="3348372"/>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4932040" y="1707654"/>
            <a:ext cx="2538282" cy="613112"/>
          </a:xfrm>
          <a:prstGeom prst="rect">
            <a:avLst/>
          </a:prstGeom>
          <a:noFill/>
          <a:ln w="9525">
            <a:noFill/>
            <a:miter lim="800000"/>
            <a:headEnd/>
            <a:tailEnd/>
          </a:ln>
        </p:spPr>
      </p:pic>
    </p:spTree>
    <p:extLst>
      <p:ext uri="{BB962C8B-B14F-4D97-AF65-F5344CB8AC3E}">
        <p14:creationId xmlns:p14="http://schemas.microsoft.com/office/powerpoint/2010/main" val="731674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47664" y="843558"/>
            <a:ext cx="6056430" cy="3132348"/>
          </a:xfrm>
        </p:spPr>
        <p:txBody>
          <a:bodyPr/>
          <a:lstStyle/>
          <a:p>
            <a:r>
              <a:rPr lang="en-US" altLang="zh-CN" sz="2100" dirty="0"/>
              <a:t>Diffusion-upwelling model (</a:t>
            </a:r>
            <a:r>
              <a:rPr lang="en-US" altLang="zh-CN" sz="1500" dirty="0"/>
              <a:t>Dickinson and </a:t>
            </a:r>
            <a:r>
              <a:rPr lang="en-US" altLang="zh-CN" sz="1500" dirty="0" err="1"/>
              <a:t>Schaudt</a:t>
            </a:r>
            <a:r>
              <a:rPr lang="en-US" altLang="zh-CN" sz="1500" dirty="0"/>
              <a:t>,  1998</a:t>
            </a:r>
            <a:r>
              <a:rPr lang="en-US" altLang="zh-CN" sz="2100" dirty="0" smtClean="0"/>
              <a:t>)</a:t>
            </a:r>
            <a:endParaRPr lang="en-US" altLang="zh-CN" sz="2100" dirty="0"/>
          </a:p>
        </p:txBody>
      </p:sp>
      <p:grpSp>
        <p:nvGrpSpPr>
          <p:cNvPr id="10" name="组合 9"/>
          <p:cNvGrpSpPr/>
          <p:nvPr/>
        </p:nvGrpSpPr>
        <p:grpSpPr>
          <a:xfrm>
            <a:off x="2249742" y="1491630"/>
            <a:ext cx="4644516" cy="1296144"/>
            <a:chOff x="1835696" y="1916832"/>
            <a:chExt cx="6192688" cy="1728192"/>
          </a:xfrm>
        </p:grpSpPr>
        <p:pic>
          <p:nvPicPr>
            <p:cNvPr id="56324" name="Picture 4"/>
            <p:cNvPicPr>
              <a:picLocks noChangeAspect="1" noChangeArrowheads="1"/>
            </p:cNvPicPr>
            <p:nvPr/>
          </p:nvPicPr>
          <p:blipFill>
            <a:blip r:embed="rId2" cstate="print"/>
            <a:srcRect/>
            <a:stretch>
              <a:fillRect/>
            </a:stretch>
          </p:blipFill>
          <p:spPr bwMode="auto">
            <a:xfrm>
              <a:off x="1979712" y="1916832"/>
              <a:ext cx="5075322" cy="504056"/>
            </a:xfrm>
            <a:prstGeom prst="rect">
              <a:avLst/>
            </a:prstGeom>
            <a:noFill/>
            <a:ln w="9525">
              <a:noFill/>
              <a:miter lim="800000"/>
              <a:headEnd/>
              <a:tailEnd/>
            </a:ln>
          </p:spPr>
        </p:pic>
        <p:pic>
          <p:nvPicPr>
            <p:cNvPr id="56325" name="Picture 5"/>
            <p:cNvPicPr>
              <a:picLocks noChangeAspect="1" noChangeArrowheads="1"/>
            </p:cNvPicPr>
            <p:nvPr/>
          </p:nvPicPr>
          <p:blipFill>
            <a:blip r:embed="rId3" cstate="print"/>
            <a:srcRect/>
            <a:stretch>
              <a:fillRect/>
            </a:stretch>
          </p:blipFill>
          <p:spPr bwMode="auto">
            <a:xfrm>
              <a:off x="2495289" y="2420888"/>
              <a:ext cx="4596991" cy="432048"/>
            </a:xfrm>
            <a:prstGeom prst="rect">
              <a:avLst/>
            </a:prstGeom>
            <a:noFill/>
            <a:ln w="9525">
              <a:noFill/>
              <a:miter lim="800000"/>
              <a:headEnd/>
              <a:tailEnd/>
            </a:ln>
          </p:spPr>
        </p:pic>
        <p:pic>
          <p:nvPicPr>
            <p:cNvPr id="56326" name="Picture 6"/>
            <p:cNvPicPr>
              <a:picLocks noChangeAspect="1" noChangeArrowheads="1"/>
            </p:cNvPicPr>
            <p:nvPr/>
          </p:nvPicPr>
          <p:blipFill>
            <a:blip r:embed="rId4" cstate="print"/>
            <a:srcRect/>
            <a:stretch>
              <a:fillRect/>
            </a:stretch>
          </p:blipFill>
          <p:spPr bwMode="auto">
            <a:xfrm>
              <a:off x="1835696" y="3212976"/>
              <a:ext cx="4704523" cy="432048"/>
            </a:xfrm>
            <a:prstGeom prst="rect">
              <a:avLst/>
            </a:prstGeom>
            <a:noFill/>
            <a:ln w="9525">
              <a:noFill/>
              <a:miter lim="800000"/>
              <a:headEnd/>
              <a:tailEnd/>
            </a:ln>
          </p:spPr>
        </p:pic>
        <p:pic>
          <p:nvPicPr>
            <p:cNvPr id="56327" name="Picture 7"/>
            <p:cNvPicPr>
              <a:picLocks noChangeAspect="1" noChangeArrowheads="1"/>
            </p:cNvPicPr>
            <p:nvPr/>
          </p:nvPicPr>
          <p:blipFill>
            <a:blip r:embed="rId5" cstate="print"/>
            <a:srcRect/>
            <a:stretch>
              <a:fillRect/>
            </a:stretch>
          </p:blipFill>
          <p:spPr bwMode="auto">
            <a:xfrm>
              <a:off x="6798247" y="3212976"/>
              <a:ext cx="1230137" cy="360040"/>
            </a:xfrm>
            <a:prstGeom prst="rect">
              <a:avLst/>
            </a:prstGeom>
            <a:noFill/>
            <a:ln w="9525">
              <a:noFill/>
              <a:miter lim="800000"/>
              <a:headEnd/>
              <a:tailEnd/>
            </a:ln>
          </p:spPr>
        </p:pic>
      </p:grpSp>
      <p:sp>
        <p:nvSpPr>
          <p:cNvPr id="11" name="标题 2"/>
          <p:cNvSpPr>
            <a:spLocks noGrp="1"/>
          </p:cNvSpPr>
          <p:nvPr>
            <p:ph type="title"/>
          </p:nvPr>
        </p:nvSpPr>
        <p:spPr>
          <a:xfrm>
            <a:off x="899592" y="0"/>
            <a:ext cx="7344816" cy="486000"/>
          </a:xfrm>
        </p:spPr>
        <p:txBody>
          <a:bodyPr anchor="ctr" anchorCtr="0"/>
          <a:lstStyle/>
          <a:p>
            <a:r>
              <a:rPr lang="en-US" altLang="zh-CN" sz="2400" b="1" dirty="0">
                <a:solidFill>
                  <a:srgbClr val="002060"/>
                </a:solidFill>
                <a:latin typeface="Arial Narrow" panose="020B0606020202030204" pitchFamily="34" charset="0"/>
                <a:cs typeface="Arial" panose="020B0604020202020204" pitchFamily="34" charset="0"/>
              </a:rPr>
              <a:t>Climate Sensitivity and Feedback on the Timescale</a:t>
            </a:r>
            <a:endParaRPr lang="zh-CN" altLang="en-US" sz="2400" b="1"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79641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3691</TotalTime>
  <Words>2324</Words>
  <Application>Microsoft Office PowerPoint</Application>
  <PresentationFormat>全屏显示(16:9)</PresentationFormat>
  <Paragraphs>320</Paragraphs>
  <Slides>53</Slides>
  <Notes>16</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53</vt:i4>
      </vt:variant>
    </vt:vector>
  </HeadingPairs>
  <TitlesOfParts>
    <vt:vector size="74" baseType="lpstr">
      <vt:lpstr>MS PGothic</vt:lpstr>
      <vt:lpstr>黑体</vt:lpstr>
      <vt:lpstr>华文楷体</vt:lpstr>
      <vt:lpstr>隶书</vt:lpstr>
      <vt:lpstr>宋体</vt:lpstr>
      <vt:lpstr>微软雅黑</vt:lpstr>
      <vt:lpstr>Arial</vt:lpstr>
      <vt:lpstr>Arial Narrow</vt:lpstr>
      <vt:lpstr>Calibri</vt:lpstr>
      <vt:lpstr>Cambria</vt:lpstr>
      <vt:lpstr>Cambria Math</vt:lpstr>
      <vt:lpstr>Copperplate Gothic Light</vt:lpstr>
      <vt:lpstr>Maiandra GD</vt:lpstr>
      <vt:lpstr>Symbol</vt:lpstr>
      <vt:lpstr>Tahoma</vt:lpstr>
      <vt:lpstr>Times New Roman</vt:lpstr>
      <vt:lpstr>Verdana</vt:lpstr>
      <vt:lpstr>Wingdings</vt:lpstr>
      <vt:lpstr>Wingdings 2</vt:lpstr>
      <vt:lpstr>PKU_AOS</vt:lpstr>
      <vt:lpstr>Equation</vt:lpstr>
      <vt:lpstr> 大尺度海洋-大气相互作用  Large Scale Ocean-Atmosphere Interaction</vt:lpstr>
      <vt:lpstr>PowerPoint 演示文稿</vt:lpstr>
      <vt:lpstr>Can We Return to Normal?</vt:lpstr>
      <vt:lpstr>Concept</vt:lpstr>
      <vt:lpstr>Timescale for Climate Change</vt:lpstr>
      <vt:lpstr>Definition of Timescale</vt:lpstr>
      <vt:lpstr>What Determine Timescale?</vt:lpstr>
      <vt:lpstr>Climate Sensitivity and Feedback on the Timescale</vt:lpstr>
      <vt:lpstr>Climate Sensitivity and Feedback on the Timescale</vt:lpstr>
      <vt:lpstr>Climate Sensitivity and Feedback on the Timescale</vt:lpstr>
      <vt:lpstr>Timescale in GEBM</vt:lpstr>
      <vt:lpstr>Timescale in OGCM</vt:lpstr>
      <vt:lpstr>Timescale in AOGCM</vt:lpstr>
      <vt:lpstr>Timescale in AOGCM</vt:lpstr>
      <vt:lpstr>Model and Experiments</vt:lpstr>
      <vt:lpstr>General Responses</vt:lpstr>
      <vt:lpstr>Evolution of Ocean Temperature</vt:lpstr>
      <vt:lpstr>Final SST</vt:lpstr>
      <vt:lpstr>Defining the Timescale of Climate Response</vt:lpstr>
      <vt:lpstr>Time Profile with Depth</vt:lpstr>
      <vt:lpstr>Timescale for Global Oceans </vt:lpstr>
      <vt:lpstr>Summary and Mechanism</vt:lpstr>
      <vt:lpstr>Lower Ocean: AMOC Changes</vt:lpstr>
      <vt:lpstr>Upper Ocean: Surface Heat Flux, STC and AMOC</vt:lpstr>
      <vt:lpstr>Upper Ocean: Surface Heat Flux and AMOC</vt:lpstr>
      <vt:lpstr>Discussions</vt:lpstr>
      <vt:lpstr>Reversibility of the Climate Change</vt:lpstr>
      <vt:lpstr>Periodic Change in Past Climate</vt:lpstr>
      <vt:lpstr>PowerPoint 演示文稿</vt:lpstr>
      <vt:lpstr>Irreversible Climate Change ?</vt:lpstr>
      <vt:lpstr>Irreversible Climate Change: Precipitation Change</vt:lpstr>
      <vt:lpstr>Questions</vt:lpstr>
      <vt:lpstr>Experiments</vt:lpstr>
      <vt:lpstr>General Evolution in Global SST</vt:lpstr>
      <vt:lpstr>Recovery Time</vt:lpstr>
      <vt:lpstr>Evolution in Ocean Temperature in 2CO2TD</vt:lpstr>
      <vt:lpstr>PowerPoint 演示文稿</vt:lpstr>
      <vt:lpstr>PowerPoint 演示文稿</vt:lpstr>
      <vt:lpstr>Residuals in 2CO2TD</vt:lpstr>
      <vt:lpstr>Residuals in 2CO2TED</vt:lpstr>
      <vt:lpstr>Residuals in 4CO2TD</vt:lpstr>
      <vt:lpstr>Walker Circulation and STC and AMOC</vt:lpstr>
      <vt:lpstr>Conclusion and Implication</vt:lpstr>
      <vt:lpstr>Sensitivity of SAT to the Slow Ocean</vt:lpstr>
      <vt:lpstr>Time Evolution of SAT and Precipitation</vt:lpstr>
      <vt:lpstr>Nonlinearity and Hysteresis</vt:lpstr>
      <vt:lpstr>Precipitation in Response to Radiative Forcing</vt:lpstr>
      <vt:lpstr>Hysteresis </vt:lpstr>
      <vt:lpstr>Hysteresis in Surface Energy Budget</vt:lpstr>
      <vt:lpstr>Time Evolution of SAT and Precipitation</vt:lpstr>
      <vt:lpstr>Nonlinearity and Hysteresis</vt:lpstr>
      <vt:lpstr>Surface Energy Budget</vt:lpstr>
      <vt:lpstr>Summary</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Navy Young</cp:lastModifiedBy>
  <cp:revision>289</cp:revision>
  <dcterms:created xsi:type="dcterms:W3CDTF">2011-02-17T14:19:49Z</dcterms:created>
  <dcterms:modified xsi:type="dcterms:W3CDTF">2021-03-31T20:05:38Z</dcterms:modified>
</cp:coreProperties>
</file>