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76"/>
  </p:notesMasterIdLst>
  <p:handoutMasterIdLst>
    <p:handoutMasterId r:id="rId77"/>
  </p:handoutMasterIdLst>
  <p:sldIdLst>
    <p:sldId id="497" r:id="rId2"/>
    <p:sldId id="565" r:id="rId3"/>
    <p:sldId id="566" r:id="rId4"/>
    <p:sldId id="567" r:id="rId5"/>
    <p:sldId id="568" r:id="rId6"/>
    <p:sldId id="569" r:id="rId7"/>
    <p:sldId id="571" r:id="rId8"/>
    <p:sldId id="572" r:id="rId9"/>
    <p:sldId id="574" r:id="rId10"/>
    <p:sldId id="575" r:id="rId11"/>
    <p:sldId id="576" r:id="rId12"/>
    <p:sldId id="577" r:id="rId13"/>
    <p:sldId id="578" r:id="rId14"/>
    <p:sldId id="579" r:id="rId15"/>
    <p:sldId id="580" r:id="rId16"/>
    <p:sldId id="581" r:id="rId17"/>
    <p:sldId id="582" r:id="rId18"/>
    <p:sldId id="583" r:id="rId19"/>
    <p:sldId id="584" r:id="rId20"/>
    <p:sldId id="585" r:id="rId21"/>
    <p:sldId id="586" r:id="rId22"/>
    <p:sldId id="587" r:id="rId23"/>
    <p:sldId id="588" r:id="rId24"/>
    <p:sldId id="589" r:id="rId25"/>
    <p:sldId id="590" r:id="rId26"/>
    <p:sldId id="591" r:id="rId27"/>
    <p:sldId id="592" r:id="rId28"/>
    <p:sldId id="593" r:id="rId29"/>
    <p:sldId id="594" r:id="rId30"/>
    <p:sldId id="595" r:id="rId31"/>
    <p:sldId id="596" r:id="rId32"/>
    <p:sldId id="597" r:id="rId33"/>
    <p:sldId id="598" r:id="rId34"/>
    <p:sldId id="599" r:id="rId35"/>
    <p:sldId id="600" r:id="rId36"/>
    <p:sldId id="601" r:id="rId37"/>
    <p:sldId id="602" r:id="rId38"/>
    <p:sldId id="603" r:id="rId39"/>
    <p:sldId id="604" r:id="rId40"/>
    <p:sldId id="605" r:id="rId41"/>
    <p:sldId id="606" r:id="rId42"/>
    <p:sldId id="607" r:id="rId43"/>
    <p:sldId id="608" r:id="rId44"/>
    <p:sldId id="609" r:id="rId45"/>
    <p:sldId id="610" r:id="rId46"/>
    <p:sldId id="611" r:id="rId47"/>
    <p:sldId id="612" r:id="rId48"/>
    <p:sldId id="613" r:id="rId49"/>
    <p:sldId id="614" r:id="rId50"/>
    <p:sldId id="615" r:id="rId51"/>
    <p:sldId id="616" r:id="rId52"/>
    <p:sldId id="617" r:id="rId53"/>
    <p:sldId id="618" r:id="rId54"/>
    <p:sldId id="619" r:id="rId55"/>
    <p:sldId id="620" r:id="rId56"/>
    <p:sldId id="621" r:id="rId57"/>
    <p:sldId id="622" r:id="rId58"/>
    <p:sldId id="623" r:id="rId59"/>
    <p:sldId id="624" r:id="rId60"/>
    <p:sldId id="638" r:id="rId61"/>
    <p:sldId id="625" r:id="rId62"/>
    <p:sldId id="626" r:id="rId63"/>
    <p:sldId id="627" r:id="rId64"/>
    <p:sldId id="628" r:id="rId65"/>
    <p:sldId id="629" r:id="rId66"/>
    <p:sldId id="630" r:id="rId67"/>
    <p:sldId id="631" r:id="rId68"/>
    <p:sldId id="632" r:id="rId69"/>
    <p:sldId id="633" r:id="rId70"/>
    <p:sldId id="634" r:id="rId71"/>
    <p:sldId id="635" r:id="rId72"/>
    <p:sldId id="636" r:id="rId73"/>
    <p:sldId id="637" r:id="rId74"/>
    <p:sldId id="563" r:id="rId75"/>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60000"/>
    <a:srgbClr val="0000FF"/>
    <a:srgbClr val="663300"/>
    <a:srgbClr val="5F5F5F"/>
    <a:srgbClr val="FB7F75"/>
    <a:srgbClr val="FF0000"/>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933" autoAdjust="0"/>
  </p:normalViewPr>
  <p:slideViewPr>
    <p:cSldViewPr>
      <p:cViewPr varScale="1">
        <p:scale>
          <a:sx n="105" d="100"/>
          <a:sy n="105" d="100"/>
        </p:scale>
        <p:origin x="63" y="83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3943177-7A8B-4599-9C71-7C5227F8B836}" type="slidenum">
              <a:rPr lang="zh-CN" altLang="en-US" smtClean="0"/>
              <a:pPr/>
              <a:t>4</a:t>
            </a:fld>
            <a:endParaRPr lang="en-US" altLang="zh-CN"/>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a:spcBef>
                <a:spcPct val="40000"/>
              </a:spcBef>
            </a:pPr>
            <a:r>
              <a:rPr lang="en-US" altLang="zh-CN" dirty="0"/>
              <a:t>Description</a:t>
            </a:r>
          </a:p>
          <a:p>
            <a:pPr lvl="1">
              <a:spcBef>
                <a:spcPct val="40000"/>
              </a:spcBef>
            </a:pPr>
            <a:r>
              <a:rPr lang="en-US" altLang="zh-CN" dirty="0"/>
              <a:t>The force due to pressure comes from the difference in pressure from one point to another - i.e. the “pressure gradient force" since the gradient is the change over distance. The force is in the direction from high to low pressure, hence we say the force is oriented "down the pressure gradient".</a:t>
            </a:r>
            <a:endParaRPr lang="en-US" altLang="zh-CN" sz="900" dirty="0"/>
          </a:p>
          <a:p>
            <a:endParaRPr lang="zh-CN" altLang="en-US" dirty="0"/>
          </a:p>
        </p:txBody>
      </p:sp>
    </p:spTree>
    <p:extLst>
      <p:ext uri="{BB962C8B-B14F-4D97-AF65-F5344CB8AC3E}">
        <p14:creationId xmlns:p14="http://schemas.microsoft.com/office/powerpoint/2010/main" val="421767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2CB7B0D-599B-4433-A18D-779E46698F13}" type="slidenum">
              <a:rPr lang="zh-CN" altLang="en-US" smtClean="0"/>
              <a:pPr/>
              <a:t>23</a:t>
            </a:fld>
            <a:endParaRPr lang="en-US" altLang="zh-CN"/>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a:spcBef>
                <a:spcPct val="40000"/>
              </a:spcBef>
            </a:pPr>
            <a:r>
              <a:rPr lang="en-US" altLang="zh-CN"/>
              <a:t>The potential temperature sections show warm water at the surface to cold down below. Warm waters reach a bit deeper in the bowls of the subtropical gyres. Coldest deep water extending northward from Antarctica. Large rise in isotherms south of 40S is associated with the Antarctic Circumpolar Current. The potential temperature inversion layer in the South Atlantic must be balanced by salinity since on these large scales true density inversions are never seen. </a:t>
            </a:r>
            <a:endParaRPr lang="zh-CN" altLang="en-US"/>
          </a:p>
          <a:p>
            <a:endParaRPr lang="zh-CN" altLang="en-US"/>
          </a:p>
        </p:txBody>
      </p:sp>
    </p:spTree>
    <p:extLst>
      <p:ext uri="{BB962C8B-B14F-4D97-AF65-F5344CB8AC3E}">
        <p14:creationId xmlns:p14="http://schemas.microsoft.com/office/powerpoint/2010/main" val="390123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10ABC2B-9303-4469-8892-1694A6EB0618}" type="slidenum">
              <a:rPr lang="zh-CN" altLang="en-US" smtClean="0"/>
              <a:pPr/>
              <a:t>27</a:t>
            </a:fld>
            <a:endParaRPr lang="en-US" altLang="zh-CN"/>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altLang="zh-CN"/>
              <a:t>The dissolved matter in seawater affects its density, hence the importance of measuring salinity</a:t>
            </a:r>
            <a:endParaRPr lang="zh-CN" altLang="en-US"/>
          </a:p>
        </p:txBody>
      </p:sp>
    </p:spTree>
    <p:extLst>
      <p:ext uri="{BB962C8B-B14F-4D97-AF65-F5344CB8AC3E}">
        <p14:creationId xmlns:p14="http://schemas.microsoft.com/office/powerpoint/2010/main" val="905243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3AC4AC1-723E-46B1-B74D-422AF6DC5B60}" type="slidenum">
              <a:rPr lang="zh-CN" altLang="en-US" smtClean="0"/>
              <a:pPr/>
              <a:t>46</a:t>
            </a:fld>
            <a:endParaRPr lang="en-US" altLang="zh-CN"/>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a:spcBef>
                <a:spcPct val="40000"/>
              </a:spcBef>
            </a:pPr>
            <a:r>
              <a:rPr lang="en-US" altLang="zh-CN" sz="1000" dirty="0"/>
              <a:t>We can also use any other pressure as a reference. We refer to potential density at the sea surface as "sigma sub theta" (Greek in class - sorry about the notes), if potential temperature is used, and "sigma sub t" if measured temperature is used. The latter is an outdated method. We refer to potential density referenced to 1000 </a:t>
            </a:r>
            <a:r>
              <a:rPr lang="en-US" altLang="zh-CN" sz="1000" dirty="0" err="1"/>
              <a:t>dbar</a:t>
            </a:r>
            <a:r>
              <a:rPr lang="en-US" altLang="zh-CN" sz="1000" dirty="0"/>
              <a:t> as "sigma sub 1", to 2000 </a:t>
            </a:r>
            <a:r>
              <a:rPr lang="en-US" altLang="zh-CN" sz="1000" dirty="0" err="1"/>
              <a:t>dbar</a:t>
            </a:r>
            <a:r>
              <a:rPr lang="en-US" altLang="zh-CN" sz="1000" dirty="0"/>
              <a:t> as "sigma sub 2", to 3000 </a:t>
            </a:r>
            <a:r>
              <a:rPr lang="en-US" altLang="zh-CN" sz="1000" dirty="0" err="1"/>
              <a:t>dbar</a:t>
            </a:r>
            <a:r>
              <a:rPr lang="en-US" altLang="zh-CN" sz="1000" dirty="0"/>
              <a:t> as "sigma sub 3" and so on, following the nomenclature introduced by Lynn and Reid (1973); in these cases, potential temperature relative to the reference pressure is used in evaluating the potential density </a:t>
            </a:r>
          </a:p>
          <a:p>
            <a:pPr>
              <a:spcBef>
                <a:spcPct val="40000"/>
              </a:spcBef>
            </a:pPr>
            <a:r>
              <a:rPr lang="en-US" altLang="zh-CN" sz="1000" dirty="0"/>
              <a:t>Cold water is more compressible than warm water. That is, it is easier to deform a cold parcel than a warm parcel. Therefore cold water becomes </a:t>
            </a:r>
            <a:r>
              <a:rPr lang="en-US" altLang="zh-CN" sz="1000" b="1" dirty="0"/>
              <a:t>denser</a:t>
            </a:r>
            <a:r>
              <a:rPr lang="en-US" altLang="zh-CN" sz="1000" dirty="0"/>
              <a:t> than warm water when they are both submerged to the same pressure. Therefore various reference pressures are necessary. We use a pressure which is relatively close to the depth we are interested in studying. The compressibility effect is apparent when we look at contours of density at say 4000 </a:t>
            </a:r>
            <a:r>
              <a:rPr lang="en-US" altLang="zh-CN" sz="1000" dirty="0" err="1"/>
              <a:t>dbar</a:t>
            </a:r>
            <a:r>
              <a:rPr lang="en-US" altLang="zh-CN" sz="1000" dirty="0"/>
              <a:t> compared with those at 0 </a:t>
            </a:r>
            <a:r>
              <a:rPr lang="en-US" altLang="zh-CN" sz="1000" dirty="0" err="1"/>
              <a:t>dbar</a:t>
            </a:r>
            <a:r>
              <a:rPr lang="en-US" altLang="zh-CN" sz="1000" dirty="0"/>
              <a:t>. </a:t>
            </a:r>
          </a:p>
          <a:p>
            <a:pPr>
              <a:spcBef>
                <a:spcPct val="40000"/>
              </a:spcBef>
            </a:pPr>
            <a:r>
              <a:rPr lang="en-US" altLang="zh-CN" sz="1000" dirty="0"/>
              <a:t>The dependence of compressibility on temperature can be important. For instance, water spilling out of the Mediterranean through the Strait of Gibraltar is extremely salty and rather warm, compared with water spilling into the Atlantic from the Greenland Sea over the Greenland-Iceland ridge. They both have about the same density at their sills. However, the warm, saline Mediterranean water does not compress as well as the Greenland Sea water, and does not reach the ocean bottom. (There is also a difference in how the two types of water entrain other waters as they plunge downwards, so this is not a straightforward explanation.)</a:t>
            </a:r>
            <a:endParaRPr lang="zh-CN" altLang="en-US" sz="1000" dirty="0"/>
          </a:p>
        </p:txBody>
      </p:sp>
    </p:spTree>
    <p:extLst>
      <p:ext uri="{BB962C8B-B14F-4D97-AF65-F5344CB8AC3E}">
        <p14:creationId xmlns:p14="http://schemas.microsoft.com/office/powerpoint/2010/main" val="292766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5516ABA-F873-484D-9D15-94E04D3BB58D}" type="slidenum">
              <a:rPr lang="zh-CN" altLang="en-US" smtClean="0"/>
              <a:pPr/>
              <a:t>57</a:t>
            </a:fld>
            <a:endParaRPr lang="en-US" altLang="zh-CN"/>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altLang="zh-CN"/>
              <a:t>SOund Fixing and Ranging (SOFAR) </a:t>
            </a:r>
            <a:endParaRPr lang="zh-CN" altLang="en-US"/>
          </a:p>
        </p:txBody>
      </p:sp>
    </p:spTree>
    <p:extLst>
      <p:ext uri="{BB962C8B-B14F-4D97-AF65-F5344CB8AC3E}">
        <p14:creationId xmlns:p14="http://schemas.microsoft.com/office/powerpoint/2010/main" val="194787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1569A11-519D-4600-8F25-E90206B52CC2}" type="slidenum">
              <a:rPr lang="zh-CN" altLang="en-US" smtClean="0"/>
              <a:pPr/>
              <a:t>61</a:t>
            </a:fld>
            <a:endParaRPr lang="en-US" altLang="zh-CN"/>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altLang="zh-CN"/>
              <a:t>The behavior of visible light in water is different from that in air.  Light is absorbed in much shorter distances in the sea than in the atmosphere.  We are concerned here with short-wave energy of wavelengths from about 0.4 to 0.8 µm (1 µm = 10-6 m), i.e. from the violet to the red of the visible spectrum.  When this short-wave energy penetrates into the sea, some of it is scattered but most is absorbed and causes the temperature of the water to rise.  This is the major source of supply of heat to the oceans.  The vertical attenuation of the energy is progressive as the radiation passes down through the sea and is different for different wavelengths.  The progressive decrease in energy penetrating downward is expressed by an exponential law, Iz = Io exp (- kz), where Io is the radiation intensity penetrating through the surface, Iz is the remaining intensity at a depth z meters below the surface and k is the vertical attenuation coefficient of the water.  The effects of depth and of attenuation coefficient are shown in Table 3.2.  The coefficient k depends mainly on the absorption of light in the water and to a lesser extent on scattering. </a:t>
            </a:r>
            <a:endParaRPr lang="zh-CN" altLang="en-US"/>
          </a:p>
        </p:txBody>
      </p:sp>
    </p:spTree>
    <p:extLst>
      <p:ext uri="{BB962C8B-B14F-4D97-AF65-F5344CB8AC3E}">
        <p14:creationId xmlns:p14="http://schemas.microsoft.com/office/powerpoint/2010/main" val="3278276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57E49AC-F906-4BB9-A7A1-51D7195E0007}" type="slidenum">
              <a:rPr lang="zh-CN" altLang="en-US" smtClean="0"/>
              <a:pPr/>
              <a:t>62</a:t>
            </a:fld>
            <a:endParaRPr lang="en-US" altLang="zh-CN"/>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altLang="zh-CN"/>
              <a:t>The behavior of visible light in water is different from that in air.  Light is absorbed in much shorter distances in the sea than in the atmosphere.  We are concerned here with short-wave energy of wavelengths from about 0.4 to 0.8 µm (1 µm = 10-6 m), i.e. from the violet to the red of the visible spectrum.  When this short-wave energy penetrates into the sea, some of it is scattered but most is absorbed and causes the temperature of the water to rise.  This is the major source of supply of heat to the oceans.  The vertical attenuation of the energy is progressive as the radiation passes down through the sea and is different for different wavelengths.  The progressive decrease in energy penetrating downward is expressed by an exponential law, Iz = Io exp (- kz), where Io is the radiation intensity penetrating through the surface, Iz is the remaining intensity at a depth z meters below the surface and k is the vertical attenuation coefficient of the water.  The effects of depth and of attenuation coefficient are shown in Table 3.2.  The coefficient k depends mainly on the absorption of light in the water and to a lesser extent on scattering. </a:t>
            </a:r>
            <a:endParaRPr lang="zh-CN" altLang="en-US"/>
          </a:p>
        </p:txBody>
      </p:sp>
    </p:spTree>
    <p:extLst>
      <p:ext uri="{BB962C8B-B14F-4D97-AF65-F5344CB8AC3E}">
        <p14:creationId xmlns:p14="http://schemas.microsoft.com/office/powerpoint/2010/main" val="1085606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EC10FB0-F0AA-457D-B3CA-8940EC2D80AD}" type="slidenum">
              <a:rPr lang="zh-CN" altLang="en-US" smtClean="0"/>
              <a:pPr/>
              <a:t>64</a:t>
            </a:fld>
            <a:endParaRPr lang="en-US" altLang="zh-CN"/>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a:lnSpc>
                <a:spcPct val="80000"/>
              </a:lnSpc>
            </a:pPr>
            <a:r>
              <a:rPr lang="en-US" altLang="zh-CN" sz="800"/>
              <a:t>For seawater, the coefficient k varies considerably with wavelength.  For clear ocean water (Fig. 3.7 a, curve 1) k is minimum at about 0.45 µm wavelength so that blue light is attenuated least (penetrates best).  At shorter wavelengths (toward the ultra-violet) and at longer wavelengths (in the red and infra-red) the attenuation is much greater and penetration correspondingly less.  The increased attenuation in the ultra-violet is not important to the heat budget of the oceans because the amount of energy reaching sea level at such short wavelengths is small.  The increased absorption is more important in and beyond the red end of the spectrum where more energy is present in the sun’s radiation.  Virtually all of the energy at wavelengths shorter than the visible is absorbed in the top meter of water, while the energy at wavelengths 1.5 µm or greater is absorbed in the top few centimeters.  In Fig. 3.7 b (full lines) are shown the relative amounts of energy penetrating clear ocean water to 1, 10 and 50 m as a function of wavelength.  The maximum penetration is in the blue while penetration by yellow and red is much less. </a:t>
            </a:r>
          </a:p>
          <a:p>
            <a:pPr>
              <a:lnSpc>
                <a:spcPct val="80000"/>
              </a:lnSpc>
            </a:pPr>
            <a:endParaRPr lang="zh-CN" altLang="en-US" sz="800"/>
          </a:p>
          <a:p>
            <a:pPr>
              <a:lnSpc>
                <a:spcPct val="80000"/>
              </a:lnSpc>
            </a:pPr>
            <a:r>
              <a:rPr lang="en-US" altLang="zh-CN" sz="800"/>
              <a:t>In more turbid waters, e.g. near the coast, all wavelengths are attenuated more than in clear water, i.e. k is larger as shown by curve 2 in Fig. 3.7 a, and the least attenuation is in the yellow part of the spectrum.  The dashed lines in Fig. 3.7 b show the relative penetration of energy for turbid coastal water.  The energy penetrating to 1 m is less and to 10 m much less than through clear water, and the maximum penetration is shifted to the yellow.  (The energy reaching 50 m in this turbid water is too small to show on the scale of this graph.)</a:t>
            </a:r>
          </a:p>
          <a:p>
            <a:pPr>
              <a:lnSpc>
                <a:spcPct val="80000"/>
              </a:lnSpc>
            </a:pPr>
            <a:r>
              <a:rPr lang="en-US" altLang="zh-CN" sz="800"/>
              <a:t>	In clear ocean water the superior penetration of blue and green light is evident both visually when diving and also in color photographs taken underwater by natural light.  Red or yellow objects appear darker in color or even black as they are viewed at increasing depths because the light at the red end of the spectrum has been absorbed in the upper layers and little is left to be reflected by the object.  Blue or green objects retain their color to greater depths.  In clear ocean water there is enough light at 50 to 100 m to permit a diver to work, but in turbid coastal waters almost all of the energy may have been absorbed by 10 m depth.</a:t>
            </a:r>
          </a:p>
          <a:p>
            <a:pPr>
              <a:lnSpc>
                <a:spcPct val="80000"/>
              </a:lnSpc>
            </a:pPr>
            <a:r>
              <a:rPr lang="en-US" altLang="zh-CN" sz="800"/>
              <a:t>	The above remarks have emphasized the penetration of particular wavelengths.  The energy from the sun is composed of a range (spectrum) of wavelengths and, as far as the heat budget is concerned (see Chapter 5), the important quantity is the sum of energy at all wavelengths penetrating into the water.  The last two columns of Table 3.2 indicate the range of penetrations found in actual seawater.</a:t>
            </a:r>
          </a:p>
          <a:p>
            <a:pPr>
              <a:lnSpc>
                <a:spcPct val="80000"/>
              </a:lnSpc>
            </a:pPr>
            <a:r>
              <a:rPr lang="en-US" altLang="zh-CN" sz="800"/>
              <a:t>	In addition to its significance for the heat budget, the penetration of radiation into the sea is of interest to biologists in connection with the photosynthetic activity of phytoplankton and algae and with the behavior of zooplankton and fish.  Some of the methods for measuring the attenuation or transmission of radiation through the sea are described in Section 6.8.  The presence of plankton and sediment in seawater changes the penetration depth of solar radiation, and hence the depth at which the sun's heat is absorbed.  This leads to changes in the way that the surface mixed layer develops.  There are significant and permanent geographical variations in this vertical distribution of absorption, since some regions of the world ocean have much higher biological productivity than others.</a:t>
            </a:r>
            <a:endParaRPr lang="zh-CN" altLang="en-US" sz="800"/>
          </a:p>
        </p:txBody>
      </p:sp>
    </p:spTree>
    <p:extLst>
      <p:ext uri="{BB962C8B-B14F-4D97-AF65-F5344CB8AC3E}">
        <p14:creationId xmlns:p14="http://schemas.microsoft.com/office/powerpoint/2010/main" val="1978216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a:ln/>
        </p:spPr>
      </p:sp>
      <p:sp>
        <p:nvSpPr>
          <p:cNvPr id="101379" name="备注占位符 2"/>
          <p:cNvSpPr>
            <a:spLocks noGrp="1"/>
          </p:cNvSpPr>
          <p:nvPr>
            <p:ph type="body" idx="1"/>
          </p:nvPr>
        </p:nvSpPr>
        <p:spPr>
          <a:noFill/>
          <a:ln/>
        </p:spPr>
        <p:txBody>
          <a:bodyPr/>
          <a:lstStyle/>
          <a:p>
            <a:endParaRPr lang="zh-CN" altLang="en-US"/>
          </a:p>
        </p:txBody>
      </p:sp>
      <p:sp>
        <p:nvSpPr>
          <p:cNvPr id="101380" name="灯片编号占位符 3"/>
          <p:cNvSpPr>
            <a:spLocks noGrp="1"/>
          </p:cNvSpPr>
          <p:nvPr>
            <p:ph type="sldNum" sz="quarter" idx="5"/>
          </p:nvPr>
        </p:nvSpPr>
        <p:spPr>
          <a:noFill/>
        </p:spPr>
        <p:txBody>
          <a:bodyPr/>
          <a:lstStyle/>
          <a:p>
            <a:fld id="{C8CB9AB1-B86F-42AC-9C4C-2372CB4FF17D}" type="slidenum">
              <a:rPr lang="zh-CN" altLang="en-US" smtClean="0"/>
              <a:pPr/>
              <a:t>73</a:t>
            </a:fld>
            <a:endParaRPr lang="en-US" altLang="zh-CN"/>
          </a:p>
        </p:txBody>
      </p:sp>
    </p:spTree>
    <p:extLst>
      <p:ext uri="{BB962C8B-B14F-4D97-AF65-F5344CB8AC3E}">
        <p14:creationId xmlns:p14="http://schemas.microsoft.com/office/powerpoint/2010/main" val="349623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BC24E44-2C58-4E8C-8B2E-7980D06E14D9}" type="slidenum">
              <a:rPr lang="zh-CN" altLang="en-US" smtClean="0"/>
              <a:pPr/>
              <a:t>5</a:t>
            </a:fld>
            <a:endParaRPr lang="en-US" altLang="zh-CN"/>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altLang="zh-CN"/>
              <a:t>P=rou*g*h</a:t>
            </a:r>
          </a:p>
        </p:txBody>
      </p:sp>
    </p:spTree>
    <p:extLst>
      <p:ext uri="{BB962C8B-B14F-4D97-AF65-F5344CB8AC3E}">
        <p14:creationId xmlns:p14="http://schemas.microsoft.com/office/powerpoint/2010/main" val="3790007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67CAEED-64DC-44AE-8CDF-6E4407B1800E}" type="slidenum">
              <a:rPr lang="zh-CN" altLang="en-US" smtClean="0"/>
              <a:pPr/>
              <a:t>6</a:t>
            </a:fld>
            <a:endParaRPr lang="en-US" altLang="zh-CN"/>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altLang="zh-CN"/>
              <a:t>1 dbar ~ 1 m</a:t>
            </a:r>
          </a:p>
          <a:p>
            <a:endParaRPr lang="en-US" altLang="zh-CN"/>
          </a:p>
          <a:p>
            <a:r>
              <a:rPr lang="en-US" altLang="zh-CN"/>
              <a:t>Hydrostatic equation given in class.</a:t>
            </a:r>
          </a:p>
          <a:p>
            <a:endParaRPr lang="en-US" altLang="zh-CN"/>
          </a:p>
          <a:p>
            <a:r>
              <a:rPr lang="en-US" altLang="zh-CN"/>
              <a:t>P=rou*g*h</a:t>
            </a:r>
          </a:p>
          <a:p>
            <a:endParaRPr lang="en-US" altLang="zh-CN"/>
          </a:p>
        </p:txBody>
      </p:sp>
    </p:spTree>
    <p:extLst>
      <p:ext uri="{BB962C8B-B14F-4D97-AF65-F5344CB8AC3E}">
        <p14:creationId xmlns:p14="http://schemas.microsoft.com/office/powerpoint/2010/main" val="76275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idx="1"/>
          </p:nvPr>
        </p:nvSpPr>
        <p:spPr>
          <a:noFill/>
          <a:ln/>
        </p:spPr>
        <p:txBody>
          <a:bodyPr/>
          <a:lstStyle/>
          <a:p>
            <a:r>
              <a:rPr lang="en-US" altLang="zh-CN"/>
              <a:t>(which are much much stronger than the vertical flows)</a:t>
            </a:r>
            <a:endParaRPr lang="zh-CN" altLang="en-US"/>
          </a:p>
        </p:txBody>
      </p:sp>
      <p:sp>
        <p:nvSpPr>
          <p:cNvPr id="86020" name="灯片编号占位符 3"/>
          <p:cNvSpPr>
            <a:spLocks noGrp="1"/>
          </p:cNvSpPr>
          <p:nvPr>
            <p:ph type="sldNum" sz="quarter" idx="5"/>
          </p:nvPr>
        </p:nvSpPr>
        <p:spPr>
          <a:noFill/>
        </p:spPr>
        <p:txBody>
          <a:bodyPr/>
          <a:lstStyle/>
          <a:p>
            <a:fld id="{53AB398B-E354-4456-8598-3716CFA18782}" type="slidenum">
              <a:rPr lang="zh-CN" altLang="en-US" smtClean="0"/>
              <a:pPr/>
              <a:t>7</a:t>
            </a:fld>
            <a:endParaRPr lang="en-US" altLang="zh-CN"/>
          </a:p>
        </p:txBody>
      </p:sp>
    </p:spTree>
    <p:extLst>
      <p:ext uri="{BB962C8B-B14F-4D97-AF65-F5344CB8AC3E}">
        <p14:creationId xmlns:p14="http://schemas.microsoft.com/office/powerpoint/2010/main" val="216153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a:ln/>
        </p:spPr>
      </p:sp>
      <p:sp>
        <p:nvSpPr>
          <p:cNvPr id="87043" name="备注占位符 2"/>
          <p:cNvSpPr>
            <a:spLocks noGrp="1"/>
          </p:cNvSpPr>
          <p:nvPr>
            <p:ph type="body" idx="1"/>
          </p:nvPr>
        </p:nvSpPr>
        <p:spPr>
          <a:noFill/>
          <a:ln/>
        </p:spPr>
        <p:txBody>
          <a:bodyPr/>
          <a:lstStyle/>
          <a:p>
            <a:r>
              <a:rPr lang="en-US" altLang="zh-CN"/>
              <a:t>(which are much much stronger than the vertical flows)</a:t>
            </a:r>
            <a:endParaRPr lang="zh-CN" altLang="en-US"/>
          </a:p>
        </p:txBody>
      </p:sp>
      <p:sp>
        <p:nvSpPr>
          <p:cNvPr id="87044" name="灯片编号占位符 3"/>
          <p:cNvSpPr>
            <a:spLocks noGrp="1"/>
          </p:cNvSpPr>
          <p:nvPr>
            <p:ph type="sldNum" sz="quarter" idx="5"/>
          </p:nvPr>
        </p:nvSpPr>
        <p:spPr>
          <a:noFill/>
        </p:spPr>
        <p:txBody>
          <a:bodyPr/>
          <a:lstStyle/>
          <a:p>
            <a:fld id="{FC8EE623-3EB8-417D-B9B1-54056B6974F2}" type="slidenum">
              <a:rPr lang="zh-CN" altLang="en-US" smtClean="0"/>
              <a:pPr/>
              <a:t>8</a:t>
            </a:fld>
            <a:endParaRPr lang="en-US" altLang="zh-CN"/>
          </a:p>
        </p:txBody>
      </p:sp>
    </p:spTree>
    <p:extLst>
      <p:ext uri="{BB962C8B-B14F-4D97-AF65-F5344CB8AC3E}">
        <p14:creationId xmlns:p14="http://schemas.microsoft.com/office/powerpoint/2010/main" val="156442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p:spPr>
      </p:sp>
      <p:sp>
        <p:nvSpPr>
          <p:cNvPr id="88067" name="备注占位符 2"/>
          <p:cNvSpPr>
            <a:spLocks noGrp="1"/>
          </p:cNvSpPr>
          <p:nvPr>
            <p:ph type="body" idx="1"/>
          </p:nvPr>
        </p:nvSpPr>
        <p:spPr>
          <a:noFill/>
          <a:ln/>
        </p:spPr>
        <p:txBody>
          <a:bodyPr/>
          <a:lstStyle/>
          <a:p>
            <a:r>
              <a:rPr lang="en-US" altLang="zh-CN"/>
              <a:t>Accuracy: different from true value</a:t>
            </a:r>
          </a:p>
          <a:p>
            <a:endParaRPr lang="en-US" altLang="zh-CN"/>
          </a:p>
          <a:p>
            <a:r>
              <a:rPr lang="en-US" altLang="zh-CN"/>
              <a:t>Precision: can feel the most of the changes</a:t>
            </a:r>
          </a:p>
          <a:p>
            <a:endParaRPr lang="en-US" altLang="zh-CN"/>
          </a:p>
          <a:p>
            <a:r>
              <a:rPr lang="en-US" altLang="zh-CN"/>
              <a:t>http://www.theweatherprediction.com/habyhints/246/</a:t>
            </a:r>
          </a:p>
          <a:p>
            <a:endParaRPr lang="en-US" altLang="zh-CN"/>
          </a:p>
          <a:p>
            <a:r>
              <a:rPr lang="en-US" altLang="zh-CN"/>
              <a:t>http://en.wikipedia.org/wiki/Accuracy_and_precision</a:t>
            </a:r>
          </a:p>
          <a:p>
            <a:endParaRPr lang="zh-CN" altLang="en-US"/>
          </a:p>
        </p:txBody>
      </p:sp>
      <p:sp>
        <p:nvSpPr>
          <p:cNvPr id="88068" name="灯片编号占位符 3"/>
          <p:cNvSpPr>
            <a:spLocks noGrp="1"/>
          </p:cNvSpPr>
          <p:nvPr>
            <p:ph type="sldNum" sz="quarter" idx="5"/>
          </p:nvPr>
        </p:nvSpPr>
        <p:spPr>
          <a:noFill/>
        </p:spPr>
        <p:txBody>
          <a:bodyPr/>
          <a:lstStyle/>
          <a:p>
            <a:fld id="{8616CDEE-EE57-413E-8DA2-5C8542DDD42D}" type="slidenum">
              <a:rPr lang="zh-CN" altLang="en-US" smtClean="0"/>
              <a:pPr/>
              <a:t>10</a:t>
            </a:fld>
            <a:endParaRPr lang="en-US" altLang="zh-CN"/>
          </a:p>
        </p:txBody>
      </p:sp>
    </p:spTree>
    <p:extLst>
      <p:ext uri="{BB962C8B-B14F-4D97-AF65-F5344CB8AC3E}">
        <p14:creationId xmlns:p14="http://schemas.microsoft.com/office/powerpoint/2010/main" val="3240501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a:ln/>
        </p:spPr>
      </p:sp>
      <p:sp>
        <p:nvSpPr>
          <p:cNvPr id="89091" name="备注占位符 2"/>
          <p:cNvSpPr>
            <a:spLocks noGrp="1"/>
          </p:cNvSpPr>
          <p:nvPr>
            <p:ph type="body" idx="1"/>
          </p:nvPr>
        </p:nvSpPr>
        <p:spPr>
          <a:noFill/>
          <a:ln/>
        </p:spPr>
        <p:txBody>
          <a:bodyPr/>
          <a:lstStyle/>
          <a:p>
            <a:r>
              <a:rPr lang="en-US" altLang="zh-CN"/>
              <a:t>About earth temperature, read Philander book: Our Affairs with El Nino. Chp ?</a:t>
            </a:r>
          </a:p>
        </p:txBody>
      </p:sp>
      <p:sp>
        <p:nvSpPr>
          <p:cNvPr id="89092" name="灯片编号占位符 3"/>
          <p:cNvSpPr>
            <a:spLocks noGrp="1"/>
          </p:cNvSpPr>
          <p:nvPr>
            <p:ph type="sldNum" sz="quarter" idx="5"/>
          </p:nvPr>
        </p:nvSpPr>
        <p:spPr>
          <a:noFill/>
        </p:spPr>
        <p:txBody>
          <a:bodyPr/>
          <a:lstStyle/>
          <a:p>
            <a:fld id="{507B1ADF-D4A4-4C25-9C1B-1C164967FEEA}" type="slidenum">
              <a:rPr lang="zh-CN" altLang="en-US" smtClean="0"/>
              <a:pPr/>
              <a:t>17</a:t>
            </a:fld>
            <a:endParaRPr lang="en-US" altLang="zh-CN"/>
          </a:p>
        </p:txBody>
      </p:sp>
    </p:spTree>
    <p:extLst>
      <p:ext uri="{BB962C8B-B14F-4D97-AF65-F5344CB8AC3E}">
        <p14:creationId xmlns:p14="http://schemas.microsoft.com/office/powerpoint/2010/main" val="293262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a:ln/>
        </p:spPr>
      </p:sp>
      <p:sp>
        <p:nvSpPr>
          <p:cNvPr id="90115" name="备注占位符 2"/>
          <p:cNvSpPr>
            <a:spLocks noGrp="1"/>
          </p:cNvSpPr>
          <p:nvPr>
            <p:ph type="body" idx="1"/>
          </p:nvPr>
        </p:nvSpPr>
        <p:spPr>
          <a:noFill/>
          <a:ln/>
        </p:spPr>
        <p:txBody>
          <a:bodyPr/>
          <a:lstStyle/>
          <a:p>
            <a:endParaRPr lang="zh-CN" altLang="en-US"/>
          </a:p>
        </p:txBody>
      </p:sp>
      <p:sp>
        <p:nvSpPr>
          <p:cNvPr id="90116" name="灯片编号占位符 3"/>
          <p:cNvSpPr>
            <a:spLocks noGrp="1"/>
          </p:cNvSpPr>
          <p:nvPr>
            <p:ph type="sldNum" sz="quarter" idx="5"/>
          </p:nvPr>
        </p:nvSpPr>
        <p:spPr>
          <a:noFill/>
        </p:spPr>
        <p:txBody>
          <a:bodyPr/>
          <a:lstStyle/>
          <a:p>
            <a:fld id="{3F9AF897-F408-49E7-A792-FF7B860F0931}" type="slidenum">
              <a:rPr lang="zh-CN" altLang="en-US" smtClean="0"/>
              <a:pPr/>
              <a:t>21</a:t>
            </a:fld>
            <a:endParaRPr lang="en-US" altLang="zh-CN"/>
          </a:p>
        </p:txBody>
      </p:sp>
    </p:spTree>
    <p:extLst>
      <p:ext uri="{BB962C8B-B14F-4D97-AF65-F5344CB8AC3E}">
        <p14:creationId xmlns:p14="http://schemas.microsoft.com/office/powerpoint/2010/main" val="36174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ln/>
        </p:spPr>
      </p:sp>
      <p:sp>
        <p:nvSpPr>
          <p:cNvPr id="91139" name="备注占位符 2"/>
          <p:cNvSpPr>
            <a:spLocks noGrp="1"/>
          </p:cNvSpPr>
          <p:nvPr>
            <p:ph type="body" idx="1"/>
          </p:nvPr>
        </p:nvSpPr>
        <p:spPr>
          <a:noFill/>
          <a:ln/>
        </p:spPr>
        <p:txBody>
          <a:bodyPr/>
          <a:lstStyle/>
          <a:p>
            <a:r>
              <a:rPr lang="en-US" altLang="zh-CN"/>
              <a:t>What is Sigma-4?</a:t>
            </a:r>
          </a:p>
          <a:p>
            <a:endParaRPr lang="zh-CN" altLang="en-US"/>
          </a:p>
        </p:txBody>
      </p:sp>
      <p:sp>
        <p:nvSpPr>
          <p:cNvPr id="91140" name="灯片编号占位符 3"/>
          <p:cNvSpPr>
            <a:spLocks noGrp="1"/>
          </p:cNvSpPr>
          <p:nvPr>
            <p:ph type="sldNum" sz="quarter" idx="5"/>
          </p:nvPr>
        </p:nvSpPr>
        <p:spPr>
          <a:noFill/>
        </p:spPr>
        <p:txBody>
          <a:bodyPr/>
          <a:lstStyle/>
          <a:p>
            <a:fld id="{C025F129-6993-45A5-A183-B6B8D1D8E50D}" type="slidenum">
              <a:rPr lang="zh-CN" altLang="en-US" smtClean="0"/>
              <a:pPr/>
              <a:t>22</a:t>
            </a:fld>
            <a:endParaRPr lang="en-US" altLang="zh-CN"/>
          </a:p>
        </p:txBody>
      </p:sp>
    </p:spTree>
    <p:extLst>
      <p:ext uri="{BB962C8B-B14F-4D97-AF65-F5344CB8AC3E}">
        <p14:creationId xmlns:p14="http://schemas.microsoft.com/office/powerpoint/2010/main" val="1173966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dirty="0">
                <a:solidFill>
                  <a:schemeClr val="bg2">
                    <a:lumMod val="75000"/>
                  </a:schemeClr>
                </a:solidFill>
                <a:latin typeface="Tahoma" pitchFamily="34" charset="0"/>
                <a:ea typeface="黑体" pitchFamily="2" charset="-122"/>
              </a:rPr>
              <a:t>Lecture </a:t>
            </a:r>
            <a:r>
              <a:rPr lang="en-US" altLang="zh-CN" sz="900" b="0" kern="1200" dirty="0">
                <a:solidFill>
                  <a:schemeClr val="bg2">
                    <a:lumMod val="75000"/>
                  </a:schemeClr>
                </a:solidFill>
                <a:latin typeface="Tahoma" pitchFamily="34" charset="0"/>
                <a:ea typeface="黑体" pitchFamily="2" charset="-122"/>
                <a:cs typeface="+mn-cs"/>
              </a:rPr>
              <a:t>2: Physical Properties of Seawater </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7"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8"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Figure/hydrophone_320.m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483519"/>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2: Physical Properties of Seawater </a:t>
            </a:r>
            <a:br>
              <a:rPr lang="en-US" altLang="zh-CN" sz="2100" b="1" dirty="0">
                <a:solidFill>
                  <a:srgbClr val="960000"/>
                </a:solidFill>
                <a:latin typeface="Arial" panose="020B0604020202020204" pitchFamily="34" charset="0"/>
                <a:cs typeface="Arial" panose="020B0604020202020204" pitchFamily="34" charset="0"/>
              </a:rPr>
            </a:br>
            <a:br>
              <a:rPr lang="en-US" altLang="zh-CN" sz="2100" b="1" dirty="0">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85900" y="86917"/>
            <a:ext cx="6172200" cy="325040"/>
          </a:xfrm>
        </p:spPr>
        <p:txBody>
          <a:bodyPr/>
          <a:lstStyle/>
          <a:p>
            <a:pPr eaLnBrk="1" hangingPunct="1"/>
            <a:r>
              <a:rPr lang="en-US" altLang="zh-CN"/>
              <a:t>Temperature </a:t>
            </a:r>
            <a:endParaRPr lang="zh-CN" altLang="en-US"/>
          </a:p>
        </p:txBody>
      </p:sp>
      <p:sp>
        <p:nvSpPr>
          <p:cNvPr id="14339" name="Rectangle 3"/>
          <p:cNvSpPr>
            <a:spLocks noGrp="1" noChangeArrowheads="1"/>
          </p:cNvSpPr>
          <p:nvPr>
            <p:ph type="body" idx="1"/>
          </p:nvPr>
        </p:nvSpPr>
        <p:spPr>
          <a:xfrm>
            <a:off x="503999" y="792000"/>
            <a:ext cx="8136000" cy="3911203"/>
          </a:xfrm>
        </p:spPr>
        <p:txBody>
          <a:bodyPr/>
          <a:lstStyle/>
          <a:p>
            <a:pPr eaLnBrk="1" hangingPunct="1">
              <a:spcBef>
                <a:spcPct val="40000"/>
              </a:spcBef>
            </a:pPr>
            <a:r>
              <a:rPr lang="en-US" altLang="zh-CN" sz="2100" dirty="0"/>
              <a:t>How is temperature measured? </a:t>
            </a:r>
            <a:endParaRPr lang="en-US" altLang="zh-CN" sz="1275" dirty="0"/>
          </a:p>
          <a:p>
            <a:pPr marL="685800" lvl="1" indent="-342900" eaLnBrk="1" hangingPunct="1">
              <a:spcBef>
                <a:spcPct val="40000"/>
              </a:spcBef>
              <a:buFont typeface="Maiandra GD" pitchFamily="34" charset="0"/>
              <a:buAutoNum type="arabicPeriod"/>
            </a:pPr>
            <a:r>
              <a:rPr lang="en-US" altLang="zh-CN" sz="1800" dirty="0"/>
              <a:t>Reversing mercury thermometers, invented by </a:t>
            </a:r>
            <a:r>
              <a:rPr lang="en-US" altLang="zh-CN" sz="1800" dirty="0" err="1"/>
              <a:t>Negretti</a:t>
            </a:r>
            <a:r>
              <a:rPr lang="en-US" altLang="zh-CN" sz="1800" dirty="0"/>
              <a:t> and </a:t>
            </a:r>
            <a:r>
              <a:rPr lang="en-US" altLang="zh-CN" sz="1800" dirty="0" err="1"/>
              <a:t>Zamba</a:t>
            </a:r>
            <a:r>
              <a:rPr lang="en-US" altLang="zh-CN" sz="1800" dirty="0"/>
              <a:t> in 1874. Accuracy is </a:t>
            </a:r>
            <a:r>
              <a:rPr lang="en-US" altLang="zh-CN" sz="1800" dirty="0">
                <a:solidFill>
                  <a:srgbClr val="FF0000"/>
                </a:solidFill>
              </a:rPr>
              <a:t>0.004</a:t>
            </a:r>
            <a:r>
              <a:rPr lang="en-US" altLang="zh-CN" sz="1800" baseline="30000" dirty="0">
                <a:solidFill>
                  <a:srgbClr val="FF0000"/>
                </a:solidFill>
              </a:rPr>
              <a:t>o</a:t>
            </a:r>
            <a:r>
              <a:rPr lang="en-US" altLang="zh-CN" sz="1800" dirty="0">
                <a:solidFill>
                  <a:srgbClr val="FF0000"/>
                </a:solidFill>
              </a:rPr>
              <a:t>C</a:t>
            </a:r>
            <a:r>
              <a:rPr lang="en-US" altLang="zh-CN" sz="1800" dirty="0"/>
              <a:t> and precision is </a:t>
            </a:r>
            <a:r>
              <a:rPr lang="en-US" altLang="zh-CN" sz="1800" dirty="0">
                <a:solidFill>
                  <a:srgbClr val="FF0000"/>
                </a:solidFill>
              </a:rPr>
              <a:t>0.002</a:t>
            </a:r>
            <a:r>
              <a:rPr lang="en-US" altLang="zh-CN" sz="1800" baseline="30000" dirty="0">
                <a:solidFill>
                  <a:srgbClr val="FF0000"/>
                </a:solidFill>
              </a:rPr>
              <a:t>o</a:t>
            </a:r>
            <a:r>
              <a:rPr lang="en-US" altLang="zh-CN" sz="1800" dirty="0">
                <a:solidFill>
                  <a:srgbClr val="FF0000"/>
                </a:solidFill>
              </a:rPr>
              <a:t>C</a:t>
            </a:r>
            <a:r>
              <a:rPr lang="en-US" altLang="zh-CN" sz="1800" dirty="0"/>
              <a:t>. </a:t>
            </a:r>
          </a:p>
          <a:p>
            <a:pPr marL="685800" lvl="1" indent="-342900" eaLnBrk="1" hangingPunct="1">
              <a:spcBef>
                <a:spcPct val="40000"/>
              </a:spcBef>
              <a:buFont typeface="Maiandra GD" pitchFamily="34" charset="0"/>
              <a:buAutoNum type="arabicPeriod"/>
            </a:pPr>
            <a:r>
              <a:rPr lang="en-US" altLang="zh-CN" sz="1800" dirty="0" err="1"/>
              <a:t>Thermistors</a:t>
            </a:r>
            <a:r>
              <a:rPr lang="en-US" altLang="zh-CN" sz="1800" dirty="0"/>
              <a:t> for electronic instruments (</a:t>
            </a:r>
            <a:r>
              <a:rPr lang="zh-CN" altLang="en-US" sz="1800" dirty="0"/>
              <a:t>热敏电阻温度计</a:t>
            </a:r>
            <a:r>
              <a:rPr lang="en-US" altLang="zh-CN" sz="1800" dirty="0"/>
              <a:t>), including replacement for reversing thermometer pairs. Quality varies significantly. The best </a:t>
            </a:r>
            <a:r>
              <a:rPr lang="en-US" altLang="zh-CN" sz="1800" dirty="0" err="1"/>
              <a:t>thermistors</a:t>
            </a:r>
            <a:r>
              <a:rPr lang="en-US" altLang="zh-CN" sz="1800" dirty="0"/>
              <a:t> commonly used in oceanographic instruments have and accuracy of </a:t>
            </a:r>
            <a:r>
              <a:rPr lang="en-US" altLang="zh-CN" sz="1800" dirty="0">
                <a:solidFill>
                  <a:srgbClr val="FF0000"/>
                </a:solidFill>
              </a:rPr>
              <a:t>0.002</a:t>
            </a:r>
            <a:r>
              <a:rPr lang="en-US" altLang="zh-CN" sz="1800" baseline="30000" dirty="0">
                <a:solidFill>
                  <a:srgbClr val="FF0000"/>
                </a:solidFill>
              </a:rPr>
              <a:t>o</a:t>
            </a:r>
            <a:r>
              <a:rPr lang="en-US" altLang="zh-CN" sz="1800" dirty="0">
                <a:solidFill>
                  <a:srgbClr val="FF0000"/>
                </a:solidFill>
              </a:rPr>
              <a:t>C</a:t>
            </a:r>
            <a:r>
              <a:rPr lang="en-US" altLang="zh-CN" sz="1800" dirty="0"/>
              <a:t> and precision of </a:t>
            </a:r>
            <a:r>
              <a:rPr lang="en-US" altLang="zh-CN" sz="1800" dirty="0">
                <a:solidFill>
                  <a:srgbClr val="FF0000"/>
                </a:solidFill>
              </a:rPr>
              <a:t>0.0005-0.001</a:t>
            </a:r>
            <a:r>
              <a:rPr lang="en-US" altLang="zh-CN" sz="1800" baseline="30000" dirty="0">
                <a:solidFill>
                  <a:srgbClr val="FF0000"/>
                </a:solidFill>
              </a:rPr>
              <a:t>o</a:t>
            </a:r>
            <a:r>
              <a:rPr lang="en-US" altLang="zh-CN" sz="1800" dirty="0">
                <a:solidFill>
                  <a:srgbClr val="FF0000"/>
                </a:solidFill>
              </a:rPr>
              <a:t>C</a:t>
            </a:r>
            <a:r>
              <a:rPr lang="en-US" altLang="zh-CN" sz="1800" dirty="0"/>
              <a:t>. </a:t>
            </a:r>
            <a:endParaRPr lang="en-US" altLang="zh-CN" sz="1125" dirty="0"/>
          </a:p>
        </p:txBody>
      </p:sp>
    </p:spTree>
    <p:extLst>
      <p:ext uri="{BB962C8B-B14F-4D97-AF65-F5344CB8AC3E}">
        <p14:creationId xmlns:p14="http://schemas.microsoft.com/office/powerpoint/2010/main" val="2289795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1485900" y="86917"/>
            <a:ext cx="6172200" cy="325040"/>
          </a:xfrm>
        </p:spPr>
        <p:txBody>
          <a:bodyPr/>
          <a:lstStyle/>
          <a:p>
            <a:r>
              <a:rPr lang="en-US" altLang="zh-CN" dirty="0"/>
              <a:t>Accuracy </a:t>
            </a:r>
            <a:r>
              <a:rPr lang="zh-CN" altLang="en-US" dirty="0"/>
              <a:t>（准确）</a:t>
            </a:r>
            <a:r>
              <a:rPr lang="en-US" altLang="zh-CN" dirty="0"/>
              <a:t> and Precision</a:t>
            </a:r>
            <a:r>
              <a:rPr lang="zh-CN" altLang="en-US" dirty="0"/>
              <a:t>（精确）</a:t>
            </a:r>
          </a:p>
        </p:txBody>
      </p:sp>
      <p:sp>
        <p:nvSpPr>
          <p:cNvPr id="15363" name="内容占位符 2"/>
          <p:cNvSpPr>
            <a:spLocks noGrp="1"/>
          </p:cNvSpPr>
          <p:nvPr>
            <p:ph idx="1"/>
          </p:nvPr>
        </p:nvSpPr>
        <p:spPr>
          <a:xfrm>
            <a:off x="612974" y="864000"/>
            <a:ext cx="3696890" cy="482885"/>
          </a:xfrm>
        </p:spPr>
        <p:txBody>
          <a:bodyPr/>
          <a:lstStyle/>
          <a:p>
            <a:r>
              <a:rPr lang="en-US" altLang="zh-CN" sz="2100" dirty="0"/>
              <a:t>High accuracy low precision</a:t>
            </a:r>
          </a:p>
        </p:txBody>
      </p:sp>
      <p:pic>
        <p:nvPicPr>
          <p:cNvPr id="15364" name="Picture 2" descr="D:\Course\Descriptive_oceanography\Des_ocn\Lec_02\300px-High_accuracy_Low_precision_svg.png"/>
          <p:cNvPicPr>
            <a:picLocks noChangeAspect="1" noChangeArrowheads="1"/>
          </p:cNvPicPr>
          <p:nvPr/>
        </p:nvPicPr>
        <p:blipFill>
          <a:blip r:embed="rId2" cstate="print"/>
          <a:srcRect/>
          <a:stretch>
            <a:fillRect/>
          </a:stretch>
        </p:blipFill>
        <p:spPr bwMode="auto">
          <a:xfrm>
            <a:off x="1403648" y="1476000"/>
            <a:ext cx="1980000" cy="1980000"/>
          </a:xfrm>
          <a:prstGeom prst="rect">
            <a:avLst/>
          </a:prstGeom>
          <a:noFill/>
          <a:ln w="9525">
            <a:noFill/>
            <a:miter lim="800000"/>
            <a:headEnd/>
            <a:tailEnd/>
          </a:ln>
        </p:spPr>
      </p:pic>
      <p:pic>
        <p:nvPicPr>
          <p:cNvPr id="15365" name="Picture 3" descr="D:\Course\Descriptive_oceanography\Des_ocn\Lec_02\300px-High_precision_Low_accuracy_svg.png"/>
          <p:cNvPicPr>
            <a:picLocks noChangeAspect="1" noChangeArrowheads="1"/>
          </p:cNvPicPr>
          <p:nvPr/>
        </p:nvPicPr>
        <p:blipFill>
          <a:blip r:embed="rId3" cstate="print"/>
          <a:srcRect/>
          <a:stretch>
            <a:fillRect/>
          </a:stretch>
        </p:blipFill>
        <p:spPr bwMode="auto">
          <a:xfrm>
            <a:off x="5436096" y="1476000"/>
            <a:ext cx="1980000" cy="1980000"/>
          </a:xfrm>
          <a:prstGeom prst="rect">
            <a:avLst/>
          </a:prstGeom>
          <a:noFill/>
          <a:ln w="9525">
            <a:noFill/>
            <a:miter lim="800000"/>
            <a:headEnd/>
            <a:tailEnd/>
          </a:ln>
        </p:spPr>
      </p:pic>
      <p:sp>
        <p:nvSpPr>
          <p:cNvPr id="6" name="内容占位符 2"/>
          <p:cNvSpPr txBox="1">
            <a:spLocks/>
          </p:cNvSpPr>
          <p:nvPr/>
        </p:nvSpPr>
        <p:spPr bwMode="auto">
          <a:xfrm>
            <a:off x="4572000" y="864000"/>
            <a:ext cx="3696890" cy="454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Calibri" pitchFamily="34" charset="0"/>
                <a:ea typeface="+mn-ea"/>
                <a:cs typeface="Calibri" pitchFamily="34"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Calibri" pitchFamily="34" charset="0"/>
                <a:ea typeface="+mn-ea"/>
                <a:cs typeface="Calibri" pitchFamily="34"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Calibri" pitchFamily="34" charset="0"/>
                <a:ea typeface="+mn-ea"/>
                <a:cs typeface="Calibri" pitchFamily="34"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Calibri" pitchFamily="34" charset="0"/>
                <a:ea typeface="+mn-ea"/>
                <a:cs typeface="Calibri" pitchFamily="34"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Calibri" pitchFamily="34" charset="0"/>
                <a:ea typeface="+mn-ea"/>
                <a:cs typeface="Calibri" pitchFamily="34"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a:lstStyle>
          <a:p>
            <a:r>
              <a:rPr lang="en-US" altLang="zh-CN" sz="2100" b="0" dirty="0"/>
              <a:t>High precision low accuracy</a:t>
            </a:r>
          </a:p>
        </p:txBody>
      </p:sp>
    </p:spTree>
    <p:extLst>
      <p:ext uri="{BB962C8B-B14F-4D97-AF65-F5344CB8AC3E}">
        <p14:creationId xmlns:p14="http://schemas.microsoft.com/office/powerpoint/2010/main" val="3710648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85900" y="86917"/>
            <a:ext cx="6172200" cy="325040"/>
          </a:xfrm>
        </p:spPr>
        <p:txBody>
          <a:bodyPr/>
          <a:lstStyle/>
          <a:p>
            <a:pPr eaLnBrk="1" hangingPunct="1"/>
            <a:r>
              <a:rPr lang="en-US" altLang="zh-CN"/>
              <a:t>Heat</a:t>
            </a:r>
          </a:p>
        </p:txBody>
      </p:sp>
      <p:sp>
        <p:nvSpPr>
          <p:cNvPr id="16387" name="Rectangle 3"/>
          <p:cNvSpPr>
            <a:spLocks noGrp="1" noChangeArrowheads="1"/>
          </p:cNvSpPr>
          <p:nvPr>
            <p:ph type="body" idx="1"/>
          </p:nvPr>
        </p:nvSpPr>
        <p:spPr>
          <a:xfrm>
            <a:off x="503999" y="792000"/>
            <a:ext cx="8136000" cy="3911203"/>
          </a:xfrm>
        </p:spPr>
        <p:txBody>
          <a:bodyPr/>
          <a:lstStyle/>
          <a:p>
            <a:pPr eaLnBrk="1" hangingPunct="1">
              <a:lnSpc>
                <a:spcPct val="150000"/>
              </a:lnSpc>
              <a:spcBef>
                <a:spcPct val="40000"/>
              </a:spcBef>
            </a:pPr>
            <a:r>
              <a:rPr lang="en-US" altLang="zh-CN" sz="1800" dirty="0"/>
              <a:t>Heat per unit volume is computed from temperature using </a:t>
            </a:r>
            <a:r>
              <a:rPr lang="en-US" altLang="zh-CN" sz="1800" dirty="0">
                <a:solidFill>
                  <a:srgbClr val="FF0000"/>
                </a:solidFill>
              </a:rPr>
              <a:t>Q = density*specific heat*T </a:t>
            </a:r>
            <a:r>
              <a:rPr lang="en-US" altLang="zh-CN" sz="1800" dirty="0"/>
              <a:t>where Q is heat/volume and T is temperature in degrees Kelvin. (When calculating heat within the ocean, where pressure is non-zero, use potential temperature.) </a:t>
            </a:r>
            <a:r>
              <a:rPr lang="en-US" altLang="zh-CN" sz="1800" dirty="0" err="1">
                <a:solidFill>
                  <a:srgbClr val="FF0000"/>
                </a:solidFill>
              </a:rPr>
              <a:t>mks</a:t>
            </a:r>
            <a:r>
              <a:rPr lang="en-US" altLang="zh-CN" sz="1800" dirty="0"/>
              <a:t> units of heat are joules (i.e. an energy unit). Heat change is in Watts (i.e. joules/s). Heat flux is in </a:t>
            </a:r>
            <a:r>
              <a:rPr lang="en-US" altLang="zh-CN" sz="1800" dirty="0">
                <a:solidFill>
                  <a:srgbClr val="FF0000"/>
                </a:solidFill>
              </a:rPr>
              <a:t>W/m</a:t>
            </a:r>
            <a:r>
              <a:rPr lang="en-US" altLang="zh-CN" sz="1800" baseline="30000" dirty="0">
                <a:solidFill>
                  <a:srgbClr val="FF0000"/>
                </a:solidFill>
              </a:rPr>
              <a:t>2</a:t>
            </a:r>
            <a:r>
              <a:rPr lang="en-US" altLang="zh-CN" sz="1800" dirty="0"/>
              <a:t>. </a:t>
            </a:r>
          </a:p>
        </p:txBody>
      </p:sp>
    </p:spTree>
    <p:extLst>
      <p:ext uri="{BB962C8B-B14F-4D97-AF65-F5344CB8AC3E}">
        <p14:creationId xmlns:p14="http://schemas.microsoft.com/office/powerpoint/2010/main" val="20182059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85900" y="86917"/>
            <a:ext cx="6172200" cy="325040"/>
          </a:xfrm>
        </p:spPr>
        <p:txBody>
          <a:bodyPr/>
          <a:lstStyle/>
          <a:p>
            <a:pPr eaLnBrk="1" hangingPunct="1"/>
            <a:r>
              <a:rPr lang="en-US" altLang="zh-CN"/>
              <a:t>Heat</a:t>
            </a:r>
          </a:p>
        </p:txBody>
      </p:sp>
      <p:sp>
        <p:nvSpPr>
          <p:cNvPr id="17411" name="Rectangle 3"/>
          <p:cNvSpPr>
            <a:spLocks noGrp="1" noChangeArrowheads="1"/>
          </p:cNvSpPr>
          <p:nvPr>
            <p:ph type="body" idx="1"/>
          </p:nvPr>
        </p:nvSpPr>
        <p:spPr>
          <a:xfrm>
            <a:off x="503999" y="792000"/>
            <a:ext cx="8028441" cy="3911203"/>
          </a:xfrm>
        </p:spPr>
        <p:txBody>
          <a:bodyPr/>
          <a:lstStyle/>
          <a:p>
            <a:pPr eaLnBrk="1" hangingPunct="1">
              <a:lnSpc>
                <a:spcPct val="150000"/>
              </a:lnSpc>
              <a:spcBef>
                <a:spcPct val="40000"/>
              </a:spcBef>
            </a:pPr>
            <a:r>
              <a:rPr lang="en-US" altLang="zh-CN" sz="1800" dirty="0"/>
              <a:t>To change the temperature by </a:t>
            </a:r>
            <a:r>
              <a:rPr lang="en-US" altLang="zh-CN" sz="1800" dirty="0">
                <a:solidFill>
                  <a:srgbClr val="FF0000"/>
                </a:solidFill>
              </a:rPr>
              <a:t>1</a:t>
            </a:r>
            <a:r>
              <a:rPr lang="en-US" altLang="zh-CN" sz="1800" baseline="30000" dirty="0">
                <a:solidFill>
                  <a:srgbClr val="FF0000"/>
                </a:solidFill>
              </a:rPr>
              <a:t>o</a:t>
            </a:r>
            <a:r>
              <a:rPr lang="en-US" altLang="zh-CN" sz="1800" dirty="0">
                <a:solidFill>
                  <a:srgbClr val="FF0000"/>
                </a:solidFill>
              </a:rPr>
              <a:t>C</a:t>
            </a:r>
            <a:r>
              <a:rPr lang="en-US" altLang="zh-CN" sz="1800" dirty="0"/>
              <a:t> in a column of water which is </a:t>
            </a:r>
            <a:r>
              <a:rPr lang="en-US" altLang="zh-CN" sz="1800" dirty="0">
                <a:solidFill>
                  <a:srgbClr val="FF0000"/>
                </a:solidFill>
              </a:rPr>
              <a:t>100</a:t>
            </a:r>
            <a:r>
              <a:rPr lang="en-US" altLang="zh-CN" sz="1800" dirty="0"/>
              <a:t> m thick and </a:t>
            </a:r>
            <a:r>
              <a:rPr lang="en-US" altLang="zh-CN" sz="1800" dirty="0">
                <a:solidFill>
                  <a:srgbClr val="FF0000"/>
                </a:solidFill>
              </a:rPr>
              <a:t>1 m</a:t>
            </a:r>
            <a:r>
              <a:rPr lang="en-US" altLang="zh-CN" sz="1800" baseline="30000" dirty="0">
                <a:solidFill>
                  <a:srgbClr val="FF0000"/>
                </a:solidFill>
              </a:rPr>
              <a:t>2</a:t>
            </a:r>
            <a:r>
              <a:rPr lang="en-US" altLang="zh-CN" sz="1800" dirty="0"/>
              <a:t> on the top and bottom, over a period of </a:t>
            </a:r>
            <a:r>
              <a:rPr lang="en-US" altLang="zh-CN" sz="1800" dirty="0">
                <a:solidFill>
                  <a:srgbClr val="FF0000"/>
                </a:solidFill>
              </a:rPr>
              <a:t>30</a:t>
            </a:r>
            <a:r>
              <a:rPr lang="en-US" altLang="zh-CN" sz="1800" dirty="0"/>
              <a:t> days, requires what heat flux? The density of seawater is about </a:t>
            </a:r>
            <a:r>
              <a:rPr lang="en-US" altLang="zh-CN" sz="1800" dirty="0">
                <a:solidFill>
                  <a:srgbClr val="FF0000"/>
                </a:solidFill>
              </a:rPr>
              <a:t>1025</a:t>
            </a:r>
            <a:r>
              <a:rPr lang="en-US" altLang="zh-CN" sz="1800" dirty="0"/>
              <a:t> kg/m</a:t>
            </a:r>
            <a:r>
              <a:rPr lang="en-US" altLang="zh-CN" sz="1800" baseline="30000" dirty="0"/>
              <a:t>3</a:t>
            </a:r>
            <a:r>
              <a:rPr lang="en-US" altLang="zh-CN" sz="1800" dirty="0"/>
              <a:t> and the specific heat is about </a:t>
            </a:r>
            <a:r>
              <a:rPr lang="en-US" altLang="zh-CN" sz="1800" dirty="0">
                <a:solidFill>
                  <a:srgbClr val="FF0000"/>
                </a:solidFill>
              </a:rPr>
              <a:t>3850</a:t>
            </a:r>
            <a:r>
              <a:rPr lang="en-US" altLang="zh-CN" sz="1800" dirty="0"/>
              <a:t> J/(</a:t>
            </a:r>
            <a:r>
              <a:rPr lang="en-US" altLang="zh-CN" sz="1800" dirty="0" err="1"/>
              <a:t>kg</a:t>
            </a:r>
            <a:r>
              <a:rPr lang="en-US" altLang="zh-CN" sz="1800" baseline="30000" dirty="0" err="1"/>
              <a:t>o</a:t>
            </a:r>
            <a:r>
              <a:rPr lang="en-US" altLang="zh-CN" sz="1800" dirty="0" err="1"/>
              <a:t>C</a:t>
            </a:r>
            <a:r>
              <a:rPr lang="en-US" altLang="zh-CN" sz="1800" dirty="0"/>
              <a:t>). The heat flux into the volume must then be density*specific heat*(delta T)*volume/(delta t) where T is temperature and t is time. This gives a heat change of </a:t>
            </a:r>
            <a:r>
              <a:rPr lang="en-US" altLang="zh-CN" sz="1800" dirty="0">
                <a:solidFill>
                  <a:srgbClr val="FF0000"/>
                </a:solidFill>
              </a:rPr>
              <a:t>152</a:t>
            </a:r>
            <a:r>
              <a:rPr lang="en-US" altLang="zh-CN" sz="1800" dirty="0"/>
              <a:t> W. The heat flux through the surface area of </a:t>
            </a:r>
            <a:r>
              <a:rPr lang="en-US" altLang="zh-CN" sz="1800" dirty="0">
                <a:solidFill>
                  <a:srgbClr val="FF0000"/>
                </a:solidFill>
              </a:rPr>
              <a:t>1m</a:t>
            </a:r>
            <a:r>
              <a:rPr lang="en-US" altLang="zh-CN" sz="1800" baseline="30000" dirty="0">
                <a:solidFill>
                  <a:srgbClr val="FF0000"/>
                </a:solidFill>
              </a:rPr>
              <a:t>2</a:t>
            </a:r>
            <a:r>
              <a:rPr lang="en-US" altLang="zh-CN" sz="1800" dirty="0"/>
              <a:t> is thus </a:t>
            </a:r>
            <a:r>
              <a:rPr lang="en-US" altLang="zh-CN" sz="1800" dirty="0">
                <a:solidFill>
                  <a:srgbClr val="FF0000"/>
                </a:solidFill>
              </a:rPr>
              <a:t>152</a:t>
            </a:r>
            <a:r>
              <a:rPr lang="en-US" altLang="zh-CN" sz="1800" dirty="0"/>
              <a:t> W/m</a:t>
            </a:r>
            <a:r>
              <a:rPr lang="en-US" altLang="zh-CN" sz="1800" baseline="30000" dirty="0"/>
              <a:t>2</a:t>
            </a:r>
            <a:r>
              <a:rPr lang="en-US" altLang="zh-CN" sz="1800" dirty="0"/>
              <a:t>. </a:t>
            </a:r>
            <a:endParaRPr lang="zh-CN" altLang="en-US" sz="1800" dirty="0"/>
          </a:p>
        </p:txBody>
      </p:sp>
    </p:spTree>
    <p:extLst>
      <p:ext uri="{BB962C8B-B14F-4D97-AF65-F5344CB8AC3E}">
        <p14:creationId xmlns:p14="http://schemas.microsoft.com/office/powerpoint/2010/main" val="31736239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85900" y="86917"/>
            <a:ext cx="6172200" cy="325040"/>
          </a:xfrm>
        </p:spPr>
        <p:txBody>
          <a:bodyPr/>
          <a:lstStyle/>
          <a:p>
            <a:pPr eaLnBrk="1" hangingPunct="1"/>
            <a:r>
              <a:rPr lang="en-US" altLang="zh-CN" dirty="0"/>
              <a:t>Potential temperature</a:t>
            </a:r>
            <a:r>
              <a:rPr lang="zh-CN" altLang="en-US" dirty="0"/>
              <a:t>（位温）</a:t>
            </a:r>
          </a:p>
        </p:txBody>
      </p:sp>
      <p:sp>
        <p:nvSpPr>
          <p:cNvPr id="18435" name="Rectangle 3"/>
          <p:cNvSpPr>
            <a:spLocks noGrp="1" noChangeArrowheads="1"/>
          </p:cNvSpPr>
          <p:nvPr>
            <p:ph type="body" idx="1"/>
          </p:nvPr>
        </p:nvSpPr>
        <p:spPr>
          <a:xfrm>
            <a:off x="503999" y="792000"/>
            <a:ext cx="8136000" cy="3911203"/>
          </a:xfrm>
        </p:spPr>
        <p:txBody>
          <a:bodyPr/>
          <a:lstStyle/>
          <a:p>
            <a:pPr eaLnBrk="1" hangingPunct="1">
              <a:lnSpc>
                <a:spcPct val="150000"/>
              </a:lnSpc>
              <a:spcBef>
                <a:spcPct val="40000"/>
              </a:spcBef>
            </a:pPr>
            <a:r>
              <a:rPr lang="en-US" altLang="zh-CN" sz="1800" dirty="0"/>
              <a:t>Pressure in the ocean increases greatly downward. A parcel of water moving from one pressure to another will be compressed or expanded. When a parcel of water is compressed </a:t>
            </a:r>
            <a:r>
              <a:rPr lang="en-US" altLang="zh-CN" sz="1800" dirty="0">
                <a:solidFill>
                  <a:srgbClr val="FF0000"/>
                </a:solidFill>
              </a:rPr>
              <a:t>adiabatically (</a:t>
            </a:r>
            <a:r>
              <a:rPr lang="zh-CN" altLang="en-US" sz="1800" dirty="0">
                <a:solidFill>
                  <a:srgbClr val="FF0000"/>
                </a:solidFill>
              </a:rPr>
              <a:t>绝热</a:t>
            </a:r>
            <a:r>
              <a:rPr lang="en-US" altLang="zh-CN" sz="1800" dirty="0">
                <a:solidFill>
                  <a:srgbClr val="FF0000"/>
                </a:solidFill>
              </a:rPr>
              <a:t>)</a:t>
            </a:r>
            <a:r>
              <a:rPr lang="en-US" altLang="zh-CN" sz="1800" dirty="0"/>
              <a:t>, that is, without exchange of heat, its temperature increases. When a parcel is expanded adiabatically, its temperature decreases. </a:t>
            </a:r>
          </a:p>
        </p:txBody>
      </p:sp>
    </p:spTree>
    <p:extLst>
      <p:ext uri="{BB962C8B-B14F-4D97-AF65-F5344CB8AC3E}">
        <p14:creationId xmlns:p14="http://schemas.microsoft.com/office/powerpoint/2010/main" val="11329774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85900" y="86917"/>
            <a:ext cx="6172200" cy="325040"/>
          </a:xfrm>
        </p:spPr>
        <p:txBody>
          <a:bodyPr/>
          <a:lstStyle/>
          <a:p>
            <a:pPr eaLnBrk="1" hangingPunct="1"/>
            <a:r>
              <a:rPr lang="en-US" altLang="zh-CN"/>
              <a:t>Potential temperature</a:t>
            </a:r>
            <a:endParaRPr lang="zh-CN" altLang="en-US"/>
          </a:p>
        </p:txBody>
      </p:sp>
      <p:sp>
        <p:nvSpPr>
          <p:cNvPr id="19459" name="Rectangle 3"/>
          <p:cNvSpPr>
            <a:spLocks noGrp="1" noChangeArrowheads="1"/>
          </p:cNvSpPr>
          <p:nvPr>
            <p:ph type="body" idx="1"/>
          </p:nvPr>
        </p:nvSpPr>
        <p:spPr>
          <a:xfrm>
            <a:off x="503999" y="792000"/>
            <a:ext cx="8136000" cy="3911203"/>
          </a:xfrm>
        </p:spPr>
        <p:txBody>
          <a:bodyPr/>
          <a:lstStyle/>
          <a:p>
            <a:pPr eaLnBrk="1" hangingPunct="1">
              <a:lnSpc>
                <a:spcPct val="150000"/>
              </a:lnSpc>
              <a:spcBef>
                <a:spcPct val="40000"/>
              </a:spcBef>
            </a:pPr>
            <a:r>
              <a:rPr lang="en-US" altLang="zh-CN" sz="1800" dirty="0"/>
              <a:t>The change in temperature which occurs solely due to compression or expansion is not of interest to us - it does not represent a change in heat content of the fluid. Therefore if we wish to compare the temperature of water at one pressure with water at another pressure, we should remove this effect of adiabatic compression/expansion. </a:t>
            </a:r>
          </a:p>
        </p:txBody>
      </p:sp>
    </p:spTree>
    <p:extLst>
      <p:ext uri="{BB962C8B-B14F-4D97-AF65-F5344CB8AC3E}">
        <p14:creationId xmlns:p14="http://schemas.microsoft.com/office/powerpoint/2010/main" val="30898753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5900" y="86917"/>
            <a:ext cx="6172200" cy="325040"/>
          </a:xfrm>
        </p:spPr>
        <p:txBody>
          <a:bodyPr/>
          <a:lstStyle/>
          <a:p>
            <a:pPr eaLnBrk="1" hangingPunct="1"/>
            <a:r>
              <a:rPr lang="en-US" altLang="zh-CN"/>
              <a:t>Potential temperature</a:t>
            </a:r>
            <a:endParaRPr lang="zh-CN" altLang="en-US"/>
          </a:p>
        </p:txBody>
      </p:sp>
      <p:sp>
        <p:nvSpPr>
          <p:cNvPr id="20483" name="Rectangle 3"/>
          <p:cNvSpPr>
            <a:spLocks noGrp="1" noChangeArrowheads="1"/>
          </p:cNvSpPr>
          <p:nvPr>
            <p:ph type="body" idx="1"/>
          </p:nvPr>
        </p:nvSpPr>
        <p:spPr>
          <a:xfrm>
            <a:off x="503999" y="792000"/>
            <a:ext cx="8136000" cy="3687365"/>
          </a:xfrm>
        </p:spPr>
        <p:txBody>
          <a:bodyPr/>
          <a:lstStyle/>
          <a:p>
            <a:pPr eaLnBrk="1" hangingPunct="1">
              <a:spcBef>
                <a:spcPct val="40000"/>
              </a:spcBef>
            </a:pPr>
            <a:r>
              <a:rPr lang="en-US" altLang="zh-CN" sz="2100" b="1" dirty="0"/>
              <a:t>Definition</a:t>
            </a:r>
          </a:p>
          <a:p>
            <a:pPr lvl="1" eaLnBrk="1" hangingPunct="1">
              <a:spcBef>
                <a:spcPct val="40000"/>
              </a:spcBef>
            </a:pPr>
            <a:r>
              <a:rPr lang="en-US" altLang="zh-CN" sz="1800" dirty="0"/>
              <a:t>"</a:t>
            </a:r>
            <a:r>
              <a:rPr lang="en-US" altLang="zh-CN" sz="1800" dirty="0">
                <a:solidFill>
                  <a:srgbClr val="FF0000"/>
                </a:solidFill>
              </a:rPr>
              <a:t>Potential temperature</a:t>
            </a:r>
            <a:r>
              <a:rPr lang="en-US" altLang="zh-CN" sz="1800" dirty="0"/>
              <a:t>" is the temperature which a water parcel has when moved adiabatically to another pressure. In the ocean, we commonly use the sea surface as our "reference" pressure for potential temperature - we compare the temperatures of parcels as if they have been moved, without mixing or diffusion, to the sea surface. Since pressure is lowest at the sea surface, potential temperature (computed at surface pressure) is ALWAYS lower than the actual temperature unless the water is lying at the sea surface. </a:t>
            </a:r>
            <a:endParaRPr lang="zh-CN" altLang="en-US" sz="1800" dirty="0"/>
          </a:p>
        </p:txBody>
      </p:sp>
    </p:spTree>
    <p:extLst>
      <p:ext uri="{BB962C8B-B14F-4D97-AF65-F5344CB8AC3E}">
        <p14:creationId xmlns:p14="http://schemas.microsoft.com/office/powerpoint/2010/main" val="34152664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85900" y="86917"/>
            <a:ext cx="6172200" cy="325040"/>
          </a:xfrm>
        </p:spPr>
        <p:txBody>
          <a:bodyPr/>
          <a:lstStyle/>
          <a:p>
            <a:pPr eaLnBrk="1" hangingPunct="1"/>
            <a:r>
              <a:rPr lang="en-US" altLang="zh-CN"/>
              <a:t>Distribution of Surface Temperature</a:t>
            </a:r>
          </a:p>
        </p:txBody>
      </p:sp>
      <p:sp>
        <p:nvSpPr>
          <p:cNvPr id="21507" name="Rectangle 4"/>
          <p:cNvSpPr>
            <a:spLocks noGrp="1" noChangeArrowheads="1"/>
          </p:cNvSpPr>
          <p:nvPr>
            <p:ph type="body" idx="1"/>
          </p:nvPr>
        </p:nvSpPr>
        <p:spPr>
          <a:xfrm>
            <a:off x="503999" y="792000"/>
            <a:ext cx="8136000" cy="3911203"/>
          </a:xfrm>
          <a:noFill/>
        </p:spPr>
        <p:txBody>
          <a:bodyPr/>
          <a:lstStyle/>
          <a:p>
            <a:pPr eaLnBrk="1" hangingPunct="1">
              <a:spcBef>
                <a:spcPts val="450"/>
              </a:spcBef>
            </a:pPr>
            <a:r>
              <a:rPr lang="en-US" altLang="zh-CN" sz="1800" dirty="0"/>
              <a:t>Surface temperature is dominated by net heating in the tropics and cooling at higher latitudes. The total range of temperature is from the seawater </a:t>
            </a:r>
            <a:r>
              <a:rPr lang="en-US" altLang="zh-CN" sz="1800" dirty="0">
                <a:solidFill>
                  <a:srgbClr val="FF0000"/>
                </a:solidFill>
              </a:rPr>
              <a:t>freezing point up to about 30</a:t>
            </a:r>
            <a:r>
              <a:rPr lang="en-US" altLang="zh-CN" sz="1800" baseline="30000" dirty="0">
                <a:solidFill>
                  <a:srgbClr val="FF0000"/>
                </a:solidFill>
              </a:rPr>
              <a:t>o</a:t>
            </a:r>
            <a:r>
              <a:rPr lang="en-US" altLang="zh-CN" sz="1800" dirty="0">
                <a:solidFill>
                  <a:srgbClr val="FF0000"/>
                </a:solidFill>
              </a:rPr>
              <a:t>C</a:t>
            </a:r>
            <a:r>
              <a:rPr lang="en-US" altLang="zh-CN" sz="1800" dirty="0"/>
              <a:t>. Land temperatures have a much larger range. A number of factors contribute to limiting the maximum ocean temperature - a convincing argument has been made for the role of clouds in blocking incoming solar radiation. Atmospheric convection becomes very vigorous when ocean temperatures exceed about </a:t>
            </a:r>
            <a:r>
              <a:rPr lang="en-US" altLang="zh-CN" sz="1800" dirty="0">
                <a:solidFill>
                  <a:srgbClr val="FF0000"/>
                </a:solidFill>
              </a:rPr>
              <a:t>27</a:t>
            </a:r>
            <a:r>
              <a:rPr lang="en-US" altLang="zh-CN" sz="1800" baseline="30000" dirty="0">
                <a:solidFill>
                  <a:srgbClr val="FF0000"/>
                </a:solidFill>
              </a:rPr>
              <a:t>o</a:t>
            </a:r>
            <a:r>
              <a:rPr lang="en-US" altLang="zh-CN" sz="1800" dirty="0">
                <a:solidFill>
                  <a:srgbClr val="FF0000"/>
                </a:solidFill>
              </a:rPr>
              <a:t>C</a:t>
            </a:r>
            <a:r>
              <a:rPr lang="en-US" altLang="zh-CN" sz="1800" dirty="0"/>
              <a:t>. </a:t>
            </a:r>
            <a:endParaRPr lang="zh-CN" altLang="en-US" sz="1800" dirty="0"/>
          </a:p>
        </p:txBody>
      </p:sp>
    </p:spTree>
    <p:extLst>
      <p:ext uri="{BB962C8B-B14F-4D97-AF65-F5344CB8AC3E}">
        <p14:creationId xmlns:p14="http://schemas.microsoft.com/office/powerpoint/2010/main" val="22045745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64000" y="86917"/>
            <a:ext cx="7416824" cy="325040"/>
          </a:xfrm>
        </p:spPr>
        <p:txBody>
          <a:bodyPr/>
          <a:lstStyle/>
          <a:p>
            <a:pPr eaLnBrk="1" hangingPunct="1"/>
            <a:r>
              <a:rPr lang="en-US" altLang="zh-CN" sz="1950" dirty="0"/>
              <a:t>Pacific Sea Surface Temperature (</a:t>
            </a:r>
            <a:r>
              <a:rPr lang="en-US" altLang="zh-CN" sz="1950" dirty="0" err="1"/>
              <a:t>Levitus</a:t>
            </a:r>
            <a:r>
              <a:rPr lang="en-US" altLang="zh-CN" sz="1950" dirty="0"/>
              <a:t> annual mean) </a:t>
            </a:r>
            <a:endParaRPr lang="zh-CN" altLang="en-US" sz="1950" dirty="0"/>
          </a:p>
        </p:txBody>
      </p:sp>
      <p:pic>
        <p:nvPicPr>
          <p:cNvPr id="22531" name="Picture 4" descr="temp_pac_10m"/>
          <p:cNvPicPr>
            <a:picLocks noChangeAspect="1" noChangeArrowheads="1"/>
          </p:cNvPicPr>
          <p:nvPr/>
        </p:nvPicPr>
        <p:blipFill>
          <a:blip r:embed="rId2" cstate="print"/>
          <a:srcRect l="10501" t="16068" r="14099" b="6100"/>
          <a:stretch>
            <a:fillRect/>
          </a:stretch>
        </p:blipFill>
        <p:spPr bwMode="auto">
          <a:xfrm>
            <a:off x="1946673" y="576000"/>
            <a:ext cx="5250656" cy="4188619"/>
          </a:xfrm>
          <a:prstGeom prst="rect">
            <a:avLst/>
          </a:prstGeom>
          <a:noFill/>
          <a:ln w="9525">
            <a:noFill/>
            <a:miter lim="800000"/>
            <a:headEnd/>
            <a:tailEnd/>
          </a:ln>
        </p:spPr>
      </p:pic>
    </p:spTree>
    <p:extLst>
      <p:ext uri="{BB962C8B-B14F-4D97-AF65-F5344CB8AC3E}">
        <p14:creationId xmlns:p14="http://schemas.microsoft.com/office/powerpoint/2010/main" val="15211743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56000" y="86916"/>
            <a:ext cx="7632847" cy="323850"/>
          </a:xfrm>
        </p:spPr>
        <p:txBody>
          <a:bodyPr/>
          <a:lstStyle/>
          <a:p>
            <a:pPr eaLnBrk="1" hangingPunct="1"/>
            <a:r>
              <a:rPr lang="en-US" altLang="zh-CN" sz="1800" dirty="0"/>
              <a:t>Atlantic-Indian Sea Surface Temperature (</a:t>
            </a:r>
            <a:r>
              <a:rPr lang="en-US" altLang="zh-CN" sz="1800" dirty="0" err="1"/>
              <a:t>Levitus</a:t>
            </a:r>
            <a:r>
              <a:rPr lang="en-US" altLang="zh-CN" sz="1800" dirty="0"/>
              <a:t> annual mean) </a:t>
            </a:r>
            <a:endParaRPr lang="zh-CN" altLang="en-US" sz="1800" dirty="0"/>
          </a:p>
        </p:txBody>
      </p:sp>
      <p:pic>
        <p:nvPicPr>
          <p:cNvPr id="23555" name="Picture 4" descr="temp_atl_10m"/>
          <p:cNvPicPr>
            <a:picLocks noChangeAspect="1" noChangeArrowheads="1"/>
          </p:cNvPicPr>
          <p:nvPr/>
        </p:nvPicPr>
        <p:blipFill>
          <a:blip r:embed="rId2" cstate="print"/>
          <a:srcRect l="8586" t="16068" r="15047" b="6128"/>
          <a:stretch>
            <a:fillRect/>
          </a:stretch>
        </p:blipFill>
        <p:spPr bwMode="auto">
          <a:xfrm>
            <a:off x="2035969" y="648000"/>
            <a:ext cx="5107781" cy="4020741"/>
          </a:xfrm>
          <a:prstGeom prst="rect">
            <a:avLst/>
          </a:prstGeom>
          <a:noFill/>
          <a:ln w="9525">
            <a:noFill/>
            <a:miter lim="800000"/>
            <a:headEnd/>
            <a:tailEnd/>
          </a:ln>
        </p:spPr>
      </p:pic>
    </p:spTree>
    <p:extLst>
      <p:ext uri="{BB962C8B-B14F-4D97-AF65-F5344CB8AC3E}">
        <p14:creationId xmlns:p14="http://schemas.microsoft.com/office/powerpoint/2010/main" val="32530039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828800" y="750094"/>
            <a:ext cx="5767388" cy="3077766"/>
          </a:xfrm>
        </p:spPr>
        <p:txBody>
          <a:bodyPr/>
          <a:lstStyle/>
          <a:p>
            <a:pPr eaLnBrk="1" hangingPunct="1"/>
            <a:r>
              <a:rPr lang="en-US" altLang="zh-CN" dirty="0"/>
              <a:t>Readings</a:t>
            </a:r>
            <a:r>
              <a:rPr lang="en-US" altLang="zh-CN" sz="1650" dirty="0"/>
              <a:t>:</a:t>
            </a:r>
          </a:p>
          <a:p>
            <a:pPr lvl="1" eaLnBrk="1" hangingPunct="1"/>
            <a:r>
              <a:rPr lang="en-US" altLang="zh-CN" sz="1500" dirty="0"/>
              <a:t>Emery, Talley and Pickard: Chapter 3. Sections 3.1 to 3.9. </a:t>
            </a:r>
          </a:p>
          <a:p>
            <a:pPr lvl="1" eaLnBrk="1" hangingPunct="1"/>
            <a:r>
              <a:rPr lang="en-US" altLang="zh-CN" sz="1500" dirty="0"/>
              <a:t>Emery, Talley and Pickard: Chapter 4. Sections 4.2 to 4.6.</a:t>
            </a:r>
          </a:p>
          <a:p>
            <a:pPr eaLnBrk="1" hangingPunct="1"/>
            <a:endParaRPr lang="en-US" altLang="zh-CN" sz="1650" dirty="0"/>
          </a:p>
          <a:p>
            <a:pPr eaLnBrk="1" hangingPunct="1"/>
            <a:r>
              <a:rPr lang="en-US" altLang="zh-CN" dirty="0"/>
              <a:t>Outlines</a:t>
            </a:r>
            <a:r>
              <a:rPr lang="en-US" altLang="zh-CN" sz="1650" dirty="0"/>
              <a:t> </a:t>
            </a:r>
          </a:p>
          <a:p>
            <a:pPr lvl="1" eaLnBrk="1" hangingPunct="1"/>
            <a:r>
              <a:rPr lang="en-US" altLang="zh-CN" sz="1500" dirty="0"/>
              <a:t>Pressure and Depth</a:t>
            </a:r>
          </a:p>
          <a:p>
            <a:pPr lvl="1" eaLnBrk="1" hangingPunct="1"/>
            <a:r>
              <a:rPr lang="en-US" altLang="zh-CN" sz="1500" dirty="0"/>
              <a:t>Temperature, potential temperature and heat</a:t>
            </a:r>
          </a:p>
          <a:p>
            <a:pPr lvl="1" eaLnBrk="1" hangingPunct="1"/>
            <a:r>
              <a:rPr lang="en-US" altLang="zh-CN" sz="1500" dirty="0"/>
              <a:t>Salinity and conductivity, Density and </a:t>
            </a:r>
            <a:r>
              <a:rPr lang="en-US" altLang="zh-CN" sz="1500"/>
              <a:t>potential density</a:t>
            </a:r>
            <a:endParaRPr lang="zh-CN" altLang="en-US" sz="1500" dirty="0"/>
          </a:p>
        </p:txBody>
      </p:sp>
    </p:spTree>
    <p:extLst>
      <p:ext uri="{BB962C8B-B14F-4D97-AF65-F5344CB8AC3E}">
        <p14:creationId xmlns:p14="http://schemas.microsoft.com/office/powerpoint/2010/main" val="27963155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58541" y="86916"/>
            <a:ext cx="5829300" cy="378619"/>
          </a:xfrm>
        </p:spPr>
        <p:txBody>
          <a:bodyPr/>
          <a:lstStyle/>
          <a:p>
            <a:pPr eaLnBrk="1" hangingPunct="1"/>
            <a:r>
              <a:rPr lang="en-US" altLang="zh-CN" dirty="0"/>
              <a:t>Global Sea Surface Temperature in Winter</a:t>
            </a:r>
            <a:endParaRPr lang="zh-CN" altLang="en-US" dirty="0"/>
          </a:p>
        </p:txBody>
      </p:sp>
      <p:pic>
        <p:nvPicPr>
          <p:cNvPr id="3" name="图片 2">
            <a:extLst>
              <a:ext uri="{FF2B5EF4-FFF2-40B4-BE49-F238E27FC236}">
                <a16:creationId xmlns:a16="http://schemas.microsoft.com/office/drawing/2014/main" id="{85E29AC9-22A7-4711-8D37-FCC0DA719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282" y="843558"/>
            <a:ext cx="5891256" cy="3157561"/>
          </a:xfrm>
          <a:prstGeom prst="rect">
            <a:avLst/>
          </a:prstGeom>
        </p:spPr>
      </p:pic>
    </p:spTree>
    <p:extLst>
      <p:ext uri="{BB962C8B-B14F-4D97-AF65-F5344CB8AC3E}">
        <p14:creationId xmlns:p14="http://schemas.microsoft.com/office/powerpoint/2010/main" val="21990960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92000" y="72000"/>
            <a:ext cx="7560840" cy="504056"/>
          </a:xfrm>
        </p:spPr>
        <p:txBody>
          <a:bodyPr/>
          <a:lstStyle/>
          <a:p>
            <a:pPr eaLnBrk="1" hangingPunct="1"/>
            <a:r>
              <a:rPr lang="en-US" altLang="zh-CN" sz="2000" dirty="0"/>
              <a:t>Vertical profiles of Temperature, Potential temperature </a:t>
            </a:r>
            <a:endParaRPr lang="zh-CN" altLang="en-US" sz="2000" dirty="0"/>
          </a:p>
        </p:txBody>
      </p:sp>
      <p:pic>
        <p:nvPicPr>
          <p:cNvPr id="25603" name="Picture 4" descr="pactem_prof"/>
          <p:cNvPicPr>
            <a:picLocks noChangeAspect="1" noChangeArrowheads="1"/>
          </p:cNvPicPr>
          <p:nvPr/>
        </p:nvPicPr>
        <p:blipFill>
          <a:blip r:embed="rId3" cstate="print"/>
          <a:srcRect l="6181" t="22896" r="7353" b="5367"/>
          <a:stretch>
            <a:fillRect/>
          </a:stretch>
        </p:blipFill>
        <p:spPr bwMode="auto">
          <a:xfrm>
            <a:off x="2555776" y="612000"/>
            <a:ext cx="3888000" cy="4174356"/>
          </a:xfrm>
          <a:prstGeom prst="rect">
            <a:avLst/>
          </a:prstGeom>
          <a:noFill/>
          <a:ln w="9525">
            <a:noFill/>
            <a:miter lim="800000"/>
            <a:headEnd/>
            <a:tailEnd/>
          </a:ln>
        </p:spPr>
      </p:pic>
    </p:spTree>
    <p:extLst>
      <p:ext uri="{BB962C8B-B14F-4D97-AF65-F5344CB8AC3E}">
        <p14:creationId xmlns:p14="http://schemas.microsoft.com/office/powerpoint/2010/main" val="482592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148000" y="504000"/>
            <a:ext cx="3168352" cy="3605213"/>
          </a:xfrm>
        </p:spPr>
        <p:txBody>
          <a:bodyPr anchor="t" anchorCtr="0"/>
          <a:lstStyle/>
          <a:p>
            <a:pPr algn="l" eaLnBrk="1" hangingPunct="1">
              <a:spcBef>
                <a:spcPct val="40000"/>
              </a:spcBef>
            </a:pPr>
            <a:r>
              <a:rPr lang="en-US" altLang="zh-CN" sz="1650" dirty="0">
                <a:solidFill>
                  <a:srgbClr val="0000CC"/>
                </a:solidFill>
              </a:rPr>
              <a:t>South Atlantic (20S, 5W):</a:t>
            </a:r>
            <a:br>
              <a:rPr lang="en-US" altLang="zh-CN" sz="1650" dirty="0">
                <a:solidFill>
                  <a:srgbClr val="0000CC"/>
                </a:solidFill>
              </a:rPr>
            </a:br>
            <a:r>
              <a:rPr lang="en-US" altLang="zh-CN" sz="1650" dirty="0">
                <a:solidFill>
                  <a:srgbClr val="0000CC"/>
                </a:solidFill>
              </a:rPr>
              <a:t> </a:t>
            </a:r>
            <a:br>
              <a:rPr lang="en-US" altLang="zh-CN" sz="1650" dirty="0">
                <a:solidFill>
                  <a:srgbClr val="0000CC"/>
                </a:solidFill>
              </a:rPr>
            </a:br>
            <a:r>
              <a:rPr lang="en-US" altLang="zh-CN" sz="1650" dirty="0">
                <a:solidFill>
                  <a:srgbClr val="0000CC"/>
                </a:solidFill>
              </a:rPr>
              <a:t>Salinity, </a:t>
            </a:r>
            <a:br>
              <a:rPr lang="en-US" altLang="zh-CN" sz="1650" dirty="0">
                <a:solidFill>
                  <a:srgbClr val="0000CC"/>
                </a:solidFill>
              </a:rPr>
            </a:br>
            <a:br>
              <a:rPr lang="en-US" altLang="zh-CN" sz="1650" dirty="0">
                <a:solidFill>
                  <a:srgbClr val="0000CC"/>
                </a:solidFill>
              </a:rPr>
            </a:br>
            <a:r>
              <a:rPr lang="en-US" altLang="zh-CN" sz="1650" dirty="0">
                <a:solidFill>
                  <a:srgbClr val="0000CC"/>
                </a:solidFill>
              </a:rPr>
              <a:t>Temperature, </a:t>
            </a:r>
            <a:br>
              <a:rPr lang="en-US" altLang="zh-CN" sz="1650" dirty="0">
                <a:solidFill>
                  <a:srgbClr val="0000CC"/>
                </a:solidFill>
              </a:rPr>
            </a:br>
            <a:br>
              <a:rPr lang="en-US" altLang="zh-CN" sz="1650" dirty="0">
                <a:solidFill>
                  <a:srgbClr val="0000CC"/>
                </a:solidFill>
              </a:rPr>
            </a:br>
            <a:r>
              <a:rPr lang="en-US" altLang="zh-CN" sz="1650" dirty="0">
                <a:solidFill>
                  <a:srgbClr val="0000CC"/>
                </a:solidFill>
              </a:rPr>
              <a:t>Potential temperature, </a:t>
            </a:r>
            <a:br>
              <a:rPr lang="en-US" altLang="zh-CN" sz="1650" dirty="0">
                <a:solidFill>
                  <a:srgbClr val="0000CC"/>
                </a:solidFill>
              </a:rPr>
            </a:br>
            <a:br>
              <a:rPr lang="en-US" altLang="zh-CN" sz="1650" dirty="0">
                <a:solidFill>
                  <a:srgbClr val="0000CC"/>
                </a:solidFill>
              </a:rPr>
            </a:br>
            <a:r>
              <a:rPr lang="en-US" altLang="zh-CN" sz="1650" dirty="0">
                <a:solidFill>
                  <a:srgbClr val="0000CC"/>
                </a:solidFill>
              </a:rPr>
              <a:t>Sigma theta,</a:t>
            </a:r>
            <a:br>
              <a:rPr lang="en-US" altLang="zh-CN" sz="1650" dirty="0">
                <a:solidFill>
                  <a:srgbClr val="0000CC"/>
                </a:solidFill>
              </a:rPr>
            </a:br>
            <a:br>
              <a:rPr lang="en-US" altLang="zh-CN" sz="1650" dirty="0">
                <a:solidFill>
                  <a:srgbClr val="0000CC"/>
                </a:solidFill>
              </a:rPr>
            </a:br>
            <a:r>
              <a:rPr lang="en-US" altLang="zh-CN" sz="1650" dirty="0">
                <a:solidFill>
                  <a:srgbClr val="0000CC"/>
                </a:solidFill>
              </a:rPr>
              <a:t>Sigma 4</a:t>
            </a:r>
            <a:r>
              <a:rPr lang="en-US" altLang="zh-CN" sz="1950" dirty="0">
                <a:solidFill>
                  <a:srgbClr val="0000CC"/>
                </a:solidFill>
              </a:rPr>
              <a:t> </a:t>
            </a:r>
            <a:endParaRPr lang="zh-CN" altLang="en-US" sz="1950" dirty="0">
              <a:solidFill>
                <a:srgbClr val="0000CC"/>
              </a:solidFill>
            </a:endParaRPr>
          </a:p>
        </p:txBody>
      </p:sp>
      <p:pic>
        <p:nvPicPr>
          <p:cNvPr id="26627" name="Picture 4" descr="h4profile"/>
          <p:cNvPicPr>
            <a:picLocks noChangeAspect="1" noChangeArrowheads="1"/>
          </p:cNvPicPr>
          <p:nvPr/>
        </p:nvPicPr>
        <p:blipFill>
          <a:blip r:embed="rId3" cstate="print"/>
          <a:srcRect l="5528" t="23274" r="6754" b="4546"/>
          <a:stretch>
            <a:fillRect/>
          </a:stretch>
        </p:blipFill>
        <p:spPr bwMode="auto">
          <a:xfrm>
            <a:off x="755576" y="389285"/>
            <a:ext cx="4232672" cy="4507706"/>
          </a:xfrm>
          <a:prstGeom prst="rect">
            <a:avLst/>
          </a:prstGeom>
          <a:noFill/>
          <a:ln w="9525">
            <a:noFill/>
            <a:miter lim="800000"/>
            <a:headEnd/>
            <a:tailEnd/>
          </a:ln>
        </p:spPr>
      </p:pic>
    </p:spTree>
    <p:extLst>
      <p:ext uri="{BB962C8B-B14F-4D97-AF65-F5344CB8AC3E}">
        <p14:creationId xmlns:p14="http://schemas.microsoft.com/office/powerpoint/2010/main" val="27469266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36000" y="86917"/>
            <a:ext cx="7272808" cy="325040"/>
          </a:xfrm>
        </p:spPr>
        <p:txBody>
          <a:bodyPr/>
          <a:lstStyle/>
          <a:p>
            <a:pPr eaLnBrk="1" hangingPunct="1"/>
            <a:r>
              <a:rPr lang="en-US" altLang="zh-CN" sz="2000" dirty="0"/>
              <a:t>Meridional section of temperature: Atlantic 25</a:t>
            </a:r>
            <a:r>
              <a:rPr lang="en-US" altLang="zh-CN" sz="2000" dirty="0">
                <a:sym typeface="Symbol" panose="05050102010706020507" pitchFamily="18" charset="2"/>
              </a:rPr>
              <a:t></a:t>
            </a:r>
            <a:r>
              <a:rPr lang="en-US" altLang="zh-CN" sz="2000" dirty="0"/>
              <a:t>W</a:t>
            </a:r>
            <a:endParaRPr lang="zh-CN" altLang="en-US" sz="2000" dirty="0"/>
          </a:p>
        </p:txBody>
      </p:sp>
      <p:pic>
        <p:nvPicPr>
          <p:cNvPr id="27651" name="Picture 4" descr="A16_TEMP"/>
          <p:cNvPicPr>
            <a:picLocks noChangeAspect="1" noChangeArrowheads="1"/>
          </p:cNvPicPr>
          <p:nvPr/>
        </p:nvPicPr>
        <p:blipFill>
          <a:blip r:embed="rId3" cstate="print"/>
          <a:srcRect l="1915" t="2887" r="716" b="9422"/>
          <a:stretch>
            <a:fillRect/>
          </a:stretch>
        </p:blipFill>
        <p:spPr bwMode="auto">
          <a:xfrm>
            <a:off x="1571625" y="576000"/>
            <a:ext cx="6076950" cy="4229100"/>
          </a:xfrm>
          <a:prstGeom prst="rect">
            <a:avLst/>
          </a:prstGeom>
          <a:noFill/>
          <a:ln w="9525">
            <a:noFill/>
            <a:miter lim="800000"/>
            <a:headEnd/>
            <a:tailEnd/>
          </a:ln>
        </p:spPr>
      </p:pic>
      <p:sp>
        <p:nvSpPr>
          <p:cNvPr id="27652" name="Oval 5"/>
          <p:cNvSpPr>
            <a:spLocks noChangeArrowheads="1"/>
          </p:cNvSpPr>
          <p:nvPr/>
        </p:nvSpPr>
        <p:spPr bwMode="auto">
          <a:xfrm>
            <a:off x="4504135" y="2952000"/>
            <a:ext cx="1782365" cy="1296590"/>
          </a:xfrm>
          <a:prstGeom prst="ellipse">
            <a:avLst/>
          </a:prstGeom>
          <a:noFill/>
          <a:ln w="57150" algn="ctr">
            <a:solidFill>
              <a:srgbClr val="C00000"/>
            </a:solidFill>
            <a:round/>
            <a:headEnd/>
            <a:tailEnd/>
          </a:ln>
        </p:spPr>
        <p:txBody>
          <a:bodyPr wrap="none" anchor="ctr"/>
          <a:lstStyle/>
          <a:p>
            <a:endParaRPr lang="zh-CN" altLang="en-US"/>
          </a:p>
        </p:txBody>
      </p:sp>
    </p:spTree>
    <p:extLst>
      <p:ext uri="{BB962C8B-B14F-4D97-AF65-F5344CB8AC3E}">
        <p14:creationId xmlns:p14="http://schemas.microsoft.com/office/powerpoint/2010/main" val="36953360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20000" y="86916"/>
            <a:ext cx="7632848" cy="303609"/>
          </a:xfrm>
        </p:spPr>
        <p:txBody>
          <a:bodyPr/>
          <a:lstStyle/>
          <a:p>
            <a:pPr eaLnBrk="1" hangingPunct="1"/>
            <a:r>
              <a:rPr lang="en-US" altLang="zh-CN" sz="2000" dirty="0"/>
              <a:t>Meridional sections of potential temperature: Atlantic 25</a:t>
            </a:r>
            <a:r>
              <a:rPr lang="en-US" altLang="zh-CN" sz="2000" dirty="0">
                <a:sym typeface="Symbol" panose="05050102010706020507" pitchFamily="18" charset="2"/>
              </a:rPr>
              <a:t></a:t>
            </a:r>
            <a:r>
              <a:rPr lang="en-US" altLang="zh-CN" sz="2000" dirty="0"/>
              <a:t>W </a:t>
            </a:r>
            <a:endParaRPr lang="zh-CN" altLang="en-US" sz="2000" dirty="0"/>
          </a:p>
        </p:txBody>
      </p:sp>
      <p:pic>
        <p:nvPicPr>
          <p:cNvPr id="28675" name="Picture 4" descr="A16_THETA"/>
          <p:cNvPicPr>
            <a:picLocks noChangeAspect="1" noChangeArrowheads="1"/>
          </p:cNvPicPr>
          <p:nvPr/>
        </p:nvPicPr>
        <p:blipFill>
          <a:blip r:embed="rId2" cstate="print"/>
          <a:srcRect l="1909" t="2470" r="1671" b="8585"/>
          <a:stretch>
            <a:fillRect/>
          </a:stretch>
        </p:blipFill>
        <p:spPr bwMode="auto">
          <a:xfrm>
            <a:off x="1558528" y="504000"/>
            <a:ext cx="6013847" cy="4286250"/>
          </a:xfrm>
          <a:prstGeom prst="rect">
            <a:avLst/>
          </a:prstGeom>
          <a:noFill/>
          <a:ln w="9525">
            <a:noFill/>
            <a:miter lim="800000"/>
            <a:headEnd/>
            <a:tailEnd/>
          </a:ln>
        </p:spPr>
      </p:pic>
      <p:sp>
        <p:nvSpPr>
          <p:cNvPr id="28676" name="Oval 5"/>
          <p:cNvSpPr>
            <a:spLocks noChangeArrowheads="1"/>
          </p:cNvSpPr>
          <p:nvPr/>
        </p:nvSpPr>
        <p:spPr bwMode="auto">
          <a:xfrm>
            <a:off x="4236244" y="2916000"/>
            <a:ext cx="2157413" cy="1460897"/>
          </a:xfrm>
          <a:prstGeom prst="ellipse">
            <a:avLst/>
          </a:prstGeom>
          <a:noFill/>
          <a:ln w="57150" algn="ctr">
            <a:solidFill>
              <a:srgbClr val="FF0000"/>
            </a:solidFill>
            <a:round/>
            <a:headEnd/>
            <a:tailEnd/>
          </a:ln>
        </p:spPr>
        <p:txBody>
          <a:bodyPr wrap="none" anchor="ctr"/>
          <a:lstStyle/>
          <a:p>
            <a:endParaRPr lang="zh-CN" altLang="en-US"/>
          </a:p>
        </p:txBody>
      </p:sp>
    </p:spTree>
    <p:extLst>
      <p:ext uri="{BB962C8B-B14F-4D97-AF65-F5344CB8AC3E}">
        <p14:creationId xmlns:p14="http://schemas.microsoft.com/office/powerpoint/2010/main" val="39416301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55576" y="141685"/>
            <a:ext cx="7632848" cy="323850"/>
          </a:xfrm>
        </p:spPr>
        <p:txBody>
          <a:bodyPr/>
          <a:lstStyle/>
          <a:p>
            <a:pPr eaLnBrk="1" hangingPunct="1"/>
            <a:r>
              <a:rPr lang="en-US" altLang="zh-CN" sz="2000" dirty="0"/>
              <a:t>Meridional sections of potential temperature: Pacific 150</a:t>
            </a:r>
            <a:r>
              <a:rPr lang="en-US" altLang="zh-CN" sz="2000" dirty="0">
                <a:sym typeface="Symbol" panose="05050102010706020507" pitchFamily="18" charset="2"/>
              </a:rPr>
              <a:t></a:t>
            </a:r>
            <a:r>
              <a:rPr lang="en-US" altLang="zh-CN" sz="2000" dirty="0"/>
              <a:t>W</a:t>
            </a:r>
            <a:endParaRPr lang="zh-CN" altLang="en-US" sz="2000" dirty="0"/>
          </a:p>
        </p:txBody>
      </p:sp>
      <p:pic>
        <p:nvPicPr>
          <p:cNvPr id="29699" name="Picture 4" descr="P16_THETA"/>
          <p:cNvPicPr>
            <a:picLocks noChangeAspect="1" noChangeArrowheads="1"/>
          </p:cNvPicPr>
          <p:nvPr/>
        </p:nvPicPr>
        <p:blipFill>
          <a:blip r:embed="rId2" cstate="print"/>
          <a:srcRect l="3819" t="4973" r="4305" b="3798"/>
          <a:stretch>
            <a:fillRect/>
          </a:stretch>
        </p:blipFill>
        <p:spPr bwMode="auto">
          <a:xfrm>
            <a:off x="1839517" y="612000"/>
            <a:ext cx="5450681" cy="4179094"/>
          </a:xfrm>
          <a:prstGeom prst="rect">
            <a:avLst/>
          </a:prstGeom>
          <a:noFill/>
          <a:ln w="9525">
            <a:noFill/>
            <a:miter lim="800000"/>
            <a:headEnd/>
            <a:tailEnd/>
          </a:ln>
        </p:spPr>
      </p:pic>
    </p:spTree>
    <p:extLst>
      <p:ext uri="{BB962C8B-B14F-4D97-AF65-F5344CB8AC3E}">
        <p14:creationId xmlns:p14="http://schemas.microsoft.com/office/powerpoint/2010/main" val="5617096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99592" y="86916"/>
            <a:ext cx="7272807" cy="360759"/>
          </a:xfrm>
        </p:spPr>
        <p:txBody>
          <a:bodyPr/>
          <a:lstStyle/>
          <a:p>
            <a:pPr eaLnBrk="1" hangingPunct="1"/>
            <a:r>
              <a:rPr lang="en-US" altLang="zh-CN" sz="2000" dirty="0"/>
              <a:t>Meridional sections of potential temperature: Indian 95</a:t>
            </a:r>
            <a:r>
              <a:rPr lang="en-US" altLang="zh-CN" sz="2000" dirty="0">
                <a:sym typeface="Symbol" panose="05050102010706020507" pitchFamily="18" charset="2"/>
              </a:rPr>
              <a:t></a:t>
            </a:r>
            <a:r>
              <a:rPr lang="en-US" altLang="zh-CN" sz="2000" dirty="0"/>
              <a:t>E</a:t>
            </a:r>
            <a:endParaRPr lang="zh-CN" altLang="en-US" sz="2000" dirty="0"/>
          </a:p>
        </p:txBody>
      </p:sp>
      <p:pic>
        <p:nvPicPr>
          <p:cNvPr id="30723" name="Picture 5" descr="I09_THETA"/>
          <p:cNvPicPr>
            <a:picLocks noChangeAspect="1" noChangeArrowheads="1"/>
          </p:cNvPicPr>
          <p:nvPr/>
        </p:nvPicPr>
        <p:blipFill>
          <a:blip r:embed="rId2" cstate="print"/>
          <a:srcRect l="1915" t="4929" r="3598" b="6128"/>
          <a:stretch>
            <a:fillRect/>
          </a:stretch>
        </p:blipFill>
        <p:spPr bwMode="auto">
          <a:xfrm>
            <a:off x="1763317" y="612000"/>
            <a:ext cx="5755481" cy="4186238"/>
          </a:xfrm>
          <a:prstGeom prst="rect">
            <a:avLst/>
          </a:prstGeom>
          <a:noFill/>
          <a:ln w="9525">
            <a:noFill/>
            <a:miter lim="800000"/>
            <a:headEnd/>
            <a:tailEnd/>
          </a:ln>
        </p:spPr>
      </p:pic>
    </p:spTree>
    <p:extLst>
      <p:ext uri="{BB962C8B-B14F-4D97-AF65-F5344CB8AC3E}">
        <p14:creationId xmlns:p14="http://schemas.microsoft.com/office/powerpoint/2010/main" val="41091878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85900" y="86917"/>
            <a:ext cx="6172200" cy="325040"/>
          </a:xfrm>
        </p:spPr>
        <p:txBody>
          <a:bodyPr/>
          <a:lstStyle/>
          <a:p>
            <a:pPr eaLnBrk="1" hangingPunct="1"/>
            <a:r>
              <a:rPr lang="en-US" altLang="zh-CN" dirty="0"/>
              <a:t>Salinity (</a:t>
            </a:r>
            <a:r>
              <a:rPr lang="zh-CN" altLang="en-US" dirty="0"/>
              <a:t>盐度</a:t>
            </a:r>
            <a:r>
              <a:rPr lang="en-US" altLang="zh-CN" dirty="0"/>
              <a:t>)</a:t>
            </a:r>
            <a:r>
              <a:rPr lang="zh-CN" altLang="en-US" dirty="0"/>
              <a:t> </a:t>
            </a:r>
          </a:p>
        </p:txBody>
      </p:sp>
      <p:sp>
        <p:nvSpPr>
          <p:cNvPr id="31747" name="Rectangle 3"/>
          <p:cNvSpPr>
            <a:spLocks noGrp="1" noChangeArrowheads="1"/>
          </p:cNvSpPr>
          <p:nvPr>
            <p:ph type="body" idx="1"/>
          </p:nvPr>
        </p:nvSpPr>
        <p:spPr>
          <a:xfrm>
            <a:off x="683568" y="792001"/>
            <a:ext cx="7848871" cy="2427822"/>
          </a:xfrm>
        </p:spPr>
        <p:txBody>
          <a:bodyPr/>
          <a:lstStyle/>
          <a:p>
            <a:pPr eaLnBrk="1" hangingPunct="1">
              <a:spcBef>
                <a:spcPct val="40000"/>
              </a:spcBef>
            </a:pPr>
            <a:r>
              <a:rPr lang="en-US" altLang="zh-CN" sz="2100" dirty="0"/>
              <a:t>Definition</a:t>
            </a:r>
          </a:p>
          <a:p>
            <a:pPr lvl="1" eaLnBrk="1" hangingPunct="1">
              <a:lnSpc>
                <a:spcPct val="150000"/>
              </a:lnSpc>
              <a:spcBef>
                <a:spcPct val="40000"/>
              </a:spcBef>
            </a:pPr>
            <a:r>
              <a:rPr lang="en-US" altLang="zh-CN" sz="1800" dirty="0"/>
              <a:t>Salinity is roughly the number of grams of dissolved matter per kilogram of seawater. This was the original definition, and at one time salinity was determined by evaporating the water and weighing the residual.</a:t>
            </a:r>
            <a:endParaRPr lang="en-US" altLang="zh-CN" sz="1125" dirty="0"/>
          </a:p>
        </p:txBody>
      </p:sp>
    </p:spTree>
    <p:extLst>
      <p:ext uri="{BB962C8B-B14F-4D97-AF65-F5344CB8AC3E}">
        <p14:creationId xmlns:p14="http://schemas.microsoft.com/office/powerpoint/2010/main" val="42439277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85900" y="86917"/>
            <a:ext cx="6172200" cy="325040"/>
          </a:xfrm>
        </p:spPr>
        <p:txBody>
          <a:bodyPr/>
          <a:lstStyle/>
          <a:p>
            <a:pPr eaLnBrk="1" hangingPunct="1"/>
            <a:r>
              <a:rPr lang="en-US" altLang="zh-CN" dirty="0"/>
              <a:t>Salinity (</a:t>
            </a:r>
            <a:r>
              <a:rPr lang="zh-CN" altLang="en-US" dirty="0"/>
              <a:t>盐度</a:t>
            </a:r>
            <a:r>
              <a:rPr lang="en-US" altLang="zh-CN" dirty="0"/>
              <a:t>)</a:t>
            </a:r>
            <a:r>
              <a:rPr lang="zh-CN" altLang="en-US" dirty="0"/>
              <a:t> </a:t>
            </a:r>
          </a:p>
        </p:txBody>
      </p:sp>
      <p:sp>
        <p:nvSpPr>
          <p:cNvPr id="34819" name="Rectangle 3"/>
          <p:cNvSpPr>
            <a:spLocks noGrp="1" noChangeArrowheads="1"/>
          </p:cNvSpPr>
          <p:nvPr>
            <p:ph type="body" idx="1"/>
          </p:nvPr>
        </p:nvSpPr>
        <p:spPr>
          <a:xfrm>
            <a:off x="683567" y="792001"/>
            <a:ext cx="7848873" cy="2715854"/>
          </a:xfrm>
        </p:spPr>
        <p:txBody>
          <a:bodyPr/>
          <a:lstStyle/>
          <a:p>
            <a:pPr eaLnBrk="1" hangingPunct="1">
              <a:spcBef>
                <a:spcPct val="40000"/>
              </a:spcBef>
            </a:pPr>
            <a:r>
              <a:rPr lang="en-US" altLang="zh-CN" sz="2100" dirty="0"/>
              <a:t>Unit</a:t>
            </a:r>
            <a:endParaRPr lang="en-US" altLang="zh-CN" dirty="0"/>
          </a:p>
          <a:p>
            <a:pPr lvl="1" eaLnBrk="1" hangingPunct="1">
              <a:lnSpc>
                <a:spcPct val="150000"/>
              </a:lnSpc>
              <a:spcBef>
                <a:spcPct val="40000"/>
              </a:spcBef>
            </a:pPr>
            <a:r>
              <a:rPr lang="en-US" altLang="zh-CN" sz="1800" dirty="0"/>
              <a:t>In the original definition, salinity units were </a:t>
            </a:r>
            <a:r>
              <a:rPr lang="en-US" altLang="zh-CN" sz="1800" dirty="0">
                <a:latin typeface="Verdana" pitchFamily="34" charset="0"/>
              </a:rPr>
              <a:t>‰</a:t>
            </a:r>
            <a:r>
              <a:rPr lang="en-US" altLang="zh-CN" sz="1800" dirty="0"/>
              <a:t> (parts per thousand). This was replaced by the "practical salinity unit" or </a:t>
            </a:r>
            <a:r>
              <a:rPr lang="en-US" altLang="zh-CN" sz="1800" dirty="0" err="1"/>
              <a:t>psu</a:t>
            </a:r>
            <a:r>
              <a:rPr lang="en-US" altLang="zh-CN" sz="1800" dirty="0"/>
              <a:t>. Salinity is </a:t>
            </a:r>
            <a:r>
              <a:rPr lang="en-US" altLang="zh-CN" sz="1800" dirty="0" err="1"/>
              <a:t>unitless</a:t>
            </a:r>
            <a:r>
              <a:rPr lang="en-US" altLang="zh-CN" sz="1800" dirty="0"/>
              <a:t>, as the measurement is now based on conductivity and is not precisely related to the mass of dissolved material. </a:t>
            </a:r>
            <a:endParaRPr lang="en-US" altLang="zh-CN" dirty="0"/>
          </a:p>
        </p:txBody>
      </p:sp>
    </p:spTree>
    <p:extLst>
      <p:ext uri="{BB962C8B-B14F-4D97-AF65-F5344CB8AC3E}">
        <p14:creationId xmlns:p14="http://schemas.microsoft.com/office/powerpoint/2010/main" val="39173698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85900" y="86917"/>
            <a:ext cx="6172200" cy="325040"/>
          </a:xfrm>
        </p:spPr>
        <p:txBody>
          <a:bodyPr/>
          <a:lstStyle/>
          <a:p>
            <a:pPr eaLnBrk="1" hangingPunct="1"/>
            <a:r>
              <a:rPr lang="en-US" altLang="zh-CN" dirty="0"/>
              <a:t>Salinity (</a:t>
            </a:r>
            <a:r>
              <a:rPr lang="zh-CN" altLang="en-US" dirty="0"/>
              <a:t>盐度</a:t>
            </a:r>
            <a:r>
              <a:rPr lang="en-US" altLang="zh-CN" dirty="0"/>
              <a:t>)</a:t>
            </a:r>
            <a:r>
              <a:rPr lang="zh-CN" altLang="en-US" dirty="0"/>
              <a:t> </a:t>
            </a:r>
          </a:p>
        </p:txBody>
      </p:sp>
      <p:sp>
        <p:nvSpPr>
          <p:cNvPr id="35843" name="Rectangle 3"/>
          <p:cNvSpPr>
            <a:spLocks noGrp="1" noChangeArrowheads="1"/>
          </p:cNvSpPr>
          <p:nvPr>
            <p:ph type="body" idx="1"/>
          </p:nvPr>
        </p:nvSpPr>
        <p:spPr>
          <a:xfrm>
            <a:off x="683568" y="792000"/>
            <a:ext cx="7776864" cy="3000384"/>
          </a:xfrm>
        </p:spPr>
        <p:txBody>
          <a:bodyPr/>
          <a:lstStyle/>
          <a:p>
            <a:pPr lvl="1" eaLnBrk="1" hangingPunct="1">
              <a:lnSpc>
                <a:spcPct val="150000"/>
              </a:lnSpc>
              <a:spcBef>
                <a:spcPct val="40000"/>
              </a:spcBef>
            </a:pPr>
            <a:r>
              <a:rPr lang="en-US" altLang="zh-CN" sz="1800" dirty="0"/>
              <a:t>The total amount of salt in the world oceans does not change except on the longest geological time scales. However, the salinity does change, in response to freshwater inputs from rain and runoff, and freshwater removal through evaporation.</a:t>
            </a:r>
            <a:endParaRPr lang="en-US" altLang="zh-CN" dirty="0"/>
          </a:p>
        </p:txBody>
      </p:sp>
    </p:spTree>
    <p:extLst>
      <p:ext uri="{BB962C8B-B14F-4D97-AF65-F5344CB8AC3E}">
        <p14:creationId xmlns:p14="http://schemas.microsoft.com/office/powerpoint/2010/main" val="37791127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85900" y="86917"/>
            <a:ext cx="6172200" cy="325040"/>
          </a:xfrm>
        </p:spPr>
        <p:txBody>
          <a:bodyPr/>
          <a:lstStyle/>
          <a:p>
            <a:pPr eaLnBrk="1" hangingPunct="1"/>
            <a:r>
              <a:rPr lang="en-US" altLang="zh-CN"/>
              <a:t>Vocabulary</a:t>
            </a:r>
          </a:p>
        </p:txBody>
      </p:sp>
      <p:sp>
        <p:nvSpPr>
          <p:cNvPr id="5123" name="Rectangle 3"/>
          <p:cNvSpPr>
            <a:spLocks noGrp="1" noChangeArrowheads="1"/>
          </p:cNvSpPr>
          <p:nvPr>
            <p:ph type="body" idx="1"/>
          </p:nvPr>
        </p:nvSpPr>
        <p:spPr>
          <a:xfrm>
            <a:off x="504000" y="792000"/>
            <a:ext cx="8136000" cy="3456385"/>
          </a:xfrm>
        </p:spPr>
        <p:txBody>
          <a:bodyPr/>
          <a:lstStyle/>
          <a:p>
            <a:pPr eaLnBrk="1" hangingPunct="1">
              <a:spcBef>
                <a:spcPct val="40000"/>
              </a:spcBef>
            </a:pPr>
            <a:r>
              <a:rPr lang="en-US" altLang="zh-CN" sz="2550" dirty="0"/>
              <a:t>Units (</a:t>
            </a:r>
            <a:r>
              <a:rPr lang="zh-CN" altLang="en-US" sz="2550" dirty="0"/>
              <a:t>单位</a:t>
            </a:r>
            <a:r>
              <a:rPr lang="en-US" altLang="zh-CN" sz="2550" dirty="0"/>
              <a:t>) </a:t>
            </a:r>
          </a:p>
          <a:p>
            <a:pPr lvl="1" eaLnBrk="1" hangingPunct="1">
              <a:spcBef>
                <a:spcPct val="40000"/>
              </a:spcBef>
            </a:pPr>
            <a:r>
              <a:rPr lang="en-US" altLang="zh-CN" sz="1800" dirty="0"/>
              <a:t>Officially we should be using </a:t>
            </a:r>
            <a:r>
              <a:rPr lang="en-US" altLang="zh-CN" sz="1800" i="1" u="sng" dirty="0" err="1">
                <a:solidFill>
                  <a:srgbClr val="FF0000"/>
                </a:solidFill>
              </a:rPr>
              <a:t>mks</a:t>
            </a:r>
            <a:r>
              <a:rPr lang="en-US" altLang="zh-CN" sz="1800" dirty="0"/>
              <a:t> units for everything. In reality, we often use </a:t>
            </a:r>
            <a:r>
              <a:rPr lang="en-US" altLang="zh-CN" sz="1800" i="1" u="sng" dirty="0" err="1">
                <a:solidFill>
                  <a:srgbClr val="FF0000"/>
                </a:solidFill>
              </a:rPr>
              <a:t>cgs</a:t>
            </a:r>
            <a:r>
              <a:rPr lang="en-US" altLang="zh-CN" sz="1800" dirty="0"/>
              <a:t> since our velocities are on the order of cm/sec rather than m/sec. We usually refer to depths in meters, and distances in kilometers. Most publications use </a:t>
            </a:r>
            <a:r>
              <a:rPr lang="en-US" altLang="zh-CN" sz="1800" i="1" u="sng" dirty="0" err="1">
                <a:solidFill>
                  <a:srgbClr val="FF0000"/>
                </a:solidFill>
              </a:rPr>
              <a:t>decibars</a:t>
            </a:r>
            <a:r>
              <a:rPr lang="en-US" altLang="zh-CN" sz="1800" dirty="0"/>
              <a:t> (</a:t>
            </a:r>
            <a:r>
              <a:rPr lang="zh-CN" altLang="en-US" sz="1800" dirty="0"/>
              <a:t>分巴</a:t>
            </a:r>
            <a:r>
              <a:rPr lang="en-US" altLang="zh-CN" sz="1800" dirty="0"/>
              <a:t>) for pressure rather than </a:t>
            </a:r>
            <a:r>
              <a:rPr lang="en-US" altLang="zh-CN" sz="1800" i="1" u="sng" dirty="0" err="1">
                <a:solidFill>
                  <a:srgbClr val="FF0000"/>
                </a:solidFill>
              </a:rPr>
              <a:t>Pascals</a:t>
            </a:r>
            <a:r>
              <a:rPr lang="en-US" altLang="zh-CN" sz="1800" dirty="0"/>
              <a:t>. We usually use degrees </a:t>
            </a:r>
            <a:r>
              <a:rPr lang="en-US" altLang="zh-CN" sz="1800" i="1" u="sng" dirty="0">
                <a:solidFill>
                  <a:srgbClr val="FF0000"/>
                </a:solidFill>
              </a:rPr>
              <a:t>Celsius</a:t>
            </a:r>
            <a:r>
              <a:rPr lang="en-US" altLang="zh-CN" sz="1800" dirty="0"/>
              <a:t> rather than </a:t>
            </a:r>
            <a:r>
              <a:rPr lang="en-US" altLang="zh-CN" sz="1800" i="1" u="sng" dirty="0">
                <a:solidFill>
                  <a:srgbClr val="FF0000"/>
                </a:solidFill>
              </a:rPr>
              <a:t>Kelvin</a:t>
            </a:r>
            <a:r>
              <a:rPr lang="en-US" altLang="zh-CN" sz="1800" dirty="0"/>
              <a:t>, but care should be taken when doing heat calculations. Salinity officially has no units. In general be careful about units when doing calculations.</a:t>
            </a:r>
          </a:p>
        </p:txBody>
      </p:sp>
    </p:spTree>
    <p:extLst>
      <p:ext uri="{BB962C8B-B14F-4D97-AF65-F5344CB8AC3E}">
        <p14:creationId xmlns:p14="http://schemas.microsoft.com/office/powerpoint/2010/main" val="40526920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85900" y="86917"/>
            <a:ext cx="6172200" cy="325040"/>
          </a:xfrm>
        </p:spPr>
        <p:txBody>
          <a:bodyPr/>
          <a:lstStyle/>
          <a:p>
            <a:pPr eaLnBrk="1" hangingPunct="1"/>
            <a:r>
              <a:rPr lang="en-US" altLang="zh-CN"/>
              <a:t>How is salinity measured? </a:t>
            </a:r>
            <a:endParaRPr lang="zh-CN" altLang="en-US"/>
          </a:p>
        </p:txBody>
      </p:sp>
      <p:sp>
        <p:nvSpPr>
          <p:cNvPr id="36867" name="Rectangle 3"/>
          <p:cNvSpPr>
            <a:spLocks noGrp="1" noChangeArrowheads="1"/>
          </p:cNvSpPr>
          <p:nvPr>
            <p:ph type="body" idx="1"/>
          </p:nvPr>
        </p:nvSpPr>
        <p:spPr>
          <a:xfrm>
            <a:off x="504000" y="792000"/>
            <a:ext cx="8136000" cy="3911203"/>
          </a:xfrm>
        </p:spPr>
        <p:txBody>
          <a:bodyPr/>
          <a:lstStyle/>
          <a:p>
            <a:pPr marL="371475" indent="-371475" eaLnBrk="1" hangingPunct="1">
              <a:spcBef>
                <a:spcPct val="40000"/>
              </a:spcBef>
              <a:buFont typeface="Wingdings" pitchFamily="2" charset="2"/>
              <a:buAutoNum type="arabicPeriod"/>
            </a:pPr>
            <a:r>
              <a:rPr lang="en-US" altLang="zh-CN" sz="1650" dirty="0"/>
              <a:t>Evaporate and weigh residual (oldest method)</a:t>
            </a:r>
          </a:p>
          <a:p>
            <a:pPr marL="371475" indent="-371475" eaLnBrk="1" hangingPunct="1">
              <a:spcBef>
                <a:spcPct val="40000"/>
              </a:spcBef>
              <a:buFont typeface="Wingdings" pitchFamily="2" charset="2"/>
              <a:buAutoNum type="arabicPeriod"/>
            </a:pPr>
            <a:r>
              <a:rPr lang="en-US" altLang="zh-CN" sz="1650" dirty="0"/>
              <a:t>Determine amount of chlorine (</a:t>
            </a:r>
            <a:r>
              <a:rPr lang="zh-CN" altLang="en-US" dirty="0"/>
              <a:t>氯</a:t>
            </a:r>
            <a:r>
              <a:rPr lang="en-US" altLang="zh-CN" sz="1650" dirty="0"/>
              <a:t>), bromine (</a:t>
            </a:r>
            <a:r>
              <a:rPr lang="zh-CN" altLang="en-US" dirty="0"/>
              <a:t>溴</a:t>
            </a:r>
            <a:r>
              <a:rPr lang="en-US" altLang="zh-CN" dirty="0"/>
              <a:t>) </a:t>
            </a:r>
            <a:r>
              <a:rPr lang="en-US" altLang="zh-CN" sz="1650" dirty="0"/>
              <a:t>and iodine (</a:t>
            </a:r>
            <a:r>
              <a:rPr lang="zh-CN" altLang="en-US" dirty="0"/>
              <a:t>碘</a:t>
            </a:r>
            <a:r>
              <a:rPr lang="en-US" altLang="zh-CN" dirty="0"/>
              <a:t>) </a:t>
            </a:r>
            <a:r>
              <a:rPr lang="en-US" altLang="zh-CN" sz="1650" dirty="0"/>
              <a:t>to give “</a:t>
            </a:r>
            <a:r>
              <a:rPr lang="en-US" altLang="zh-CN" sz="1650" dirty="0" err="1"/>
              <a:t>chlorinity</a:t>
            </a:r>
            <a:r>
              <a:rPr lang="en-US" altLang="zh-CN" sz="1650" dirty="0"/>
              <a:t> (</a:t>
            </a:r>
            <a:r>
              <a:rPr lang="zh-CN" altLang="en-US" dirty="0"/>
              <a:t>含氯量</a:t>
            </a:r>
            <a:r>
              <a:rPr lang="en-US" altLang="zh-CN" dirty="0"/>
              <a:t>)</a:t>
            </a:r>
            <a:r>
              <a:rPr lang="en-US" altLang="zh-CN" sz="1650" dirty="0"/>
              <a:t>”, through titration (</a:t>
            </a:r>
            <a:r>
              <a:rPr lang="zh-CN" altLang="en-US" dirty="0"/>
              <a:t>滴定</a:t>
            </a:r>
            <a:r>
              <a:rPr lang="en-US" altLang="zh-CN" dirty="0"/>
              <a:t>) </a:t>
            </a:r>
            <a:r>
              <a:rPr lang="en-US" altLang="zh-CN" sz="1650" dirty="0"/>
              <a:t>with silver nitrate (</a:t>
            </a:r>
            <a:r>
              <a:rPr lang="zh-CN" altLang="en-US" dirty="0"/>
              <a:t>硝酸银</a:t>
            </a:r>
            <a:r>
              <a:rPr lang="en-US" altLang="zh-CN" sz="1650" dirty="0"/>
              <a:t>). Then relate salinity to </a:t>
            </a:r>
            <a:r>
              <a:rPr lang="en-US" altLang="zh-CN" sz="1650" dirty="0" err="1"/>
              <a:t>chlorinity</a:t>
            </a:r>
            <a:r>
              <a:rPr lang="en-US" altLang="zh-CN" sz="1650" dirty="0"/>
              <a:t>: S = 1.80655 X </a:t>
            </a:r>
            <a:r>
              <a:rPr lang="en-US" altLang="zh-CN" sz="1650" dirty="0" err="1"/>
              <a:t>Chlorinity</a:t>
            </a:r>
            <a:r>
              <a:rPr lang="en-US" altLang="zh-CN" sz="1650" dirty="0"/>
              <a:t>. This is now referred to as the absolute salinity (</a:t>
            </a:r>
            <a:r>
              <a:rPr lang="en-US" altLang="zh-CN" sz="1650" i="1" dirty="0"/>
              <a:t>S</a:t>
            </a:r>
            <a:r>
              <a:rPr lang="en-US" altLang="zh-CN" sz="1650" i="1" baseline="-25000" dirty="0"/>
              <a:t>A</a:t>
            </a:r>
            <a:r>
              <a:rPr lang="en-US" altLang="zh-CN" sz="1650" dirty="0"/>
              <a:t>). Accuracy is 0.025 (less than 2 places). This method was used until the International Geophysical Year in 1957. </a:t>
            </a:r>
          </a:p>
          <a:p>
            <a:pPr marL="371475" indent="-371475" eaLnBrk="1" hangingPunct="1">
              <a:spcBef>
                <a:spcPct val="40000"/>
              </a:spcBef>
              <a:buFont typeface="Wingdings" pitchFamily="2" charset="2"/>
              <a:buAutoNum type="arabicPeriod"/>
            </a:pPr>
            <a:r>
              <a:rPr lang="en-US" altLang="zh-CN" sz="1650" dirty="0"/>
              <a:t>Measure </a:t>
            </a:r>
            <a:r>
              <a:rPr lang="en-US" altLang="zh-CN" sz="1650" b="1" dirty="0"/>
              <a:t>conductivity (</a:t>
            </a:r>
            <a:r>
              <a:rPr lang="en-US" altLang="en-US" b="1" dirty="0" err="1">
                <a:ea typeface="华文楷体" pitchFamily="2" charset="-122"/>
              </a:rPr>
              <a:t>传导率</a:t>
            </a:r>
            <a:r>
              <a:rPr lang="en-US" altLang="zh-CN" b="1" dirty="0"/>
              <a:t>)</a:t>
            </a:r>
            <a:r>
              <a:rPr lang="en-US" altLang="zh-CN" sz="1650" dirty="0"/>
              <a:t>. </a:t>
            </a:r>
            <a:endParaRPr lang="zh-CN" altLang="en-US" sz="1650" dirty="0"/>
          </a:p>
        </p:txBody>
      </p:sp>
    </p:spTree>
    <p:extLst>
      <p:ext uri="{BB962C8B-B14F-4D97-AF65-F5344CB8AC3E}">
        <p14:creationId xmlns:p14="http://schemas.microsoft.com/office/powerpoint/2010/main" val="346504292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85900" y="86917"/>
            <a:ext cx="6172200" cy="325040"/>
          </a:xfrm>
        </p:spPr>
        <p:txBody>
          <a:bodyPr/>
          <a:lstStyle/>
          <a:p>
            <a:pPr eaLnBrk="1" hangingPunct="1"/>
            <a:r>
              <a:rPr lang="en-US" altLang="zh-CN"/>
              <a:t>Distribution of salinity and conductivity </a:t>
            </a:r>
            <a:endParaRPr lang="zh-CN" altLang="en-US"/>
          </a:p>
        </p:txBody>
      </p:sp>
      <p:sp>
        <p:nvSpPr>
          <p:cNvPr id="37891" name="Rectangle 3"/>
          <p:cNvSpPr>
            <a:spLocks noGrp="1" noChangeArrowheads="1"/>
          </p:cNvSpPr>
          <p:nvPr>
            <p:ph type="body" idx="1"/>
          </p:nvPr>
        </p:nvSpPr>
        <p:spPr>
          <a:xfrm>
            <a:off x="504000" y="792000"/>
            <a:ext cx="8136000" cy="3911203"/>
          </a:xfrm>
        </p:spPr>
        <p:txBody>
          <a:bodyPr/>
          <a:lstStyle/>
          <a:p>
            <a:pPr eaLnBrk="1" hangingPunct="1">
              <a:lnSpc>
                <a:spcPct val="150000"/>
              </a:lnSpc>
              <a:spcBef>
                <a:spcPct val="40000"/>
              </a:spcBef>
            </a:pPr>
            <a:r>
              <a:rPr lang="en-US" altLang="zh-CN" sz="1800" dirty="0"/>
              <a:t>Surface salinity is dominated by net evaporation in the subtropical regions, and net precipitation/runoff at higher latitudes and in the tropics. The range of salinity in the open ocean is about </a:t>
            </a:r>
            <a:r>
              <a:rPr lang="en-US" altLang="zh-CN" sz="1800" dirty="0">
                <a:solidFill>
                  <a:srgbClr val="FF0000"/>
                </a:solidFill>
              </a:rPr>
              <a:t>31</a:t>
            </a:r>
            <a:r>
              <a:rPr lang="en-US" altLang="zh-CN" sz="1800" dirty="0"/>
              <a:t> to </a:t>
            </a:r>
            <a:r>
              <a:rPr lang="en-US" altLang="zh-CN" sz="1800" dirty="0">
                <a:solidFill>
                  <a:srgbClr val="FF0000"/>
                </a:solidFill>
              </a:rPr>
              <a:t>38</a:t>
            </a:r>
            <a:r>
              <a:rPr lang="en-US" altLang="zh-CN" sz="1800" dirty="0"/>
              <a:t>. Higher values are found in the Mediterranean and Red Seas, and Persian Gulf. Lower values are found at river outflows and near melting ice edges. (Salinity in coastal areas can be much lower.) </a:t>
            </a:r>
            <a:endParaRPr lang="zh-CN" altLang="en-US" sz="1800" dirty="0"/>
          </a:p>
        </p:txBody>
      </p:sp>
    </p:spTree>
    <p:extLst>
      <p:ext uri="{BB962C8B-B14F-4D97-AF65-F5344CB8AC3E}">
        <p14:creationId xmlns:p14="http://schemas.microsoft.com/office/powerpoint/2010/main" val="22423487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31640" y="86916"/>
            <a:ext cx="6480720" cy="339328"/>
          </a:xfrm>
        </p:spPr>
        <p:txBody>
          <a:bodyPr/>
          <a:lstStyle/>
          <a:p>
            <a:pPr eaLnBrk="1" hangingPunct="1"/>
            <a:r>
              <a:rPr lang="en-US" altLang="zh-CN" sz="2000" dirty="0"/>
              <a:t>Pacific Sea Surface Salinity (</a:t>
            </a:r>
            <a:r>
              <a:rPr lang="en-US" altLang="zh-CN" sz="2000" dirty="0" err="1"/>
              <a:t>Levitus</a:t>
            </a:r>
            <a:r>
              <a:rPr lang="en-US" altLang="zh-CN" sz="2000" dirty="0"/>
              <a:t> annual mean)</a:t>
            </a:r>
            <a:endParaRPr lang="zh-CN" altLang="en-US" sz="2000" dirty="0"/>
          </a:p>
        </p:txBody>
      </p:sp>
      <p:pic>
        <p:nvPicPr>
          <p:cNvPr id="38915" name="Picture 4" descr="sal_pac_10m"/>
          <p:cNvPicPr>
            <a:picLocks noChangeAspect="1" noChangeArrowheads="1"/>
          </p:cNvPicPr>
          <p:nvPr/>
        </p:nvPicPr>
        <p:blipFill>
          <a:blip r:embed="rId2" cstate="print"/>
          <a:srcRect l="10501" t="16068" r="15047" b="6128"/>
          <a:stretch>
            <a:fillRect/>
          </a:stretch>
        </p:blipFill>
        <p:spPr bwMode="auto">
          <a:xfrm>
            <a:off x="1859756" y="612000"/>
            <a:ext cx="5230416" cy="4223147"/>
          </a:xfrm>
          <a:prstGeom prst="rect">
            <a:avLst/>
          </a:prstGeom>
          <a:noFill/>
          <a:ln w="9525">
            <a:noFill/>
            <a:miter lim="800000"/>
            <a:headEnd/>
            <a:tailEnd/>
          </a:ln>
        </p:spPr>
      </p:pic>
    </p:spTree>
    <p:extLst>
      <p:ext uri="{BB962C8B-B14F-4D97-AF65-F5344CB8AC3E}">
        <p14:creationId xmlns:p14="http://schemas.microsoft.com/office/powerpoint/2010/main" val="41536421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4000" y="86917"/>
            <a:ext cx="7776864" cy="325040"/>
          </a:xfrm>
        </p:spPr>
        <p:txBody>
          <a:bodyPr/>
          <a:lstStyle/>
          <a:p>
            <a:pPr eaLnBrk="1" hangingPunct="1"/>
            <a:r>
              <a:rPr lang="en-US" altLang="zh-CN" sz="2000" dirty="0"/>
              <a:t>Atlantic and Indian Sea Surface Salinity (</a:t>
            </a:r>
            <a:r>
              <a:rPr lang="en-US" altLang="zh-CN" sz="2000" dirty="0" err="1"/>
              <a:t>Levitus</a:t>
            </a:r>
            <a:r>
              <a:rPr lang="en-US" altLang="zh-CN" sz="2000" dirty="0"/>
              <a:t> annual mean)</a:t>
            </a:r>
            <a:endParaRPr lang="zh-CN" altLang="en-US" sz="2000" dirty="0"/>
          </a:p>
        </p:txBody>
      </p:sp>
      <p:pic>
        <p:nvPicPr>
          <p:cNvPr id="39939" name="Picture 4" descr="sal_atl_10m"/>
          <p:cNvPicPr>
            <a:picLocks noChangeAspect="1" noChangeArrowheads="1"/>
          </p:cNvPicPr>
          <p:nvPr/>
        </p:nvPicPr>
        <p:blipFill>
          <a:blip r:embed="rId2" cstate="print"/>
          <a:srcRect l="10501" t="16476" r="15047" b="5719"/>
          <a:stretch>
            <a:fillRect/>
          </a:stretch>
        </p:blipFill>
        <p:spPr bwMode="auto">
          <a:xfrm>
            <a:off x="1913335" y="612000"/>
            <a:ext cx="5230415" cy="4223147"/>
          </a:xfrm>
          <a:prstGeom prst="rect">
            <a:avLst/>
          </a:prstGeom>
          <a:noFill/>
          <a:ln w="9525">
            <a:noFill/>
            <a:miter lim="800000"/>
            <a:headEnd/>
            <a:tailEnd/>
          </a:ln>
        </p:spPr>
      </p:pic>
    </p:spTree>
    <p:extLst>
      <p:ext uri="{BB962C8B-B14F-4D97-AF65-F5344CB8AC3E}">
        <p14:creationId xmlns:p14="http://schemas.microsoft.com/office/powerpoint/2010/main" val="6916765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485900" y="86916"/>
            <a:ext cx="6172200" cy="375047"/>
          </a:xfrm>
        </p:spPr>
        <p:txBody>
          <a:bodyPr/>
          <a:lstStyle/>
          <a:p>
            <a:pPr eaLnBrk="1" hangingPunct="1"/>
            <a:r>
              <a:rPr lang="en-US" altLang="zh-CN" sz="2000" dirty="0"/>
              <a:t>Global Sea Surface Salinity in Winter</a:t>
            </a:r>
            <a:endParaRPr lang="zh-CN" altLang="en-US" sz="2000" dirty="0"/>
          </a:p>
        </p:txBody>
      </p:sp>
      <p:pic>
        <p:nvPicPr>
          <p:cNvPr id="4" name="Picture 4" descr="f04-15-9780750645522"/>
          <p:cNvPicPr>
            <a:picLocks noChangeAspect="1" noChangeArrowheads="1"/>
          </p:cNvPicPr>
          <p:nvPr/>
        </p:nvPicPr>
        <p:blipFill>
          <a:blip r:embed="rId2" cstate="print"/>
          <a:srcRect/>
          <a:stretch>
            <a:fillRect/>
          </a:stretch>
        </p:blipFill>
        <p:spPr bwMode="auto">
          <a:xfrm>
            <a:off x="1732339" y="792000"/>
            <a:ext cx="5646986" cy="3029373"/>
          </a:xfrm>
          <a:prstGeom prst="rect">
            <a:avLst/>
          </a:prstGeom>
          <a:noFill/>
          <a:ln w="9525">
            <a:noFill/>
            <a:miter lim="800000"/>
            <a:headEnd/>
            <a:tailEnd/>
          </a:ln>
        </p:spPr>
      </p:pic>
    </p:spTree>
    <p:extLst>
      <p:ext uri="{BB962C8B-B14F-4D97-AF65-F5344CB8AC3E}">
        <p14:creationId xmlns:p14="http://schemas.microsoft.com/office/powerpoint/2010/main" val="359855989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64447" y="792000"/>
            <a:ext cx="6107920" cy="2143122"/>
            <a:chOff x="357158" y="1000108"/>
            <a:chExt cx="8143893" cy="2857496"/>
          </a:xfrm>
        </p:grpSpPr>
        <p:pic>
          <p:nvPicPr>
            <p:cNvPr id="4" name="Picture 4" descr="p17alaska"/>
            <p:cNvPicPr>
              <a:picLocks noChangeAspect="1" noChangeArrowheads="1"/>
            </p:cNvPicPr>
            <p:nvPr/>
          </p:nvPicPr>
          <p:blipFill>
            <a:blip r:embed="rId2" cstate="print"/>
            <a:srcRect l="6181" t="61254" r="47778" b="4903"/>
            <a:stretch>
              <a:fillRect/>
            </a:stretch>
          </p:blipFill>
          <p:spPr bwMode="auto">
            <a:xfrm>
              <a:off x="357158" y="1071546"/>
              <a:ext cx="2928958" cy="2786058"/>
            </a:xfrm>
            <a:prstGeom prst="rect">
              <a:avLst/>
            </a:prstGeom>
            <a:noFill/>
            <a:ln w="9525">
              <a:noFill/>
              <a:miter lim="800000"/>
              <a:headEnd/>
              <a:tailEnd/>
            </a:ln>
          </p:spPr>
        </p:pic>
        <p:pic>
          <p:nvPicPr>
            <p:cNvPr id="41986" name="Picture 4" descr="p17alaska"/>
            <p:cNvPicPr>
              <a:picLocks noChangeAspect="1" noChangeArrowheads="1"/>
            </p:cNvPicPr>
            <p:nvPr/>
          </p:nvPicPr>
          <p:blipFill>
            <a:blip r:embed="rId2" cstate="print"/>
            <a:srcRect l="8427" t="23863" r="7353" b="42101"/>
            <a:stretch>
              <a:fillRect/>
            </a:stretch>
          </p:blipFill>
          <p:spPr bwMode="auto">
            <a:xfrm>
              <a:off x="3143240" y="1000108"/>
              <a:ext cx="5357811" cy="2801936"/>
            </a:xfrm>
            <a:prstGeom prst="rect">
              <a:avLst/>
            </a:prstGeom>
            <a:noFill/>
            <a:ln w="9525">
              <a:noFill/>
              <a:miter lim="800000"/>
              <a:headEnd/>
              <a:tailEnd/>
            </a:ln>
          </p:spPr>
        </p:pic>
      </p:grpSp>
      <p:sp>
        <p:nvSpPr>
          <p:cNvPr id="41987" name="Rectangle 2"/>
          <p:cNvSpPr>
            <a:spLocks noGrp="1" noChangeArrowheads="1"/>
          </p:cNvSpPr>
          <p:nvPr>
            <p:ph type="title"/>
          </p:nvPr>
        </p:nvSpPr>
        <p:spPr>
          <a:xfrm>
            <a:off x="936000" y="3024000"/>
            <a:ext cx="7128791" cy="760359"/>
          </a:xfrm>
        </p:spPr>
        <p:txBody>
          <a:bodyPr/>
          <a:lstStyle/>
          <a:p>
            <a:pPr eaLnBrk="1" hangingPunct="1"/>
            <a:r>
              <a:rPr lang="en-US" altLang="zh-CN" sz="2000" dirty="0"/>
              <a:t>Gulf of Alaska (northeast Pacific): </a:t>
            </a:r>
            <a:br>
              <a:rPr lang="en-US" altLang="zh-CN" sz="2000" dirty="0"/>
            </a:br>
            <a:r>
              <a:rPr lang="en-US" altLang="zh-CN" sz="2000" dirty="0"/>
              <a:t>Temperature, Salinity, Conductivity, </a:t>
            </a:r>
            <a:endParaRPr lang="zh-CN" altLang="en-US" sz="2000" dirty="0"/>
          </a:p>
        </p:txBody>
      </p:sp>
    </p:spTree>
    <p:extLst>
      <p:ext uri="{BB962C8B-B14F-4D97-AF65-F5344CB8AC3E}">
        <p14:creationId xmlns:p14="http://schemas.microsoft.com/office/powerpoint/2010/main" val="4453430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11560" y="311944"/>
            <a:ext cx="2781713" cy="1134666"/>
          </a:xfrm>
        </p:spPr>
        <p:txBody>
          <a:bodyPr/>
          <a:lstStyle/>
          <a:p>
            <a:pPr eaLnBrk="1" hangingPunct="1"/>
            <a:r>
              <a:rPr lang="en-US" altLang="zh-CN" dirty="0"/>
              <a:t>Subtropical and Subpolar North Pacific salinity </a:t>
            </a:r>
            <a:endParaRPr lang="zh-CN" altLang="en-US" dirty="0"/>
          </a:p>
        </p:txBody>
      </p:sp>
      <p:pic>
        <p:nvPicPr>
          <p:cNvPr id="43011" name="Picture 4" descr="pacsal_prof"/>
          <p:cNvPicPr>
            <a:picLocks noChangeAspect="1" noChangeArrowheads="1"/>
          </p:cNvPicPr>
          <p:nvPr/>
        </p:nvPicPr>
        <p:blipFill>
          <a:blip r:embed="rId2" cstate="print"/>
          <a:srcRect l="6181" t="23863" r="7353" b="5513"/>
          <a:stretch>
            <a:fillRect/>
          </a:stretch>
        </p:blipFill>
        <p:spPr bwMode="auto">
          <a:xfrm>
            <a:off x="3851920" y="324000"/>
            <a:ext cx="4423172" cy="4675584"/>
          </a:xfrm>
          <a:prstGeom prst="rect">
            <a:avLst/>
          </a:prstGeom>
          <a:noFill/>
          <a:ln w="9525">
            <a:noFill/>
            <a:miter lim="800000"/>
            <a:headEnd/>
            <a:tailEnd/>
          </a:ln>
        </p:spPr>
      </p:pic>
      <p:sp>
        <p:nvSpPr>
          <p:cNvPr id="53252" name="Rectangle 5"/>
          <p:cNvSpPr>
            <a:spLocks noChangeArrowheads="1"/>
          </p:cNvSpPr>
          <p:nvPr/>
        </p:nvSpPr>
        <p:spPr bwMode="auto">
          <a:xfrm>
            <a:off x="576000" y="1548000"/>
            <a:ext cx="3240360" cy="2308324"/>
          </a:xfrm>
          <a:prstGeom prst="rect">
            <a:avLst/>
          </a:prstGeom>
          <a:noFill/>
          <a:ln w="9525" algn="ctr">
            <a:noFill/>
            <a:miter lim="800000"/>
            <a:headEnd/>
            <a:tailEnd/>
          </a:ln>
        </p:spPr>
        <p:txBody>
          <a:bodyPr wrap="square">
            <a:spAutoFit/>
          </a:bodyPr>
          <a:lstStyle/>
          <a:p>
            <a:pPr>
              <a:spcBef>
                <a:spcPct val="40000"/>
              </a:spcBef>
              <a:buClr>
                <a:schemeClr val="accent1"/>
              </a:buClr>
              <a:buSzPct val="75000"/>
              <a:buFont typeface="Wingdings" pitchFamily="2" charset="2"/>
              <a:buNone/>
              <a:defRPr/>
            </a:pPr>
            <a:r>
              <a:rPr lang="en-US" altLang="zh-CN" sz="1200" b="0" dirty="0">
                <a:solidFill>
                  <a:srgbClr val="0000CC"/>
                </a:solidFill>
                <a:latin typeface="+mn-lt"/>
              </a:rPr>
              <a:t>These show that salinity in the subpolar regions is lowest at the sea surface and increases monotonically downward. In the subtropical regions, the low salinity from the higher latitudes is found at depth, and the surface waters are more saline due to evaporation in the subtropics. Salinity profiles for the other ocean basins are similar, but differ much from one another than do the temperature profiles. Please look carefully at the vertical sections presented next for each ocean. </a:t>
            </a:r>
            <a:endParaRPr lang="zh-CN" altLang="en-US" sz="1200" b="0" dirty="0">
              <a:solidFill>
                <a:srgbClr val="0000CC"/>
              </a:solidFill>
              <a:latin typeface="+mn-lt"/>
            </a:endParaRPr>
          </a:p>
        </p:txBody>
      </p:sp>
    </p:spTree>
    <p:extLst>
      <p:ext uri="{BB962C8B-B14F-4D97-AF65-F5344CB8AC3E}">
        <p14:creationId xmlns:p14="http://schemas.microsoft.com/office/powerpoint/2010/main" val="5526837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10891" y="86916"/>
            <a:ext cx="6347222" cy="378619"/>
          </a:xfrm>
        </p:spPr>
        <p:txBody>
          <a:bodyPr/>
          <a:lstStyle/>
          <a:p>
            <a:pPr eaLnBrk="1" hangingPunct="1"/>
            <a:r>
              <a:rPr lang="en-US" altLang="zh-CN" dirty="0"/>
              <a:t>Meridional section of salinity: Pacific 150</a:t>
            </a:r>
            <a:r>
              <a:rPr lang="en-US" altLang="zh-CN" dirty="0">
                <a:sym typeface="Symbol" pitchFamily="18" charset="2"/>
              </a:rPr>
              <a:t></a:t>
            </a:r>
            <a:r>
              <a:rPr lang="en-US" altLang="zh-CN" dirty="0"/>
              <a:t>W </a:t>
            </a:r>
            <a:endParaRPr lang="zh-CN" altLang="en-US" dirty="0"/>
          </a:p>
        </p:txBody>
      </p:sp>
      <p:pic>
        <p:nvPicPr>
          <p:cNvPr id="44035" name="Picture 4" descr="P16_CTDSAL"/>
          <p:cNvPicPr>
            <a:picLocks noChangeAspect="1" noChangeArrowheads="1"/>
          </p:cNvPicPr>
          <p:nvPr/>
        </p:nvPicPr>
        <p:blipFill>
          <a:blip r:embed="rId2" cstate="print"/>
          <a:srcRect l="3819" t="5055" r="4305" b="4482"/>
          <a:stretch>
            <a:fillRect/>
          </a:stretch>
        </p:blipFill>
        <p:spPr bwMode="auto">
          <a:xfrm>
            <a:off x="1785937" y="612000"/>
            <a:ext cx="5434013" cy="4131469"/>
          </a:xfrm>
          <a:prstGeom prst="rect">
            <a:avLst/>
          </a:prstGeom>
          <a:noFill/>
          <a:ln w="9525">
            <a:noFill/>
            <a:miter lim="800000"/>
            <a:headEnd/>
            <a:tailEnd/>
          </a:ln>
        </p:spPr>
      </p:pic>
    </p:spTree>
    <p:extLst>
      <p:ext uri="{BB962C8B-B14F-4D97-AF65-F5344CB8AC3E}">
        <p14:creationId xmlns:p14="http://schemas.microsoft.com/office/powerpoint/2010/main" val="4231407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57313" y="33337"/>
            <a:ext cx="6375797" cy="396479"/>
          </a:xfrm>
        </p:spPr>
        <p:txBody>
          <a:bodyPr/>
          <a:lstStyle/>
          <a:p>
            <a:pPr eaLnBrk="1" hangingPunct="1"/>
            <a:r>
              <a:rPr lang="en-US" altLang="zh-CN"/>
              <a:t>Meridional section of salinity: Atlantic 25</a:t>
            </a:r>
            <a:r>
              <a:rPr lang="en-US" altLang="zh-CN">
                <a:sym typeface="Symbol" pitchFamily="18" charset="2"/>
              </a:rPr>
              <a:t></a:t>
            </a:r>
            <a:r>
              <a:rPr lang="en-US" altLang="zh-CN"/>
              <a:t>W</a:t>
            </a:r>
            <a:endParaRPr lang="zh-CN" altLang="en-US"/>
          </a:p>
        </p:txBody>
      </p:sp>
      <p:pic>
        <p:nvPicPr>
          <p:cNvPr id="45059" name="Picture 4" descr="A16_CTDSAL"/>
          <p:cNvPicPr>
            <a:picLocks noChangeAspect="1" noChangeArrowheads="1"/>
          </p:cNvPicPr>
          <p:nvPr/>
        </p:nvPicPr>
        <p:blipFill>
          <a:blip r:embed="rId2" cstate="print"/>
          <a:srcRect l="1915" t="2478" r="1683" b="7816"/>
          <a:stretch>
            <a:fillRect/>
          </a:stretch>
        </p:blipFill>
        <p:spPr bwMode="auto">
          <a:xfrm>
            <a:off x="1710929" y="612000"/>
            <a:ext cx="5807869" cy="4176713"/>
          </a:xfrm>
          <a:prstGeom prst="rect">
            <a:avLst/>
          </a:prstGeom>
          <a:noFill/>
          <a:ln w="9525">
            <a:noFill/>
            <a:miter lim="800000"/>
            <a:headEnd/>
            <a:tailEnd/>
          </a:ln>
        </p:spPr>
      </p:pic>
    </p:spTree>
    <p:extLst>
      <p:ext uri="{BB962C8B-B14F-4D97-AF65-F5344CB8AC3E}">
        <p14:creationId xmlns:p14="http://schemas.microsoft.com/office/powerpoint/2010/main" val="32782830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57313" y="33337"/>
            <a:ext cx="6429375" cy="396479"/>
          </a:xfrm>
        </p:spPr>
        <p:txBody>
          <a:bodyPr/>
          <a:lstStyle/>
          <a:p>
            <a:pPr eaLnBrk="1" hangingPunct="1"/>
            <a:r>
              <a:rPr lang="en-US" altLang="zh-CN" dirty="0"/>
              <a:t>Meridional section of salinity: Indian 95</a:t>
            </a:r>
            <a:r>
              <a:rPr lang="en-US" altLang="zh-CN" dirty="0">
                <a:sym typeface="Symbol" pitchFamily="18" charset="2"/>
              </a:rPr>
              <a:t></a:t>
            </a:r>
            <a:r>
              <a:rPr lang="en-US" altLang="zh-CN" dirty="0"/>
              <a:t>E</a:t>
            </a:r>
            <a:endParaRPr lang="zh-CN" altLang="en-US" dirty="0"/>
          </a:p>
        </p:txBody>
      </p:sp>
      <p:pic>
        <p:nvPicPr>
          <p:cNvPr id="46083" name="Picture 4" descr="I09_CTDSAL"/>
          <p:cNvPicPr>
            <a:picLocks noChangeAspect="1" noChangeArrowheads="1"/>
          </p:cNvPicPr>
          <p:nvPr/>
        </p:nvPicPr>
        <p:blipFill>
          <a:blip r:embed="rId2" cstate="print"/>
          <a:srcRect l="1915" t="6155" r="3598" b="6128"/>
          <a:stretch>
            <a:fillRect/>
          </a:stretch>
        </p:blipFill>
        <p:spPr bwMode="auto">
          <a:xfrm>
            <a:off x="1708547" y="612000"/>
            <a:ext cx="5810250" cy="4168379"/>
          </a:xfrm>
          <a:prstGeom prst="rect">
            <a:avLst/>
          </a:prstGeom>
          <a:noFill/>
          <a:ln w="9525">
            <a:noFill/>
            <a:miter lim="800000"/>
            <a:headEnd/>
            <a:tailEnd/>
          </a:ln>
        </p:spPr>
      </p:pic>
    </p:spTree>
    <p:extLst>
      <p:ext uri="{BB962C8B-B14F-4D97-AF65-F5344CB8AC3E}">
        <p14:creationId xmlns:p14="http://schemas.microsoft.com/office/powerpoint/2010/main" val="18295274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5900" y="86917"/>
            <a:ext cx="6172200" cy="325040"/>
          </a:xfrm>
        </p:spPr>
        <p:txBody>
          <a:bodyPr/>
          <a:lstStyle/>
          <a:p>
            <a:pPr eaLnBrk="1" hangingPunct="1"/>
            <a:r>
              <a:rPr lang="en-US" altLang="zh-CN"/>
              <a:t>Pressure and Depth</a:t>
            </a:r>
          </a:p>
        </p:txBody>
      </p:sp>
      <p:sp>
        <p:nvSpPr>
          <p:cNvPr id="6147" name="Rectangle 3"/>
          <p:cNvSpPr>
            <a:spLocks noGrp="1" noChangeArrowheads="1"/>
          </p:cNvSpPr>
          <p:nvPr>
            <p:ph type="body" idx="1"/>
          </p:nvPr>
        </p:nvSpPr>
        <p:spPr>
          <a:xfrm>
            <a:off x="503999" y="792000"/>
            <a:ext cx="8136000" cy="3857625"/>
          </a:xfrm>
        </p:spPr>
        <p:txBody>
          <a:bodyPr/>
          <a:lstStyle/>
          <a:p>
            <a:pPr eaLnBrk="1" hangingPunct="1">
              <a:lnSpc>
                <a:spcPct val="90000"/>
              </a:lnSpc>
              <a:spcBef>
                <a:spcPct val="40000"/>
              </a:spcBef>
            </a:pPr>
            <a:r>
              <a:rPr lang="en-US" altLang="zh-CN" sz="2100" dirty="0"/>
              <a:t>Definition</a:t>
            </a:r>
          </a:p>
          <a:p>
            <a:pPr lvl="1" eaLnBrk="1" hangingPunct="1">
              <a:lnSpc>
                <a:spcPct val="90000"/>
              </a:lnSpc>
              <a:spcBef>
                <a:spcPct val="40000"/>
              </a:spcBef>
            </a:pPr>
            <a:r>
              <a:rPr lang="en-US" altLang="zh-CN" sz="1500" dirty="0"/>
              <a:t>Pressure is the force per unit area exerted by water (or air in the atmosphere) on either side of the unit area.</a:t>
            </a:r>
            <a:r>
              <a:rPr lang="en-US" altLang="zh-CN" sz="1200" dirty="0"/>
              <a:t> </a:t>
            </a:r>
          </a:p>
          <a:p>
            <a:pPr eaLnBrk="1" hangingPunct="1">
              <a:lnSpc>
                <a:spcPct val="90000"/>
              </a:lnSpc>
              <a:spcBef>
                <a:spcPct val="40000"/>
              </a:spcBef>
            </a:pPr>
            <a:r>
              <a:rPr lang="en-US" altLang="zh-CN" sz="2100" dirty="0"/>
              <a:t>Unit</a:t>
            </a:r>
            <a:endParaRPr lang="en-US" altLang="zh-CN" sz="1650" dirty="0"/>
          </a:p>
          <a:p>
            <a:pPr lvl="1" eaLnBrk="1" hangingPunct="1">
              <a:lnSpc>
                <a:spcPct val="90000"/>
              </a:lnSpc>
              <a:spcBef>
                <a:spcPct val="40000"/>
              </a:spcBef>
            </a:pPr>
            <a:r>
              <a:rPr lang="en-US" altLang="zh-CN" sz="1500" dirty="0"/>
              <a:t>The units of force (mass length / time</a:t>
            </a:r>
            <a:r>
              <a:rPr lang="en-US" altLang="zh-CN" sz="1350" baseline="30000" dirty="0"/>
              <a:t>2</a:t>
            </a:r>
            <a:r>
              <a:rPr lang="en-US" altLang="zh-CN" sz="1500" dirty="0"/>
              <a:t>) (Newton's Law F = ma). The units of pressure:  (force / length</a:t>
            </a:r>
            <a:r>
              <a:rPr lang="en-US" altLang="zh-CN" sz="1350" baseline="30000" dirty="0"/>
              <a:t>2</a:t>
            </a:r>
            <a:r>
              <a:rPr lang="en-US" altLang="zh-CN" sz="1500" dirty="0"/>
              <a:t>) or (mass /[length time</a:t>
            </a:r>
            <a:r>
              <a:rPr lang="en-US" altLang="zh-CN" sz="1350" baseline="30000" dirty="0"/>
              <a:t>2</a:t>
            </a:r>
            <a:r>
              <a:rPr lang="en-US" altLang="zh-CN" sz="1500" dirty="0"/>
              <a:t>]). </a:t>
            </a:r>
            <a:endParaRPr lang="en-US" altLang="zh-CN" sz="1200" dirty="0"/>
          </a:p>
          <a:p>
            <a:pPr lvl="2" eaLnBrk="1" hangingPunct="1">
              <a:lnSpc>
                <a:spcPct val="90000"/>
              </a:lnSpc>
              <a:spcBef>
                <a:spcPct val="40000"/>
              </a:spcBef>
            </a:pPr>
            <a:r>
              <a:rPr lang="en-US" altLang="zh-CN" dirty="0" err="1">
                <a:solidFill>
                  <a:srgbClr val="FF0000"/>
                </a:solidFill>
              </a:rPr>
              <a:t>cgs</a:t>
            </a:r>
            <a:r>
              <a:rPr lang="en-US" altLang="zh-CN" sz="1350" dirty="0"/>
              <a:t>: dynes/cm</a:t>
            </a:r>
            <a:r>
              <a:rPr lang="en-US" altLang="zh-CN" sz="1350" baseline="30000" dirty="0"/>
              <a:t>2</a:t>
            </a:r>
            <a:r>
              <a:rPr lang="en-US" altLang="zh-CN" sz="1350" dirty="0"/>
              <a:t>.</a:t>
            </a:r>
          </a:p>
          <a:p>
            <a:pPr lvl="2" eaLnBrk="1" hangingPunct="1">
              <a:lnSpc>
                <a:spcPct val="90000"/>
              </a:lnSpc>
              <a:spcBef>
                <a:spcPct val="40000"/>
              </a:spcBef>
            </a:pPr>
            <a:r>
              <a:rPr lang="en-US" altLang="zh-CN" dirty="0" err="1">
                <a:solidFill>
                  <a:srgbClr val="FF0000"/>
                </a:solidFill>
              </a:rPr>
              <a:t>mks</a:t>
            </a:r>
            <a:r>
              <a:rPr lang="en-US" altLang="zh-CN" sz="1350" dirty="0"/>
              <a:t>: N/m</a:t>
            </a:r>
            <a:r>
              <a:rPr lang="en-US" altLang="zh-CN" sz="1350" baseline="30000" dirty="0"/>
              <a:t>2</a:t>
            </a:r>
            <a:r>
              <a:rPr lang="en-US" altLang="zh-CN" sz="1350" dirty="0"/>
              <a:t> and 1 Pascal = 1 N/m</a:t>
            </a:r>
            <a:r>
              <a:rPr lang="en-US" altLang="zh-CN" sz="1350" baseline="30000" dirty="0"/>
              <a:t>2</a:t>
            </a:r>
            <a:r>
              <a:rPr lang="en-US" altLang="zh-CN" sz="1350" dirty="0"/>
              <a:t>.</a:t>
            </a:r>
          </a:p>
          <a:p>
            <a:pPr lvl="2" eaLnBrk="1" hangingPunct="1">
              <a:lnSpc>
                <a:spcPct val="90000"/>
              </a:lnSpc>
              <a:spcBef>
                <a:spcPct val="40000"/>
              </a:spcBef>
            </a:pPr>
            <a:r>
              <a:rPr lang="en-US" altLang="zh-CN" sz="1350" dirty="0"/>
              <a:t>Atmospheric pressure is usually measured in bars. 1 bar = 10</a:t>
            </a:r>
            <a:r>
              <a:rPr lang="en-US" altLang="zh-CN" sz="1350" baseline="30000" dirty="0"/>
              <a:t>6</a:t>
            </a:r>
            <a:r>
              <a:rPr lang="en-US" altLang="zh-CN" sz="1350" dirty="0"/>
              <a:t> dynes/cm</a:t>
            </a:r>
            <a:r>
              <a:rPr lang="en-US" altLang="zh-CN" sz="1350" baseline="30000" dirty="0"/>
              <a:t>2</a:t>
            </a:r>
            <a:r>
              <a:rPr lang="en-US" altLang="zh-CN" sz="1350" dirty="0"/>
              <a:t> = 10</a:t>
            </a:r>
            <a:r>
              <a:rPr lang="en-US" altLang="zh-CN" sz="1350" baseline="30000" dirty="0"/>
              <a:t>5</a:t>
            </a:r>
            <a:r>
              <a:rPr lang="en-US" altLang="zh-CN" sz="1350" dirty="0"/>
              <a:t> Pascal.</a:t>
            </a:r>
          </a:p>
          <a:p>
            <a:pPr lvl="2" eaLnBrk="1" hangingPunct="1">
              <a:lnSpc>
                <a:spcPct val="90000"/>
              </a:lnSpc>
              <a:spcBef>
                <a:spcPct val="40000"/>
              </a:spcBef>
            </a:pPr>
            <a:r>
              <a:rPr lang="en-US" altLang="zh-CN" sz="1350" dirty="0"/>
              <a:t>Ocean pressure is usually measured in </a:t>
            </a:r>
            <a:r>
              <a:rPr lang="en-US" altLang="zh-CN" sz="1350" dirty="0" err="1"/>
              <a:t>decibars</a:t>
            </a:r>
            <a:r>
              <a:rPr lang="en-US" altLang="zh-CN" sz="1350" dirty="0"/>
              <a:t>. 1 </a:t>
            </a:r>
            <a:r>
              <a:rPr lang="en-US" altLang="zh-CN" sz="1350" dirty="0" err="1"/>
              <a:t>dbar</a:t>
            </a:r>
            <a:r>
              <a:rPr lang="en-US" altLang="zh-CN" sz="1350" dirty="0"/>
              <a:t> = 10</a:t>
            </a:r>
            <a:r>
              <a:rPr lang="en-US" altLang="zh-CN" sz="1350" baseline="30000" dirty="0"/>
              <a:t>-1</a:t>
            </a:r>
            <a:r>
              <a:rPr lang="en-US" altLang="zh-CN" sz="1350" dirty="0"/>
              <a:t> bar = 10</a:t>
            </a:r>
            <a:r>
              <a:rPr lang="en-US" altLang="zh-CN" sz="1350" baseline="30000" dirty="0"/>
              <a:t>5</a:t>
            </a:r>
            <a:r>
              <a:rPr lang="en-US" altLang="zh-CN" sz="1350" dirty="0"/>
              <a:t> dyne/cm</a:t>
            </a:r>
            <a:r>
              <a:rPr lang="en-US" altLang="zh-CN" sz="1350" baseline="30000" dirty="0"/>
              <a:t>2</a:t>
            </a:r>
            <a:r>
              <a:rPr lang="en-US" altLang="zh-CN" sz="1350" dirty="0"/>
              <a:t> = 10</a:t>
            </a:r>
            <a:r>
              <a:rPr lang="en-US" altLang="zh-CN" sz="1350" baseline="30000" dirty="0"/>
              <a:t>4</a:t>
            </a:r>
            <a:r>
              <a:rPr lang="en-US" altLang="zh-CN" sz="1350" dirty="0"/>
              <a:t> Pascal. </a:t>
            </a:r>
            <a:endParaRPr lang="en-US" altLang="zh-CN" sz="1050" dirty="0"/>
          </a:p>
        </p:txBody>
      </p:sp>
    </p:spTree>
    <p:extLst>
      <p:ext uri="{BB962C8B-B14F-4D97-AF65-F5344CB8AC3E}">
        <p14:creationId xmlns:p14="http://schemas.microsoft.com/office/powerpoint/2010/main" val="25927597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485900" y="86917"/>
            <a:ext cx="6172200" cy="325040"/>
          </a:xfrm>
        </p:spPr>
        <p:txBody>
          <a:bodyPr/>
          <a:lstStyle/>
          <a:p>
            <a:pPr eaLnBrk="1" hangingPunct="1"/>
            <a:r>
              <a:rPr lang="en-US" altLang="zh-CN"/>
              <a:t>Density</a:t>
            </a:r>
            <a:endParaRPr lang="zh-CN" altLang="en-US"/>
          </a:p>
        </p:txBody>
      </p:sp>
      <p:sp>
        <p:nvSpPr>
          <p:cNvPr id="48131" name="Rectangle 3"/>
          <p:cNvSpPr>
            <a:spLocks noGrp="1" noChangeArrowheads="1"/>
          </p:cNvSpPr>
          <p:nvPr>
            <p:ph type="body" idx="1"/>
          </p:nvPr>
        </p:nvSpPr>
        <p:spPr>
          <a:xfrm>
            <a:off x="504000" y="792000"/>
            <a:ext cx="8136000" cy="3911203"/>
          </a:xfrm>
        </p:spPr>
        <p:txBody>
          <a:bodyPr/>
          <a:lstStyle/>
          <a:p>
            <a:pPr eaLnBrk="1" hangingPunct="1">
              <a:spcBef>
                <a:spcPct val="40000"/>
              </a:spcBef>
            </a:pPr>
            <a:r>
              <a:rPr lang="en-US" altLang="zh-CN" sz="2100" dirty="0"/>
              <a:t>Definition</a:t>
            </a:r>
            <a:endParaRPr lang="en-US" altLang="zh-CN" dirty="0"/>
          </a:p>
          <a:p>
            <a:pPr lvl="1" eaLnBrk="1" hangingPunct="1">
              <a:spcBef>
                <a:spcPct val="40000"/>
              </a:spcBef>
            </a:pPr>
            <a:r>
              <a:rPr lang="en-US" altLang="zh-CN" sz="1800" dirty="0"/>
              <a:t>Seawater density depends on temperature, salinity and pressure. Colder water is denser. Saltier water is denser. High pressure increases density. The dependence is nonlinear. An empirical equation of state is used, based on very careful laboratory measurements. </a:t>
            </a:r>
            <a:endParaRPr lang="en-US" altLang="zh-CN" sz="1575" dirty="0"/>
          </a:p>
          <a:p>
            <a:pPr eaLnBrk="1" hangingPunct="1">
              <a:spcBef>
                <a:spcPct val="40000"/>
              </a:spcBef>
            </a:pPr>
            <a:r>
              <a:rPr lang="en-US" altLang="zh-CN" sz="2100" dirty="0"/>
              <a:t>Unit: Mass/volume</a:t>
            </a:r>
            <a:r>
              <a:rPr lang="en-US" altLang="zh-CN" dirty="0"/>
              <a:t>. </a:t>
            </a:r>
          </a:p>
          <a:p>
            <a:pPr lvl="1" eaLnBrk="1" hangingPunct="1">
              <a:spcBef>
                <a:spcPct val="40000"/>
              </a:spcBef>
            </a:pPr>
            <a:r>
              <a:rPr lang="en-US" altLang="zh-CN" sz="1800" dirty="0" err="1">
                <a:solidFill>
                  <a:srgbClr val="FF0000"/>
                </a:solidFill>
              </a:rPr>
              <a:t>mks</a:t>
            </a:r>
            <a:r>
              <a:rPr lang="en-US" altLang="zh-CN" sz="1800" dirty="0"/>
              <a:t>: kg/m</a:t>
            </a:r>
            <a:r>
              <a:rPr lang="en-US" altLang="zh-CN" sz="1800" baseline="30000" dirty="0"/>
              <a:t>3</a:t>
            </a:r>
            <a:r>
              <a:rPr lang="en-US" altLang="zh-CN" sz="1800" dirty="0"/>
              <a:t>. </a:t>
            </a:r>
          </a:p>
          <a:p>
            <a:pPr lvl="1" eaLnBrk="1" hangingPunct="1">
              <a:spcBef>
                <a:spcPct val="40000"/>
              </a:spcBef>
            </a:pPr>
            <a:r>
              <a:rPr lang="en-US" altLang="zh-CN" sz="1800" dirty="0" err="1">
                <a:solidFill>
                  <a:srgbClr val="FF0000"/>
                </a:solidFill>
              </a:rPr>
              <a:t>cgs</a:t>
            </a:r>
            <a:r>
              <a:rPr lang="en-US" altLang="zh-CN" sz="1800" dirty="0"/>
              <a:t>: g/cm</a:t>
            </a:r>
            <a:r>
              <a:rPr lang="en-US" altLang="zh-CN" sz="1800" baseline="30000" dirty="0"/>
              <a:t>3</a:t>
            </a:r>
            <a:r>
              <a:rPr lang="en-US" altLang="zh-CN" sz="1800" dirty="0"/>
              <a:t>. </a:t>
            </a:r>
            <a:endParaRPr lang="en-US" altLang="zh-CN" sz="1575" dirty="0"/>
          </a:p>
        </p:txBody>
      </p:sp>
    </p:spTree>
    <p:extLst>
      <p:ext uri="{BB962C8B-B14F-4D97-AF65-F5344CB8AC3E}">
        <p14:creationId xmlns:p14="http://schemas.microsoft.com/office/powerpoint/2010/main" val="339663431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85900" y="86917"/>
            <a:ext cx="6172200" cy="325040"/>
          </a:xfrm>
        </p:spPr>
        <p:txBody>
          <a:bodyPr/>
          <a:lstStyle/>
          <a:p>
            <a:pPr eaLnBrk="1" hangingPunct="1"/>
            <a:r>
              <a:rPr lang="en-US" altLang="zh-CN"/>
              <a:t>Density</a:t>
            </a:r>
            <a:endParaRPr lang="zh-CN" altLang="en-US"/>
          </a:p>
        </p:txBody>
      </p:sp>
      <p:sp>
        <p:nvSpPr>
          <p:cNvPr id="49155" name="Rectangle 3"/>
          <p:cNvSpPr>
            <a:spLocks noGrp="1" noChangeArrowheads="1"/>
          </p:cNvSpPr>
          <p:nvPr>
            <p:ph type="body" idx="1"/>
          </p:nvPr>
        </p:nvSpPr>
        <p:spPr>
          <a:xfrm>
            <a:off x="503999" y="792000"/>
            <a:ext cx="8136000" cy="3911203"/>
          </a:xfrm>
        </p:spPr>
        <p:txBody>
          <a:bodyPr/>
          <a:lstStyle/>
          <a:p>
            <a:pPr eaLnBrk="1" hangingPunct="1">
              <a:spcBef>
                <a:spcPct val="40000"/>
              </a:spcBef>
            </a:pPr>
            <a:r>
              <a:rPr lang="en-US" altLang="zh-CN" sz="2100" dirty="0"/>
              <a:t>Discussion</a:t>
            </a:r>
            <a:endParaRPr lang="en-US" altLang="zh-CN" dirty="0"/>
          </a:p>
          <a:p>
            <a:pPr lvl="1" eaLnBrk="1" hangingPunct="1">
              <a:lnSpc>
                <a:spcPct val="150000"/>
              </a:lnSpc>
              <a:spcBef>
                <a:spcPct val="40000"/>
              </a:spcBef>
            </a:pPr>
            <a:r>
              <a:rPr lang="en-US" altLang="zh-CN" sz="1800" dirty="0"/>
              <a:t>Freshwater density is </a:t>
            </a:r>
            <a:r>
              <a:rPr lang="en-US" altLang="zh-CN" sz="1800" dirty="0">
                <a:solidFill>
                  <a:srgbClr val="FF0000"/>
                </a:solidFill>
              </a:rPr>
              <a:t>1000</a:t>
            </a:r>
            <a:r>
              <a:rPr lang="en-US" altLang="zh-CN" sz="1800" dirty="0"/>
              <a:t> kg/m</a:t>
            </a:r>
            <a:r>
              <a:rPr lang="en-US" altLang="zh-CN" sz="1800" baseline="30000" dirty="0"/>
              <a:t>3</a:t>
            </a:r>
            <a:r>
              <a:rPr lang="en-US" altLang="zh-CN" sz="1800" dirty="0"/>
              <a:t>. Typical densities for seawater are only slightly higher: </a:t>
            </a:r>
            <a:r>
              <a:rPr lang="en-US" altLang="zh-CN" sz="1800" dirty="0">
                <a:solidFill>
                  <a:srgbClr val="FF0000"/>
                </a:solidFill>
              </a:rPr>
              <a:t>1020 to 1050 </a:t>
            </a:r>
            <a:r>
              <a:rPr lang="en-US" altLang="zh-CN" sz="1800" dirty="0"/>
              <a:t>kg/m</a:t>
            </a:r>
            <a:r>
              <a:rPr lang="en-US" altLang="zh-CN" sz="1800" baseline="30000" dirty="0"/>
              <a:t>3</a:t>
            </a:r>
            <a:r>
              <a:rPr lang="en-US" altLang="zh-CN" sz="1800" dirty="0"/>
              <a:t>, with most of this range being due to pressure. The range of densities at the sea surface is about </a:t>
            </a:r>
            <a:r>
              <a:rPr lang="en-US" altLang="zh-CN" sz="1800" dirty="0">
                <a:solidFill>
                  <a:srgbClr val="FF0000"/>
                </a:solidFill>
              </a:rPr>
              <a:t>1020 to 1029 </a:t>
            </a:r>
            <a:r>
              <a:rPr lang="en-US" altLang="zh-CN" sz="1800" dirty="0"/>
              <a:t>kg/m</a:t>
            </a:r>
            <a:r>
              <a:rPr lang="en-US" altLang="zh-CN" sz="1800" baseline="30000" dirty="0"/>
              <a:t>3</a:t>
            </a:r>
            <a:r>
              <a:rPr lang="en-US" altLang="zh-CN" sz="1800" dirty="0"/>
              <a:t>. </a:t>
            </a:r>
          </a:p>
          <a:p>
            <a:pPr lvl="1" eaLnBrk="1" hangingPunct="1">
              <a:lnSpc>
                <a:spcPct val="150000"/>
              </a:lnSpc>
              <a:spcBef>
                <a:spcPct val="40000"/>
              </a:spcBef>
            </a:pPr>
            <a:r>
              <a:rPr lang="en-US" altLang="zh-CN" sz="1800" dirty="0"/>
              <a:t>Other expressions for density: </a:t>
            </a:r>
            <a:r>
              <a:rPr lang="en-US" altLang="zh-CN" sz="1800" dirty="0">
                <a:solidFill>
                  <a:srgbClr val="FF0000"/>
                </a:solidFill>
              </a:rPr>
              <a:t>sigma (s, t, p) = density - 1000</a:t>
            </a:r>
            <a:r>
              <a:rPr lang="en-US" altLang="zh-CN" sz="1800" dirty="0"/>
              <a:t>. alpha (specific volume) = 1/density. </a:t>
            </a:r>
            <a:endParaRPr lang="en-US" altLang="zh-CN" sz="1575" dirty="0"/>
          </a:p>
        </p:txBody>
      </p:sp>
    </p:spTree>
    <p:extLst>
      <p:ext uri="{BB962C8B-B14F-4D97-AF65-F5344CB8AC3E}">
        <p14:creationId xmlns:p14="http://schemas.microsoft.com/office/powerpoint/2010/main" val="284988408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36000" y="86916"/>
            <a:ext cx="7245423" cy="378619"/>
          </a:xfrm>
        </p:spPr>
        <p:txBody>
          <a:bodyPr/>
          <a:lstStyle/>
          <a:p>
            <a:pPr eaLnBrk="1" hangingPunct="1"/>
            <a:r>
              <a:rPr lang="en-US" altLang="zh-CN" sz="2000" dirty="0"/>
              <a:t>Density depends nonlinearly on temperature &amp; salinity </a:t>
            </a:r>
            <a:endParaRPr lang="zh-CN" altLang="en-US" sz="2000" dirty="0"/>
          </a:p>
        </p:txBody>
      </p:sp>
      <p:sp>
        <p:nvSpPr>
          <p:cNvPr id="50179" name="Rectangle 3"/>
          <p:cNvSpPr>
            <a:spLocks noGrp="1" noChangeArrowheads="1"/>
          </p:cNvSpPr>
          <p:nvPr>
            <p:ph type="body" idx="1"/>
          </p:nvPr>
        </p:nvSpPr>
        <p:spPr>
          <a:xfrm>
            <a:off x="5040000" y="792000"/>
            <a:ext cx="3672408" cy="3509963"/>
          </a:xfrm>
        </p:spPr>
        <p:txBody>
          <a:bodyPr/>
          <a:lstStyle/>
          <a:p>
            <a:pPr marL="0" indent="0" eaLnBrk="1" hangingPunct="1">
              <a:spcBef>
                <a:spcPct val="40000"/>
              </a:spcBef>
              <a:buNone/>
            </a:pPr>
            <a:r>
              <a:rPr lang="en-US" altLang="zh-CN" sz="1600" dirty="0"/>
              <a:t>Fresh water (S=0) at atmospheric pressure (p=0) has maximum density at temperature </a:t>
            </a:r>
            <a:r>
              <a:rPr lang="en-US" altLang="zh-CN" sz="1600" dirty="0">
                <a:solidFill>
                  <a:srgbClr val="FF0000"/>
                </a:solidFill>
              </a:rPr>
              <a:t>4</a:t>
            </a:r>
            <a:r>
              <a:rPr lang="en-US" altLang="zh-CN" sz="1600" dirty="0">
                <a:solidFill>
                  <a:srgbClr val="FF0000"/>
                </a:solidFill>
                <a:sym typeface="Symbol" pitchFamily="18" charset="2"/>
              </a:rPr>
              <a:t></a:t>
            </a:r>
            <a:r>
              <a:rPr lang="en-US" altLang="zh-CN" sz="1600" dirty="0">
                <a:solidFill>
                  <a:srgbClr val="FF0000"/>
                </a:solidFill>
              </a:rPr>
              <a:t>C</a:t>
            </a:r>
            <a:r>
              <a:rPr lang="en-US" altLang="zh-CN" sz="1600" dirty="0"/>
              <a:t>. (Thus colder fresh water is less dense, which has implications for lake overturn and ice floating.) As salinity is increased, the density maximum moves to lower temperature. At a salinity of about </a:t>
            </a:r>
            <a:r>
              <a:rPr lang="en-US" altLang="zh-CN" sz="1600" dirty="0">
                <a:solidFill>
                  <a:srgbClr val="FF0000"/>
                </a:solidFill>
              </a:rPr>
              <a:t>24.7</a:t>
            </a:r>
            <a:r>
              <a:rPr lang="en-US" altLang="zh-CN" sz="1600" dirty="0"/>
              <a:t>, the maximum density is at the freezing point. </a:t>
            </a:r>
            <a:endParaRPr lang="zh-CN" altLang="en-US" sz="1600" dirty="0"/>
          </a:p>
        </p:txBody>
      </p:sp>
      <p:pic>
        <p:nvPicPr>
          <p:cNvPr id="50180" name="Picture 4" descr="dens"/>
          <p:cNvPicPr>
            <a:picLocks noChangeAspect="1" noChangeArrowheads="1"/>
          </p:cNvPicPr>
          <p:nvPr/>
        </p:nvPicPr>
        <p:blipFill>
          <a:blip r:embed="rId2" cstate="print"/>
          <a:srcRect l="3731" t="18140" r="2423" b="5493"/>
          <a:stretch>
            <a:fillRect/>
          </a:stretch>
        </p:blipFill>
        <p:spPr bwMode="auto">
          <a:xfrm>
            <a:off x="827584" y="612000"/>
            <a:ext cx="3964781" cy="4175522"/>
          </a:xfrm>
          <a:prstGeom prst="rect">
            <a:avLst/>
          </a:prstGeom>
          <a:noFill/>
          <a:ln w="9525">
            <a:noFill/>
            <a:miter lim="800000"/>
            <a:headEnd/>
            <a:tailEnd/>
          </a:ln>
        </p:spPr>
      </p:pic>
    </p:spTree>
    <p:extLst>
      <p:ext uri="{BB962C8B-B14F-4D97-AF65-F5344CB8AC3E}">
        <p14:creationId xmlns:p14="http://schemas.microsoft.com/office/powerpoint/2010/main" val="321692806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76000" y="648000"/>
            <a:ext cx="3419952" cy="2956322"/>
          </a:xfrm>
        </p:spPr>
        <p:txBody>
          <a:bodyPr anchor="t" anchorCtr="0"/>
          <a:lstStyle/>
          <a:p>
            <a:pPr algn="l" eaLnBrk="1" hangingPunct="1"/>
            <a:r>
              <a:rPr lang="en-US" altLang="zh-CN" sz="1600" dirty="0">
                <a:solidFill>
                  <a:srgbClr val="0000CC"/>
                </a:solidFill>
              </a:rPr>
              <a:t>The nonlinearity of the equation of state is apparent in contours of constant density in the plane of temperature and salinity (at constant pressure) - they are curved. They are concave towards higher salinity and lower temperature. </a:t>
            </a:r>
            <a:endParaRPr lang="zh-CN" altLang="en-US" sz="1600" dirty="0">
              <a:solidFill>
                <a:srgbClr val="0000CC"/>
              </a:solidFill>
            </a:endParaRPr>
          </a:p>
        </p:txBody>
      </p:sp>
      <p:pic>
        <p:nvPicPr>
          <p:cNvPr id="51203" name="Picture 4" descr="rhoc0"/>
          <p:cNvPicPr>
            <a:picLocks noChangeAspect="1" noChangeArrowheads="1"/>
          </p:cNvPicPr>
          <p:nvPr/>
        </p:nvPicPr>
        <p:blipFill>
          <a:blip r:embed="rId2" cstate="print"/>
          <a:srcRect l="9532" t="11111" r="27463" b="3650"/>
          <a:stretch>
            <a:fillRect/>
          </a:stretch>
        </p:blipFill>
        <p:spPr bwMode="auto">
          <a:xfrm>
            <a:off x="4140000" y="540000"/>
            <a:ext cx="4068000" cy="4252304"/>
          </a:xfrm>
          <a:prstGeom prst="rect">
            <a:avLst/>
          </a:prstGeom>
          <a:noFill/>
          <a:ln w="9525">
            <a:noFill/>
            <a:miter lim="800000"/>
            <a:headEnd/>
            <a:tailEnd/>
          </a:ln>
        </p:spPr>
      </p:pic>
    </p:spTree>
    <p:extLst>
      <p:ext uri="{BB962C8B-B14F-4D97-AF65-F5344CB8AC3E}">
        <p14:creationId xmlns:p14="http://schemas.microsoft.com/office/powerpoint/2010/main" val="209142175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485900" y="86917"/>
            <a:ext cx="6172200" cy="325040"/>
          </a:xfrm>
        </p:spPr>
        <p:txBody>
          <a:bodyPr/>
          <a:lstStyle/>
          <a:p>
            <a:pPr eaLnBrk="1" hangingPunct="1"/>
            <a:r>
              <a:rPr lang="en-US" altLang="zh-CN" dirty="0"/>
              <a:t>Potential Density</a:t>
            </a:r>
            <a:r>
              <a:rPr lang="zh-CN" altLang="en-US" dirty="0"/>
              <a:t>（位势密度）</a:t>
            </a:r>
          </a:p>
        </p:txBody>
      </p:sp>
      <p:sp>
        <p:nvSpPr>
          <p:cNvPr id="52227" name="Rectangle 3"/>
          <p:cNvSpPr>
            <a:spLocks noGrp="1" noChangeArrowheads="1"/>
          </p:cNvSpPr>
          <p:nvPr>
            <p:ph type="body" idx="1"/>
          </p:nvPr>
        </p:nvSpPr>
        <p:spPr>
          <a:xfrm>
            <a:off x="503999" y="792000"/>
            <a:ext cx="8136000" cy="3911203"/>
          </a:xfrm>
        </p:spPr>
        <p:txBody>
          <a:bodyPr/>
          <a:lstStyle/>
          <a:p>
            <a:pPr eaLnBrk="1" hangingPunct="1">
              <a:lnSpc>
                <a:spcPct val="150000"/>
              </a:lnSpc>
              <a:spcBef>
                <a:spcPct val="40000"/>
              </a:spcBef>
            </a:pPr>
            <a:r>
              <a:rPr lang="en-US" altLang="zh-CN" sz="1800" dirty="0"/>
              <a:t>Seawater is </a:t>
            </a:r>
            <a:r>
              <a:rPr lang="en-US" altLang="zh-CN" sz="1800" dirty="0">
                <a:solidFill>
                  <a:srgbClr val="FF0000"/>
                </a:solidFill>
              </a:rPr>
              <a:t>compressible</a:t>
            </a:r>
            <a:r>
              <a:rPr lang="en-US" altLang="zh-CN" sz="1800" dirty="0"/>
              <a:t>, although not as compressible as a gas. As a water parcel compresses, the molecules are crushed together and the density increases. (At the same time, and for a completely different reason, compression causes the temperature to increase which very slightly offsets the density increase due to compression.)</a:t>
            </a:r>
          </a:p>
        </p:txBody>
      </p:sp>
    </p:spTree>
    <p:extLst>
      <p:ext uri="{BB962C8B-B14F-4D97-AF65-F5344CB8AC3E}">
        <p14:creationId xmlns:p14="http://schemas.microsoft.com/office/powerpoint/2010/main" val="11594045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85900" y="86917"/>
            <a:ext cx="6172200" cy="325040"/>
          </a:xfrm>
        </p:spPr>
        <p:txBody>
          <a:bodyPr/>
          <a:lstStyle/>
          <a:p>
            <a:pPr eaLnBrk="1" hangingPunct="1"/>
            <a:r>
              <a:rPr lang="en-US" altLang="zh-CN"/>
              <a:t>Potential Density</a:t>
            </a:r>
            <a:endParaRPr lang="zh-CN" altLang="en-US"/>
          </a:p>
        </p:txBody>
      </p:sp>
      <p:sp>
        <p:nvSpPr>
          <p:cNvPr id="53251" name="Rectangle 3"/>
          <p:cNvSpPr>
            <a:spLocks noGrp="1" noChangeArrowheads="1"/>
          </p:cNvSpPr>
          <p:nvPr>
            <p:ph type="body" idx="1"/>
          </p:nvPr>
        </p:nvSpPr>
        <p:spPr>
          <a:xfrm>
            <a:off x="503999" y="792000"/>
            <a:ext cx="8136000" cy="3911203"/>
          </a:xfrm>
        </p:spPr>
        <p:txBody>
          <a:bodyPr/>
          <a:lstStyle/>
          <a:p>
            <a:pPr eaLnBrk="1" hangingPunct="1">
              <a:lnSpc>
                <a:spcPct val="150000"/>
              </a:lnSpc>
              <a:spcBef>
                <a:spcPct val="40000"/>
              </a:spcBef>
            </a:pPr>
            <a:r>
              <a:rPr lang="en-US" altLang="zh-CN" sz="1800" dirty="0"/>
              <a:t>Most variation in seawater is caused by pressure variation. This has little to do with the source of water, and if we wish to trace a water parcel from one place to another, one depth to another, we prefer to remove the pressure dependence. (This is in analogy with temperature; we also remove the pressure dependence in the temperature.) </a:t>
            </a:r>
            <a:endParaRPr lang="zh-CN" altLang="en-US" sz="1800" dirty="0"/>
          </a:p>
        </p:txBody>
      </p:sp>
    </p:spTree>
    <p:extLst>
      <p:ext uri="{BB962C8B-B14F-4D97-AF65-F5344CB8AC3E}">
        <p14:creationId xmlns:p14="http://schemas.microsoft.com/office/powerpoint/2010/main" val="5805736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485900" y="86917"/>
            <a:ext cx="6172200" cy="325040"/>
          </a:xfrm>
        </p:spPr>
        <p:txBody>
          <a:bodyPr/>
          <a:lstStyle/>
          <a:p>
            <a:pPr eaLnBrk="1" hangingPunct="1"/>
            <a:r>
              <a:rPr lang="en-US" altLang="zh-CN"/>
              <a:t>Potential Density</a:t>
            </a:r>
            <a:endParaRPr lang="zh-CN" altLang="en-US"/>
          </a:p>
        </p:txBody>
      </p:sp>
      <p:sp>
        <p:nvSpPr>
          <p:cNvPr id="54275" name="Rectangle 3"/>
          <p:cNvSpPr>
            <a:spLocks noGrp="1" noChangeArrowheads="1"/>
          </p:cNvSpPr>
          <p:nvPr>
            <p:ph type="body" idx="1"/>
          </p:nvPr>
        </p:nvSpPr>
        <p:spPr>
          <a:xfrm>
            <a:off x="503999" y="792000"/>
            <a:ext cx="8136000" cy="3915965"/>
          </a:xfrm>
        </p:spPr>
        <p:txBody>
          <a:bodyPr/>
          <a:lstStyle/>
          <a:p>
            <a:pPr eaLnBrk="1" hangingPunct="1">
              <a:lnSpc>
                <a:spcPct val="150000"/>
              </a:lnSpc>
              <a:spcBef>
                <a:spcPts val="450"/>
              </a:spcBef>
            </a:pPr>
            <a:r>
              <a:rPr lang="en-US" altLang="zh-CN" sz="1800" dirty="0"/>
              <a:t>Defined as the density a parcel has when moved adiabatically to a reference pressure. </a:t>
            </a:r>
          </a:p>
          <a:p>
            <a:pPr eaLnBrk="1" hangingPunct="1">
              <a:lnSpc>
                <a:spcPct val="150000"/>
              </a:lnSpc>
              <a:spcBef>
                <a:spcPts val="450"/>
              </a:spcBef>
            </a:pPr>
            <a:r>
              <a:rPr lang="en-US" altLang="zh-CN" sz="1800" dirty="0"/>
              <a:t>If the reference pressure is the sea surface, then we compute the potential temperature of the parcel, and evaluate the density at pressure </a:t>
            </a:r>
            <a:r>
              <a:rPr lang="en-US" altLang="zh-CN" sz="1800" dirty="0">
                <a:solidFill>
                  <a:srgbClr val="FF0000"/>
                </a:solidFill>
              </a:rPr>
              <a:t>0</a:t>
            </a:r>
            <a:r>
              <a:rPr lang="en-US" altLang="zh-CN" sz="1800" dirty="0"/>
              <a:t> </a:t>
            </a:r>
            <a:r>
              <a:rPr lang="en-US" altLang="zh-CN" sz="1800" dirty="0" err="1"/>
              <a:t>dbar</a:t>
            </a:r>
            <a:r>
              <a:rPr lang="en-US" altLang="zh-CN" sz="1800" dirty="0"/>
              <a:t>. The measured salinity is used as it has very little pressure dependence </a:t>
            </a:r>
          </a:p>
          <a:p>
            <a:pPr eaLnBrk="1" hangingPunct="1">
              <a:lnSpc>
                <a:spcPct val="150000"/>
              </a:lnSpc>
              <a:spcBef>
                <a:spcPts val="450"/>
              </a:spcBef>
            </a:pPr>
            <a:r>
              <a:rPr lang="en-US" altLang="zh-CN" sz="1800" dirty="0"/>
              <a:t>Sigma 0: surface; Sigma 1: 1000dbar; </a:t>
            </a:r>
          </a:p>
          <a:p>
            <a:pPr eaLnBrk="1" hangingPunct="1">
              <a:lnSpc>
                <a:spcPct val="150000"/>
              </a:lnSpc>
              <a:spcBef>
                <a:spcPts val="450"/>
              </a:spcBef>
            </a:pPr>
            <a:r>
              <a:rPr lang="en-US" altLang="zh-CN" sz="1800" dirty="0"/>
              <a:t>Sigma 2, 3, 4: 2000,3000,4000 </a:t>
            </a:r>
            <a:r>
              <a:rPr lang="en-US" altLang="zh-CN" sz="1800" dirty="0" err="1"/>
              <a:t>dbar</a:t>
            </a:r>
            <a:endParaRPr lang="zh-CN" altLang="en-US" sz="1800" dirty="0"/>
          </a:p>
        </p:txBody>
      </p:sp>
    </p:spTree>
    <p:extLst>
      <p:ext uri="{BB962C8B-B14F-4D97-AF65-F5344CB8AC3E}">
        <p14:creationId xmlns:p14="http://schemas.microsoft.com/office/powerpoint/2010/main" val="170318657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83506" y="86916"/>
            <a:ext cx="6429375" cy="375047"/>
          </a:xfrm>
        </p:spPr>
        <p:txBody>
          <a:bodyPr/>
          <a:lstStyle/>
          <a:p>
            <a:pPr eaLnBrk="1" hangingPunct="1"/>
            <a:r>
              <a:rPr lang="en-US" altLang="zh-CN" dirty="0"/>
              <a:t>Potential Density at Different Reference Pressure</a:t>
            </a:r>
            <a:endParaRPr lang="zh-CN" altLang="en-US" dirty="0"/>
          </a:p>
        </p:txBody>
      </p:sp>
      <p:pic>
        <p:nvPicPr>
          <p:cNvPr id="4" name="Picture 4" descr="f03-05ab-9780750645522"/>
          <p:cNvPicPr>
            <a:picLocks noChangeAspect="1" noChangeArrowheads="1"/>
          </p:cNvPicPr>
          <p:nvPr/>
        </p:nvPicPr>
        <p:blipFill>
          <a:blip r:embed="rId2" cstate="print"/>
          <a:srcRect/>
          <a:stretch>
            <a:fillRect/>
          </a:stretch>
        </p:blipFill>
        <p:spPr bwMode="auto">
          <a:xfrm>
            <a:off x="1116000" y="612000"/>
            <a:ext cx="2988000" cy="4346180"/>
          </a:xfrm>
          <a:prstGeom prst="rect">
            <a:avLst/>
          </a:prstGeom>
          <a:noFill/>
          <a:ln w="9525">
            <a:noFill/>
            <a:miter lim="800000"/>
            <a:headEnd/>
            <a:tailEnd/>
          </a:ln>
        </p:spPr>
      </p:pic>
      <p:sp>
        <p:nvSpPr>
          <p:cNvPr id="5" name="Text Box 6"/>
          <p:cNvSpPr txBox="1">
            <a:spLocks noChangeArrowheads="1"/>
          </p:cNvSpPr>
          <p:nvPr/>
        </p:nvSpPr>
        <p:spPr bwMode="auto">
          <a:xfrm>
            <a:off x="4355976" y="828000"/>
            <a:ext cx="4392488" cy="3139321"/>
          </a:xfrm>
          <a:prstGeom prst="rect">
            <a:avLst/>
          </a:prstGeom>
          <a:noFill/>
          <a:ln w="9525">
            <a:noFill/>
            <a:miter lim="800000"/>
            <a:headEnd/>
            <a:tailEnd/>
          </a:ln>
        </p:spPr>
        <p:txBody>
          <a:bodyPr wrap="square">
            <a:spAutoFit/>
          </a:bodyPr>
          <a:lstStyle/>
          <a:p>
            <a:r>
              <a:rPr lang="en-US" altLang="zh-CN" b="0" dirty="0">
                <a:solidFill>
                  <a:srgbClr val="0000CC"/>
                </a:solidFill>
                <a:latin typeface="+mn-lt"/>
                <a:ea typeface="宋体" charset="-122"/>
              </a:rPr>
              <a:t>Potential density relative to </a:t>
            </a:r>
          </a:p>
          <a:p>
            <a:r>
              <a:rPr lang="en-US" altLang="zh-CN" b="0" dirty="0">
                <a:solidFill>
                  <a:srgbClr val="C00000"/>
                </a:solidFill>
                <a:latin typeface="+mn-lt"/>
                <a:ea typeface="宋体" charset="-122"/>
              </a:rPr>
              <a:t>(a) 0 </a:t>
            </a:r>
            <a:r>
              <a:rPr lang="en-US" altLang="zh-CN" b="0" dirty="0" err="1">
                <a:solidFill>
                  <a:srgbClr val="C00000"/>
                </a:solidFill>
                <a:latin typeface="+mn-lt"/>
                <a:ea typeface="宋体" charset="-122"/>
              </a:rPr>
              <a:t>dbar</a:t>
            </a:r>
            <a:r>
              <a:rPr lang="en-US" altLang="zh-CN" b="0" dirty="0">
                <a:solidFill>
                  <a:srgbClr val="C00000"/>
                </a:solidFill>
                <a:latin typeface="+mn-lt"/>
                <a:ea typeface="宋体" charset="-122"/>
              </a:rPr>
              <a:t> </a:t>
            </a:r>
            <a:r>
              <a:rPr lang="en-US" altLang="zh-CN" b="0" dirty="0">
                <a:solidFill>
                  <a:srgbClr val="0000CC"/>
                </a:solidFill>
                <a:latin typeface="+mn-lt"/>
                <a:ea typeface="宋体" charset="-122"/>
              </a:rPr>
              <a:t>and </a:t>
            </a:r>
          </a:p>
          <a:p>
            <a:r>
              <a:rPr lang="en-US" altLang="zh-CN" b="0" dirty="0">
                <a:solidFill>
                  <a:srgbClr val="C00000"/>
                </a:solidFill>
                <a:latin typeface="+mn-lt"/>
                <a:ea typeface="宋体" charset="-122"/>
              </a:rPr>
              <a:t>(b) 4000 </a:t>
            </a:r>
            <a:r>
              <a:rPr lang="en-US" altLang="zh-CN" b="0" dirty="0" err="1">
                <a:solidFill>
                  <a:srgbClr val="0000CC"/>
                </a:solidFill>
                <a:latin typeface="+mn-lt"/>
                <a:ea typeface="宋体" charset="-122"/>
              </a:rPr>
              <a:t>dbar</a:t>
            </a:r>
            <a:r>
              <a:rPr lang="en-US" altLang="zh-CN" b="0" dirty="0">
                <a:solidFill>
                  <a:srgbClr val="0000CC"/>
                </a:solidFill>
                <a:latin typeface="+mn-lt"/>
                <a:ea typeface="宋体" charset="-122"/>
              </a:rPr>
              <a:t> </a:t>
            </a:r>
          </a:p>
          <a:p>
            <a:r>
              <a:rPr lang="en-US" altLang="zh-CN" b="0" dirty="0">
                <a:solidFill>
                  <a:srgbClr val="0000CC"/>
                </a:solidFill>
                <a:latin typeface="+mn-lt"/>
                <a:ea typeface="宋体" charset="-122"/>
              </a:rPr>
              <a:t>as a function of potential temperature (relative to 0 </a:t>
            </a:r>
            <a:r>
              <a:rPr lang="en-US" altLang="zh-CN" b="0" dirty="0" err="1">
                <a:solidFill>
                  <a:srgbClr val="0000CC"/>
                </a:solidFill>
                <a:latin typeface="+mn-lt"/>
                <a:ea typeface="宋体" charset="-122"/>
              </a:rPr>
              <a:t>dbar</a:t>
            </a:r>
            <a:r>
              <a:rPr lang="en-US" altLang="zh-CN" b="0" dirty="0">
                <a:solidFill>
                  <a:srgbClr val="0000CC"/>
                </a:solidFill>
                <a:latin typeface="+mn-lt"/>
                <a:ea typeface="宋体" charset="-122"/>
              </a:rPr>
              <a:t>) and salinity. </a:t>
            </a:r>
          </a:p>
          <a:p>
            <a:endParaRPr lang="en-US" altLang="zh-CN" b="0" dirty="0">
              <a:solidFill>
                <a:srgbClr val="0000CC"/>
              </a:solidFill>
              <a:latin typeface="+mn-lt"/>
              <a:ea typeface="宋体" charset="-122"/>
            </a:endParaRPr>
          </a:p>
          <a:p>
            <a:r>
              <a:rPr lang="en-US" altLang="zh-CN" b="0" dirty="0">
                <a:solidFill>
                  <a:srgbClr val="0000CC"/>
                </a:solidFill>
                <a:latin typeface="+mn-lt"/>
                <a:ea typeface="宋体" charset="-122"/>
              </a:rPr>
              <a:t>Parcels labeled 1 have the same density at the sea surface. The parcels labeled 2 represents Mediterranean (saltier) and Nordic Seas (fresher) source waters at their sills.</a:t>
            </a:r>
          </a:p>
        </p:txBody>
      </p:sp>
    </p:spTree>
    <p:extLst>
      <p:ext uri="{BB962C8B-B14F-4D97-AF65-F5344CB8AC3E}">
        <p14:creationId xmlns:p14="http://schemas.microsoft.com/office/powerpoint/2010/main" val="332817768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40000" y="86917"/>
            <a:ext cx="8136904" cy="325040"/>
          </a:xfrm>
        </p:spPr>
        <p:txBody>
          <a:bodyPr/>
          <a:lstStyle/>
          <a:p>
            <a:pPr eaLnBrk="1" hangingPunct="1"/>
            <a:r>
              <a:rPr lang="en-US" altLang="zh-CN" sz="2000" dirty="0"/>
              <a:t>Pacific Sea Surface Density (</a:t>
            </a:r>
            <a:r>
              <a:rPr lang="en-US" altLang="zh-CN" sz="2000" dirty="0" err="1"/>
              <a:t>Levitus</a:t>
            </a:r>
            <a:r>
              <a:rPr lang="en-US" altLang="zh-CN" sz="2000" dirty="0"/>
              <a:t> annual mean [kg/m</a:t>
            </a:r>
            <a:r>
              <a:rPr lang="en-US" altLang="zh-CN" sz="2000" baseline="30000" dirty="0"/>
              <a:t>3</a:t>
            </a:r>
            <a:r>
              <a:rPr lang="en-US" altLang="zh-CN" sz="2000" dirty="0"/>
              <a:t>-1000]). </a:t>
            </a:r>
            <a:endParaRPr lang="zh-CN" altLang="en-US" sz="2000" dirty="0"/>
          </a:p>
        </p:txBody>
      </p:sp>
      <p:pic>
        <p:nvPicPr>
          <p:cNvPr id="56323" name="Picture 4" descr="rho_pac_10m"/>
          <p:cNvPicPr>
            <a:picLocks noChangeAspect="1" noChangeArrowheads="1"/>
          </p:cNvPicPr>
          <p:nvPr/>
        </p:nvPicPr>
        <p:blipFill>
          <a:blip r:embed="rId2" cstate="print"/>
          <a:srcRect l="10501" t="15224" r="14099" b="6944"/>
          <a:stretch>
            <a:fillRect/>
          </a:stretch>
        </p:blipFill>
        <p:spPr bwMode="auto">
          <a:xfrm>
            <a:off x="1980000" y="612000"/>
            <a:ext cx="5148000" cy="4106335"/>
          </a:xfrm>
          <a:prstGeom prst="rect">
            <a:avLst/>
          </a:prstGeom>
          <a:noFill/>
          <a:ln w="9525">
            <a:noFill/>
            <a:miter lim="800000"/>
            <a:headEnd/>
            <a:tailEnd/>
          </a:ln>
        </p:spPr>
      </p:pic>
    </p:spTree>
    <p:extLst>
      <p:ext uri="{BB962C8B-B14F-4D97-AF65-F5344CB8AC3E}">
        <p14:creationId xmlns:p14="http://schemas.microsoft.com/office/powerpoint/2010/main" val="97411530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55576" y="86917"/>
            <a:ext cx="7632847" cy="392906"/>
          </a:xfrm>
        </p:spPr>
        <p:txBody>
          <a:bodyPr/>
          <a:lstStyle/>
          <a:p>
            <a:pPr eaLnBrk="1" hangingPunct="1"/>
            <a:r>
              <a:rPr lang="en-US" altLang="zh-CN" sz="2000" dirty="0"/>
              <a:t>Atlantic-Indian Sea Surface Density (</a:t>
            </a:r>
            <a:r>
              <a:rPr lang="en-US" altLang="zh-CN" sz="2000" dirty="0" err="1"/>
              <a:t>Levitus</a:t>
            </a:r>
            <a:r>
              <a:rPr lang="en-US" altLang="zh-CN" sz="2000" dirty="0"/>
              <a:t> annual mean). </a:t>
            </a:r>
            <a:endParaRPr lang="zh-CN" altLang="en-US" sz="2000" dirty="0"/>
          </a:p>
        </p:txBody>
      </p:sp>
      <p:pic>
        <p:nvPicPr>
          <p:cNvPr id="57347" name="Picture 4" descr="rho_atl_10m"/>
          <p:cNvPicPr>
            <a:picLocks noChangeAspect="1" noChangeArrowheads="1"/>
          </p:cNvPicPr>
          <p:nvPr/>
        </p:nvPicPr>
        <p:blipFill>
          <a:blip r:embed="rId2" cstate="print"/>
          <a:srcRect l="10501" t="15224" r="14099" b="5719"/>
          <a:stretch>
            <a:fillRect/>
          </a:stretch>
        </p:blipFill>
        <p:spPr bwMode="auto">
          <a:xfrm>
            <a:off x="2052000" y="612001"/>
            <a:ext cx="5040000" cy="4083068"/>
          </a:xfrm>
          <a:prstGeom prst="rect">
            <a:avLst/>
          </a:prstGeom>
          <a:noFill/>
          <a:ln w="9525">
            <a:noFill/>
            <a:miter lim="800000"/>
            <a:headEnd/>
            <a:tailEnd/>
          </a:ln>
        </p:spPr>
      </p:pic>
    </p:spTree>
    <p:extLst>
      <p:ext uri="{BB962C8B-B14F-4D97-AF65-F5344CB8AC3E}">
        <p14:creationId xmlns:p14="http://schemas.microsoft.com/office/powerpoint/2010/main" val="35520153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85900" y="86917"/>
            <a:ext cx="6172200" cy="325040"/>
          </a:xfrm>
        </p:spPr>
        <p:txBody>
          <a:bodyPr/>
          <a:lstStyle/>
          <a:p>
            <a:pPr eaLnBrk="1" hangingPunct="1"/>
            <a:r>
              <a:rPr lang="en-US" altLang="zh-CN"/>
              <a:t>Pressure and Depth</a:t>
            </a:r>
          </a:p>
        </p:txBody>
      </p:sp>
      <p:sp>
        <p:nvSpPr>
          <p:cNvPr id="7171" name="Rectangle 3"/>
          <p:cNvSpPr>
            <a:spLocks noGrp="1" noChangeArrowheads="1"/>
          </p:cNvSpPr>
          <p:nvPr>
            <p:ph type="body" idx="1"/>
          </p:nvPr>
        </p:nvSpPr>
        <p:spPr>
          <a:xfrm>
            <a:off x="611560" y="792000"/>
            <a:ext cx="7920879" cy="3724276"/>
          </a:xfrm>
        </p:spPr>
        <p:txBody>
          <a:bodyPr/>
          <a:lstStyle/>
          <a:p>
            <a:pPr eaLnBrk="1" hangingPunct="1">
              <a:lnSpc>
                <a:spcPct val="150000"/>
              </a:lnSpc>
              <a:spcBef>
                <a:spcPct val="40000"/>
              </a:spcBef>
            </a:pPr>
            <a:r>
              <a:rPr lang="en-US" altLang="zh-CN" sz="1800" dirty="0"/>
              <a:t>In the ocean, the </a:t>
            </a:r>
            <a:r>
              <a:rPr lang="en-US" altLang="zh-CN" sz="1800" dirty="0">
                <a:solidFill>
                  <a:srgbClr val="FF0000"/>
                </a:solidFill>
              </a:rPr>
              <a:t>downward force of gravity </a:t>
            </a:r>
            <a:r>
              <a:rPr lang="en-US" altLang="zh-CN" sz="1800" dirty="0"/>
              <a:t>is balanced mostly by an </a:t>
            </a:r>
            <a:r>
              <a:rPr lang="en-US" altLang="zh-CN" sz="1800" dirty="0">
                <a:solidFill>
                  <a:srgbClr val="FF0000"/>
                </a:solidFill>
              </a:rPr>
              <a:t>upward pressure gradient force</a:t>
            </a:r>
            <a:r>
              <a:rPr lang="en-US" altLang="zh-CN" sz="1800" dirty="0"/>
              <a:t>. That is, the water is not accelerating downwards - instead it is kept from collapsing by the upward pressure gradient. Therefore pressure increases with increasing depth. </a:t>
            </a:r>
          </a:p>
        </p:txBody>
      </p:sp>
    </p:spTree>
    <p:extLst>
      <p:ext uri="{BB962C8B-B14F-4D97-AF65-F5344CB8AC3E}">
        <p14:creationId xmlns:p14="http://schemas.microsoft.com/office/powerpoint/2010/main" val="2564635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303735" y="141685"/>
            <a:ext cx="6515100" cy="329803"/>
          </a:xfrm>
        </p:spPr>
        <p:txBody>
          <a:bodyPr/>
          <a:lstStyle/>
          <a:p>
            <a:pPr eaLnBrk="1" hangingPunct="1"/>
            <a:r>
              <a:rPr lang="en-US" altLang="zh-CN" sz="2000" dirty="0"/>
              <a:t>Global Sea Surface Density in Winter</a:t>
            </a:r>
            <a:endParaRPr lang="zh-CN" altLang="en-US" sz="2000" dirty="0"/>
          </a:p>
        </p:txBody>
      </p:sp>
      <p:pic>
        <p:nvPicPr>
          <p:cNvPr id="4" name="Picture 4" descr="f04-19-9780750645522"/>
          <p:cNvPicPr>
            <a:picLocks noChangeAspect="1" noChangeArrowheads="1"/>
          </p:cNvPicPr>
          <p:nvPr/>
        </p:nvPicPr>
        <p:blipFill>
          <a:blip r:embed="rId2" cstate="print"/>
          <a:srcRect/>
          <a:stretch>
            <a:fillRect/>
          </a:stretch>
        </p:blipFill>
        <p:spPr bwMode="auto">
          <a:xfrm>
            <a:off x="1732340" y="720000"/>
            <a:ext cx="5715540" cy="3105166"/>
          </a:xfrm>
          <a:prstGeom prst="rect">
            <a:avLst/>
          </a:prstGeom>
          <a:noFill/>
          <a:ln w="9525">
            <a:noFill/>
            <a:miter lim="800000"/>
            <a:headEnd/>
            <a:tailEnd/>
          </a:ln>
        </p:spPr>
      </p:pic>
    </p:spTree>
    <p:extLst>
      <p:ext uri="{BB962C8B-B14F-4D97-AF65-F5344CB8AC3E}">
        <p14:creationId xmlns:p14="http://schemas.microsoft.com/office/powerpoint/2010/main" val="267407483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A16_SIGMA0"/>
          <p:cNvPicPr>
            <a:picLocks noChangeAspect="1" noChangeArrowheads="1"/>
          </p:cNvPicPr>
          <p:nvPr/>
        </p:nvPicPr>
        <p:blipFill>
          <a:blip r:embed="rId2" cstate="print"/>
          <a:srcRect l="1909" t="2902" r="1671" b="9448"/>
          <a:stretch>
            <a:fillRect/>
          </a:stretch>
        </p:blipFill>
        <p:spPr bwMode="auto">
          <a:xfrm>
            <a:off x="1732360" y="324000"/>
            <a:ext cx="5625703" cy="3952875"/>
          </a:xfrm>
          <a:prstGeom prst="rect">
            <a:avLst/>
          </a:prstGeom>
          <a:noFill/>
          <a:ln w="9525">
            <a:noFill/>
            <a:miter lim="800000"/>
            <a:headEnd/>
            <a:tailEnd/>
          </a:ln>
        </p:spPr>
      </p:pic>
      <p:sp>
        <p:nvSpPr>
          <p:cNvPr id="59395" name="Rectangle 7"/>
          <p:cNvSpPr>
            <a:spLocks noChangeArrowheads="1"/>
          </p:cNvSpPr>
          <p:nvPr/>
        </p:nvSpPr>
        <p:spPr bwMode="auto">
          <a:xfrm>
            <a:off x="1357313" y="4262802"/>
            <a:ext cx="6451997" cy="415498"/>
          </a:xfrm>
          <a:prstGeom prst="rect">
            <a:avLst/>
          </a:prstGeom>
          <a:noFill/>
          <a:ln w="9525" algn="ctr">
            <a:noFill/>
            <a:miter lim="800000"/>
            <a:headEnd/>
            <a:tailEnd/>
          </a:ln>
        </p:spPr>
        <p:txBody>
          <a:bodyPr anchor="ctr">
            <a:spAutoFit/>
          </a:bodyPr>
          <a:lstStyle/>
          <a:p>
            <a:r>
              <a:rPr lang="en-US" altLang="zh-CN" sz="1050" b="0" dirty="0">
                <a:solidFill>
                  <a:srgbClr val="0000CC"/>
                </a:solidFill>
              </a:rPr>
              <a:t>Sigma 0 for Atlantic at 25</a:t>
            </a:r>
            <a:r>
              <a:rPr lang="en-US" altLang="zh-CN" sz="1050" b="0" dirty="0">
                <a:solidFill>
                  <a:srgbClr val="0000CC"/>
                </a:solidFill>
                <a:sym typeface="Symbol" pitchFamily="18" charset="2"/>
              </a:rPr>
              <a:t></a:t>
            </a:r>
            <a:r>
              <a:rPr lang="en-US" altLang="zh-CN" sz="1050" b="0" dirty="0">
                <a:solidFill>
                  <a:srgbClr val="0000CC"/>
                </a:solidFill>
              </a:rPr>
              <a:t>W. Note the deep inversion of sigma theta with depth in the South Atlantic due to use of surface pressure for referencing the density. There is a deep inversion here. </a:t>
            </a:r>
          </a:p>
        </p:txBody>
      </p:sp>
    </p:spTree>
    <p:extLst>
      <p:ext uri="{BB962C8B-B14F-4D97-AF65-F5344CB8AC3E}">
        <p14:creationId xmlns:p14="http://schemas.microsoft.com/office/powerpoint/2010/main" val="301222930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A16_SIGMA4"/>
          <p:cNvPicPr>
            <a:picLocks noChangeAspect="1" noChangeArrowheads="1"/>
          </p:cNvPicPr>
          <p:nvPr/>
        </p:nvPicPr>
        <p:blipFill>
          <a:blip r:embed="rId2" cstate="print"/>
          <a:srcRect l="1909" t="2470" r="1671" b="8585"/>
          <a:stretch>
            <a:fillRect/>
          </a:stretch>
        </p:blipFill>
        <p:spPr bwMode="auto">
          <a:xfrm>
            <a:off x="1732360" y="324000"/>
            <a:ext cx="5593556" cy="3989785"/>
          </a:xfrm>
          <a:prstGeom prst="rect">
            <a:avLst/>
          </a:prstGeom>
          <a:noFill/>
          <a:ln w="9525">
            <a:noFill/>
            <a:miter lim="800000"/>
            <a:headEnd/>
            <a:tailEnd/>
          </a:ln>
        </p:spPr>
      </p:pic>
      <p:sp>
        <p:nvSpPr>
          <p:cNvPr id="60419" name="Rectangle 7"/>
          <p:cNvSpPr>
            <a:spLocks noChangeArrowheads="1"/>
          </p:cNvSpPr>
          <p:nvPr/>
        </p:nvSpPr>
        <p:spPr bwMode="auto">
          <a:xfrm>
            <a:off x="1357312" y="4274954"/>
            <a:ext cx="6482954" cy="415498"/>
          </a:xfrm>
          <a:prstGeom prst="rect">
            <a:avLst/>
          </a:prstGeom>
          <a:noFill/>
          <a:ln w="9525" algn="ctr">
            <a:noFill/>
            <a:miter lim="800000"/>
            <a:headEnd/>
            <a:tailEnd/>
          </a:ln>
        </p:spPr>
        <p:txBody>
          <a:bodyPr anchor="ctr">
            <a:spAutoFit/>
          </a:bodyPr>
          <a:lstStyle/>
          <a:p>
            <a:r>
              <a:rPr lang="en-US" altLang="zh-CN" sz="1050" b="0" dirty="0">
                <a:solidFill>
                  <a:srgbClr val="0000CC"/>
                </a:solidFill>
              </a:rPr>
              <a:t>Sigma 4 for Atlantic at 25</a:t>
            </a:r>
            <a:r>
              <a:rPr lang="en-US" altLang="zh-CN" sz="1050" b="0" dirty="0">
                <a:solidFill>
                  <a:srgbClr val="0000CC"/>
                </a:solidFill>
                <a:sym typeface="Symbol" pitchFamily="18" charset="2"/>
              </a:rPr>
              <a:t></a:t>
            </a:r>
            <a:r>
              <a:rPr lang="en-US" altLang="zh-CN" sz="1050" b="0" dirty="0">
                <a:solidFill>
                  <a:srgbClr val="0000CC"/>
                </a:solidFill>
              </a:rPr>
              <a:t>W. There is no such deep inversion in sigma 4 since a more appropriate, local, reference pressure is used, when compared to sigma 0</a:t>
            </a:r>
          </a:p>
        </p:txBody>
      </p:sp>
    </p:spTree>
    <p:extLst>
      <p:ext uri="{BB962C8B-B14F-4D97-AF65-F5344CB8AC3E}">
        <p14:creationId xmlns:p14="http://schemas.microsoft.com/office/powerpoint/2010/main" val="282656490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P16_sigma0"/>
          <p:cNvPicPr>
            <a:picLocks noChangeAspect="1" noChangeArrowheads="1"/>
          </p:cNvPicPr>
          <p:nvPr/>
        </p:nvPicPr>
        <p:blipFill>
          <a:blip r:embed="rId2" cstate="print"/>
          <a:srcRect l="4028" r="32173"/>
          <a:stretch>
            <a:fillRect/>
          </a:stretch>
        </p:blipFill>
        <p:spPr bwMode="auto">
          <a:xfrm>
            <a:off x="1946673" y="252000"/>
            <a:ext cx="5250656" cy="4349353"/>
          </a:xfrm>
          <a:prstGeom prst="rect">
            <a:avLst/>
          </a:prstGeom>
          <a:noFill/>
          <a:ln w="9525">
            <a:noFill/>
            <a:miter lim="800000"/>
            <a:headEnd/>
            <a:tailEnd/>
          </a:ln>
        </p:spPr>
      </p:pic>
      <p:sp>
        <p:nvSpPr>
          <p:cNvPr id="71683" name="Rectangle 8"/>
          <p:cNvSpPr>
            <a:spLocks noChangeArrowheads="1"/>
          </p:cNvSpPr>
          <p:nvPr/>
        </p:nvSpPr>
        <p:spPr bwMode="auto">
          <a:xfrm>
            <a:off x="3080983" y="4553427"/>
            <a:ext cx="2949179" cy="369332"/>
          </a:xfrm>
          <a:prstGeom prst="rect">
            <a:avLst/>
          </a:prstGeom>
          <a:noFill/>
          <a:ln w="9525" algn="ctr">
            <a:noFill/>
            <a:miter lim="800000"/>
            <a:headEnd/>
            <a:tailEnd/>
          </a:ln>
        </p:spPr>
        <p:txBody>
          <a:bodyPr anchor="ctr">
            <a:spAutoFit/>
          </a:bodyPr>
          <a:lstStyle/>
          <a:p>
            <a:pPr algn="ctr">
              <a:defRPr/>
            </a:pPr>
            <a:r>
              <a:rPr lang="en-US" altLang="zh-CN" b="0" dirty="0">
                <a:solidFill>
                  <a:srgbClr val="0000CC"/>
                </a:solidFill>
                <a:latin typeface="+mn-lt"/>
              </a:rPr>
              <a:t>Sigma 0 for Pacific at 150</a:t>
            </a:r>
            <a:r>
              <a:rPr lang="en-US" altLang="zh-CN" b="0" dirty="0">
                <a:solidFill>
                  <a:srgbClr val="0000CC"/>
                </a:solidFill>
                <a:latin typeface="+mn-lt"/>
                <a:sym typeface="Symbol"/>
              </a:rPr>
              <a:t></a:t>
            </a:r>
            <a:r>
              <a:rPr lang="en-US" altLang="zh-CN" b="0" dirty="0">
                <a:solidFill>
                  <a:srgbClr val="0000CC"/>
                </a:solidFill>
                <a:latin typeface="+mn-lt"/>
              </a:rPr>
              <a:t>W.</a:t>
            </a:r>
          </a:p>
        </p:txBody>
      </p:sp>
    </p:spTree>
    <p:extLst>
      <p:ext uri="{BB962C8B-B14F-4D97-AF65-F5344CB8AC3E}">
        <p14:creationId xmlns:p14="http://schemas.microsoft.com/office/powerpoint/2010/main" val="225875451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P16_sigma4"/>
          <p:cNvPicPr>
            <a:picLocks noChangeAspect="1" noChangeArrowheads="1"/>
          </p:cNvPicPr>
          <p:nvPr/>
        </p:nvPicPr>
        <p:blipFill>
          <a:blip r:embed="rId2" cstate="print"/>
          <a:srcRect l="8929" t="20473" r="30405"/>
          <a:stretch>
            <a:fillRect/>
          </a:stretch>
        </p:blipFill>
        <p:spPr bwMode="auto">
          <a:xfrm>
            <a:off x="1893094" y="252000"/>
            <a:ext cx="5357813" cy="4376738"/>
          </a:xfrm>
          <a:prstGeom prst="rect">
            <a:avLst/>
          </a:prstGeom>
          <a:noFill/>
          <a:ln w="9525">
            <a:noFill/>
            <a:miter lim="800000"/>
            <a:headEnd/>
            <a:tailEnd/>
          </a:ln>
        </p:spPr>
      </p:pic>
      <p:sp>
        <p:nvSpPr>
          <p:cNvPr id="72707" name="Rectangle 8"/>
          <p:cNvSpPr>
            <a:spLocks noChangeArrowheads="1"/>
          </p:cNvSpPr>
          <p:nvPr/>
        </p:nvSpPr>
        <p:spPr bwMode="auto">
          <a:xfrm>
            <a:off x="2520000" y="4553426"/>
            <a:ext cx="3762419" cy="369332"/>
          </a:xfrm>
          <a:prstGeom prst="rect">
            <a:avLst/>
          </a:prstGeom>
          <a:noFill/>
          <a:ln w="9525" algn="ctr">
            <a:noFill/>
            <a:miter lim="800000"/>
            <a:headEnd/>
            <a:tailEnd/>
          </a:ln>
        </p:spPr>
        <p:txBody>
          <a:bodyPr wrap="square" anchor="ctr">
            <a:spAutoFit/>
          </a:bodyPr>
          <a:lstStyle/>
          <a:p>
            <a:pPr algn="ctr">
              <a:defRPr/>
            </a:pPr>
            <a:r>
              <a:rPr lang="en-US" altLang="zh-CN" b="0" dirty="0">
                <a:solidFill>
                  <a:srgbClr val="0000CC"/>
                </a:solidFill>
                <a:latin typeface="+mn-lt"/>
              </a:rPr>
              <a:t>Sigma 4 for Pacific at 150</a:t>
            </a:r>
            <a:r>
              <a:rPr lang="en-US" altLang="zh-CN" b="0" dirty="0">
                <a:solidFill>
                  <a:srgbClr val="0000CC"/>
                </a:solidFill>
                <a:latin typeface="+mn-lt"/>
                <a:sym typeface="Symbol"/>
              </a:rPr>
              <a:t></a:t>
            </a:r>
            <a:r>
              <a:rPr lang="en-US" altLang="zh-CN" b="0" dirty="0">
                <a:solidFill>
                  <a:srgbClr val="0000CC"/>
                </a:solidFill>
                <a:latin typeface="+mn-lt"/>
              </a:rPr>
              <a:t>W.</a:t>
            </a:r>
          </a:p>
        </p:txBody>
      </p:sp>
    </p:spTree>
    <p:extLst>
      <p:ext uri="{BB962C8B-B14F-4D97-AF65-F5344CB8AC3E}">
        <p14:creationId xmlns:p14="http://schemas.microsoft.com/office/powerpoint/2010/main" val="406736304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I09_SIGMA0"/>
          <p:cNvPicPr>
            <a:picLocks noChangeAspect="1" noChangeArrowheads="1"/>
          </p:cNvPicPr>
          <p:nvPr/>
        </p:nvPicPr>
        <p:blipFill>
          <a:blip r:embed="rId2" cstate="print"/>
          <a:srcRect l="1909" t="6175" r="19852" b="6114"/>
          <a:stretch>
            <a:fillRect/>
          </a:stretch>
        </p:blipFill>
        <p:spPr bwMode="auto">
          <a:xfrm>
            <a:off x="2000250" y="252000"/>
            <a:ext cx="5112544" cy="4429125"/>
          </a:xfrm>
          <a:prstGeom prst="rect">
            <a:avLst/>
          </a:prstGeom>
          <a:noFill/>
          <a:ln w="9525">
            <a:noFill/>
            <a:miter lim="800000"/>
            <a:headEnd/>
            <a:tailEnd/>
          </a:ln>
        </p:spPr>
      </p:pic>
      <p:sp>
        <p:nvSpPr>
          <p:cNvPr id="73731" name="Rectangle 7"/>
          <p:cNvSpPr>
            <a:spLocks noChangeArrowheads="1"/>
          </p:cNvSpPr>
          <p:nvPr/>
        </p:nvSpPr>
        <p:spPr bwMode="auto">
          <a:xfrm>
            <a:off x="3060000" y="4572000"/>
            <a:ext cx="3202198" cy="369332"/>
          </a:xfrm>
          <a:prstGeom prst="rect">
            <a:avLst/>
          </a:prstGeom>
          <a:noFill/>
          <a:ln w="9525" algn="ctr">
            <a:noFill/>
            <a:miter lim="800000"/>
            <a:headEnd/>
            <a:tailEnd/>
          </a:ln>
        </p:spPr>
        <p:txBody>
          <a:bodyPr wrap="square" anchor="ctr">
            <a:spAutoFit/>
          </a:bodyPr>
          <a:lstStyle/>
          <a:p>
            <a:pPr algn="ctr">
              <a:defRPr/>
            </a:pPr>
            <a:r>
              <a:rPr lang="en-US" altLang="zh-CN" b="0" dirty="0">
                <a:solidFill>
                  <a:srgbClr val="0000CC"/>
                </a:solidFill>
                <a:latin typeface="+mn-lt"/>
              </a:rPr>
              <a:t>Sigma 0 for Indian at 95</a:t>
            </a:r>
            <a:r>
              <a:rPr lang="en-US" altLang="zh-CN" b="0" dirty="0">
                <a:solidFill>
                  <a:srgbClr val="0000CC"/>
                </a:solidFill>
                <a:latin typeface="+mn-lt"/>
                <a:sym typeface="Symbol"/>
              </a:rPr>
              <a:t></a:t>
            </a:r>
            <a:r>
              <a:rPr lang="en-US" altLang="zh-CN" b="0" dirty="0">
                <a:solidFill>
                  <a:srgbClr val="0000CC"/>
                </a:solidFill>
                <a:latin typeface="+mn-lt"/>
              </a:rPr>
              <a:t>E.</a:t>
            </a:r>
          </a:p>
        </p:txBody>
      </p:sp>
    </p:spTree>
    <p:extLst>
      <p:ext uri="{BB962C8B-B14F-4D97-AF65-F5344CB8AC3E}">
        <p14:creationId xmlns:p14="http://schemas.microsoft.com/office/powerpoint/2010/main" val="44513140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I09_SIGMA4"/>
          <p:cNvPicPr>
            <a:picLocks noChangeAspect="1" noChangeArrowheads="1"/>
          </p:cNvPicPr>
          <p:nvPr/>
        </p:nvPicPr>
        <p:blipFill>
          <a:blip r:embed="rId2" cstate="print"/>
          <a:srcRect l="1909" t="6175" r="19804" b="6114"/>
          <a:stretch>
            <a:fillRect/>
          </a:stretch>
        </p:blipFill>
        <p:spPr bwMode="auto">
          <a:xfrm>
            <a:off x="2027635" y="252000"/>
            <a:ext cx="5062538" cy="4383881"/>
          </a:xfrm>
          <a:prstGeom prst="rect">
            <a:avLst/>
          </a:prstGeom>
          <a:noFill/>
          <a:ln w="9525">
            <a:noFill/>
            <a:miter lim="800000"/>
            <a:headEnd/>
            <a:tailEnd/>
          </a:ln>
        </p:spPr>
      </p:pic>
      <p:sp>
        <p:nvSpPr>
          <p:cNvPr id="74755" name="Rectangle 7"/>
          <p:cNvSpPr>
            <a:spLocks noChangeArrowheads="1"/>
          </p:cNvSpPr>
          <p:nvPr/>
        </p:nvSpPr>
        <p:spPr bwMode="auto">
          <a:xfrm>
            <a:off x="3060000" y="4536000"/>
            <a:ext cx="3042338" cy="369332"/>
          </a:xfrm>
          <a:prstGeom prst="rect">
            <a:avLst/>
          </a:prstGeom>
          <a:noFill/>
          <a:ln w="9525" algn="ctr">
            <a:noFill/>
            <a:miter lim="800000"/>
            <a:headEnd/>
            <a:tailEnd/>
          </a:ln>
        </p:spPr>
        <p:txBody>
          <a:bodyPr wrap="square" anchor="ctr">
            <a:spAutoFit/>
          </a:bodyPr>
          <a:lstStyle/>
          <a:p>
            <a:pPr algn="ctr">
              <a:defRPr/>
            </a:pPr>
            <a:r>
              <a:rPr lang="en-US" altLang="zh-CN" b="0" dirty="0">
                <a:solidFill>
                  <a:srgbClr val="0000CC"/>
                </a:solidFill>
                <a:latin typeface="+mn-lt"/>
              </a:rPr>
              <a:t>Sigma 4 for Indian at 95</a:t>
            </a:r>
            <a:r>
              <a:rPr lang="en-US" altLang="zh-CN" b="0" dirty="0">
                <a:solidFill>
                  <a:srgbClr val="0000CC"/>
                </a:solidFill>
                <a:latin typeface="+mn-lt"/>
                <a:sym typeface="Symbol"/>
              </a:rPr>
              <a:t></a:t>
            </a:r>
            <a:r>
              <a:rPr lang="en-US" altLang="zh-CN" b="0" dirty="0">
                <a:solidFill>
                  <a:srgbClr val="0000CC"/>
                </a:solidFill>
                <a:latin typeface="+mn-lt"/>
              </a:rPr>
              <a:t>E.</a:t>
            </a:r>
          </a:p>
        </p:txBody>
      </p:sp>
    </p:spTree>
    <p:extLst>
      <p:ext uri="{BB962C8B-B14F-4D97-AF65-F5344CB8AC3E}">
        <p14:creationId xmlns:p14="http://schemas.microsoft.com/office/powerpoint/2010/main" val="285321275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485900" y="86917"/>
            <a:ext cx="6172200" cy="325040"/>
          </a:xfrm>
        </p:spPr>
        <p:txBody>
          <a:bodyPr/>
          <a:lstStyle/>
          <a:p>
            <a:pPr eaLnBrk="1" hangingPunct="1"/>
            <a:r>
              <a:rPr lang="en-US" altLang="zh-CN"/>
              <a:t>Sound in the Sea</a:t>
            </a:r>
            <a:endParaRPr lang="zh-CN" altLang="en-US"/>
          </a:p>
        </p:txBody>
      </p:sp>
      <p:sp>
        <p:nvSpPr>
          <p:cNvPr id="65539" name="Rectangle 3"/>
          <p:cNvSpPr>
            <a:spLocks noGrp="1" noChangeArrowheads="1"/>
          </p:cNvSpPr>
          <p:nvPr>
            <p:ph type="body" idx="1"/>
          </p:nvPr>
        </p:nvSpPr>
        <p:spPr>
          <a:xfrm>
            <a:off x="503999" y="792000"/>
            <a:ext cx="8136000" cy="3911203"/>
          </a:xfrm>
        </p:spPr>
        <p:txBody>
          <a:bodyPr/>
          <a:lstStyle/>
          <a:p>
            <a:pPr eaLnBrk="1" hangingPunct="1">
              <a:spcBef>
                <a:spcPct val="40000"/>
              </a:spcBef>
            </a:pPr>
            <a:r>
              <a:rPr lang="en-US" altLang="zh-CN" sz="1500" dirty="0"/>
              <a:t>The speed of sound in water is approximately 1500 m/sec. It depends on pressure and on temperature. The higher the pressure, the higher the sound speed (in a sense, the water is more "rigid" and so the speed increases). The higher the temperature, the higher the sound speed. In most areas of the ocean, the warm water at the surface and the high pressure at the bottom produce a sound speed profile which is maximum at the surface and bottom, with a minimum in between. This sound speed minimum is referred to as the SOFAR channel. Where temperature is low or inverted near the surface, then there is no surface maximum in sound speed and the SOFAR channel is found at the sea surface (typical of the </a:t>
            </a:r>
            <a:r>
              <a:rPr lang="en-US" altLang="zh-CN" sz="1500" dirty="0" err="1"/>
              <a:t>subpolar</a:t>
            </a:r>
            <a:r>
              <a:rPr lang="en-US" altLang="zh-CN" sz="1500" dirty="0"/>
              <a:t> and polar regions). </a:t>
            </a:r>
          </a:p>
          <a:p>
            <a:pPr eaLnBrk="1" hangingPunct="1">
              <a:spcBef>
                <a:spcPct val="40000"/>
              </a:spcBef>
            </a:pPr>
            <a:r>
              <a:rPr lang="en-US" altLang="zh-CN" sz="1500" dirty="0" err="1"/>
              <a:t>SOund</a:t>
            </a:r>
            <a:r>
              <a:rPr lang="en-US" altLang="zh-CN" sz="1500" dirty="0"/>
              <a:t> Fixing and Ranging (</a:t>
            </a:r>
            <a:r>
              <a:rPr lang="en-US" altLang="zh-CN" sz="1500" dirty="0">
                <a:solidFill>
                  <a:srgbClr val="FF0000"/>
                </a:solidFill>
              </a:rPr>
              <a:t>SOFAR</a:t>
            </a:r>
            <a:r>
              <a:rPr lang="en-US" altLang="zh-CN" sz="1500" dirty="0"/>
              <a:t>) (</a:t>
            </a:r>
            <a:r>
              <a:rPr lang="zh-CN" altLang="en-US" sz="1500" dirty="0"/>
              <a:t>声波定位和测距通道</a:t>
            </a:r>
            <a:r>
              <a:rPr lang="en-US" altLang="zh-CN" sz="1500" dirty="0"/>
              <a:t>)</a:t>
            </a:r>
            <a:endParaRPr lang="zh-CN" altLang="en-US" sz="1500" dirty="0"/>
          </a:p>
        </p:txBody>
      </p:sp>
    </p:spTree>
    <p:extLst>
      <p:ext uri="{BB962C8B-B14F-4D97-AF65-F5344CB8AC3E}">
        <p14:creationId xmlns:p14="http://schemas.microsoft.com/office/powerpoint/2010/main" val="64138347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485900" y="86917"/>
            <a:ext cx="6172200" cy="325040"/>
          </a:xfrm>
        </p:spPr>
        <p:txBody>
          <a:bodyPr/>
          <a:lstStyle/>
          <a:p>
            <a:pPr eaLnBrk="1" hangingPunct="1"/>
            <a:r>
              <a:rPr lang="en-US" altLang="zh-CN"/>
              <a:t>Sound Speed</a:t>
            </a:r>
          </a:p>
        </p:txBody>
      </p:sp>
      <p:pic>
        <p:nvPicPr>
          <p:cNvPr id="66563" name="Picture 4" descr="sio210_sound_bvf"/>
          <p:cNvPicPr>
            <a:picLocks noChangeAspect="1" noChangeArrowheads="1"/>
          </p:cNvPicPr>
          <p:nvPr/>
        </p:nvPicPr>
        <p:blipFill>
          <a:blip r:embed="rId2" cstate="print"/>
          <a:srcRect l="7408" t="24811" r="9831" b="24600"/>
          <a:stretch>
            <a:fillRect/>
          </a:stretch>
        </p:blipFill>
        <p:spPr bwMode="auto">
          <a:xfrm>
            <a:off x="2160985" y="696516"/>
            <a:ext cx="4960144" cy="3923109"/>
          </a:xfrm>
          <a:prstGeom prst="rect">
            <a:avLst/>
          </a:prstGeom>
          <a:noFill/>
          <a:ln w="9525">
            <a:noFill/>
            <a:miter lim="800000"/>
            <a:headEnd/>
            <a:tailEnd/>
          </a:ln>
        </p:spPr>
      </p:pic>
      <p:sp>
        <p:nvSpPr>
          <p:cNvPr id="76804" name="Rectangle 5"/>
          <p:cNvSpPr>
            <a:spLocks noChangeArrowheads="1"/>
          </p:cNvSpPr>
          <p:nvPr/>
        </p:nvSpPr>
        <p:spPr bwMode="auto">
          <a:xfrm>
            <a:off x="2268000" y="4464000"/>
            <a:ext cx="4735014" cy="369332"/>
          </a:xfrm>
          <a:prstGeom prst="rect">
            <a:avLst/>
          </a:prstGeom>
          <a:noFill/>
          <a:ln w="9525" algn="ctr">
            <a:noFill/>
            <a:miter lim="800000"/>
            <a:headEnd/>
            <a:tailEnd/>
          </a:ln>
        </p:spPr>
        <p:txBody>
          <a:bodyPr wrap="none" anchor="ctr">
            <a:spAutoFit/>
          </a:bodyPr>
          <a:lstStyle/>
          <a:p>
            <a:pPr algn="ctr">
              <a:defRPr/>
            </a:pPr>
            <a:r>
              <a:rPr lang="en-US" altLang="zh-CN" sz="1200" b="0" dirty="0">
                <a:solidFill>
                  <a:srgbClr val="0000CC"/>
                </a:solidFill>
                <a:latin typeface="+mn-lt"/>
              </a:rPr>
              <a:t>Where there is a sound speed minimum, it functions as a wave guide.</a:t>
            </a:r>
            <a:r>
              <a:rPr lang="en-US" altLang="zh-CN" b="0" dirty="0">
                <a:solidFill>
                  <a:srgbClr val="0000CC"/>
                </a:solidFill>
                <a:latin typeface="+mn-lt"/>
              </a:rPr>
              <a:t> </a:t>
            </a:r>
          </a:p>
        </p:txBody>
      </p:sp>
      <p:sp>
        <p:nvSpPr>
          <p:cNvPr id="626694" name="Rectangle 6"/>
          <p:cNvSpPr>
            <a:spLocks noChangeArrowheads="1"/>
          </p:cNvSpPr>
          <p:nvPr/>
        </p:nvSpPr>
        <p:spPr bwMode="auto">
          <a:xfrm>
            <a:off x="5112544" y="2946797"/>
            <a:ext cx="1924050" cy="214313"/>
          </a:xfrm>
          <a:prstGeom prst="rect">
            <a:avLst/>
          </a:prstGeom>
          <a:solidFill>
            <a:schemeClr val="accent2">
              <a:lumMod val="50000"/>
              <a:alpha val="29000"/>
            </a:schemeClr>
          </a:solidFill>
          <a:ln w="9525" algn="ctr">
            <a:noFill/>
            <a:miter lim="800000"/>
            <a:headEnd/>
            <a:tailEnd/>
          </a:ln>
        </p:spPr>
        <p:txBody>
          <a:bodyPr wrap="none" anchor="ctr"/>
          <a:lstStyle/>
          <a:p>
            <a:pPr>
              <a:defRPr/>
            </a:pPr>
            <a:endParaRPr lang="zh-CN" altLang="en-US"/>
          </a:p>
        </p:txBody>
      </p:sp>
    </p:spTree>
    <p:extLst>
      <p:ext uri="{BB962C8B-B14F-4D97-AF65-F5344CB8AC3E}">
        <p14:creationId xmlns:p14="http://schemas.microsoft.com/office/powerpoint/2010/main" val="1621638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6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485900" y="86916"/>
            <a:ext cx="6172200" cy="375047"/>
          </a:xfrm>
        </p:spPr>
        <p:txBody>
          <a:bodyPr/>
          <a:lstStyle/>
          <a:p>
            <a:pPr eaLnBrk="1" hangingPunct="1"/>
            <a:r>
              <a:rPr lang="en-US" altLang="zh-CN" dirty="0">
                <a:hlinkClick r:id="rId2" action="ppaction://hlinkfile"/>
              </a:rPr>
              <a:t>SOFAR Movie</a:t>
            </a:r>
            <a:endParaRPr lang="en-US" altLang="zh-CN" dirty="0"/>
          </a:p>
        </p:txBody>
      </p:sp>
      <p:pic>
        <p:nvPicPr>
          <p:cNvPr id="67587" name="Picture 4" descr="f6_7c"/>
          <p:cNvPicPr>
            <a:picLocks noChangeAspect="1" noChangeArrowheads="1"/>
          </p:cNvPicPr>
          <p:nvPr/>
        </p:nvPicPr>
        <p:blipFill>
          <a:blip r:embed="rId3" cstate="print"/>
          <a:srcRect/>
          <a:stretch>
            <a:fillRect/>
          </a:stretch>
        </p:blipFill>
        <p:spPr bwMode="auto">
          <a:xfrm>
            <a:off x="1170867" y="696518"/>
            <a:ext cx="6723000" cy="3878655"/>
          </a:xfrm>
          <a:prstGeom prst="rect">
            <a:avLst/>
          </a:prstGeom>
          <a:noFill/>
          <a:ln w="9525">
            <a:noFill/>
            <a:miter lim="800000"/>
            <a:headEnd/>
            <a:tailEnd/>
          </a:ln>
        </p:spPr>
      </p:pic>
      <p:sp>
        <p:nvSpPr>
          <p:cNvPr id="632837" name="Rectangle 5"/>
          <p:cNvSpPr>
            <a:spLocks noChangeArrowheads="1"/>
          </p:cNvSpPr>
          <p:nvPr/>
        </p:nvSpPr>
        <p:spPr bwMode="auto">
          <a:xfrm>
            <a:off x="1143000" y="1821657"/>
            <a:ext cx="6858000" cy="803672"/>
          </a:xfrm>
          <a:prstGeom prst="rect">
            <a:avLst/>
          </a:prstGeom>
          <a:solidFill>
            <a:srgbClr val="FFFF00">
              <a:alpha val="23137"/>
            </a:srgbClr>
          </a:solidFill>
          <a:ln w="9525" algn="ctr">
            <a:noFill/>
            <a:miter lim="800000"/>
            <a:headEnd/>
            <a:tailEnd/>
          </a:ln>
        </p:spPr>
        <p:txBody>
          <a:bodyPr wrap="none" anchor="ctr"/>
          <a:lstStyle/>
          <a:p>
            <a:endParaRPr lang="zh-CN" altLang="en-US"/>
          </a:p>
        </p:txBody>
      </p:sp>
    </p:spTree>
    <p:extLst>
      <p:ext uri="{BB962C8B-B14F-4D97-AF65-F5344CB8AC3E}">
        <p14:creationId xmlns:p14="http://schemas.microsoft.com/office/powerpoint/2010/main" val="768506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2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85900" y="86917"/>
            <a:ext cx="6172200" cy="325040"/>
          </a:xfrm>
        </p:spPr>
        <p:txBody>
          <a:bodyPr/>
          <a:lstStyle/>
          <a:p>
            <a:pPr eaLnBrk="1" hangingPunct="1"/>
            <a:r>
              <a:rPr lang="en-US" altLang="zh-CN"/>
              <a:t>Pressure and Depth</a:t>
            </a:r>
          </a:p>
        </p:txBody>
      </p:sp>
      <p:sp>
        <p:nvSpPr>
          <p:cNvPr id="8195" name="Rectangle 3"/>
          <p:cNvSpPr>
            <a:spLocks noGrp="1" noChangeArrowheads="1"/>
          </p:cNvSpPr>
          <p:nvPr>
            <p:ph type="body" idx="1"/>
          </p:nvPr>
        </p:nvSpPr>
        <p:spPr>
          <a:xfrm>
            <a:off x="611560" y="792000"/>
            <a:ext cx="7848871" cy="3750469"/>
          </a:xfrm>
        </p:spPr>
        <p:txBody>
          <a:bodyPr/>
          <a:lstStyle/>
          <a:p>
            <a:pPr eaLnBrk="1" hangingPunct="1">
              <a:lnSpc>
                <a:spcPct val="150000"/>
              </a:lnSpc>
              <a:spcBef>
                <a:spcPct val="40000"/>
              </a:spcBef>
            </a:pPr>
            <a:r>
              <a:rPr lang="en-US" altLang="zh-CN" sz="1800" dirty="0"/>
              <a:t>The pressure at a given depth depends on the mass of water lying above that depth. If the pressure change is </a:t>
            </a:r>
            <a:r>
              <a:rPr lang="en-US" altLang="zh-CN" sz="1800" dirty="0">
                <a:solidFill>
                  <a:srgbClr val="FF0000"/>
                </a:solidFill>
              </a:rPr>
              <a:t>100</a:t>
            </a:r>
            <a:r>
              <a:rPr lang="en-US" altLang="zh-CN" sz="1800" dirty="0"/>
              <a:t> decibars (100 </a:t>
            </a:r>
            <a:r>
              <a:rPr lang="en-US" altLang="zh-CN" sz="1800" dirty="0" err="1"/>
              <a:t>dbar</a:t>
            </a:r>
            <a:r>
              <a:rPr lang="en-US" altLang="zh-CN" sz="1800" dirty="0"/>
              <a:t>), gravity g = 9.8 m/s</a:t>
            </a:r>
            <a:r>
              <a:rPr lang="en-US" altLang="zh-CN" sz="1800" baseline="30000" dirty="0"/>
              <a:t>2</a:t>
            </a:r>
            <a:r>
              <a:rPr lang="en-US" altLang="zh-CN" sz="1800" dirty="0"/>
              <a:t>, and density is 1025 kg/m</a:t>
            </a:r>
            <a:r>
              <a:rPr lang="en-US" altLang="zh-CN" sz="1800" baseline="30000" dirty="0"/>
              <a:t>3</a:t>
            </a:r>
            <a:r>
              <a:rPr lang="en-US" altLang="zh-CN" sz="1800" dirty="0"/>
              <a:t>, then the depth change is </a:t>
            </a:r>
            <a:r>
              <a:rPr lang="en-US" altLang="zh-CN" sz="1800" dirty="0">
                <a:solidFill>
                  <a:srgbClr val="FF0000"/>
                </a:solidFill>
              </a:rPr>
              <a:t>99.55</a:t>
            </a:r>
            <a:r>
              <a:rPr lang="en-US" altLang="zh-CN" sz="1800" dirty="0"/>
              <a:t> meter. </a:t>
            </a:r>
          </a:p>
          <a:p>
            <a:pPr eaLnBrk="1" hangingPunct="1">
              <a:lnSpc>
                <a:spcPct val="150000"/>
              </a:lnSpc>
              <a:spcBef>
                <a:spcPct val="40000"/>
              </a:spcBef>
            </a:pPr>
            <a:r>
              <a:rPr lang="en-US" altLang="zh-CN" sz="1800" dirty="0"/>
              <a:t>The total vertical variation in pressure in the ocean is thus from near zero (surface) to 10,000 </a:t>
            </a:r>
            <a:r>
              <a:rPr lang="en-US" altLang="zh-CN" sz="1800" dirty="0" err="1"/>
              <a:t>dbar</a:t>
            </a:r>
            <a:r>
              <a:rPr lang="en-US" altLang="zh-CN" sz="1800" dirty="0"/>
              <a:t> (deepest). </a:t>
            </a:r>
          </a:p>
        </p:txBody>
      </p:sp>
    </p:spTree>
    <p:extLst>
      <p:ext uri="{BB962C8B-B14F-4D97-AF65-F5344CB8AC3E}">
        <p14:creationId xmlns:p14="http://schemas.microsoft.com/office/powerpoint/2010/main" val="145453022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7133B1C-DAE5-44C5-BAB8-D5D041D7D7DF}"/>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491056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485900" y="86917"/>
            <a:ext cx="6172200" cy="325040"/>
          </a:xfrm>
        </p:spPr>
        <p:txBody>
          <a:bodyPr/>
          <a:lstStyle/>
          <a:p>
            <a:pPr eaLnBrk="1" hangingPunct="1"/>
            <a:r>
              <a:rPr lang="en-US" altLang="zh-CN"/>
              <a:t>Light in the Sea</a:t>
            </a:r>
          </a:p>
        </p:txBody>
      </p:sp>
      <p:sp>
        <p:nvSpPr>
          <p:cNvPr id="68611" name="Rectangle 3"/>
          <p:cNvSpPr>
            <a:spLocks noGrp="1" noChangeArrowheads="1"/>
          </p:cNvSpPr>
          <p:nvPr>
            <p:ph type="body" idx="1"/>
          </p:nvPr>
        </p:nvSpPr>
        <p:spPr>
          <a:xfrm>
            <a:off x="503999" y="792000"/>
            <a:ext cx="8136000" cy="3804047"/>
          </a:xfrm>
        </p:spPr>
        <p:txBody>
          <a:bodyPr/>
          <a:lstStyle/>
          <a:p>
            <a:pPr eaLnBrk="1" hangingPunct="1">
              <a:lnSpc>
                <a:spcPct val="150000"/>
              </a:lnSpc>
              <a:spcBef>
                <a:spcPts val="450"/>
              </a:spcBef>
            </a:pPr>
            <a:r>
              <a:rPr lang="en-US" altLang="zh-CN" sz="1500" dirty="0"/>
              <a:t>Light is absorbed in much shorter distances in the sea than in the atmosphere.  </a:t>
            </a:r>
          </a:p>
          <a:p>
            <a:pPr eaLnBrk="1" hangingPunct="1">
              <a:lnSpc>
                <a:spcPct val="150000"/>
              </a:lnSpc>
              <a:spcBef>
                <a:spcPts val="450"/>
              </a:spcBef>
            </a:pPr>
            <a:r>
              <a:rPr lang="en-US" altLang="zh-CN" sz="1500" dirty="0"/>
              <a:t>We are concerned here with short-wave energy of wavelengths from about </a:t>
            </a:r>
            <a:r>
              <a:rPr lang="en-US" altLang="zh-CN" sz="1500" dirty="0">
                <a:solidFill>
                  <a:srgbClr val="FF0000"/>
                </a:solidFill>
              </a:rPr>
              <a:t>0.4 to 0.8</a:t>
            </a:r>
            <a:r>
              <a:rPr lang="en-US" altLang="zh-CN" sz="1500" dirty="0"/>
              <a:t> µm (1 µm = 10</a:t>
            </a:r>
            <a:r>
              <a:rPr lang="en-US" altLang="zh-CN" sz="1500" baseline="30000" dirty="0"/>
              <a:t>-6</a:t>
            </a:r>
            <a:r>
              <a:rPr lang="en-US" altLang="zh-CN" sz="1500" dirty="0"/>
              <a:t> m), i.e. from the violet to the red of the visible spectrum.  When this short-wave energy penetrates into the sea, some of it is scattered but most is absorbed and causes the temperature of the water to rise.  This is the major source of supply of heat to the oceans. </a:t>
            </a:r>
            <a:endParaRPr lang="en-US" altLang="zh-CN" sz="1275" dirty="0"/>
          </a:p>
        </p:txBody>
      </p:sp>
    </p:spTree>
    <p:extLst>
      <p:ext uri="{BB962C8B-B14F-4D97-AF65-F5344CB8AC3E}">
        <p14:creationId xmlns:p14="http://schemas.microsoft.com/office/powerpoint/2010/main" val="221178304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485900" y="86917"/>
            <a:ext cx="6172200" cy="325040"/>
          </a:xfrm>
        </p:spPr>
        <p:txBody>
          <a:bodyPr/>
          <a:lstStyle/>
          <a:p>
            <a:pPr eaLnBrk="1" hangingPunct="1"/>
            <a:r>
              <a:rPr lang="en-US" altLang="zh-CN"/>
              <a:t>Light in the Sea</a:t>
            </a:r>
          </a:p>
        </p:txBody>
      </p:sp>
      <p:sp>
        <p:nvSpPr>
          <p:cNvPr id="69635" name="Rectangle 3"/>
          <p:cNvSpPr>
            <a:spLocks noGrp="1" noChangeArrowheads="1"/>
          </p:cNvSpPr>
          <p:nvPr>
            <p:ph type="body" idx="1"/>
          </p:nvPr>
        </p:nvSpPr>
        <p:spPr>
          <a:xfrm>
            <a:off x="503999" y="792000"/>
            <a:ext cx="8136000" cy="3804047"/>
          </a:xfrm>
        </p:spPr>
        <p:txBody>
          <a:bodyPr/>
          <a:lstStyle/>
          <a:p>
            <a:pPr eaLnBrk="1" hangingPunct="1">
              <a:lnSpc>
                <a:spcPct val="150000"/>
              </a:lnSpc>
              <a:spcBef>
                <a:spcPts val="450"/>
              </a:spcBef>
            </a:pPr>
            <a:r>
              <a:rPr lang="en-US" altLang="zh-CN" sz="1500" dirty="0"/>
              <a:t>The vertical attenuation of the energy is progressive as the radiation passes down through the sea and is different for different wavelengths.  The progressive decrease in energy penetrating downward is expressed by an exponential law, </a:t>
            </a:r>
          </a:p>
          <a:p>
            <a:pPr marL="214313" lvl="1" algn="ctr" eaLnBrk="1" hangingPunct="1">
              <a:lnSpc>
                <a:spcPct val="150000"/>
              </a:lnSpc>
              <a:spcBef>
                <a:spcPts val="450"/>
              </a:spcBef>
              <a:buNone/>
            </a:pPr>
            <a:r>
              <a:rPr lang="en-US" altLang="zh-CN" i="1" dirty="0" err="1">
                <a:solidFill>
                  <a:srgbClr val="FF0000"/>
                </a:solidFill>
              </a:rPr>
              <a:t>I</a:t>
            </a:r>
            <a:r>
              <a:rPr lang="en-US" altLang="zh-CN" i="1" baseline="-25000" dirty="0" err="1">
                <a:solidFill>
                  <a:srgbClr val="FF0000"/>
                </a:solidFill>
              </a:rPr>
              <a:t>z</a:t>
            </a:r>
            <a:r>
              <a:rPr lang="en-US" altLang="zh-CN" i="1" dirty="0">
                <a:solidFill>
                  <a:srgbClr val="FF0000"/>
                </a:solidFill>
              </a:rPr>
              <a:t> = I</a:t>
            </a:r>
            <a:r>
              <a:rPr lang="en-US" altLang="zh-CN" i="1" baseline="-25000" dirty="0">
                <a:solidFill>
                  <a:srgbClr val="FF0000"/>
                </a:solidFill>
              </a:rPr>
              <a:t>o</a:t>
            </a:r>
            <a:r>
              <a:rPr lang="en-US" altLang="zh-CN" i="1" dirty="0">
                <a:solidFill>
                  <a:srgbClr val="FF0000"/>
                </a:solidFill>
              </a:rPr>
              <a:t> exp (- </a:t>
            </a:r>
            <a:r>
              <a:rPr lang="en-US" altLang="zh-CN" i="1" dirty="0" err="1">
                <a:solidFill>
                  <a:srgbClr val="FF0000"/>
                </a:solidFill>
              </a:rPr>
              <a:t>kz</a:t>
            </a:r>
            <a:r>
              <a:rPr lang="en-US" altLang="zh-CN" i="1" dirty="0">
                <a:solidFill>
                  <a:srgbClr val="FF0000"/>
                </a:solidFill>
              </a:rPr>
              <a:t>),</a:t>
            </a:r>
            <a:r>
              <a:rPr lang="en-US" altLang="zh-CN" sz="1500" dirty="0"/>
              <a:t> </a:t>
            </a:r>
          </a:p>
          <a:p>
            <a:pPr eaLnBrk="1" hangingPunct="1">
              <a:lnSpc>
                <a:spcPct val="150000"/>
              </a:lnSpc>
              <a:spcBef>
                <a:spcPts val="450"/>
              </a:spcBef>
            </a:pPr>
            <a:r>
              <a:rPr lang="en-US" altLang="zh-CN" sz="1500" dirty="0"/>
              <a:t>where </a:t>
            </a:r>
            <a:r>
              <a:rPr lang="en-US" altLang="zh-CN" sz="1500" b="1" i="1" dirty="0">
                <a:solidFill>
                  <a:srgbClr val="FF0000"/>
                </a:solidFill>
              </a:rPr>
              <a:t>I</a:t>
            </a:r>
            <a:r>
              <a:rPr lang="en-US" altLang="zh-CN" sz="1500" b="1" i="1" baseline="-25000" dirty="0">
                <a:solidFill>
                  <a:srgbClr val="FF0000"/>
                </a:solidFill>
              </a:rPr>
              <a:t>o</a:t>
            </a:r>
            <a:r>
              <a:rPr lang="en-US" altLang="zh-CN" sz="1500" b="1" dirty="0"/>
              <a:t> </a:t>
            </a:r>
            <a:r>
              <a:rPr lang="en-US" altLang="zh-CN" sz="1500" dirty="0"/>
              <a:t>is the radiation intensity penetrating through the surface, </a:t>
            </a:r>
            <a:r>
              <a:rPr lang="en-US" altLang="zh-CN" sz="1500" b="1" i="1" dirty="0" err="1">
                <a:solidFill>
                  <a:srgbClr val="FF0000"/>
                </a:solidFill>
              </a:rPr>
              <a:t>I</a:t>
            </a:r>
            <a:r>
              <a:rPr lang="en-US" altLang="zh-CN" sz="1500" b="1" i="1" baseline="-25000" dirty="0" err="1">
                <a:solidFill>
                  <a:srgbClr val="FF0000"/>
                </a:solidFill>
              </a:rPr>
              <a:t>z</a:t>
            </a:r>
            <a:r>
              <a:rPr lang="en-US" altLang="zh-CN" sz="1500" dirty="0"/>
              <a:t> is the remaining intensity at a depth </a:t>
            </a:r>
            <a:r>
              <a:rPr lang="en-US" altLang="zh-CN" sz="1500" i="1" dirty="0">
                <a:solidFill>
                  <a:srgbClr val="FF0000"/>
                </a:solidFill>
              </a:rPr>
              <a:t>Z</a:t>
            </a:r>
            <a:r>
              <a:rPr lang="en-US" altLang="zh-CN" sz="1500" dirty="0"/>
              <a:t> meters below the surface and </a:t>
            </a:r>
            <a:r>
              <a:rPr lang="en-US" altLang="zh-CN" sz="1500" b="1" i="1" dirty="0">
                <a:solidFill>
                  <a:srgbClr val="FF0000"/>
                </a:solidFill>
              </a:rPr>
              <a:t>k</a:t>
            </a:r>
            <a:r>
              <a:rPr lang="en-US" altLang="zh-CN" sz="1500" dirty="0"/>
              <a:t> is the vertical attenuation coefficient of the water.  </a:t>
            </a:r>
            <a:endParaRPr lang="zh-CN" altLang="en-US" sz="1275" dirty="0"/>
          </a:p>
        </p:txBody>
      </p:sp>
    </p:spTree>
    <p:extLst>
      <p:ext uri="{BB962C8B-B14F-4D97-AF65-F5344CB8AC3E}">
        <p14:creationId xmlns:p14="http://schemas.microsoft.com/office/powerpoint/2010/main" val="395922168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485900" y="86917"/>
            <a:ext cx="6172200" cy="325040"/>
          </a:xfrm>
        </p:spPr>
        <p:txBody>
          <a:bodyPr/>
          <a:lstStyle/>
          <a:p>
            <a:pPr eaLnBrk="1" hangingPunct="1"/>
            <a:r>
              <a:rPr lang="en-US" altLang="zh-CN"/>
              <a:t>Light Penetrating</a:t>
            </a:r>
          </a:p>
        </p:txBody>
      </p:sp>
      <p:sp>
        <p:nvSpPr>
          <p:cNvPr id="70659" name="Rectangle 3"/>
          <p:cNvSpPr>
            <a:spLocks noGrp="1" noChangeArrowheads="1"/>
          </p:cNvSpPr>
          <p:nvPr>
            <p:ph type="body" idx="1"/>
          </p:nvPr>
        </p:nvSpPr>
        <p:spPr>
          <a:xfrm>
            <a:off x="899592" y="792000"/>
            <a:ext cx="7272807" cy="637579"/>
          </a:xfrm>
        </p:spPr>
        <p:txBody>
          <a:bodyPr/>
          <a:lstStyle/>
          <a:p>
            <a:pPr eaLnBrk="1" hangingPunct="1">
              <a:spcBef>
                <a:spcPct val="40000"/>
              </a:spcBef>
            </a:pPr>
            <a:r>
              <a:rPr lang="en-US" altLang="zh-CN" sz="1400" dirty="0"/>
              <a:t>The effects of depth and of attenuation coefficient are shown below.  The coefficient k depends mainly on the absorption of light in the water and to a lesser extent on scattering. </a:t>
            </a:r>
            <a:endParaRPr lang="zh-CN" altLang="en-US" sz="1400" dirty="0"/>
          </a:p>
        </p:txBody>
      </p:sp>
      <p:sp>
        <p:nvSpPr>
          <p:cNvPr id="70660" name="Rectangle 4"/>
          <p:cNvSpPr>
            <a:spLocks noChangeArrowheads="1"/>
          </p:cNvSpPr>
          <p:nvPr/>
        </p:nvSpPr>
        <p:spPr bwMode="auto">
          <a:xfrm>
            <a:off x="1296000" y="4104000"/>
            <a:ext cx="6346031" cy="553998"/>
          </a:xfrm>
          <a:prstGeom prst="rect">
            <a:avLst/>
          </a:prstGeom>
          <a:noFill/>
          <a:ln w="9525" algn="ctr">
            <a:noFill/>
            <a:miter lim="800000"/>
            <a:headEnd/>
            <a:tailEnd/>
          </a:ln>
        </p:spPr>
        <p:txBody>
          <a:bodyPr anchor="ctr">
            <a:spAutoFit/>
          </a:bodyPr>
          <a:lstStyle/>
          <a:p>
            <a:pPr algn="ctr">
              <a:tabLst>
                <a:tab pos="342900" algn="l"/>
                <a:tab pos="685800" algn="l"/>
                <a:tab pos="1028700" algn="l"/>
                <a:tab pos="1371600" algn="l"/>
                <a:tab pos="1714500" algn="l"/>
                <a:tab pos="2057400" algn="l"/>
                <a:tab pos="2400300" algn="l"/>
                <a:tab pos="2743200" algn="l"/>
                <a:tab pos="3086100" algn="l"/>
                <a:tab pos="3429000" algn="l"/>
                <a:tab pos="3771900" algn="l"/>
                <a:tab pos="4114800" algn="l"/>
              </a:tabLst>
            </a:pPr>
            <a:r>
              <a:rPr lang="en-US" altLang="zh-CN" sz="1500" b="0" dirty="0">
                <a:solidFill>
                  <a:srgbClr val="0000CC"/>
                </a:solidFill>
                <a:latin typeface="Times New Roman" pitchFamily="18" charset="0"/>
                <a:cs typeface="Times New Roman" pitchFamily="18" charset="0"/>
              </a:rPr>
              <a:t>Amount of light penetrating to specified depths in seawater as a percentage of that entering through the surface</a:t>
            </a:r>
            <a:endParaRPr lang="en-US" altLang="zh-CN" sz="1500" b="0" dirty="0">
              <a:solidFill>
                <a:srgbClr val="0000CC"/>
              </a:solidFill>
            </a:endParaRPr>
          </a:p>
        </p:txBody>
      </p:sp>
      <p:graphicFrame>
        <p:nvGraphicFramePr>
          <p:cNvPr id="650505" name="Group 265"/>
          <p:cNvGraphicFramePr>
            <a:graphicFrameLocks noGrp="1"/>
          </p:cNvGraphicFramePr>
          <p:nvPr>
            <p:extLst>
              <p:ext uri="{D42A27DB-BD31-4B8C-83A1-F6EECF244321}">
                <p14:modId xmlns:p14="http://schemas.microsoft.com/office/powerpoint/2010/main" val="3483176119"/>
              </p:ext>
            </p:extLst>
          </p:nvPr>
        </p:nvGraphicFramePr>
        <p:xfrm>
          <a:off x="1296000" y="1476000"/>
          <a:ext cx="6453337" cy="2584668"/>
        </p:xfrm>
        <a:graphic>
          <a:graphicData uri="http://schemas.openxmlformats.org/drawingml/2006/table">
            <a:tbl>
              <a:tblPr/>
              <a:tblGrid>
                <a:gridCol w="1075778">
                  <a:extLst>
                    <a:ext uri="{9D8B030D-6E8A-4147-A177-3AD203B41FA5}">
                      <a16:colId xmlns:a16="http://schemas.microsoft.com/office/drawing/2014/main" val="20000"/>
                    </a:ext>
                  </a:extLst>
                </a:gridCol>
                <a:gridCol w="1074448">
                  <a:extLst>
                    <a:ext uri="{9D8B030D-6E8A-4147-A177-3AD203B41FA5}">
                      <a16:colId xmlns:a16="http://schemas.microsoft.com/office/drawing/2014/main" val="20001"/>
                    </a:ext>
                  </a:extLst>
                </a:gridCol>
                <a:gridCol w="1077108">
                  <a:extLst>
                    <a:ext uri="{9D8B030D-6E8A-4147-A177-3AD203B41FA5}">
                      <a16:colId xmlns:a16="http://schemas.microsoft.com/office/drawing/2014/main" val="20002"/>
                    </a:ext>
                  </a:extLst>
                </a:gridCol>
                <a:gridCol w="1075777">
                  <a:extLst>
                    <a:ext uri="{9D8B030D-6E8A-4147-A177-3AD203B41FA5}">
                      <a16:colId xmlns:a16="http://schemas.microsoft.com/office/drawing/2014/main" val="20003"/>
                    </a:ext>
                  </a:extLst>
                </a:gridCol>
                <a:gridCol w="1005300">
                  <a:extLst>
                    <a:ext uri="{9D8B030D-6E8A-4147-A177-3AD203B41FA5}">
                      <a16:colId xmlns:a16="http://schemas.microsoft.com/office/drawing/2014/main" val="20004"/>
                    </a:ext>
                  </a:extLst>
                </a:gridCol>
                <a:gridCol w="1144926">
                  <a:extLst>
                    <a:ext uri="{9D8B030D-6E8A-4147-A177-3AD203B41FA5}">
                      <a16:colId xmlns:a16="http://schemas.microsoft.com/office/drawing/2014/main" val="20005"/>
                    </a:ext>
                  </a:extLst>
                </a:gridCol>
              </a:tblGrid>
              <a:tr h="39286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zh-CN" altLang="en-US" sz="1400" b="0" i="0" u="none" strike="noStrike" cap="none" normalizeH="0" baseline="0" dirty="0">
                          <a:ln>
                            <a:noFill/>
                          </a:ln>
                          <a:solidFill>
                            <a:schemeClr val="tx1"/>
                          </a:solidFill>
                          <a:effectLst/>
                          <a:latin typeface="Arial"/>
                          <a:ea typeface="宋体" pitchFamily="2" charset="-122"/>
                          <a:cs typeface="Times New Roman" pitchFamily="18" charset="0"/>
                        </a:rPr>
                        <a:t> </a:t>
                      </a:r>
                      <a:endParaRPr kumimoji="0" lang="zh-CN" altLang="en-US" sz="3000" b="0" i="0" u="none" strike="noStrike" cap="none" normalizeH="0" baseline="0" dirty="0">
                        <a:ln>
                          <a:noFill/>
                        </a:ln>
                        <a:solidFill>
                          <a:schemeClr val="tx1"/>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Depth (m)</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Vertical attenuation coefficient k (m</a:t>
                      </a:r>
                      <a:r>
                        <a:rPr kumimoji="0" lang="en-US" altLang="zh-CN" sz="1500" b="0" i="0" u="none" strike="noStrike" cap="none" normalizeH="0" baseline="30000" dirty="0">
                          <a:ln>
                            <a:noFill/>
                          </a:ln>
                          <a:solidFill>
                            <a:srgbClr val="000000"/>
                          </a:solidFill>
                          <a:effectLst/>
                          <a:latin typeface="Times New Roman" pitchFamily="18" charset="0"/>
                          <a:ea typeface="宋体" pitchFamily="2" charset="-122"/>
                          <a:cs typeface="Times New Roman" pitchFamily="18" charset="0"/>
                        </a:rPr>
                        <a:t>-1</a:t>
                      </a: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rgbClr val="0070C0"/>
                          </a:solidFill>
                          <a:effectLst/>
                          <a:latin typeface="Times New Roman" pitchFamily="18" charset="0"/>
                          <a:ea typeface="宋体" pitchFamily="2" charset="-122"/>
                          <a:cs typeface="Times New Roman" pitchFamily="18" charset="0"/>
                        </a:rPr>
                        <a:t>Clearest ocean </a:t>
                      </a:r>
                    </a:p>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rgbClr val="0070C0"/>
                          </a:solidFill>
                          <a:effectLst/>
                          <a:latin typeface="Times New Roman" pitchFamily="18" charset="0"/>
                          <a:ea typeface="宋体" pitchFamily="2" charset="-122"/>
                          <a:cs typeface="Times New Roman" pitchFamily="18" charset="0"/>
                        </a:rPr>
                        <a:t>water</a:t>
                      </a:r>
                      <a:endParaRPr kumimoji="0" lang="zh-CN" altLang="en-US" sz="3000" b="1" i="0" u="none" strike="noStrike" cap="none" normalizeH="0" baseline="0" dirty="0">
                        <a:ln>
                          <a:noFill/>
                        </a:ln>
                        <a:solidFill>
                          <a:srgbClr val="0070C0"/>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bg2">
                        <a:lumMod val="7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chemeClr val="accent6">
                              <a:lumMod val="75000"/>
                            </a:schemeClr>
                          </a:solidFill>
                          <a:effectLst/>
                          <a:latin typeface="Times New Roman" pitchFamily="18" charset="0"/>
                          <a:ea typeface="宋体" pitchFamily="2" charset="-122"/>
                          <a:cs typeface="Times New Roman" pitchFamily="18" charset="0"/>
                        </a:rPr>
                        <a:t>Turbid </a:t>
                      </a:r>
                    </a:p>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chemeClr val="accent6">
                              <a:lumMod val="75000"/>
                            </a:schemeClr>
                          </a:solidFill>
                          <a:effectLst/>
                          <a:latin typeface="Times New Roman" pitchFamily="18" charset="0"/>
                          <a:ea typeface="宋体" pitchFamily="2" charset="-122"/>
                          <a:cs typeface="Times New Roman" pitchFamily="18" charset="0"/>
                        </a:rPr>
                        <a:t>coastal </a:t>
                      </a:r>
                    </a:p>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chemeClr val="accent6">
                              <a:lumMod val="75000"/>
                            </a:schemeClr>
                          </a:solidFill>
                          <a:effectLst/>
                          <a:latin typeface="Times New Roman" pitchFamily="18" charset="0"/>
                          <a:ea typeface="宋体" pitchFamily="2" charset="-122"/>
                          <a:cs typeface="Times New Roman" pitchFamily="18" charset="0"/>
                        </a:rPr>
                        <a:t>water</a:t>
                      </a:r>
                      <a:r>
                        <a:rPr kumimoji="0" lang="zh-CN" altLang="en-US" sz="1400" b="1" i="0" u="none" strike="noStrike" cap="none" normalizeH="0" baseline="0" dirty="0">
                          <a:ln>
                            <a:noFill/>
                          </a:ln>
                          <a:solidFill>
                            <a:schemeClr val="accent6">
                              <a:lumMod val="75000"/>
                            </a:schemeClr>
                          </a:solidFill>
                          <a:effectLst/>
                          <a:latin typeface="Arial"/>
                          <a:ea typeface="宋体" pitchFamily="2" charset="-122"/>
                          <a:cs typeface="Times New Roman" pitchFamily="18" charset="0"/>
                        </a:rPr>
                        <a:t> </a:t>
                      </a:r>
                      <a:endParaRPr kumimoji="0" lang="zh-CN" altLang="en-US" sz="3000" b="1" i="0" u="none" strike="noStrike" cap="none" normalizeH="0" baseline="0" dirty="0">
                        <a:ln>
                          <a:noFill/>
                        </a:ln>
                        <a:solidFill>
                          <a:schemeClr val="accent6">
                            <a:lumMod val="75000"/>
                          </a:schemeClr>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6151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0.02</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0.2</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2</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1"/>
                  </a:ext>
                </a:extLst>
              </a:tr>
              <a:tr h="30504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0</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I</a:t>
                      </a:r>
                      <a:r>
                        <a:rPr kumimoji="0" lang="en-US" altLang="zh-CN" sz="1500" b="0" i="0" u="none" strike="noStrike" cap="none" normalizeH="0" baseline="-25000" dirty="0">
                          <a:ln>
                            <a:noFill/>
                          </a:ln>
                          <a:solidFill>
                            <a:srgbClr val="000000"/>
                          </a:solidFill>
                          <a:effectLst/>
                          <a:latin typeface="Times New Roman" pitchFamily="18" charset="0"/>
                          <a:ea typeface="宋体" pitchFamily="2" charset="-122"/>
                          <a:cs typeface="Times New Roman" pitchFamily="18" charset="0"/>
                        </a:rPr>
                        <a:t>0</a:t>
                      </a: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=100%</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100%</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a:ln>
                            <a:noFill/>
                          </a:ln>
                          <a:solidFill>
                            <a:srgbClr val="000000"/>
                          </a:solidFill>
                          <a:effectLst/>
                          <a:latin typeface="Times New Roman" pitchFamily="18" charset="0"/>
                          <a:ea typeface="宋体" pitchFamily="2" charset="-122"/>
                          <a:cs typeface="Times New Roman" pitchFamily="18" charset="0"/>
                        </a:rPr>
                        <a:t>100%</a:t>
                      </a:r>
                      <a:endParaRPr kumimoji="0" lang="en-US" altLang="zh-CN" sz="3000" b="0" i="0" u="none" strike="noStrike" cap="none" normalizeH="0" baseline="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rgbClr val="0070C0"/>
                          </a:solidFill>
                          <a:effectLst/>
                          <a:latin typeface="Times New Roman" pitchFamily="18" charset="0"/>
                          <a:ea typeface="宋体" pitchFamily="2" charset="-122"/>
                          <a:cs typeface="Times New Roman" pitchFamily="18" charset="0"/>
                        </a:rPr>
                        <a:t>100%</a:t>
                      </a:r>
                      <a:endParaRPr kumimoji="0" lang="en-US" altLang="zh-CN" sz="3000" b="1" i="0" u="none" strike="noStrike" cap="none" normalizeH="0" baseline="0" dirty="0">
                        <a:ln>
                          <a:noFill/>
                        </a:ln>
                        <a:solidFill>
                          <a:srgbClr val="0070C0"/>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chemeClr val="accent6">
                              <a:lumMod val="75000"/>
                            </a:schemeClr>
                          </a:solidFill>
                          <a:effectLst/>
                          <a:latin typeface="Times New Roman" pitchFamily="18" charset="0"/>
                          <a:ea typeface="宋体" pitchFamily="2" charset="-122"/>
                          <a:cs typeface="Times New Roman" pitchFamily="18" charset="0"/>
                        </a:rPr>
                        <a:t>100%</a:t>
                      </a:r>
                      <a:endParaRPr kumimoji="0" lang="en-US" altLang="zh-CN" sz="3000" b="1" i="0" u="none" strike="noStrike" cap="none" normalizeH="0" baseline="0" dirty="0">
                        <a:ln>
                          <a:noFill/>
                        </a:ln>
                        <a:solidFill>
                          <a:schemeClr val="accent6">
                            <a:lumMod val="75000"/>
                          </a:schemeClr>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30504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1</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err="1">
                          <a:ln>
                            <a:noFill/>
                          </a:ln>
                          <a:solidFill>
                            <a:srgbClr val="000000"/>
                          </a:solidFill>
                          <a:effectLst/>
                          <a:latin typeface="Times New Roman" pitchFamily="18" charset="0"/>
                          <a:ea typeface="宋体" pitchFamily="2" charset="-122"/>
                          <a:cs typeface="Times New Roman" pitchFamily="18" charset="0"/>
                        </a:rPr>
                        <a:t>I</a:t>
                      </a:r>
                      <a:r>
                        <a:rPr kumimoji="0" lang="en-US" altLang="zh-CN" sz="1500" b="0" i="0" u="none" strike="noStrike" cap="none" normalizeH="0" baseline="-25000" dirty="0" err="1">
                          <a:ln>
                            <a:noFill/>
                          </a:ln>
                          <a:solidFill>
                            <a:srgbClr val="000000"/>
                          </a:solidFill>
                          <a:effectLst/>
                          <a:latin typeface="Times New Roman" pitchFamily="18" charset="0"/>
                          <a:ea typeface="宋体" pitchFamily="2" charset="-122"/>
                          <a:cs typeface="Times New Roman" pitchFamily="18" charset="0"/>
                        </a:rPr>
                        <a:t>z</a:t>
                      </a: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=98</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82</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14</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rgbClr val="0070C0"/>
                          </a:solidFill>
                          <a:effectLst/>
                          <a:latin typeface="Times New Roman" pitchFamily="18" charset="0"/>
                          <a:ea typeface="宋体" pitchFamily="2" charset="-122"/>
                          <a:cs typeface="Times New Roman" pitchFamily="18" charset="0"/>
                        </a:rPr>
                        <a:t>45</a:t>
                      </a:r>
                      <a:endParaRPr kumimoji="0" lang="en-US" altLang="zh-CN" sz="3000" b="1" i="0" u="none" strike="noStrike" cap="none" normalizeH="0" baseline="0" dirty="0">
                        <a:ln>
                          <a:noFill/>
                        </a:ln>
                        <a:solidFill>
                          <a:srgbClr val="0070C0"/>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chemeClr val="accent6">
                              <a:lumMod val="75000"/>
                            </a:schemeClr>
                          </a:solidFill>
                          <a:effectLst/>
                          <a:latin typeface="Times New Roman" pitchFamily="18" charset="0"/>
                          <a:ea typeface="宋体" pitchFamily="2" charset="-122"/>
                          <a:cs typeface="Times New Roman" pitchFamily="18" charset="0"/>
                        </a:rPr>
                        <a:t>18</a:t>
                      </a:r>
                      <a:endParaRPr kumimoji="0" lang="en-US" altLang="zh-CN" sz="3000" b="1" i="0" u="none" strike="noStrike" cap="none" normalizeH="0" baseline="0" dirty="0">
                        <a:ln>
                          <a:noFill/>
                        </a:ln>
                        <a:solidFill>
                          <a:schemeClr val="accent6">
                            <a:lumMod val="75000"/>
                          </a:schemeClr>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30504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a:ln>
                            <a:noFill/>
                          </a:ln>
                          <a:solidFill>
                            <a:srgbClr val="000000"/>
                          </a:solidFill>
                          <a:effectLst/>
                          <a:latin typeface="Times New Roman" pitchFamily="18" charset="0"/>
                          <a:ea typeface="宋体" pitchFamily="2" charset="-122"/>
                          <a:cs typeface="Times New Roman" pitchFamily="18" charset="0"/>
                        </a:rPr>
                        <a:t>2</a:t>
                      </a:r>
                      <a:endParaRPr kumimoji="0" lang="en-US" altLang="zh-CN" sz="3000" b="0" i="0" u="none" strike="noStrike" cap="none" normalizeH="0" baseline="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96</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67</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2</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rgbClr val="0070C0"/>
                          </a:solidFill>
                          <a:effectLst/>
                          <a:latin typeface="Times New Roman" pitchFamily="18" charset="0"/>
                          <a:ea typeface="宋体" pitchFamily="2" charset="-122"/>
                          <a:cs typeface="Times New Roman" pitchFamily="18" charset="0"/>
                        </a:rPr>
                        <a:t>39</a:t>
                      </a:r>
                      <a:endParaRPr kumimoji="0" lang="en-US" altLang="zh-CN" sz="3000" b="1" i="0" u="none" strike="noStrike" cap="none" normalizeH="0" baseline="0" dirty="0">
                        <a:ln>
                          <a:noFill/>
                        </a:ln>
                        <a:solidFill>
                          <a:srgbClr val="0070C0"/>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chemeClr val="accent6">
                              <a:lumMod val="75000"/>
                            </a:schemeClr>
                          </a:solidFill>
                          <a:effectLst/>
                          <a:latin typeface="Times New Roman" pitchFamily="18" charset="0"/>
                          <a:ea typeface="宋体" pitchFamily="2" charset="-122"/>
                          <a:cs typeface="Times New Roman" pitchFamily="18" charset="0"/>
                        </a:rPr>
                        <a:t>8</a:t>
                      </a:r>
                      <a:endParaRPr kumimoji="0" lang="en-US" altLang="zh-CN" sz="3000" b="1" i="0" u="none" strike="noStrike" cap="none" normalizeH="0" baseline="0" dirty="0">
                        <a:ln>
                          <a:noFill/>
                        </a:ln>
                        <a:solidFill>
                          <a:schemeClr val="accent6">
                            <a:lumMod val="75000"/>
                          </a:schemeClr>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30504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10</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82</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a:ln>
                            <a:noFill/>
                          </a:ln>
                          <a:solidFill>
                            <a:srgbClr val="000000"/>
                          </a:solidFill>
                          <a:effectLst/>
                          <a:latin typeface="Times New Roman" pitchFamily="18" charset="0"/>
                          <a:ea typeface="宋体" pitchFamily="2" charset="-122"/>
                          <a:cs typeface="Times New Roman" pitchFamily="18" charset="0"/>
                        </a:rPr>
                        <a:t>14</a:t>
                      </a:r>
                      <a:endParaRPr kumimoji="0" lang="en-US" altLang="zh-CN" sz="3000" b="0" i="0" u="none" strike="noStrike" cap="none" normalizeH="0" baseline="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a:ln>
                            <a:noFill/>
                          </a:ln>
                          <a:solidFill>
                            <a:srgbClr val="000000"/>
                          </a:solidFill>
                          <a:effectLst/>
                          <a:latin typeface="Times New Roman" pitchFamily="18" charset="0"/>
                          <a:ea typeface="宋体" pitchFamily="2" charset="-122"/>
                          <a:cs typeface="Times New Roman" pitchFamily="18" charset="0"/>
                        </a:rPr>
                        <a:t>0</a:t>
                      </a:r>
                      <a:endParaRPr kumimoji="0" lang="en-US" altLang="zh-CN" sz="3000" b="0" i="0" u="none" strike="noStrike" cap="none" normalizeH="0" baseline="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rgbClr val="0070C0"/>
                          </a:solidFill>
                          <a:effectLst/>
                          <a:latin typeface="Times New Roman" pitchFamily="18" charset="0"/>
                          <a:ea typeface="宋体" pitchFamily="2" charset="-122"/>
                          <a:cs typeface="Times New Roman" pitchFamily="18" charset="0"/>
                        </a:rPr>
                        <a:t>22</a:t>
                      </a:r>
                      <a:endParaRPr kumimoji="0" lang="en-US" altLang="zh-CN" sz="3000" b="1" i="0" u="none" strike="noStrike" cap="none" normalizeH="0" baseline="0" dirty="0">
                        <a:ln>
                          <a:noFill/>
                        </a:ln>
                        <a:solidFill>
                          <a:srgbClr val="0070C0"/>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chemeClr val="accent6">
                              <a:lumMod val="75000"/>
                            </a:schemeClr>
                          </a:solidFill>
                          <a:effectLst/>
                          <a:latin typeface="Times New Roman" pitchFamily="18" charset="0"/>
                          <a:ea typeface="宋体" pitchFamily="2" charset="-122"/>
                          <a:cs typeface="Times New Roman" pitchFamily="18" charset="0"/>
                        </a:rPr>
                        <a:t>0</a:t>
                      </a:r>
                      <a:endParaRPr kumimoji="0" lang="en-US" altLang="zh-CN" sz="3000" b="1" i="0" u="none" strike="noStrike" cap="none" normalizeH="0" baseline="0" dirty="0">
                        <a:ln>
                          <a:noFill/>
                        </a:ln>
                        <a:solidFill>
                          <a:schemeClr val="accent6">
                            <a:lumMod val="75000"/>
                          </a:schemeClr>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30504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50</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37</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0</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a:ln>
                            <a:noFill/>
                          </a:ln>
                          <a:solidFill>
                            <a:srgbClr val="000000"/>
                          </a:solidFill>
                          <a:effectLst/>
                          <a:latin typeface="Times New Roman" pitchFamily="18" charset="0"/>
                          <a:ea typeface="宋体" pitchFamily="2" charset="-122"/>
                          <a:cs typeface="Times New Roman" pitchFamily="18" charset="0"/>
                        </a:rPr>
                        <a:t>0</a:t>
                      </a:r>
                      <a:endParaRPr kumimoji="0" lang="en-US" altLang="zh-CN" sz="3000" b="0" i="0" u="none" strike="noStrike" cap="none" normalizeH="0" baseline="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rgbClr val="0070C0"/>
                          </a:solidFill>
                          <a:effectLst/>
                          <a:latin typeface="Times New Roman" pitchFamily="18" charset="0"/>
                          <a:ea typeface="宋体" pitchFamily="2" charset="-122"/>
                          <a:cs typeface="Times New Roman" pitchFamily="18" charset="0"/>
                        </a:rPr>
                        <a:t>5</a:t>
                      </a:r>
                      <a:endParaRPr kumimoji="0" lang="en-US" altLang="zh-CN" sz="3000" b="1" i="0" u="none" strike="noStrike" cap="none" normalizeH="0" baseline="0" dirty="0">
                        <a:ln>
                          <a:noFill/>
                        </a:ln>
                        <a:solidFill>
                          <a:srgbClr val="0070C0"/>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chemeClr val="accent6">
                              <a:lumMod val="75000"/>
                            </a:schemeClr>
                          </a:solidFill>
                          <a:effectLst/>
                          <a:latin typeface="Times New Roman" pitchFamily="18" charset="0"/>
                          <a:ea typeface="宋体" pitchFamily="2" charset="-122"/>
                          <a:cs typeface="Times New Roman" pitchFamily="18" charset="0"/>
                        </a:rPr>
                        <a:t>0</a:t>
                      </a:r>
                      <a:endParaRPr kumimoji="0" lang="en-US" altLang="zh-CN" sz="3000" b="1" i="0" u="none" strike="noStrike" cap="none" normalizeH="0" baseline="0" dirty="0">
                        <a:ln>
                          <a:noFill/>
                        </a:ln>
                        <a:solidFill>
                          <a:schemeClr val="accent6">
                            <a:lumMod val="75000"/>
                          </a:schemeClr>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30504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100</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14</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0</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0" i="0" u="none" strike="noStrike" cap="none" normalizeH="0" baseline="0" dirty="0">
                          <a:ln>
                            <a:noFill/>
                          </a:ln>
                          <a:solidFill>
                            <a:srgbClr val="000000"/>
                          </a:solidFill>
                          <a:effectLst/>
                          <a:latin typeface="Times New Roman" pitchFamily="18" charset="0"/>
                          <a:ea typeface="宋体" pitchFamily="2" charset="-122"/>
                          <a:cs typeface="Times New Roman" pitchFamily="18" charset="0"/>
                        </a:rPr>
                        <a:t>0</a:t>
                      </a:r>
                      <a:endParaRPr kumimoji="0" lang="en-US" altLang="zh-CN" sz="3000" b="0" i="0" u="none" strike="noStrike" cap="none" normalizeH="0" baseline="0" dirty="0">
                        <a:ln>
                          <a:noFill/>
                        </a:ln>
                        <a:solidFill>
                          <a:schemeClr val="tx1"/>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rgbClr val="0070C0"/>
                          </a:solidFill>
                          <a:effectLst/>
                          <a:latin typeface="Times New Roman" pitchFamily="18" charset="0"/>
                          <a:ea typeface="宋体" pitchFamily="2" charset="-122"/>
                          <a:cs typeface="Times New Roman" pitchFamily="18" charset="0"/>
                        </a:rPr>
                        <a:t>0.5</a:t>
                      </a:r>
                      <a:endParaRPr kumimoji="0" lang="en-US" altLang="zh-CN" sz="3000" b="1" i="0" u="none" strike="noStrike" cap="none" normalizeH="0" baseline="0" dirty="0">
                        <a:ln>
                          <a:noFill/>
                        </a:ln>
                        <a:solidFill>
                          <a:srgbClr val="0070C0"/>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zh-CN" sz="1500" b="1" i="0" u="none" strike="noStrike" cap="none" normalizeH="0" baseline="0" dirty="0">
                          <a:ln>
                            <a:noFill/>
                          </a:ln>
                          <a:solidFill>
                            <a:schemeClr val="accent6">
                              <a:lumMod val="75000"/>
                            </a:schemeClr>
                          </a:solidFill>
                          <a:effectLst/>
                          <a:latin typeface="Times New Roman" pitchFamily="18" charset="0"/>
                          <a:ea typeface="宋体" pitchFamily="2" charset="-122"/>
                          <a:cs typeface="Times New Roman" pitchFamily="18" charset="0"/>
                        </a:rPr>
                        <a:t>0</a:t>
                      </a:r>
                      <a:endParaRPr kumimoji="0" lang="en-US" altLang="zh-CN" sz="3000" b="1" i="0" u="none" strike="noStrike" cap="none" normalizeH="0" baseline="0" dirty="0">
                        <a:ln>
                          <a:noFill/>
                        </a:ln>
                        <a:solidFill>
                          <a:schemeClr val="accent6">
                            <a:lumMod val="75000"/>
                          </a:schemeClr>
                        </a:solidFill>
                        <a:effectLst/>
                        <a:latin typeface="Arial" charset="0"/>
                        <a:ea typeface="宋体" pitchFamily="2" charset="-122"/>
                      </a:endParaRPr>
                    </a:p>
                  </a:txBody>
                  <a:tcPr marL="68580" marR="68580" marT="34290" marB="34290"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9080173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f03-10ab-9780750645522"/>
          <p:cNvPicPr>
            <a:picLocks noChangeAspect="1" noChangeArrowheads="1"/>
          </p:cNvPicPr>
          <p:nvPr/>
        </p:nvPicPr>
        <p:blipFill>
          <a:blip r:embed="rId3" cstate="print"/>
          <a:srcRect/>
          <a:stretch>
            <a:fillRect/>
          </a:stretch>
        </p:blipFill>
        <p:spPr bwMode="auto">
          <a:xfrm>
            <a:off x="899592" y="576000"/>
            <a:ext cx="3830241" cy="4171950"/>
          </a:xfrm>
          <a:prstGeom prst="rect">
            <a:avLst/>
          </a:prstGeom>
          <a:noFill/>
          <a:ln w="9525">
            <a:noFill/>
            <a:miter lim="800000"/>
            <a:headEnd/>
            <a:tailEnd/>
          </a:ln>
        </p:spPr>
      </p:pic>
      <p:sp>
        <p:nvSpPr>
          <p:cNvPr id="71682" name="Rectangle 2"/>
          <p:cNvSpPr>
            <a:spLocks noGrp="1" noChangeArrowheads="1"/>
          </p:cNvSpPr>
          <p:nvPr>
            <p:ph type="title"/>
          </p:nvPr>
        </p:nvSpPr>
        <p:spPr>
          <a:xfrm>
            <a:off x="1485900" y="86917"/>
            <a:ext cx="6172200" cy="325040"/>
          </a:xfrm>
        </p:spPr>
        <p:txBody>
          <a:bodyPr/>
          <a:lstStyle/>
          <a:p>
            <a:pPr eaLnBrk="1" hangingPunct="1"/>
            <a:r>
              <a:rPr lang="en-US" altLang="zh-CN"/>
              <a:t>Light in the Sea</a:t>
            </a:r>
          </a:p>
        </p:txBody>
      </p:sp>
      <p:sp>
        <p:nvSpPr>
          <p:cNvPr id="71683" name="Rectangle 3"/>
          <p:cNvSpPr>
            <a:spLocks noGrp="1" noChangeArrowheads="1"/>
          </p:cNvSpPr>
          <p:nvPr>
            <p:ph type="body" idx="1"/>
          </p:nvPr>
        </p:nvSpPr>
        <p:spPr>
          <a:xfrm>
            <a:off x="4932040" y="803672"/>
            <a:ext cx="3600400" cy="4018359"/>
          </a:xfrm>
        </p:spPr>
        <p:txBody>
          <a:bodyPr/>
          <a:lstStyle/>
          <a:p>
            <a:pPr eaLnBrk="1" hangingPunct="1">
              <a:spcBef>
                <a:spcPct val="40000"/>
              </a:spcBef>
            </a:pPr>
            <a:r>
              <a:rPr lang="en-US" altLang="zh-CN" sz="1400" dirty="0"/>
              <a:t>For clear ocean water (a, curve 1) </a:t>
            </a:r>
            <a:r>
              <a:rPr lang="en-US" altLang="zh-CN" sz="1400" b="1" i="1" dirty="0"/>
              <a:t>k</a:t>
            </a:r>
            <a:r>
              <a:rPr lang="en-US" altLang="zh-CN" sz="1400" dirty="0"/>
              <a:t> is minimum at about 0.45 µm wavelength so that blue light is attenuated least.</a:t>
            </a:r>
          </a:p>
          <a:p>
            <a:pPr eaLnBrk="1" hangingPunct="1">
              <a:spcBef>
                <a:spcPct val="40000"/>
              </a:spcBef>
            </a:pPr>
            <a:r>
              <a:rPr lang="en-US" altLang="zh-CN" sz="1400" dirty="0"/>
              <a:t>The increased absorption is more important in and beyond the red end of the spectrum where more energy is present in the sun’s radiation.</a:t>
            </a:r>
          </a:p>
          <a:p>
            <a:pPr eaLnBrk="1" hangingPunct="1">
              <a:spcBef>
                <a:spcPct val="40000"/>
              </a:spcBef>
            </a:pPr>
            <a:r>
              <a:rPr lang="en-US" altLang="zh-CN" sz="1400" dirty="0"/>
              <a:t>The maximum penetration is in the blue while penetration by yellow and red is much less</a:t>
            </a:r>
          </a:p>
          <a:p>
            <a:pPr eaLnBrk="1" hangingPunct="1">
              <a:spcBef>
                <a:spcPct val="40000"/>
              </a:spcBef>
            </a:pPr>
            <a:r>
              <a:rPr lang="en-US" altLang="zh-CN" sz="1400" dirty="0"/>
              <a:t>In more turbid waters, the least attenuation is in the yellow part of the spectrum</a:t>
            </a:r>
            <a:endParaRPr lang="zh-CN" altLang="en-US" sz="1200" dirty="0"/>
          </a:p>
        </p:txBody>
      </p:sp>
      <p:sp>
        <p:nvSpPr>
          <p:cNvPr id="71685" name="Rectangle 5"/>
          <p:cNvSpPr>
            <a:spLocks noChangeArrowheads="1"/>
          </p:cNvSpPr>
          <p:nvPr/>
        </p:nvSpPr>
        <p:spPr bwMode="auto">
          <a:xfrm>
            <a:off x="2546227" y="776288"/>
            <a:ext cx="378619" cy="3992166"/>
          </a:xfrm>
          <a:prstGeom prst="rect">
            <a:avLst/>
          </a:prstGeom>
          <a:solidFill>
            <a:srgbClr val="3366FF">
              <a:alpha val="49019"/>
            </a:srgbClr>
          </a:solidFill>
          <a:ln w="9525" algn="ctr">
            <a:noFill/>
            <a:miter lim="800000"/>
            <a:headEnd/>
            <a:tailEnd/>
          </a:ln>
        </p:spPr>
        <p:txBody>
          <a:bodyPr wrap="none" anchor="ctr"/>
          <a:lstStyle/>
          <a:p>
            <a:endParaRPr lang="zh-CN" altLang="en-US"/>
          </a:p>
        </p:txBody>
      </p:sp>
      <p:sp>
        <p:nvSpPr>
          <p:cNvPr id="71686" name="Rectangle 6"/>
          <p:cNvSpPr>
            <a:spLocks noChangeArrowheads="1"/>
          </p:cNvSpPr>
          <p:nvPr/>
        </p:nvSpPr>
        <p:spPr bwMode="auto">
          <a:xfrm>
            <a:off x="3457055" y="776288"/>
            <a:ext cx="378619" cy="3992166"/>
          </a:xfrm>
          <a:prstGeom prst="rect">
            <a:avLst/>
          </a:prstGeom>
          <a:solidFill>
            <a:srgbClr val="CC9900">
              <a:alpha val="36862"/>
            </a:srgbClr>
          </a:solidFill>
          <a:ln w="9525" algn="ctr">
            <a:noFill/>
            <a:miter lim="800000"/>
            <a:headEnd/>
            <a:tailEnd/>
          </a:ln>
        </p:spPr>
        <p:txBody>
          <a:bodyPr wrap="none" anchor="ctr"/>
          <a:lstStyle/>
          <a:p>
            <a:endParaRPr lang="zh-CN" altLang="en-US"/>
          </a:p>
        </p:txBody>
      </p:sp>
    </p:spTree>
    <p:extLst>
      <p:ext uri="{BB962C8B-B14F-4D97-AF65-F5344CB8AC3E}">
        <p14:creationId xmlns:p14="http://schemas.microsoft.com/office/powerpoint/2010/main" val="43753888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485900" y="86917"/>
            <a:ext cx="6172200" cy="325040"/>
          </a:xfrm>
        </p:spPr>
        <p:txBody>
          <a:bodyPr/>
          <a:lstStyle/>
          <a:p>
            <a:pPr eaLnBrk="1" hangingPunct="1"/>
            <a:r>
              <a:rPr lang="en-US" altLang="zh-CN"/>
              <a:t>Tracers</a:t>
            </a:r>
            <a:endParaRPr lang="zh-CN" altLang="en-US"/>
          </a:p>
        </p:txBody>
      </p:sp>
      <p:sp>
        <p:nvSpPr>
          <p:cNvPr id="72707" name="Rectangle 3"/>
          <p:cNvSpPr>
            <a:spLocks noGrp="1" noChangeArrowheads="1"/>
          </p:cNvSpPr>
          <p:nvPr>
            <p:ph type="body" idx="1"/>
          </p:nvPr>
        </p:nvSpPr>
        <p:spPr>
          <a:xfrm>
            <a:off x="503999" y="792000"/>
            <a:ext cx="8136000" cy="3857625"/>
          </a:xfrm>
        </p:spPr>
        <p:txBody>
          <a:bodyPr/>
          <a:lstStyle/>
          <a:p>
            <a:pPr eaLnBrk="1" hangingPunct="1">
              <a:lnSpc>
                <a:spcPct val="150000"/>
              </a:lnSpc>
              <a:spcBef>
                <a:spcPct val="40000"/>
              </a:spcBef>
            </a:pPr>
            <a:r>
              <a:rPr lang="en-US" altLang="zh-CN" sz="1500" dirty="0"/>
              <a:t>Seawater properties are valuable tools for tracing water parcels as differing water mass formation processes imprint different amounts of various properties on the water parcels. </a:t>
            </a:r>
          </a:p>
          <a:p>
            <a:pPr eaLnBrk="1" hangingPunct="1">
              <a:lnSpc>
                <a:spcPct val="150000"/>
              </a:lnSpc>
              <a:spcBef>
                <a:spcPct val="40000"/>
              </a:spcBef>
            </a:pPr>
            <a:r>
              <a:rPr lang="en-US" altLang="zh-CN" sz="1500" dirty="0"/>
              <a:t>Some tracers are biogenic and hence non-conservative. These include oxygen and the various nutrients, all discussed very briefly here. </a:t>
            </a:r>
          </a:p>
          <a:p>
            <a:pPr eaLnBrk="1" hangingPunct="1">
              <a:lnSpc>
                <a:spcPct val="150000"/>
              </a:lnSpc>
              <a:spcBef>
                <a:spcPct val="40000"/>
              </a:spcBef>
            </a:pPr>
            <a:r>
              <a:rPr lang="en-US" altLang="zh-CN" sz="1500" dirty="0"/>
              <a:t>Some useful tracers are inert but with time-dependent inputs, such as chlorofluorocarbons. </a:t>
            </a:r>
          </a:p>
          <a:p>
            <a:pPr eaLnBrk="1" hangingPunct="1">
              <a:lnSpc>
                <a:spcPct val="150000"/>
              </a:lnSpc>
              <a:spcBef>
                <a:spcPct val="40000"/>
              </a:spcBef>
            </a:pPr>
            <a:r>
              <a:rPr lang="en-US" altLang="zh-CN" sz="1500" dirty="0"/>
              <a:t>Some useful tracers have decay times and decay products, which can serve as a useful measure of age. The latter are referred to as transient tracers, and are not discussed here. </a:t>
            </a:r>
          </a:p>
        </p:txBody>
      </p:sp>
    </p:spTree>
    <p:extLst>
      <p:ext uri="{BB962C8B-B14F-4D97-AF65-F5344CB8AC3E}">
        <p14:creationId xmlns:p14="http://schemas.microsoft.com/office/powerpoint/2010/main" val="269250338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485900" y="86917"/>
            <a:ext cx="6172200" cy="325040"/>
          </a:xfrm>
        </p:spPr>
        <p:txBody>
          <a:bodyPr/>
          <a:lstStyle/>
          <a:p>
            <a:pPr eaLnBrk="1" hangingPunct="1"/>
            <a:r>
              <a:rPr lang="en-US" altLang="zh-CN"/>
              <a:t>Tracers</a:t>
            </a:r>
            <a:endParaRPr lang="zh-CN" altLang="en-US"/>
          </a:p>
        </p:txBody>
      </p:sp>
      <p:sp>
        <p:nvSpPr>
          <p:cNvPr id="73731" name="Rectangle 3"/>
          <p:cNvSpPr>
            <a:spLocks noGrp="1" noChangeArrowheads="1"/>
          </p:cNvSpPr>
          <p:nvPr>
            <p:ph type="body" idx="1"/>
          </p:nvPr>
        </p:nvSpPr>
        <p:spPr>
          <a:xfrm>
            <a:off x="720000" y="792000"/>
            <a:ext cx="7704856" cy="3857625"/>
          </a:xfrm>
        </p:spPr>
        <p:txBody>
          <a:bodyPr/>
          <a:lstStyle/>
          <a:p>
            <a:pPr eaLnBrk="1" hangingPunct="1">
              <a:lnSpc>
                <a:spcPct val="150000"/>
              </a:lnSpc>
              <a:spcBef>
                <a:spcPct val="40000"/>
              </a:spcBef>
            </a:pPr>
            <a:r>
              <a:rPr lang="en-US" altLang="zh-CN" sz="1800" dirty="0"/>
              <a:t>Non-conservative tracer: Oxygen, Nitrate and phosphate, Dissolved silica</a:t>
            </a:r>
          </a:p>
          <a:p>
            <a:pPr eaLnBrk="1" hangingPunct="1">
              <a:lnSpc>
                <a:spcPct val="150000"/>
              </a:lnSpc>
              <a:spcBef>
                <a:spcPct val="40000"/>
              </a:spcBef>
            </a:pPr>
            <a:r>
              <a:rPr lang="en-US" altLang="zh-CN" sz="1800" dirty="0"/>
              <a:t>Transient tracers: chlorofluorocarbons, tritium, helium-3 and carbon-14. CFC's and tritium are strictly anthropogenic. </a:t>
            </a:r>
            <a:endParaRPr lang="zh-CN" altLang="en-US" sz="1800" dirty="0"/>
          </a:p>
        </p:txBody>
      </p:sp>
    </p:spTree>
    <p:extLst>
      <p:ext uri="{BB962C8B-B14F-4D97-AF65-F5344CB8AC3E}">
        <p14:creationId xmlns:p14="http://schemas.microsoft.com/office/powerpoint/2010/main" val="206980992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pacsurf_oxygen"/>
          <p:cNvPicPr>
            <a:picLocks noChangeAspect="1" noChangeArrowheads="1"/>
          </p:cNvPicPr>
          <p:nvPr/>
        </p:nvPicPr>
        <p:blipFill>
          <a:blip r:embed="rId2" cstate="print"/>
          <a:srcRect l="4956" t="4778" r="2397" b="15047"/>
          <a:stretch>
            <a:fillRect/>
          </a:stretch>
        </p:blipFill>
        <p:spPr bwMode="auto">
          <a:xfrm>
            <a:off x="1143001" y="360000"/>
            <a:ext cx="3375422" cy="3780235"/>
          </a:xfrm>
          <a:prstGeom prst="rect">
            <a:avLst/>
          </a:prstGeom>
          <a:noFill/>
          <a:ln w="9525">
            <a:noFill/>
            <a:miter lim="800000"/>
            <a:headEnd/>
            <a:tailEnd/>
          </a:ln>
        </p:spPr>
      </p:pic>
      <p:pic>
        <p:nvPicPr>
          <p:cNvPr id="74755" name="Picture 5" descr="pacsurf_nitrate"/>
          <p:cNvPicPr>
            <a:picLocks noChangeAspect="1" noChangeArrowheads="1"/>
          </p:cNvPicPr>
          <p:nvPr/>
        </p:nvPicPr>
        <p:blipFill>
          <a:blip r:embed="rId3" cstate="print"/>
          <a:srcRect l="6181" t="4778" r="3650" b="14099"/>
          <a:stretch>
            <a:fillRect/>
          </a:stretch>
        </p:blipFill>
        <p:spPr bwMode="auto">
          <a:xfrm>
            <a:off x="4625578" y="324000"/>
            <a:ext cx="3338513" cy="3887390"/>
          </a:xfrm>
          <a:prstGeom prst="rect">
            <a:avLst/>
          </a:prstGeom>
          <a:noFill/>
          <a:ln w="9525">
            <a:noFill/>
            <a:miter lim="800000"/>
            <a:headEnd/>
            <a:tailEnd/>
          </a:ln>
        </p:spPr>
      </p:pic>
    </p:spTree>
    <p:extLst>
      <p:ext uri="{BB962C8B-B14F-4D97-AF65-F5344CB8AC3E}">
        <p14:creationId xmlns:p14="http://schemas.microsoft.com/office/powerpoint/2010/main" val="24129105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A16_OXYGEN"/>
          <p:cNvPicPr>
            <a:picLocks noChangeAspect="1" noChangeArrowheads="1"/>
          </p:cNvPicPr>
          <p:nvPr/>
        </p:nvPicPr>
        <p:blipFill>
          <a:blip r:embed="rId2" cstate="print"/>
          <a:srcRect l="2377" t="2451" r="2167" b="9831"/>
          <a:stretch>
            <a:fillRect/>
          </a:stretch>
        </p:blipFill>
        <p:spPr bwMode="auto">
          <a:xfrm>
            <a:off x="1410891" y="252000"/>
            <a:ext cx="6322219" cy="4491038"/>
          </a:xfrm>
          <a:prstGeom prst="rect">
            <a:avLst/>
          </a:prstGeom>
          <a:noFill/>
          <a:ln w="9525">
            <a:noFill/>
            <a:miter lim="800000"/>
            <a:headEnd/>
            <a:tailEnd/>
          </a:ln>
        </p:spPr>
      </p:pic>
    </p:spTree>
    <p:extLst>
      <p:ext uri="{BB962C8B-B14F-4D97-AF65-F5344CB8AC3E}">
        <p14:creationId xmlns:p14="http://schemas.microsoft.com/office/powerpoint/2010/main" val="313264355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A16_NITRAT"/>
          <p:cNvPicPr>
            <a:picLocks noChangeAspect="1" noChangeArrowheads="1"/>
          </p:cNvPicPr>
          <p:nvPr/>
        </p:nvPicPr>
        <p:blipFill>
          <a:blip r:embed="rId2" cstate="print"/>
          <a:srcRect l="1915" t="3703" r="2631" b="9831"/>
          <a:stretch>
            <a:fillRect/>
          </a:stretch>
        </p:blipFill>
        <p:spPr bwMode="auto">
          <a:xfrm>
            <a:off x="1303735" y="252000"/>
            <a:ext cx="6465094" cy="4524375"/>
          </a:xfrm>
          <a:prstGeom prst="rect">
            <a:avLst/>
          </a:prstGeom>
          <a:noFill/>
          <a:ln w="9525">
            <a:noFill/>
            <a:miter lim="800000"/>
            <a:headEnd/>
            <a:tailEnd/>
          </a:ln>
        </p:spPr>
      </p:pic>
    </p:spTree>
    <p:extLst>
      <p:ext uri="{BB962C8B-B14F-4D97-AF65-F5344CB8AC3E}">
        <p14:creationId xmlns:p14="http://schemas.microsoft.com/office/powerpoint/2010/main" val="3567824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85900" y="86917"/>
            <a:ext cx="6172200" cy="325040"/>
          </a:xfrm>
        </p:spPr>
        <p:txBody>
          <a:bodyPr/>
          <a:lstStyle/>
          <a:p>
            <a:pPr eaLnBrk="1" hangingPunct="1"/>
            <a:r>
              <a:rPr lang="en-US" altLang="zh-CN"/>
              <a:t>Pressure and Depth</a:t>
            </a:r>
          </a:p>
        </p:txBody>
      </p:sp>
      <p:sp>
        <p:nvSpPr>
          <p:cNvPr id="10243" name="Rectangle 3"/>
          <p:cNvSpPr>
            <a:spLocks noGrp="1" noChangeArrowheads="1"/>
          </p:cNvSpPr>
          <p:nvPr>
            <p:ph type="body" idx="1"/>
          </p:nvPr>
        </p:nvSpPr>
        <p:spPr>
          <a:xfrm>
            <a:off x="611560" y="792000"/>
            <a:ext cx="7848871" cy="3750469"/>
          </a:xfrm>
        </p:spPr>
        <p:txBody>
          <a:bodyPr/>
          <a:lstStyle/>
          <a:p>
            <a:pPr eaLnBrk="1" hangingPunct="1">
              <a:lnSpc>
                <a:spcPct val="150000"/>
              </a:lnSpc>
              <a:spcBef>
                <a:spcPct val="40000"/>
              </a:spcBef>
            </a:pPr>
            <a:r>
              <a:rPr lang="en-US" altLang="zh-CN" sz="1800" dirty="0"/>
              <a:t>Horizontal pressure gradients drive the horizontal flows in the ocean. The horizontal variation in pressure in the ocean is due entirely to variations in the mass distribution. Where the water column above a given depth (or rather geopotential surface, parallel to the geoid) is heavier because it is either heavier or thicker or both, the pressure will be greater. </a:t>
            </a:r>
          </a:p>
        </p:txBody>
      </p:sp>
    </p:spTree>
    <p:extLst>
      <p:ext uri="{BB962C8B-B14F-4D97-AF65-F5344CB8AC3E}">
        <p14:creationId xmlns:p14="http://schemas.microsoft.com/office/powerpoint/2010/main" val="159348127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485900" y="86917"/>
            <a:ext cx="6172200" cy="325040"/>
          </a:xfrm>
        </p:spPr>
        <p:txBody>
          <a:bodyPr/>
          <a:lstStyle/>
          <a:p>
            <a:pPr eaLnBrk="1" hangingPunct="1"/>
            <a:r>
              <a:rPr lang="en-US" altLang="zh-CN"/>
              <a:t>Questions (Due in 2 weeks)</a:t>
            </a:r>
          </a:p>
        </p:txBody>
      </p:sp>
      <p:sp>
        <p:nvSpPr>
          <p:cNvPr id="77827" name="Rectangle 3"/>
          <p:cNvSpPr>
            <a:spLocks noGrp="1" noChangeArrowheads="1"/>
          </p:cNvSpPr>
          <p:nvPr>
            <p:ph type="body" idx="1"/>
          </p:nvPr>
        </p:nvSpPr>
        <p:spPr>
          <a:xfrm>
            <a:off x="503999" y="792000"/>
            <a:ext cx="8136000" cy="3911203"/>
          </a:xfrm>
        </p:spPr>
        <p:txBody>
          <a:bodyPr/>
          <a:lstStyle/>
          <a:p>
            <a:pPr marL="371475" indent="-371475" eaLnBrk="1" hangingPunct="1">
              <a:spcBef>
                <a:spcPct val="40000"/>
              </a:spcBef>
              <a:buNone/>
            </a:pPr>
            <a:r>
              <a:rPr lang="en-US" altLang="zh-CN" sz="1650" b="1" dirty="0"/>
              <a:t>Seawater properties</a:t>
            </a:r>
            <a:r>
              <a:rPr lang="en-US" altLang="zh-CN" sz="1350" b="1" dirty="0"/>
              <a:t> </a:t>
            </a:r>
          </a:p>
          <a:p>
            <a:pPr marL="371475" indent="-371475" eaLnBrk="1" hangingPunct="1">
              <a:spcBef>
                <a:spcPct val="40000"/>
              </a:spcBef>
              <a:buClrTx/>
              <a:buSzPct val="100000"/>
              <a:buFont typeface="Wingdings" pitchFamily="2" charset="2"/>
              <a:buAutoNum type="arabicPeriod"/>
            </a:pPr>
            <a:r>
              <a:rPr lang="en-US" altLang="zh-CN" sz="1350" dirty="0"/>
              <a:t>What properties of seawater determine its density? </a:t>
            </a:r>
          </a:p>
          <a:p>
            <a:pPr marL="371475" indent="-371475" eaLnBrk="1" hangingPunct="1">
              <a:spcBef>
                <a:spcPct val="40000"/>
              </a:spcBef>
              <a:buClrTx/>
              <a:buSzPct val="100000"/>
              <a:buFont typeface="Wingdings" pitchFamily="2" charset="2"/>
              <a:buAutoNum type="arabicPeriod"/>
            </a:pPr>
            <a:r>
              <a:rPr lang="en-US" altLang="zh-CN" sz="1350" dirty="0"/>
              <a:t>What is the pressure at the bottom of the ocean relative to sea surface pressure? What unit of pressure is very similar to 1 meter? </a:t>
            </a:r>
          </a:p>
          <a:p>
            <a:pPr marL="371475" indent="-371475" eaLnBrk="1" hangingPunct="1">
              <a:spcBef>
                <a:spcPct val="40000"/>
              </a:spcBef>
              <a:buClrTx/>
              <a:buSzPct val="100000"/>
              <a:buFont typeface="Wingdings" pitchFamily="2" charset="2"/>
              <a:buAutoNum type="arabicPeriod"/>
            </a:pPr>
            <a:r>
              <a:rPr lang="en-US" altLang="zh-CN" sz="1350" dirty="0"/>
              <a:t>What is the appropriate temperature scale to use for heat content? </a:t>
            </a:r>
          </a:p>
          <a:p>
            <a:pPr marL="371475" indent="-371475" eaLnBrk="1" hangingPunct="1">
              <a:spcBef>
                <a:spcPct val="40000"/>
              </a:spcBef>
              <a:buClrTx/>
              <a:buSzPct val="100000"/>
              <a:buFont typeface="Wingdings" pitchFamily="2" charset="2"/>
              <a:buAutoNum type="arabicPeriod"/>
            </a:pPr>
            <a:r>
              <a:rPr lang="en-US" altLang="zh-CN" sz="1350" dirty="0"/>
              <a:t>What happens to the temperature of a parcel of water (or any fluid or gas) when it is compressed adiabatically? What quantity describes the effect of compression on temperature? How does this quantity differ from the measured temperature? (Is it larger or smaller at depth?) </a:t>
            </a:r>
          </a:p>
          <a:p>
            <a:pPr marL="371475" indent="-371475" eaLnBrk="1" hangingPunct="1">
              <a:spcBef>
                <a:spcPct val="40000"/>
              </a:spcBef>
              <a:buClrTx/>
              <a:buSzPct val="100000"/>
              <a:buFont typeface="Wingdings" pitchFamily="2" charset="2"/>
              <a:buAutoNum type="arabicPeriod"/>
            </a:pPr>
            <a:r>
              <a:rPr lang="en-US" altLang="zh-CN" sz="1350" dirty="0"/>
              <a:t>What are the two effects of adiabatic compression on density? What quantity is used to minimize the effect of compression on density? </a:t>
            </a:r>
          </a:p>
        </p:txBody>
      </p:sp>
    </p:spTree>
    <p:extLst>
      <p:ext uri="{BB962C8B-B14F-4D97-AF65-F5344CB8AC3E}">
        <p14:creationId xmlns:p14="http://schemas.microsoft.com/office/powerpoint/2010/main" val="333731459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485900" y="86917"/>
            <a:ext cx="6172200" cy="325040"/>
          </a:xfrm>
        </p:spPr>
        <p:txBody>
          <a:bodyPr/>
          <a:lstStyle/>
          <a:p>
            <a:pPr eaLnBrk="1" hangingPunct="1"/>
            <a:r>
              <a:rPr lang="en-US" altLang="zh-CN"/>
              <a:t>Questions</a:t>
            </a:r>
          </a:p>
        </p:txBody>
      </p:sp>
      <p:sp>
        <p:nvSpPr>
          <p:cNvPr id="78851" name="Rectangle 3"/>
          <p:cNvSpPr>
            <a:spLocks noGrp="1" noChangeArrowheads="1"/>
          </p:cNvSpPr>
          <p:nvPr>
            <p:ph type="body" idx="1"/>
          </p:nvPr>
        </p:nvSpPr>
        <p:spPr>
          <a:xfrm>
            <a:off x="503999" y="792000"/>
            <a:ext cx="8136000" cy="3911203"/>
          </a:xfrm>
        </p:spPr>
        <p:txBody>
          <a:bodyPr/>
          <a:lstStyle/>
          <a:p>
            <a:pPr marL="371475" indent="-371475" eaLnBrk="1" hangingPunct="1">
              <a:spcBef>
                <a:spcPct val="40000"/>
              </a:spcBef>
              <a:buNone/>
            </a:pPr>
            <a:r>
              <a:rPr lang="en-US" altLang="zh-CN" sz="1500" b="1" dirty="0"/>
              <a:t>Seawater properties </a:t>
            </a:r>
          </a:p>
          <a:p>
            <a:pPr marL="371475" indent="-371475" eaLnBrk="1" hangingPunct="1">
              <a:spcBef>
                <a:spcPct val="40000"/>
              </a:spcBef>
              <a:buClrTx/>
              <a:buSzPct val="100000"/>
              <a:buFont typeface="Wingdings" pitchFamily="2" charset="2"/>
              <a:buAutoNum type="arabicPeriod" startAt="7"/>
            </a:pPr>
            <a:r>
              <a:rPr lang="en-US" altLang="zh-CN" sz="1500" dirty="0"/>
              <a:t>What is salinity ?</a:t>
            </a:r>
          </a:p>
          <a:p>
            <a:pPr marL="371475" indent="-371475" eaLnBrk="1" hangingPunct="1">
              <a:spcBef>
                <a:spcPct val="40000"/>
              </a:spcBef>
              <a:buClrTx/>
              <a:buSzPct val="100000"/>
              <a:buFont typeface="Wingdings" pitchFamily="2" charset="2"/>
              <a:buAutoNum type="arabicPeriod" startAt="7"/>
            </a:pPr>
            <a:r>
              <a:rPr lang="en-US" altLang="zh-CN" sz="1500" dirty="0"/>
              <a:t>What unique properties of seawater arise from non-linearity in the equation of state? </a:t>
            </a:r>
          </a:p>
          <a:p>
            <a:pPr marL="371475" indent="-371475" eaLnBrk="1" hangingPunct="1">
              <a:spcBef>
                <a:spcPct val="40000"/>
              </a:spcBef>
              <a:buClrTx/>
              <a:buSzPct val="100000"/>
              <a:buFont typeface="Wingdings" pitchFamily="2" charset="2"/>
              <a:buAutoNum type="arabicPeriod" startAt="7"/>
            </a:pPr>
            <a:r>
              <a:rPr lang="en-US" altLang="zh-CN" sz="1500" dirty="0"/>
              <a:t>What are the significant differences between freezing pure water and freezing seawater? </a:t>
            </a:r>
          </a:p>
          <a:p>
            <a:pPr marL="371475" indent="-371475" eaLnBrk="1" hangingPunct="1">
              <a:spcBef>
                <a:spcPct val="40000"/>
              </a:spcBef>
              <a:buClrTx/>
              <a:buSzPct val="100000"/>
              <a:buFont typeface="Wingdings" pitchFamily="2" charset="2"/>
              <a:buAutoNum type="arabicPeriod" startAt="7"/>
            </a:pPr>
            <a:r>
              <a:rPr lang="en-US" altLang="zh-CN" sz="1500" dirty="0"/>
              <a:t>Fresh water has a density maximum at a temperature above the freezing point, which allows ice to float. Is this also true for sea water? Why does ice formed from sea water float? </a:t>
            </a:r>
          </a:p>
          <a:p>
            <a:pPr marL="371475" indent="-371475" eaLnBrk="1" hangingPunct="1">
              <a:spcBef>
                <a:spcPct val="40000"/>
              </a:spcBef>
              <a:buClrTx/>
              <a:buSzPct val="100000"/>
              <a:buFont typeface="Wingdings" pitchFamily="2" charset="2"/>
              <a:buAutoNum type="arabicPeriod" startAt="7"/>
            </a:pPr>
            <a:r>
              <a:rPr lang="en-US" altLang="zh-CN" sz="1500" dirty="0"/>
              <a:t>Why is there a sound speed minimum in the middle of the water column? </a:t>
            </a:r>
            <a:endParaRPr lang="zh-CN" altLang="en-US" sz="1500" dirty="0"/>
          </a:p>
        </p:txBody>
      </p:sp>
    </p:spTree>
    <p:extLst>
      <p:ext uri="{BB962C8B-B14F-4D97-AF65-F5344CB8AC3E}">
        <p14:creationId xmlns:p14="http://schemas.microsoft.com/office/powerpoint/2010/main" val="41902688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485900" y="86917"/>
            <a:ext cx="6172200" cy="325040"/>
          </a:xfrm>
        </p:spPr>
        <p:txBody>
          <a:bodyPr/>
          <a:lstStyle/>
          <a:p>
            <a:pPr eaLnBrk="1" hangingPunct="1"/>
            <a:r>
              <a:rPr lang="en-US" altLang="zh-CN"/>
              <a:t>Calculation</a:t>
            </a:r>
            <a:endParaRPr lang="zh-CN" altLang="en-US"/>
          </a:p>
        </p:txBody>
      </p:sp>
      <p:sp>
        <p:nvSpPr>
          <p:cNvPr id="79875" name="Rectangle 3"/>
          <p:cNvSpPr>
            <a:spLocks noGrp="1" noChangeArrowheads="1"/>
          </p:cNvSpPr>
          <p:nvPr>
            <p:ph type="body" idx="1"/>
          </p:nvPr>
        </p:nvSpPr>
        <p:spPr>
          <a:xfrm>
            <a:off x="503999" y="792000"/>
            <a:ext cx="8136000" cy="3911203"/>
          </a:xfrm>
        </p:spPr>
        <p:txBody>
          <a:bodyPr/>
          <a:lstStyle/>
          <a:p>
            <a:pPr marL="371475" indent="-371475" eaLnBrk="1" hangingPunct="1">
              <a:spcBef>
                <a:spcPct val="40000"/>
              </a:spcBef>
              <a:buClrTx/>
              <a:buSzPct val="100000"/>
              <a:buFont typeface="Wingdings" pitchFamily="2" charset="2"/>
              <a:buAutoNum type="arabicPeriod"/>
            </a:pPr>
            <a:r>
              <a:rPr lang="en-US" altLang="zh-CN" sz="1425" dirty="0"/>
              <a:t>A simplified formula for the speed of sound in water is:</a:t>
            </a:r>
            <a:br>
              <a:rPr lang="en-US" altLang="zh-CN" sz="1425" dirty="0"/>
            </a:br>
            <a:r>
              <a:rPr lang="en-US" altLang="zh-CN" sz="1425" dirty="0"/>
              <a:t>C = 1449 + 4.6T - 0.055T</a:t>
            </a:r>
            <a:r>
              <a:rPr lang="en-US" altLang="zh-CN" sz="1425" baseline="30000" dirty="0"/>
              <a:t>2</a:t>
            </a:r>
            <a:r>
              <a:rPr lang="en-US" altLang="zh-CN" sz="1425" dirty="0"/>
              <a:t> + 1.4(S-35) + 0.017D (m/s) </a:t>
            </a:r>
            <a:br>
              <a:rPr lang="en-US" altLang="zh-CN" sz="1425" dirty="0"/>
            </a:br>
            <a:r>
              <a:rPr lang="en-US" altLang="zh-CN" sz="1425" dirty="0"/>
              <a:t>where T is temperature (</a:t>
            </a:r>
            <a:r>
              <a:rPr lang="en-US" altLang="zh-CN" sz="1425" baseline="30000" dirty="0" err="1"/>
              <a:t>o</a:t>
            </a:r>
            <a:r>
              <a:rPr lang="en-US" altLang="zh-CN" sz="1425" dirty="0" err="1"/>
              <a:t>C</a:t>
            </a:r>
            <a:r>
              <a:rPr lang="en-US" altLang="zh-CN" sz="1425" dirty="0"/>
              <a:t>), S is salinity and D is depth in meters. </a:t>
            </a:r>
            <a:br>
              <a:rPr lang="en-US" altLang="zh-CN" sz="1425" dirty="0"/>
            </a:br>
            <a:r>
              <a:rPr lang="en-US" altLang="zh-CN" sz="1425" dirty="0"/>
              <a:t>Suppose an experiment is set up to measure the mean ocean temperature with a sound source and </a:t>
            </a:r>
            <a:r>
              <a:rPr lang="en-US" altLang="zh-CN" sz="1425" dirty="0" err="1"/>
              <a:t>reciever</a:t>
            </a:r>
            <a:r>
              <a:rPr lang="en-US" altLang="zh-CN" sz="1425" dirty="0"/>
              <a:t> located 5,000 km apart. Assume the sound path follows a mean depth of 1000m, where the mean salinity is 35 </a:t>
            </a:r>
            <a:r>
              <a:rPr lang="en-US" altLang="zh-CN" sz="1425" dirty="0" err="1"/>
              <a:t>psu</a:t>
            </a:r>
            <a:r>
              <a:rPr lang="en-US" altLang="zh-CN" sz="1425" dirty="0"/>
              <a:t>. </a:t>
            </a:r>
          </a:p>
          <a:p>
            <a:pPr marL="657225" lvl="1" indent="-314325" eaLnBrk="1" hangingPunct="1">
              <a:spcBef>
                <a:spcPct val="40000"/>
              </a:spcBef>
            </a:pPr>
            <a:r>
              <a:rPr lang="en-US" altLang="zh-CN" sz="1275" dirty="0"/>
              <a:t>If the travel time between source and </a:t>
            </a:r>
            <a:r>
              <a:rPr lang="en-US" altLang="zh-CN" sz="1275" dirty="0" err="1"/>
              <a:t>reciever</a:t>
            </a:r>
            <a:r>
              <a:rPr lang="en-US" altLang="zh-CN" sz="1275" dirty="0"/>
              <a:t> is 56 minutes and 28.25 seconds, what is the mean temperature of the water? </a:t>
            </a:r>
          </a:p>
          <a:p>
            <a:pPr marL="657225" lvl="1" indent="-314325" eaLnBrk="1" hangingPunct="1">
              <a:spcBef>
                <a:spcPct val="40000"/>
              </a:spcBef>
            </a:pPr>
            <a:r>
              <a:rPr lang="en-US" altLang="zh-CN" sz="1275" dirty="0"/>
              <a:t>Suppose the water between the sound source and </a:t>
            </a:r>
            <a:r>
              <a:rPr lang="en-US" altLang="zh-CN" sz="1275" dirty="0" err="1"/>
              <a:t>reciever</a:t>
            </a:r>
            <a:r>
              <a:rPr lang="en-US" altLang="zh-CN" sz="1275" dirty="0"/>
              <a:t> were to warm by 0.15 </a:t>
            </a:r>
            <a:r>
              <a:rPr lang="en-US" altLang="zh-CN" sz="1275" baseline="30000" dirty="0" err="1"/>
              <a:t>o</a:t>
            </a:r>
            <a:r>
              <a:rPr lang="en-US" altLang="zh-CN" sz="1275" dirty="0" err="1"/>
              <a:t>C.</a:t>
            </a:r>
            <a:r>
              <a:rPr lang="en-US" altLang="zh-CN" sz="1275" dirty="0"/>
              <a:t> What would be the change in the acoustic travel time? </a:t>
            </a:r>
          </a:p>
          <a:p>
            <a:pPr marL="657225" lvl="1" indent="-314325" eaLnBrk="1" hangingPunct="1">
              <a:spcBef>
                <a:spcPct val="40000"/>
              </a:spcBef>
            </a:pPr>
            <a:r>
              <a:rPr lang="en-US" altLang="zh-CN" sz="1275" dirty="0"/>
              <a:t>Suppose, instead, that a warm eddy drifted into the sound path. The eddy has a width of 200 km and a temperature anomaly of 1 </a:t>
            </a:r>
            <a:r>
              <a:rPr lang="en-US" altLang="zh-CN" sz="1275" baseline="30000" dirty="0" err="1"/>
              <a:t>o</a:t>
            </a:r>
            <a:r>
              <a:rPr lang="en-US" altLang="zh-CN" sz="1275" dirty="0" err="1"/>
              <a:t>C</a:t>
            </a:r>
            <a:r>
              <a:rPr lang="en-US" altLang="zh-CN" sz="1275" dirty="0"/>
              <a:t> at 1000m. What is the change in acoustic travel time? *</a:t>
            </a:r>
          </a:p>
        </p:txBody>
      </p:sp>
    </p:spTree>
    <p:extLst>
      <p:ext uri="{BB962C8B-B14F-4D97-AF65-F5344CB8AC3E}">
        <p14:creationId xmlns:p14="http://schemas.microsoft.com/office/powerpoint/2010/main" val="296442455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485900" y="86917"/>
            <a:ext cx="6172200" cy="325040"/>
          </a:xfrm>
        </p:spPr>
        <p:txBody>
          <a:bodyPr/>
          <a:lstStyle/>
          <a:p>
            <a:pPr eaLnBrk="1" hangingPunct="1"/>
            <a:r>
              <a:rPr lang="en-US" altLang="zh-CN"/>
              <a:t>Calculation</a:t>
            </a:r>
            <a:endParaRPr lang="zh-CN" altLang="en-US"/>
          </a:p>
        </p:txBody>
      </p:sp>
      <p:sp>
        <p:nvSpPr>
          <p:cNvPr id="80899" name="Rectangle 3"/>
          <p:cNvSpPr>
            <a:spLocks noGrp="1" noChangeArrowheads="1"/>
          </p:cNvSpPr>
          <p:nvPr>
            <p:ph type="body" idx="1"/>
          </p:nvPr>
        </p:nvSpPr>
        <p:spPr>
          <a:xfrm>
            <a:off x="503999" y="792000"/>
            <a:ext cx="8136000" cy="3911203"/>
          </a:xfrm>
        </p:spPr>
        <p:txBody>
          <a:bodyPr/>
          <a:lstStyle/>
          <a:p>
            <a:pPr marL="371475" indent="-371475" eaLnBrk="1" hangingPunct="1">
              <a:spcBef>
                <a:spcPct val="40000"/>
              </a:spcBef>
              <a:buClrTx/>
              <a:buSzPct val="100000"/>
              <a:buFont typeface="Wingdings" pitchFamily="2" charset="2"/>
              <a:buAutoNum type="arabicPeriod" startAt="2"/>
            </a:pPr>
            <a:r>
              <a:rPr lang="en-US" altLang="zh-CN" sz="1500" dirty="0"/>
              <a:t>A 5m deep swimming pool is filled with seawater so that the level is 1 cm below the rim (e.g. 4.99 m of water).  If the water is well mixed and initially at 10</a:t>
            </a:r>
            <a:r>
              <a:rPr lang="en-US" altLang="zh-CN" sz="1500" baseline="30000" dirty="0"/>
              <a:t>o</a:t>
            </a:r>
            <a:r>
              <a:rPr lang="en-US" altLang="zh-CN" sz="1500" dirty="0"/>
              <a:t>C and 35 PSU.   If the water is uniformly heated, how hot would the water be when it started leaking over the rim?  How much heat (J/m</a:t>
            </a:r>
            <a:r>
              <a:rPr lang="en-US" altLang="zh-CN" sz="1500" baseline="30000" dirty="0"/>
              <a:t>2</a:t>
            </a:r>
            <a:r>
              <a:rPr lang="en-US" altLang="zh-CN" sz="1500" dirty="0"/>
              <a:t>) is required to heat the water to this point?   If the heating rate is 100 W/m</a:t>
            </a:r>
            <a:r>
              <a:rPr lang="en-US" altLang="zh-CN" sz="1500" baseline="30000" dirty="0"/>
              <a:t>2</a:t>
            </a:r>
            <a:r>
              <a:rPr lang="en-US" altLang="zh-CN" sz="1500" dirty="0"/>
              <a:t>, how long would this take? </a:t>
            </a:r>
            <a:endParaRPr lang="en-US" altLang="zh-CN" sz="1650" dirty="0"/>
          </a:p>
          <a:p>
            <a:pPr marL="657225" lvl="1" indent="-314325" eaLnBrk="1" hangingPunct="1">
              <a:spcBef>
                <a:spcPct val="40000"/>
              </a:spcBef>
            </a:pPr>
            <a:r>
              <a:rPr lang="en-US" altLang="zh-CN" sz="1500" dirty="0"/>
              <a:t>(Hints: using the simple equation of state: </a:t>
            </a:r>
            <a:r>
              <a:rPr lang="en-US" altLang="zh-CN" sz="1500" dirty="0">
                <a:sym typeface="Symbol" pitchFamily="18" charset="2"/>
              </a:rPr>
              <a:t>-</a:t>
            </a:r>
            <a:r>
              <a:rPr lang="en-US" altLang="zh-CN" sz="1500" baseline="-25000" dirty="0">
                <a:sym typeface="Symbol" pitchFamily="18" charset="2"/>
              </a:rPr>
              <a:t>0</a:t>
            </a:r>
            <a:r>
              <a:rPr lang="en-US" altLang="zh-CN" sz="1500" dirty="0">
                <a:sym typeface="Symbol" pitchFamily="18" charset="2"/>
              </a:rPr>
              <a:t>=[-a(T-T</a:t>
            </a:r>
            <a:r>
              <a:rPr lang="en-US" altLang="zh-CN" sz="1500" baseline="-25000" dirty="0">
                <a:sym typeface="Symbol" pitchFamily="18" charset="2"/>
              </a:rPr>
              <a:t>0</a:t>
            </a:r>
            <a:r>
              <a:rPr lang="en-US" altLang="zh-CN" sz="1500" dirty="0">
                <a:sym typeface="Symbol" pitchFamily="18" charset="2"/>
              </a:rPr>
              <a:t>)+b(S-S</a:t>
            </a:r>
            <a:r>
              <a:rPr lang="en-US" altLang="zh-CN" sz="1500" baseline="-25000" dirty="0">
                <a:sym typeface="Symbol" pitchFamily="18" charset="2"/>
              </a:rPr>
              <a:t>0</a:t>
            </a:r>
            <a:r>
              <a:rPr lang="en-US" altLang="zh-CN" sz="1500" dirty="0">
                <a:sym typeface="Symbol" pitchFamily="18" charset="2"/>
              </a:rPr>
              <a:t>)], Where </a:t>
            </a:r>
            <a:r>
              <a:rPr lang="en-US" altLang="zh-CN" sz="1500" baseline="-25000" dirty="0">
                <a:sym typeface="Symbol" pitchFamily="18" charset="2"/>
              </a:rPr>
              <a:t>0</a:t>
            </a:r>
            <a:r>
              <a:rPr lang="en-US" altLang="zh-CN" sz="1500" dirty="0">
                <a:sym typeface="Symbol" pitchFamily="18" charset="2"/>
              </a:rPr>
              <a:t>=1027kg/m</a:t>
            </a:r>
            <a:r>
              <a:rPr lang="en-US" altLang="zh-CN" sz="1500" baseline="30000" dirty="0">
                <a:sym typeface="Symbol" pitchFamily="18" charset="2"/>
              </a:rPr>
              <a:t>3</a:t>
            </a:r>
            <a:r>
              <a:rPr lang="en-US" altLang="zh-CN" sz="1500" dirty="0">
                <a:sym typeface="Symbol" pitchFamily="18" charset="2"/>
              </a:rPr>
              <a:t>, T</a:t>
            </a:r>
            <a:r>
              <a:rPr lang="en-US" altLang="zh-CN" sz="1500" baseline="-25000" dirty="0">
                <a:sym typeface="Symbol" pitchFamily="18" charset="2"/>
              </a:rPr>
              <a:t>0</a:t>
            </a:r>
            <a:r>
              <a:rPr lang="en-US" altLang="zh-CN" sz="1500" dirty="0">
                <a:sym typeface="Symbol" pitchFamily="18" charset="2"/>
              </a:rPr>
              <a:t>=10</a:t>
            </a:r>
            <a:r>
              <a:rPr lang="en-US" altLang="zh-CN" sz="1500" baseline="30000" dirty="0">
                <a:sym typeface="Symbol" pitchFamily="18" charset="2"/>
              </a:rPr>
              <a:t>o</a:t>
            </a:r>
            <a:r>
              <a:rPr lang="en-US" altLang="zh-CN" sz="1500" dirty="0">
                <a:sym typeface="Symbol" pitchFamily="18" charset="2"/>
              </a:rPr>
              <a:t>C, S</a:t>
            </a:r>
            <a:r>
              <a:rPr lang="en-US" altLang="zh-CN" sz="1500" baseline="-25000" dirty="0">
                <a:sym typeface="Symbol" pitchFamily="18" charset="2"/>
              </a:rPr>
              <a:t>0</a:t>
            </a:r>
            <a:r>
              <a:rPr lang="en-US" altLang="zh-CN" sz="1500" dirty="0">
                <a:sym typeface="Symbol" pitchFamily="18" charset="2"/>
              </a:rPr>
              <a:t>=35psu, a=0.15kg/m</a:t>
            </a:r>
            <a:r>
              <a:rPr lang="en-US" altLang="zh-CN" sz="1350" baseline="30000" dirty="0">
                <a:sym typeface="Symbol" pitchFamily="18" charset="2"/>
              </a:rPr>
              <a:t>3</a:t>
            </a:r>
            <a:r>
              <a:rPr lang="en-US" altLang="zh-CN" sz="1500" dirty="0">
                <a:sym typeface="Symbol" pitchFamily="18" charset="2"/>
              </a:rPr>
              <a:t>, b=0.78kg/m</a:t>
            </a:r>
            <a:r>
              <a:rPr lang="en-US" altLang="zh-CN" sz="1350" baseline="30000" dirty="0">
                <a:sym typeface="Symbol" pitchFamily="18" charset="2"/>
              </a:rPr>
              <a:t>3</a:t>
            </a:r>
            <a:r>
              <a:rPr lang="en-US" altLang="zh-CN" sz="1500" dirty="0">
                <a:sym typeface="Symbol" pitchFamily="18" charset="2"/>
              </a:rPr>
              <a:t>)</a:t>
            </a:r>
          </a:p>
        </p:txBody>
      </p:sp>
    </p:spTree>
    <p:extLst>
      <p:ext uri="{BB962C8B-B14F-4D97-AF65-F5344CB8AC3E}">
        <p14:creationId xmlns:p14="http://schemas.microsoft.com/office/powerpoint/2010/main" val="57215138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rotWithShape="1">
          <a:blip r:embed="rId2" cstate="print"/>
          <a:srcRect b="9124"/>
          <a:stretch/>
        </p:blipFill>
        <p:spPr>
          <a:xfrm>
            <a:off x="3744000" y="1224000"/>
            <a:ext cx="1670482" cy="1635782"/>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85900" y="86917"/>
            <a:ext cx="6172200" cy="325040"/>
          </a:xfrm>
        </p:spPr>
        <p:txBody>
          <a:bodyPr/>
          <a:lstStyle/>
          <a:p>
            <a:pPr eaLnBrk="1" hangingPunct="1"/>
            <a:r>
              <a:rPr lang="en-US" altLang="zh-CN"/>
              <a:t>Pressure and Depth</a:t>
            </a:r>
          </a:p>
        </p:txBody>
      </p:sp>
      <p:sp>
        <p:nvSpPr>
          <p:cNvPr id="11267" name="Rectangle 3"/>
          <p:cNvSpPr>
            <a:spLocks noGrp="1" noChangeArrowheads="1"/>
          </p:cNvSpPr>
          <p:nvPr>
            <p:ph type="body" idx="1"/>
          </p:nvPr>
        </p:nvSpPr>
        <p:spPr>
          <a:xfrm>
            <a:off x="611561" y="792000"/>
            <a:ext cx="3888432" cy="3456384"/>
          </a:xfrm>
        </p:spPr>
        <p:txBody>
          <a:bodyPr/>
          <a:lstStyle/>
          <a:p>
            <a:pPr eaLnBrk="1" hangingPunct="1">
              <a:lnSpc>
                <a:spcPct val="150000"/>
              </a:lnSpc>
              <a:spcBef>
                <a:spcPct val="40000"/>
              </a:spcBef>
            </a:pPr>
            <a:r>
              <a:rPr lang="en-US" altLang="zh-CN" sz="1800" dirty="0"/>
              <a:t>The horizontal pressure differences which drive the ocean currents are on the order of a </a:t>
            </a:r>
            <a:r>
              <a:rPr lang="en-US" altLang="zh-CN" sz="1800" dirty="0" err="1"/>
              <a:t>decibar</a:t>
            </a:r>
            <a:r>
              <a:rPr lang="en-US" altLang="zh-CN" sz="1800" dirty="0"/>
              <a:t> over hundreds or thousands of kilometers, that is, much smaller than the change in pressure with depth. </a:t>
            </a:r>
          </a:p>
        </p:txBody>
      </p:sp>
      <p:pic>
        <p:nvPicPr>
          <p:cNvPr id="4" name="Picture 4" descr="f03-02-9780750645522">
            <a:extLst>
              <a:ext uri="{FF2B5EF4-FFF2-40B4-BE49-F238E27FC236}">
                <a16:creationId xmlns:a16="http://schemas.microsoft.com/office/drawing/2014/main" id="{FFA2B3E0-142A-474E-9D6B-2BA815E97904}"/>
              </a:ext>
            </a:extLst>
          </p:cNvPr>
          <p:cNvPicPr>
            <a:picLocks noChangeAspect="1" noChangeArrowheads="1"/>
          </p:cNvPicPr>
          <p:nvPr/>
        </p:nvPicPr>
        <p:blipFill>
          <a:blip r:embed="rId3" cstate="print"/>
          <a:srcRect/>
          <a:stretch>
            <a:fillRect/>
          </a:stretch>
        </p:blipFill>
        <p:spPr bwMode="auto">
          <a:xfrm>
            <a:off x="4860032" y="843558"/>
            <a:ext cx="3132000" cy="2990943"/>
          </a:xfrm>
          <a:prstGeom prst="rect">
            <a:avLst/>
          </a:prstGeom>
          <a:noFill/>
          <a:ln w="9525">
            <a:noFill/>
            <a:miter lim="800000"/>
            <a:headEnd/>
            <a:tailEnd/>
          </a:ln>
        </p:spPr>
      </p:pic>
      <p:sp>
        <p:nvSpPr>
          <p:cNvPr id="5" name="Text Box 6">
            <a:extLst>
              <a:ext uri="{FF2B5EF4-FFF2-40B4-BE49-F238E27FC236}">
                <a16:creationId xmlns:a16="http://schemas.microsoft.com/office/drawing/2014/main" id="{C60F8D13-4AB7-42B8-A8AB-75145CB6FC7C}"/>
              </a:ext>
            </a:extLst>
          </p:cNvPr>
          <p:cNvSpPr txBox="1">
            <a:spLocks noChangeArrowheads="1"/>
          </p:cNvSpPr>
          <p:nvPr/>
        </p:nvSpPr>
        <p:spPr bwMode="auto">
          <a:xfrm>
            <a:off x="3635896" y="3906752"/>
            <a:ext cx="5036379" cy="683264"/>
          </a:xfrm>
          <a:prstGeom prst="rect">
            <a:avLst/>
          </a:prstGeom>
          <a:noFill/>
          <a:ln w="9525">
            <a:noFill/>
            <a:miter lim="800000"/>
            <a:headEnd/>
            <a:tailEnd/>
          </a:ln>
        </p:spPr>
        <p:txBody>
          <a:bodyPr wrap="square">
            <a:spAutoFit/>
          </a:bodyPr>
          <a:lstStyle/>
          <a:p>
            <a:pPr algn="ctr">
              <a:spcBef>
                <a:spcPct val="20000"/>
              </a:spcBef>
              <a:buClr>
                <a:schemeClr val="accent1"/>
              </a:buClr>
              <a:buSzPct val="50000"/>
            </a:pPr>
            <a:r>
              <a:rPr lang="en-US" altLang="zh-CN" sz="1200" b="0" dirty="0">
                <a:solidFill>
                  <a:srgbClr val="0000FF"/>
                </a:solidFill>
                <a:latin typeface="Calibri" pitchFamily="34" charset="0"/>
                <a:ea typeface="+mn-ea"/>
                <a:cs typeface="Calibri" pitchFamily="34" charset="0"/>
              </a:rPr>
              <a:t>The relation between depth and pressure, using a station in the northwest Pacific at 41</a:t>
            </a:r>
            <a:r>
              <a:rPr lang="en-US" altLang="zh-CN" sz="1200" b="0" dirty="0">
                <a:solidFill>
                  <a:srgbClr val="0000FF"/>
                </a:solidFill>
                <a:latin typeface="Calibri" pitchFamily="34" charset="0"/>
                <a:ea typeface="+mn-ea"/>
                <a:cs typeface="Calibri" pitchFamily="34" charset="0"/>
                <a:sym typeface="Symbol"/>
              </a:rPr>
              <a:t></a:t>
            </a:r>
            <a:r>
              <a:rPr lang="en-US" altLang="zh-CN" sz="1200" b="0" dirty="0">
                <a:solidFill>
                  <a:srgbClr val="0000FF"/>
                </a:solidFill>
                <a:latin typeface="Calibri" pitchFamily="34" charset="0"/>
                <a:ea typeface="+mn-ea"/>
                <a:cs typeface="Calibri" pitchFamily="34" charset="0"/>
              </a:rPr>
              <a:t>53’N, 146</a:t>
            </a:r>
            <a:r>
              <a:rPr lang="en-US" altLang="zh-CN" sz="1200" b="0" dirty="0">
                <a:solidFill>
                  <a:srgbClr val="0000FF"/>
                </a:solidFill>
                <a:latin typeface="Calibri" pitchFamily="34" charset="0"/>
                <a:ea typeface="+mn-ea"/>
                <a:cs typeface="Calibri" pitchFamily="34" charset="0"/>
                <a:sym typeface="Symbol"/>
              </a:rPr>
              <a:t></a:t>
            </a:r>
            <a:r>
              <a:rPr lang="en-US" altLang="zh-CN" sz="1200" b="0" dirty="0">
                <a:solidFill>
                  <a:srgbClr val="0000FF"/>
                </a:solidFill>
                <a:latin typeface="Calibri" pitchFamily="34" charset="0"/>
                <a:ea typeface="+mn-ea"/>
                <a:cs typeface="Calibri" pitchFamily="34" charset="0"/>
              </a:rPr>
              <a:t>18’W. Calculated from a CTD profile near Japan.</a:t>
            </a:r>
            <a:endParaRPr lang="zh-CN" altLang="en-US" sz="1200" b="0" dirty="0">
              <a:solidFill>
                <a:srgbClr val="0000FF"/>
              </a:solidFill>
              <a:latin typeface="Calibri" pitchFamily="34" charset="0"/>
              <a:ea typeface="+mn-ea"/>
              <a:cs typeface="Calibri" pitchFamily="34" charset="0"/>
            </a:endParaRPr>
          </a:p>
          <a:p>
            <a:pPr marL="257175" indent="-257175" algn="ctr">
              <a:spcBef>
                <a:spcPct val="20000"/>
              </a:spcBef>
              <a:buClr>
                <a:schemeClr val="accent1"/>
              </a:buClr>
              <a:buSzPct val="50000"/>
            </a:pPr>
            <a:endParaRPr lang="en-US" altLang="zh-CN" sz="1200" b="0" dirty="0">
              <a:solidFill>
                <a:srgbClr val="0000FF"/>
              </a:solidFill>
              <a:latin typeface="Calibri" pitchFamily="34" charset="0"/>
              <a:ea typeface="+mn-ea"/>
              <a:cs typeface="Calibri" pitchFamily="34" charset="0"/>
            </a:endParaRPr>
          </a:p>
        </p:txBody>
      </p:sp>
    </p:spTree>
    <p:extLst>
      <p:ext uri="{BB962C8B-B14F-4D97-AF65-F5344CB8AC3E}">
        <p14:creationId xmlns:p14="http://schemas.microsoft.com/office/powerpoint/2010/main" val="6320382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85900" y="86917"/>
            <a:ext cx="6172200" cy="325040"/>
          </a:xfrm>
        </p:spPr>
        <p:txBody>
          <a:bodyPr/>
          <a:lstStyle/>
          <a:p>
            <a:pPr eaLnBrk="1" hangingPunct="1"/>
            <a:r>
              <a:rPr lang="en-US" altLang="zh-CN"/>
              <a:t>Temperature </a:t>
            </a:r>
            <a:endParaRPr lang="zh-CN" altLang="en-US"/>
          </a:p>
        </p:txBody>
      </p:sp>
      <p:sp>
        <p:nvSpPr>
          <p:cNvPr id="13315" name="Rectangle 3"/>
          <p:cNvSpPr>
            <a:spLocks noGrp="1" noChangeArrowheads="1"/>
          </p:cNvSpPr>
          <p:nvPr>
            <p:ph type="body" idx="1"/>
          </p:nvPr>
        </p:nvSpPr>
        <p:spPr>
          <a:xfrm>
            <a:off x="503999" y="792001"/>
            <a:ext cx="8136000" cy="3147902"/>
          </a:xfrm>
        </p:spPr>
        <p:txBody>
          <a:bodyPr/>
          <a:lstStyle/>
          <a:p>
            <a:pPr eaLnBrk="1" hangingPunct="1">
              <a:spcBef>
                <a:spcPct val="40000"/>
              </a:spcBef>
            </a:pPr>
            <a:r>
              <a:rPr lang="en-US" altLang="zh-CN" sz="2100" dirty="0"/>
              <a:t>Definition</a:t>
            </a:r>
            <a:endParaRPr lang="en-US" altLang="zh-CN" sz="1275" dirty="0"/>
          </a:p>
          <a:p>
            <a:pPr lvl="1" eaLnBrk="1" hangingPunct="1">
              <a:spcBef>
                <a:spcPct val="40000"/>
              </a:spcBef>
            </a:pPr>
            <a:r>
              <a:rPr lang="en-US" altLang="zh-CN" sz="1800" dirty="0"/>
              <a:t>Temperature is a thermodynamic property of a fluid, and is due to the activity of molecules and atoms in the fluid. The more the activity (energy), the higher the temperature. Temperature is a measure of the heat content. Heat and temperature are related through the specific heat. When the heat content is </a:t>
            </a:r>
            <a:r>
              <a:rPr lang="en-US" altLang="zh-CN" sz="1800" dirty="0">
                <a:solidFill>
                  <a:srgbClr val="FF0000"/>
                </a:solidFill>
              </a:rPr>
              <a:t>zero (no activity)</a:t>
            </a:r>
            <a:r>
              <a:rPr lang="en-US" altLang="zh-CN" sz="1800" dirty="0"/>
              <a:t>, the temperature is </a:t>
            </a:r>
            <a:r>
              <a:rPr lang="en-US" altLang="zh-CN" sz="1800" dirty="0">
                <a:solidFill>
                  <a:srgbClr val="FF0000"/>
                </a:solidFill>
              </a:rPr>
              <a:t>absolute zero</a:t>
            </a:r>
            <a:r>
              <a:rPr lang="en-US" altLang="zh-CN" sz="1800" dirty="0"/>
              <a:t> (on the Kelvin scale). </a:t>
            </a:r>
          </a:p>
          <a:p>
            <a:pPr eaLnBrk="1" hangingPunct="1">
              <a:spcBef>
                <a:spcPct val="40000"/>
              </a:spcBef>
            </a:pPr>
            <a:r>
              <a:rPr lang="en-US" altLang="zh-CN" sz="2100" dirty="0"/>
              <a:t>Unit</a:t>
            </a:r>
            <a:endParaRPr lang="en-US" altLang="zh-CN" sz="1275" dirty="0"/>
          </a:p>
          <a:p>
            <a:pPr lvl="1" eaLnBrk="1" hangingPunct="1">
              <a:spcBef>
                <a:spcPct val="40000"/>
              </a:spcBef>
            </a:pPr>
            <a:r>
              <a:rPr lang="en-US" altLang="zh-CN" sz="1800" baseline="30000" dirty="0" err="1"/>
              <a:t>o</a:t>
            </a:r>
            <a:r>
              <a:rPr lang="en-US" altLang="zh-CN" sz="1800" dirty="0" err="1"/>
              <a:t>C.</a:t>
            </a:r>
            <a:r>
              <a:rPr lang="en-US" altLang="zh-CN" sz="1800" dirty="0"/>
              <a:t> For heat content and heat transport calculations, using the Kelvin scale. 0</a:t>
            </a:r>
            <a:r>
              <a:rPr lang="en-US" altLang="zh-CN" sz="1800" baseline="30000" dirty="0"/>
              <a:t>o</a:t>
            </a:r>
            <a:r>
              <a:rPr lang="en-US" altLang="zh-CN" sz="1800" dirty="0"/>
              <a:t>C = 273.16 K. A change of 1 </a:t>
            </a:r>
            <a:r>
              <a:rPr lang="en-US" altLang="zh-CN" sz="1800" baseline="30000" dirty="0" err="1"/>
              <a:t>o</a:t>
            </a:r>
            <a:r>
              <a:rPr lang="en-US" altLang="zh-CN" sz="1800" dirty="0" err="1"/>
              <a:t>C</a:t>
            </a:r>
            <a:r>
              <a:rPr lang="en-US" altLang="zh-CN" sz="1800" dirty="0"/>
              <a:t> is the same as a change of 1 deg K.</a:t>
            </a:r>
          </a:p>
        </p:txBody>
      </p:sp>
    </p:spTree>
    <p:extLst>
      <p:ext uri="{BB962C8B-B14F-4D97-AF65-F5344CB8AC3E}">
        <p14:creationId xmlns:p14="http://schemas.microsoft.com/office/powerpoint/2010/main" val="631432972"/>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2859</TotalTime>
  <Words>5585</Words>
  <Application>Microsoft Office PowerPoint</Application>
  <PresentationFormat>全屏显示(16:9)</PresentationFormat>
  <Paragraphs>279</Paragraphs>
  <Slides>74</Slides>
  <Notes>17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74</vt:i4>
      </vt:variant>
    </vt:vector>
  </HeadingPairs>
  <TitlesOfParts>
    <vt:vector size="87" baseType="lpstr">
      <vt:lpstr>微软雅黑</vt:lpstr>
      <vt:lpstr>Arial</vt:lpstr>
      <vt:lpstr>Calibri</vt:lpstr>
      <vt:lpstr>Cambria</vt:lpstr>
      <vt:lpstr>Copperplate Gothic Light</vt:lpstr>
      <vt:lpstr>Lucida Calligraphy</vt:lpstr>
      <vt:lpstr>Maiandra GD</vt:lpstr>
      <vt:lpstr>Tahoma</vt:lpstr>
      <vt:lpstr>Times New Roman</vt:lpstr>
      <vt:lpstr>Verdana</vt:lpstr>
      <vt:lpstr>Wingdings</vt:lpstr>
      <vt:lpstr>Wingdings 2</vt:lpstr>
      <vt:lpstr>PKU_AOS</vt:lpstr>
      <vt:lpstr> Lecture 2: Physical Properties of Seawater    Descriptive Physical Oceanography</vt:lpstr>
      <vt:lpstr>PowerPoint 演示文稿</vt:lpstr>
      <vt:lpstr>Vocabulary</vt:lpstr>
      <vt:lpstr>Pressure and Depth</vt:lpstr>
      <vt:lpstr>Pressure and Depth</vt:lpstr>
      <vt:lpstr>Pressure and Depth</vt:lpstr>
      <vt:lpstr>Pressure and Depth</vt:lpstr>
      <vt:lpstr>Pressure and Depth</vt:lpstr>
      <vt:lpstr>Temperature </vt:lpstr>
      <vt:lpstr>Temperature </vt:lpstr>
      <vt:lpstr>Accuracy （准确） and Precision（精确）</vt:lpstr>
      <vt:lpstr>Heat</vt:lpstr>
      <vt:lpstr>Heat</vt:lpstr>
      <vt:lpstr>Potential temperature（位温）</vt:lpstr>
      <vt:lpstr>Potential temperature</vt:lpstr>
      <vt:lpstr>Potential temperature</vt:lpstr>
      <vt:lpstr>Distribution of Surface Temperature</vt:lpstr>
      <vt:lpstr>Pacific Sea Surface Temperature (Levitus annual mean) </vt:lpstr>
      <vt:lpstr>Atlantic-Indian Sea Surface Temperature (Levitus annual mean) </vt:lpstr>
      <vt:lpstr>Global Sea Surface Temperature in Winter</vt:lpstr>
      <vt:lpstr>Vertical profiles of Temperature, Potential temperature </vt:lpstr>
      <vt:lpstr>South Atlantic (20S, 5W):   Salinity,   Temperature,   Potential temperature,   Sigma theta,  Sigma 4 </vt:lpstr>
      <vt:lpstr>Meridional section of temperature: Atlantic 25W</vt:lpstr>
      <vt:lpstr>Meridional sections of potential temperature: Atlantic 25W </vt:lpstr>
      <vt:lpstr>Meridional sections of potential temperature: Pacific 150W</vt:lpstr>
      <vt:lpstr>Meridional sections of potential temperature: Indian 95E</vt:lpstr>
      <vt:lpstr>Salinity (盐度) </vt:lpstr>
      <vt:lpstr>Salinity (盐度) </vt:lpstr>
      <vt:lpstr>Salinity (盐度) </vt:lpstr>
      <vt:lpstr>How is salinity measured? </vt:lpstr>
      <vt:lpstr>Distribution of salinity and conductivity </vt:lpstr>
      <vt:lpstr>Pacific Sea Surface Salinity (Levitus annual mean)</vt:lpstr>
      <vt:lpstr>Atlantic and Indian Sea Surface Salinity (Levitus annual mean)</vt:lpstr>
      <vt:lpstr>Global Sea Surface Salinity in Winter</vt:lpstr>
      <vt:lpstr>Gulf of Alaska (northeast Pacific):  Temperature, Salinity, Conductivity, </vt:lpstr>
      <vt:lpstr>Subtropical and Subpolar North Pacific salinity </vt:lpstr>
      <vt:lpstr>Meridional section of salinity: Pacific 150W </vt:lpstr>
      <vt:lpstr>Meridional section of salinity: Atlantic 25W</vt:lpstr>
      <vt:lpstr>Meridional section of salinity: Indian 95E</vt:lpstr>
      <vt:lpstr>Density</vt:lpstr>
      <vt:lpstr>Density</vt:lpstr>
      <vt:lpstr>Density depends nonlinearly on temperature &amp; salinity </vt:lpstr>
      <vt:lpstr>The nonlinearity of the equation of state is apparent in contours of constant density in the plane of temperature and salinity (at constant pressure) - they are curved. They are concave towards higher salinity and lower temperature. </vt:lpstr>
      <vt:lpstr>Potential Density（位势密度）</vt:lpstr>
      <vt:lpstr>Potential Density</vt:lpstr>
      <vt:lpstr>Potential Density</vt:lpstr>
      <vt:lpstr>Potential Density at Different Reference Pressure</vt:lpstr>
      <vt:lpstr>Pacific Sea Surface Density (Levitus annual mean [kg/m3-1000]). </vt:lpstr>
      <vt:lpstr>Atlantic-Indian Sea Surface Density (Levitus annual mean). </vt:lpstr>
      <vt:lpstr>Global Sea Surface Density in Winter</vt:lpstr>
      <vt:lpstr>PowerPoint 演示文稿</vt:lpstr>
      <vt:lpstr>PowerPoint 演示文稿</vt:lpstr>
      <vt:lpstr>PowerPoint 演示文稿</vt:lpstr>
      <vt:lpstr>PowerPoint 演示文稿</vt:lpstr>
      <vt:lpstr>PowerPoint 演示文稿</vt:lpstr>
      <vt:lpstr>PowerPoint 演示文稿</vt:lpstr>
      <vt:lpstr>Sound in the Sea</vt:lpstr>
      <vt:lpstr>Sound Speed</vt:lpstr>
      <vt:lpstr>SOFAR Movie</vt:lpstr>
      <vt:lpstr>PowerPoint 演示文稿</vt:lpstr>
      <vt:lpstr>Light in the Sea</vt:lpstr>
      <vt:lpstr>Light in the Sea</vt:lpstr>
      <vt:lpstr>Light Penetrating</vt:lpstr>
      <vt:lpstr>Light in the Sea</vt:lpstr>
      <vt:lpstr>Tracers</vt:lpstr>
      <vt:lpstr>Tracers</vt:lpstr>
      <vt:lpstr>PowerPoint 演示文稿</vt:lpstr>
      <vt:lpstr>PowerPoint 演示文稿</vt:lpstr>
      <vt:lpstr>PowerPoint 演示文稿</vt:lpstr>
      <vt:lpstr>Questions (Due in 2 weeks)</vt:lpstr>
      <vt:lpstr>Questions</vt:lpstr>
      <vt:lpstr>Calculation</vt:lpstr>
      <vt:lpstr>Calculation</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166</cp:revision>
  <dcterms:created xsi:type="dcterms:W3CDTF">2011-02-17T14:19:49Z</dcterms:created>
  <dcterms:modified xsi:type="dcterms:W3CDTF">2023-09-27T04:05:39Z</dcterms:modified>
</cp:coreProperties>
</file>