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5"/>
  </p:notesMasterIdLst>
  <p:handoutMasterIdLst>
    <p:handoutMasterId r:id="rId36"/>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7" r:id="rId14"/>
    <p:sldId id="578" r:id="rId15"/>
    <p:sldId id="579" r:id="rId16"/>
    <p:sldId id="580" r:id="rId17"/>
    <p:sldId id="581" r:id="rId18"/>
    <p:sldId id="582" r:id="rId19"/>
    <p:sldId id="583" r:id="rId20"/>
    <p:sldId id="584" r:id="rId21"/>
    <p:sldId id="585" r:id="rId22"/>
    <p:sldId id="586" r:id="rId23"/>
    <p:sldId id="587" r:id="rId24"/>
    <p:sldId id="589" r:id="rId25"/>
    <p:sldId id="590" r:id="rId26"/>
    <p:sldId id="598" r:id="rId27"/>
    <p:sldId id="591" r:id="rId28"/>
    <p:sldId id="592" r:id="rId29"/>
    <p:sldId id="594" r:id="rId30"/>
    <p:sldId id="595" r:id="rId31"/>
    <p:sldId id="596" r:id="rId32"/>
    <p:sldId id="597" r:id="rId33"/>
    <p:sldId id="563" r:id="rId34"/>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endParaRPr lang="zh-CN" altLang="en-US"/>
          </a:p>
        </p:txBody>
      </p:sp>
      <p:sp>
        <p:nvSpPr>
          <p:cNvPr id="40964" name="灯片编号占位符 3"/>
          <p:cNvSpPr>
            <a:spLocks noGrp="1"/>
          </p:cNvSpPr>
          <p:nvPr>
            <p:ph type="sldNum" sz="quarter" idx="5"/>
          </p:nvPr>
        </p:nvSpPr>
        <p:spPr>
          <a:noFill/>
        </p:spPr>
        <p:txBody>
          <a:bodyPr/>
          <a:lstStyle/>
          <a:p>
            <a:fld id="{E902CBDD-4E8B-4976-820B-7394D58C1233}" type="slidenum">
              <a:rPr lang="zh-CN" altLang="en-US" smtClean="0"/>
              <a:pPr/>
              <a:t>5</a:t>
            </a:fld>
            <a:endParaRPr lang="en-US" altLang="zh-CN"/>
          </a:p>
        </p:txBody>
      </p:sp>
    </p:spTree>
    <p:extLst>
      <p:ext uri="{BB962C8B-B14F-4D97-AF65-F5344CB8AC3E}">
        <p14:creationId xmlns:p14="http://schemas.microsoft.com/office/powerpoint/2010/main" val="52814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ECE24FF-B156-474E-8C87-01CE013543A2}" type="slidenum">
              <a:rPr lang="zh-CN" altLang="en-US" smtClean="0"/>
              <a:pPr/>
              <a:t>23</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spcBef>
                <a:spcPct val="40000"/>
              </a:spcBef>
            </a:pPr>
            <a:r>
              <a:rPr lang="en-US" altLang="zh-CN" sz="1100"/>
              <a:t>If, for example, in late autumn and winter the bottom of the mixed layer (z1 in Figure 4.3) progresses downward faster than the surface water moves downward as a result of Ekman pumping, water pumped from the surface during summer is caught by the expanding surface mixed layer before it can escape into the permanent thermocline, and the properties of the water subducted into the permanent thermocline are determined by the surface water properties during late winter only. </a:t>
            </a:r>
          </a:p>
          <a:p>
            <a:pPr>
              <a:spcBef>
                <a:spcPct val="40000"/>
              </a:spcBef>
            </a:pPr>
            <a:r>
              <a:rPr lang="en-US" altLang="zh-CN" sz="1100"/>
              <a:t>Although subduction is a permanent process, water mass formation occurs only in late autumn and winter. This can be verified by comparing the properties of the surface mixed layer in the Subtropical Convergence with those of the permanent thermocline in the tropics, i.e. by comparing T-S diagrams along the lines </a:t>
            </a:r>
            <a:r>
              <a:rPr lang="en-US" altLang="zh-CN" sz="1100" i="1"/>
              <a:t>ABCD </a:t>
            </a:r>
            <a:r>
              <a:rPr lang="en-US" altLang="zh-CN" sz="1100"/>
              <a:t>and </a:t>
            </a:r>
            <a:r>
              <a:rPr lang="en-US" altLang="zh-CN" sz="1100" i="1"/>
              <a:t>A'B'C'D' </a:t>
            </a:r>
            <a:r>
              <a:rPr lang="en-US" altLang="zh-CN" sz="1100"/>
              <a:t>in Figure 4.3. </a:t>
            </a:r>
            <a:endParaRPr lang="zh-CN" altLang="en-US" sz="1100"/>
          </a:p>
          <a:p>
            <a:endParaRPr lang="zh-CN" altLang="en-US"/>
          </a:p>
        </p:txBody>
      </p:sp>
    </p:spTree>
    <p:extLst>
      <p:ext uri="{BB962C8B-B14F-4D97-AF65-F5344CB8AC3E}">
        <p14:creationId xmlns:p14="http://schemas.microsoft.com/office/powerpoint/2010/main" val="255886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E4B3F76-62BB-4611-8699-42D53AC31D52}" type="slidenum">
              <a:rPr lang="zh-CN" altLang="en-US" smtClean="0"/>
              <a:pPr/>
              <a:t>27</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tLang="zh-CN"/>
          </a:p>
        </p:txBody>
      </p:sp>
    </p:spTree>
    <p:extLst>
      <p:ext uri="{BB962C8B-B14F-4D97-AF65-F5344CB8AC3E}">
        <p14:creationId xmlns:p14="http://schemas.microsoft.com/office/powerpoint/2010/main" val="146557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AE34575-C179-4018-8F04-528BE84E06E8}" type="slidenum">
              <a:rPr lang="zh-CN" altLang="en-US" smtClean="0"/>
              <a:pPr/>
              <a:t>29</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altLang="zh-CN" dirty="0"/>
              <a:t>Figure 4.5 summarizes the discussion of </a:t>
            </a:r>
            <a:r>
              <a:rPr lang="en-US" altLang="zh-CN" dirty="0" err="1"/>
              <a:t>thermoclines</a:t>
            </a:r>
            <a:r>
              <a:rPr lang="en-US" altLang="zh-CN" dirty="0"/>
              <a:t> and subduction. Intermediate Water, which spreads just below the permanent thermocline, is also produced by subduction. Although the driving agent is not Ekman pumping but mixing and convection in the region between two strong currents the mechanism is the same, movement along isopycnal surfaces towards the equator.</a:t>
            </a:r>
          </a:p>
          <a:p>
            <a:endParaRPr lang="zh-CN" altLang="en-US" dirty="0"/>
          </a:p>
        </p:txBody>
      </p:sp>
    </p:spTree>
    <p:extLst>
      <p:ext uri="{BB962C8B-B14F-4D97-AF65-F5344CB8AC3E}">
        <p14:creationId xmlns:p14="http://schemas.microsoft.com/office/powerpoint/2010/main" val="426545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a:t>Fig. 10. Value of t90 at 1975m for the high latitude North Atlantic (Fig. 1) injection experiment. As before, any values beyond 2000 years are extrapolations and will underestimate the true value. The model has numerical difficulties near the Rio Grande Rise and the anomalous area east of Brazil is one where the concentration is rising very slowly and the extrapolation is unduly influenced by the short-time scale noise. For this computation, the concentrations were smoothed over 500 years prior to extrapolation. Because of the limited area of injection, t90 exceeds, sometimes greatly, the values in the global input experiment.</a:t>
            </a:r>
            <a:endParaRPr lang="zh-CN" altLang="en-US"/>
          </a:p>
        </p:txBody>
      </p:sp>
      <p:sp>
        <p:nvSpPr>
          <p:cNvPr id="41988" name="灯片编号占位符 3"/>
          <p:cNvSpPr>
            <a:spLocks noGrp="1"/>
          </p:cNvSpPr>
          <p:nvPr>
            <p:ph type="sldNum" sz="quarter" idx="5"/>
          </p:nvPr>
        </p:nvSpPr>
        <p:spPr>
          <a:noFill/>
        </p:spPr>
        <p:txBody>
          <a:bodyPr/>
          <a:lstStyle/>
          <a:p>
            <a:fld id="{F3C85B9F-BE11-4F70-8D8B-630F1F231D54}" type="slidenum">
              <a:rPr lang="zh-CN" altLang="en-US" smtClean="0"/>
              <a:pPr/>
              <a:t>9</a:t>
            </a:fld>
            <a:endParaRPr lang="en-US" altLang="zh-CN"/>
          </a:p>
        </p:txBody>
      </p:sp>
    </p:spTree>
    <p:extLst>
      <p:ext uri="{BB962C8B-B14F-4D97-AF65-F5344CB8AC3E}">
        <p14:creationId xmlns:p14="http://schemas.microsoft.com/office/powerpoint/2010/main" val="307617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852CBB-5BD0-48F6-A35A-9FA41B4CA359}" type="slidenum">
              <a:rPr lang="zh-CN" altLang="en-US" smtClean="0"/>
              <a:pPr/>
              <a:t>12</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spcBef>
                <a:spcPct val="40000"/>
              </a:spcBef>
            </a:pPr>
            <a:r>
              <a:rPr lang="en-US" altLang="zh-CN"/>
              <a:t>Most of the heat and salt exchange with the atmosphere occurs at the ocean surface in a layer which during most of the year is less than 150 m deep. Once a water parcel is removed from the surface layer its temperature and salinity do not change until it rises back up to the surface again, usually many years later. </a:t>
            </a:r>
          </a:p>
          <a:p>
            <a:pPr>
              <a:spcBef>
                <a:spcPct val="40000"/>
              </a:spcBef>
            </a:pPr>
            <a:r>
              <a:rPr lang="en-US" altLang="zh-CN"/>
              <a:t>Residence times of deeper waters at hundreds of years, lack of mixing. Yet mixing is not entirely absent. </a:t>
            </a:r>
          </a:p>
          <a:p>
            <a:pPr>
              <a:spcBef>
                <a:spcPct val="40000"/>
              </a:spcBef>
            </a:pPr>
            <a:r>
              <a:rPr lang="en-US" altLang="zh-CN"/>
              <a:t>Water masses with well-defined temperature and salinity characteristics are created by surface processes in specific locations, which then sink and mix slowly with other water masses as they move along.</a:t>
            </a:r>
          </a:p>
          <a:p>
            <a:pPr>
              <a:spcBef>
                <a:spcPct val="40000"/>
              </a:spcBef>
            </a:pPr>
            <a:r>
              <a:rPr lang="en-US" altLang="zh-CN"/>
              <a:t>The analysis of water mass movements and mixing can assist in understanding the deep oceanic circulation </a:t>
            </a:r>
          </a:p>
          <a:p>
            <a:pPr>
              <a:spcBef>
                <a:spcPct val="40000"/>
              </a:spcBef>
            </a:pPr>
            <a:r>
              <a:rPr lang="en-US" altLang="zh-CN"/>
              <a:t>The best hope to achieve a complete description of the circulation in the ocean at all depths is to combine water mass analysis with our knowledge of the constraints on possible flows posed by geostrophy and Ekman dynamics. </a:t>
            </a:r>
          </a:p>
          <a:p>
            <a:endParaRPr lang="zh-CN" altLang="en-US"/>
          </a:p>
        </p:txBody>
      </p:sp>
    </p:spTree>
    <p:extLst>
      <p:ext uri="{BB962C8B-B14F-4D97-AF65-F5344CB8AC3E}">
        <p14:creationId xmlns:p14="http://schemas.microsoft.com/office/powerpoint/2010/main" val="92412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1F0EC59-2743-4C6A-8C36-7A287A76E48D}" type="slidenum">
              <a:rPr lang="zh-CN" altLang="en-US" smtClean="0"/>
              <a:pPr/>
              <a:t>13</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spcBef>
                <a:spcPct val="40000"/>
              </a:spcBef>
            </a:pPr>
            <a:r>
              <a:rPr lang="en-US" altLang="zh-CN"/>
              <a:t>Most of the heat and salt exchange with the atmosphere occurs at the ocean surface in a layer which during most of the year is less than 150 m deep. Once a water parcel is removed from the surface layer its temperature and salinity do not change until it rises back up to the surface again, usually many years later. </a:t>
            </a:r>
          </a:p>
          <a:p>
            <a:pPr>
              <a:spcBef>
                <a:spcPct val="40000"/>
              </a:spcBef>
            </a:pPr>
            <a:r>
              <a:rPr lang="en-US" altLang="zh-CN"/>
              <a:t>Residence times of deeper waters at hundreds of years, lack of mixing. Yet mixing is not entirely absent. </a:t>
            </a:r>
          </a:p>
          <a:p>
            <a:pPr>
              <a:spcBef>
                <a:spcPct val="40000"/>
              </a:spcBef>
            </a:pPr>
            <a:r>
              <a:rPr lang="en-US" altLang="zh-CN"/>
              <a:t>Water masses with well-defined temperature and salinity characteristics are created by surface processes in specific locations, which then sink and mix slowly with other water masses as they move along.</a:t>
            </a:r>
          </a:p>
          <a:p>
            <a:pPr>
              <a:spcBef>
                <a:spcPct val="40000"/>
              </a:spcBef>
            </a:pPr>
            <a:r>
              <a:rPr lang="en-US" altLang="zh-CN"/>
              <a:t>The analysis of water mass movements and mixing can assist in understanding the deep oceanic circulation </a:t>
            </a:r>
          </a:p>
          <a:p>
            <a:pPr>
              <a:spcBef>
                <a:spcPct val="40000"/>
              </a:spcBef>
            </a:pPr>
            <a:r>
              <a:rPr lang="en-US" altLang="zh-CN"/>
              <a:t>The best hope to achieve a complete description of the circulation in the ocean at all depths is to combine water mass analysis with our knowledge of the constraints on possible flows posed by geostrophy and Ekman dynamics. </a:t>
            </a:r>
          </a:p>
          <a:p>
            <a:endParaRPr lang="zh-CN" altLang="en-US"/>
          </a:p>
        </p:txBody>
      </p:sp>
    </p:spTree>
    <p:extLst>
      <p:ext uri="{BB962C8B-B14F-4D97-AF65-F5344CB8AC3E}">
        <p14:creationId xmlns:p14="http://schemas.microsoft.com/office/powerpoint/2010/main" val="40664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057871-E764-4D73-8653-35905F56958D}" type="slidenum">
              <a:rPr lang="zh-CN" altLang="en-US" smtClean="0"/>
              <a:pPr/>
              <a:t>14</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nSpc>
                <a:spcPct val="80000"/>
              </a:lnSpc>
            </a:pPr>
            <a:endParaRPr lang="zh-CN" altLang="en-US" sz="800"/>
          </a:p>
        </p:txBody>
      </p:sp>
    </p:spTree>
    <p:extLst>
      <p:ext uri="{BB962C8B-B14F-4D97-AF65-F5344CB8AC3E}">
        <p14:creationId xmlns:p14="http://schemas.microsoft.com/office/powerpoint/2010/main" val="86566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6D85798-F5A0-41BF-A95D-3E864B9F5C76}" type="slidenum">
              <a:rPr lang="zh-CN" altLang="en-US" smtClean="0"/>
              <a:pPr/>
              <a:t>16</a:t>
            </a:fld>
            <a:endParaRPr lang="en-US" altLang="zh-CN"/>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a:spcBef>
                <a:spcPct val="40000"/>
              </a:spcBef>
            </a:pPr>
            <a:r>
              <a:rPr lang="en-US" altLang="zh-CN" sz="1100"/>
              <a:t>Large dots and the heavy line indicate water mass properties in the formation regions, which for all but Surface Water are located far outside the Coral Sea. The standard deviation was determined by comparing stations in the region with a space average and does not include variability in time. Similar standard deviations can be derived for temperature and other properties. Based on Tomczak and Hao (1989).</a:t>
            </a:r>
          </a:p>
          <a:p>
            <a:pPr>
              <a:spcBef>
                <a:spcPct val="40000"/>
              </a:spcBef>
            </a:pPr>
            <a:endParaRPr lang="en-US" altLang="zh-CN" sz="1100"/>
          </a:p>
          <a:p>
            <a:pPr>
              <a:spcBef>
                <a:spcPct val="40000"/>
              </a:spcBef>
            </a:pPr>
            <a:r>
              <a:rPr lang="en-US" altLang="zh-CN" sz="1100"/>
              <a:t>It is seen that the properties of Central Water in the Coral Sea correspond closely to those in its formation region, indicating that little mixing with other water masses occurred along its way. In contrast, the intermediate and deep water masses are not present with their original T-S values; their properties are modified by mixing with water above and below, and their presence is indicated by salinity or temperature extrema in the vicinity of the T-S combinations found in their formation regions.</a:t>
            </a:r>
            <a:endParaRPr lang="zh-CN" altLang="en-US" sz="1100"/>
          </a:p>
          <a:p>
            <a:endParaRPr lang="zh-CN" altLang="en-US"/>
          </a:p>
        </p:txBody>
      </p:sp>
    </p:spTree>
    <p:extLst>
      <p:ext uri="{BB962C8B-B14F-4D97-AF65-F5344CB8AC3E}">
        <p14:creationId xmlns:p14="http://schemas.microsoft.com/office/powerpoint/2010/main" val="337746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103DAC7-75A6-4927-A33B-C4EB1FF62B21}" type="slidenum">
              <a:rPr lang="zh-CN" altLang="en-US" smtClean="0"/>
              <a:pPr/>
              <a:t>17</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a:spcBef>
                <a:spcPct val="40000"/>
              </a:spcBef>
            </a:pPr>
            <a:r>
              <a:rPr lang="en-US" altLang="zh-CN" sz="900"/>
              <a:t>Most water masses are formed at the ocean surface. This is a region of strong mixing, which produces uniformity of properties above a layer of rapid property change. </a:t>
            </a:r>
          </a:p>
          <a:p>
            <a:pPr>
              <a:spcBef>
                <a:spcPct val="40000"/>
              </a:spcBef>
            </a:pPr>
            <a:r>
              <a:rPr lang="en-US" altLang="zh-CN" sz="900"/>
              <a:t>Oceanographers refer to the surface layer with uniform hydrographic properties as the </a:t>
            </a:r>
            <a:r>
              <a:rPr lang="en-US" altLang="zh-CN" sz="900" b="1" i="1"/>
              <a:t>surface mixed layer</a:t>
            </a:r>
            <a:r>
              <a:rPr lang="en-US" altLang="zh-CN" sz="900"/>
              <a:t>. This layer is an essential element of heat and freshwater transfer between the atmosphere and the ocean. It usually occupies the uppermost 50 - 150 m or so but can reach much deeper in winter when cooling at the sea surface produces convective overturning of water, releasing heat stored in the ocean to the atmosphere. </a:t>
            </a:r>
          </a:p>
          <a:p>
            <a:pPr>
              <a:spcBef>
                <a:spcPct val="40000"/>
              </a:spcBef>
            </a:pPr>
            <a:r>
              <a:rPr lang="en-US" altLang="zh-CN" sz="900"/>
              <a:t>During spring and summer the mixed layer absorbs heat (moderating the earth's seasonal temperature extremes by storing heat until the following autumn and winter), and the deep mixed layer from the previous winter is covered by a shallow layer of warm, light water. During this time mixing does not reach very deep, being achieved only by the action of wind waves. </a:t>
            </a:r>
          </a:p>
          <a:p>
            <a:pPr>
              <a:spcBef>
                <a:spcPct val="40000"/>
              </a:spcBef>
            </a:pPr>
            <a:r>
              <a:rPr lang="en-US" altLang="zh-CN" sz="900"/>
              <a:t>Below the layer of active mixing is a zone of rapid transition, where (in most situations) temperature decreases rapidly with depth. This transition layer is called the </a:t>
            </a:r>
            <a:r>
              <a:rPr lang="en-US" altLang="zh-CN" sz="900" b="1" i="1"/>
              <a:t>seasonal thermocline</a:t>
            </a:r>
            <a:r>
              <a:rPr lang="en-US" altLang="zh-CN" sz="900"/>
              <a:t>. Being the bottom of the surface mixed layer, it is shallow in spring and summer, deep in autumn, and disappears in winter. In the tropics, winter cooling is not strong enough to destroy the seasonal thermocline, and a shallow feature sometimes called the </a:t>
            </a:r>
            <a:r>
              <a:rPr lang="en-US" altLang="zh-CN" sz="900" b="1" i="1"/>
              <a:t>tropical (permanent) thermocline</a:t>
            </a:r>
            <a:r>
              <a:rPr lang="en-US" altLang="zh-CN" sz="900" i="1"/>
              <a:t> </a:t>
            </a:r>
            <a:r>
              <a:rPr lang="en-US" altLang="zh-CN" sz="900"/>
              <a:t>is maintained throughout the year.</a:t>
            </a:r>
            <a:endParaRPr lang="zh-CN" altLang="en-US" sz="900"/>
          </a:p>
          <a:p>
            <a:endParaRPr lang="en-US" altLang="zh-CN" sz="1000"/>
          </a:p>
          <a:p>
            <a:r>
              <a:rPr lang="en-US" altLang="zh-CN" sz="1000"/>
              <a:t>Mixed layer dynamics are quite complex. The point of interest here is that turbulent energy levels in the winter mixed layer drop drastically, by a factor of 1000 or more, after it is covered by lighter water during spring - mixing then becomes so slight that the water characteristics established before the turbulence falls off become "frozen". These layers of "fossilized mixing", which retain their signatures for long time spans, are the source layers of most water masses, and their generation is the essence of water mass formation. </a:t>
            </a:r>
          </a:p>
          <a:p>
            <a:endParaRPr lang="zh-CN" altLang="en-US" sz="1000"/>
          </a:p>
          <a:p>
            <a:endParaRPr lang="zh-CN" altLang="en-US" sz="1000"/>
          </a:p>
        </p:txBody>
      </p:sp>
    </p:spTree>
    <p:extLst>
      <p:ext uri="{BB962C8B-B14F-4D97-AF65-F5344CB8AC3E}">
        <p14:creationId xmlns:p14="http://schemas.microsoft.com/office/powerpoint/2010/main" val="86785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9433E9E-9FC0-4AD3-8772-49F3EA7F384B}" type="slidenum">
              <a:rPr lang="zh-CN" altLang="en-US" smtClean="0"/>
              <a:pPr/>
              <a:t>19</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spcBef>
                <a:spcPct val="40000"/>
              </a:spcBef>
            </a:pPr>
            <a:r>
              <a:rPr lang="en-US" altLang="zh-CN" sz="900"/>
              <a:t>Most water masses are formed at the ocean surface. This is a region of strong mixing, which produces uniformity of properties above a layer of rapid property change. </a:t>
            </a:r>
          </a:p>
          <a:p>
            <a:pPr>
              <a:spcBef>
                <a:spcPct val="40000"/>
              </a:spcBef>
            </a:pPr>
            <a:r>
              <a:rPr lang="en-US" altLang="zh-CN" sz="900"/>
              <a:t>Oceanographers refer to the surface layer with uniform hydrographic properties as the </a:t>
            </a:r>
            <a:r>
              <a:rPr lang="en-US" altLang="zh-CN" sz="900" b="1" i="1"/>
              <a:t>surface mixed layer</a:t>
            </a:r>
            <a:r>
              <a:rPr lang="en-US" altLang="zh-CN" sz="900"/>
              <a:t>. This layer is an essential element of heat and freshwater transfer between the atmosphere and the ocean. It usually occupies the uppermost 50 - 150 m or so but can reach much deeper in winter when cooling at the sea surface produces convective overturning of water, releasing heat stored in the ocean to the atmosphere. </a:t>
            </a:r>
          </a:p>
          <a:p>
            <a:pPr>
              <a:spcBef>
                <a:spcPct val="40000"/>
              </a:spcBef>
            </a:pPr>
            <a:r>
              <a:rPr lang="en-US" altLang="zh-CN" sz="900"/>
              <a:t>During spring and summer the mixed layer absorbs heat (moderating the earth's seasonal temperature extremes by storing heat until the following autumn and winter), and the deep mixed layer from the previous winter is covered by a shallow layer of warm, light water. During this time mixing does not reach very deep, being achieved only by the action of wind waves. </a:t>
            </a:r>
          </a:p>
          <a:p>
            <a:pPr>
              <a:spcBef>
                <a:spcPct val="40000"/>
              </a:spcBef>
            </a:pPr>
            <a:r>
              <a:rPr lang="en-US" altLang="zh-CN" sz="900"/>
              <a:t>Below the layer of active mixing is a zone of rapid transition, where (in most situations) temperature decreases rapidly with depth. This transition layer is called the </a:t>
            </a:r>
            <a:r>
              <a:rPr lang="en-US" altLang="zh-CN" sz="900" b="1" i="1"/>
              <a:t>seasonal thermocline</a:t>
            </a:r>
            <a:r>
              <a:rPr lang="en-US" altLang="zh-CN" sz="900"/>
              <a:t>. Being the bottom of the surface mixed layer, it is shallow in spring and summer, deep in autumn, and disappears in winter. In the tropics, winter cooling is not strong enough to destroy the seasonal thermocline, and a shallow feature sometimes called the </a:t>
            </a:r>
            <a:r>
              <a:rPr lang="en-US" altLang="zh-CN" sz="900" b="1" i="1"/>
              <a:t>tropical (permanent) thermocline</a:t>
            </a:r>
            <a:r>
              <a:rPr lang="en-US" altLang="zh-CN" sz="900" i="1"/>
              <a:t> </a:t>
            </a:r>
            <a:r>
              <a:rPr lang="en-US" altLang="zh-CN" sz="900"/>
              <a:t>is maintained throughout the year.</a:t>
            </a:r>
            <a:endParaRPr lang="zh-CN" altLang="en-US" sz="900"/>
          </a:p>
          <a:p>
            <a:endParaRPr lang="en-US" altLang="zh-CN" sz="1000"/>
          </a:p>
          <a:p>
            <a:r>
              <a:rPr lang="en-US" altLang="zh-CN" sz="1000"/>
              <a:t>Mixed layer dynamics are quite complex. The point of interest here is that turbulent energy levels in the winter mixed layer drop drastically, by a factor of 1000 or more, after it is covered by lighter water during spring - mixing then becomes so slight that the water characteristics established before the turbulence falls off become "frozen". These layers of "fossilized mixing", which retain their signatures for long time spans, are the source layers of most water masses, and their generation is the essence of water mass formation. </a:t>
            </a:r>
          </a:p>
          <a:p>
            <a:endParaRPr lang="zh-CN" altLang="en-US" sz="1000"/>
          </a:p>
          <a:p>
            <a:endParaRPr lang="zh-CN" altLang="en-US" sz="1000"/>
          </a:p>
        </p:txBody>
      </p:sp>
    </p:spTree>
    <p:extLst>
      <p:ext uri="{BB962C8B-B14F-4D97-AF65-F5344CB8AC3E}">
        <p14:creationId xmlns:p14="http://schemas.microsoft.com/office/powerpoint/2010/main" val="203478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84771F-C468-46B8-8CDC-47B19C76DBAD}" type="slidenum">
              <a:rPr lang="zh-CN" altLang="en-US" smtClean="0"/>
              <a:pPr/>
              <a:t>22</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zh-CN"/>
              <a:t>Water masses subducted into the thermocline are commonly known as Central Water.</a:t>
            </a:r>
          </a:p>
          <a:p>
            <a:r>
              <a:rPr lang="en-US" altLang="zh-CN"/>
              <a:t>The term was introduced sixty years ago to differentiate between thermocline water of the</a:t>
            </a:r>
          </a:p>
          <a:p>
            <a:r>
              <a:rPr lang="en-US" altLang="zh-CN"/>
              <a:t>central north Atlantic Ocean (now known as North Atlantic Central Water) and water from</a:t>
            </a:r>
          </a:p>
          <a:p>
            <a:r>
              <a:rPr lang="en-US" altLang="zh-CN"/>
              <a:t>the shelf area to the west. It is now used to identify thermocline water masses in all three</a:t>
            </a:r>
          </a:p>
          <a:p>
            <a:r>
              <a:rPr lang="en-US" altLang="zh-CN"/>
              <a:t>oceans.</a:t>
            </a:r>
          </a:p>
          <a:p>
            <a:endParaRPr lang="zh-CN" altLang="en-US"/>
          </a:p>
        </p:txBody>
      </p:sp>
    </p:spTree>
    <p:extLst>
      <p:ext uri="{BB962C8B-B14F-4D97-AF65-F5344CB8AC3E}">
        <p14:creationId xmlns:p14="http://schemas.microsoft.com/office/powerpoint/2010/main" val="164201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4: Water Mass Formation, Ventilation and Subduction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7"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8"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uddle.mit.edu/~cwuns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cean.mit.edu/~cwunsch/papersonline/final_published_tracer_timescale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4: Water Mass Formation, Ventilation and Subduction </a:t>
            </a:r>
            <a:br>
              <a:rPr lang="en-US" altLang="zh-CN" sz="2100" b="1" dirty="0">
                <a:solidFill>
                  <a:srgbClr val="960000"/>
                </a:solidFill>
                <a:latin typeface="Arial" panose="020B0604020202020204" pitchFamily="34" charset="0"/>
                <a:cs typeface="Arial" panose="020B0604020202020204" pitchFamily="34" charset="0"/>
              </a:rPr>
            </a:br>
            <a:br>
              <a:rPr lang="en-US" altLang="zh-CN" sz="10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1485900" y="141685"/>
            <a:ext cx="6172200" cy="270272"/>
          </a:xfrm>
        </p:spPr>
        <p:txBody>
          <a:bodyPr/>
          <a:lstStyle/>
          <a:p>
            <a:r>
              <a:rPr lang="en-US" altLang="zh-CN"/>
              <a:t>Tracer Time Scale</a:t>
            </a:r>
            <a:endParaRPr lang="zh-CN" altLang="en-US"/>
          </a:p>
        </p:txBody>
      </p:sp>
      <p:sp>
        <p:nvSpPr>
          <p:cNvPr id="14339" name="内容占位符 2"/>
          <p:cNvSpPr>
            <a:spLocks noGrp="1"/>
          </p:cNvSpPr>
          <p:nvPr>
            <p:ph idx="1"/>
          </p:nvPr>
        </p:nvSpPr>
        <p:spPr>
          <a:xfrm>
            <a:off x="1332000" y="4284000"/>
            <a:ext cx="6429375" cy="321469"/>
          </a:xfrm>
        </p:spPr>
        <p:txBody>
          <a:bodyPr/>
          <a:lstStyle/>
          <a:p>
            <a:r>
              <a:rPr lang="en-US" altLang="zh-CN" sz="1400" dirty="0"/>
              <a:t>Tracer concentration at 15m at the end time from injection in the North Pacific</a:t>
            </a:r>
            <a:endParaRPr lang="zh-CN" altLang="en-US" sz="1400" dirty="0"/>
          </a:p>
        </p:txBody>
      </p:sp>
      <p:pic>
        <p:nvPicPr>
          <p:cNvPr id="14340" name="Picture 2"/>
          <p:cNvPicPr>
            <a:picLocks noChangeAspect="1" noChangeArrowheads="1"/>
          </p:cNvPicPr>
          <p:nvPr/>
        </p:nvPicPr>
        <p:blipFill>
          <a:blip r:embed="rId2" cstate="print"/>
          <a:srcRect/>
          <a:stretch>
            <a:fillRect/>
          </a:stretch>
        </p:blipFill>
        <p:spPr bwMode="auto">
          <a:xfrm>
            <a:off x="1512000" y="612000"/>
            <a:ext cx="6043455" cy="3600000"/>
          </a:xfrm>
          <a:prstGeom prst="rect">
            <a:avLst/>
          </a:prstGeom>
          <a:noFill/>
          <a:ln w="9525" algn="ctr">
            <a:noFill/>
            <a:miter lim="800000"/>
            <a:headEnd/>
            <a:tailEnd/>
          </a:ln>
        </p:spPr>
      </p:pic>
    </p:spTree>
    <p:extLst>
      <p:ext uri="{BB962C8B-B14F-4D97-AF65-F5344CB8AC3E}">
        <p14:creationId xmlns:p14="http://schemas.microsoft.com/office/powerpoint/2010/main" val="57914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1485900" y="141685"/>
            <a:ext cx="6172200" cy="270272"/>
          </a:xfrm>
        </p:spPr>
        <p:txBody>
          <a:bodyPr/>
          <a:lstStyle/>
          <a:p>
            <a:r>
              <a:rPr lang="en-US" altLang="zh-CN"/>
              <a:t>Tracer Time Scale</a:t>
            </a:r>
            <a:endParaRPr lang="zh-CN" altLang="en-US"/>
          </a:p>
        </p:txBody>
      </p:sp>
      <p:sp>
        <p:nvSpPr>
          <p:cNvPr id="15363" name="内容占位符 2"/>
          <p:cNvSpPr>
            <a:spLocks noGrp="1"/>
          </p:cNvSpPr>
          <p:nvPr>
            <p:ph idx="1"/>
          </p:nvPr>
        </p:nvSpPr>
        <p:spPr>
          <a:xfrm>
            <a:off x="1357313" y="4248000"/>
            <a:ext cx="6429375" cy="447451"/>
          </a:xfrm>
        </p:spPr>
        <p:txBody>
          <a:bodyPr/>
          <a:lstStyle/>
          <a:p>
            <a:r>
              <a:rPr lang="en-US" altLang="zh-CN" sz="1200" dirty="0"/>
              <a:t>The t90 at 1975m from the North Pacific injection experiment. Times remain much longer in the abyssal Pacific than in the Atlantic, despite the surface North Pacific injection</a:t>
            </a:r>
            <a:endParaRPr lang="zh-CN" altLang="en-US" sz="1200" dirty="0"/>
          </a:p>
        </p:txBody>
      </p:sp>
      <p:pic>
        <p:nvPicPr>
          <p:cNvPr id="15364" name="Picture 2"/>
          <p:cNvPicPr>
            <a:picLocks noChangeAspect="1" noChangeArrowheads="1"/>
          </p:cNvPicPr>
          <p:nvPr/>
        </p:nvPicPr>
        <p:blipFill>
          <a:blip r:embed="rId2" cstate="print"/>
          <a:srcRect/>
          <a:stretch>
            <a:fillRect/>
          </a:stretch>
        </p:blipFill>
        <p:spPr bwMode="auto">
          <a:xfrm>
            <a:off x="1512000" y="612000"/>
            <a:ext cx="6041225" cy="3600000"/>
          </a:xfrm>
          <a:prstGeom prst="rect">
            <a:avLst/>
          </a:prstGeom>
          <a:noFill/>
          <a:ln w="9525" algn="ctr">
            <a:noFill/>
            <a:miter lim="800000"/>
            <a:headEnd/>
            <a:tailEnd/>
          </a:ln>
        </p:spPr>
      </p:pic>
    </p:spTree>
    <p:extLst>
      <p:ext uri="{BB962C8B-B14F-4D97-AF65-F5344CB8AC3E}">
        <p14:creationId xmlns:p14="http://schemas.microsoft.com/office/powerpoint/2010/main" val="197811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141685"/>
            <a:ext cx="6172200" cy="270272"/>
          </a:xfrm>
        </p:spPr>
        <p:txBody>
          <a:bodyPr/>
          <a:lstStyle/>
          <a:p>
            <a:r>
              <a:rPr lang="en-US" altLang="zh-CN"/>
              <a:t>4.1 Introduction</a:t>
            </a:r>
          </a:p>
        </p:txBody>
      </p:sp>
      <p:sp>
        <p:nvSpPr>
          <p:cNvPr id="16387" name="Rectangle 3"/>
          <p:cNvSpPr>
            <a:spLocks noGrp="1" noChangeArrowheads="1"/>
          </p:cNvSpPr>
          <p:nvPr>
            <p:ph type="body" idx="1"/>
          </p:nvPr>
        </p:nvSpPr>
        <p:spPr>
          <a:xfrm>
            <a:off x="539552" y="792000"/>
            <a:ext cx="8064896" cy="3147902"/>
          </a:xfrm>
        </p:spPr>
        <p:txBody>
          <a:bodyPr/>
          <a:lstStyle/>
          <a:p>
            <a:pPr>
              <a:spcBef>
                <a:spcPct val="40000"/>
              </a:spcBef>
            </a:pPr>
            <a:r>
              <a:rPr lang="en-US" altLang="zh-CN" sz="1800" dirty="0"/>
              <a:t>Heat and salt exchange with the atmosphere: </a:t>
            </a:r>
            <a:r>
              <a:rPr lang="en-US" altLang="zh-CN" sz="1800" dirty="0">
                <a:solidFill>
                  <a:srgbClr val="FF0000"/>
                </a:solidFill>
              </a:rPr>
              <a:t>&lt; 150m</a:t>
            </a:r>
            <a:r>
              <a:rPr lang="en-US" altLang="zh-CN" sz="1800" dirty="0"/>
              <a:t>.</a:t>
            </a:r>
          </a:p>
          <a:p>
            <a:pPr>
              <a:spcBef>
                <a:spcPct val="40000"/>
              </a:spcBef>
            </a:pPr>
            <a:r>
              <a:rPr lang="en-US" altLang="zh-CN" sz="1800" dirty="0"/>
              <a:t>Water parcel’s temperature and salinity do not change until it rises back up to the surface again, usually many years later. </a:t>
            </a:r>
          </a:p>
          <a:p>
            <a:pPr>
              <a:spcBef>
                <a:spcPct val="40000"/>
              </a:spcBef>
            </a:pPr>
            <a:r>
              <a:rPr lang="en-US" altLang="zh-CN" sz="1800" dirty="0"/>
              <a:t>Residence times of deeper waters: </a:t>
            </a:r>
            <a:r>
              <a:rPr lang="en-US" altLang="zh-CN" sz="1800" dirty="0">
                <a:solidFill>
                  <a:srgbClr val="FF0000"/>
                </a:solidFill>
              </a:rPr>
              <a:t>~100 years </a:t>
            </a:r>
            <a:r>
              <a:rPr lang="en-US" altLang="zh-CN" sz="1800" dirty="0"/>
              <a:t>if no mixing. </a:t>
            </a:r>
          </a:p>
          <a:p>
            <a:pPr>
              <a:spcBef>
                <a:spcPct val="40000"/>
              </a:spcBef>
            </a:pPr>
            <a:r>
              <a:rPr lang="en-US" altLang="zh-CN" sz="1800" dirty="0"/>
              <a:t>Water masses are created by </a:t>
            </a:r>
            <a:r>
              <a:rPr lang="en-US" altLang="zh-CN" sz="1800" dirty="0">
                <a:solidFill>
                  <a:srgbClr val="FF0000"/>
                </a:solidFill>
              </a:rPr>
              <a:t>surface processes </a:t>
            </a:r>
            <a:r>
              <a:rPr lang="en-US" altLang="zh-CN" sz="1800" dirty="0"/>
              <a:t>in specific locations, which then sink and mix slowly with other water masses as they move along.</a:t>
            </a:r>
          </a:p>
        </p:txBody>
      </p:sp>
    </p:spTree>
    <p:extLst>
      <p:ext uri="{BB962C8B-B14F-4D97-AF65-F5344CB8AC3E}">
        <p14:creationId xmlns:p14="http://schemas.microsoft.com/office/powerpoint/2010/main" val="37072535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85900" y="141685"/>
            <a:ext cx="6172200" cy="270272"/>
          </a:xfrm>
        </p:spPr>
        <p:txBody>
          <a:bodyPr/>
          <a:lstStyle/>
          <a:p>
            <a:r>
              <a:rPr lang="en-US" altLang="zh-CN" dirty="0"/>
              <a:t>4.1 Introduction</a:t>
            </a:r>
          </a:p>
        </p:txBody>
      </p:sp>
      <p:sp>
        <p:nvSpPr>
          <p:cNvPr id="18435" name="Rectangle 3"/>
          <p:cNvSpPr>
            <a:spLocks noGrp="1" noChangeArrowheads="1"/>
          </p:cNvSpPr>
          <p:nvPr>
            <p:ph type="body" idx="1"/>
          </p:nvPr>
        </p:nvSpPr>
        <p:spPr>
          <a:xfrm>
            <a:off x="539552" y="792001"/>
            <a:ext cx="8208911" cy="2859870"/>
          </a:xfrm>
        </p:spPr>
        <p:txBody>
          <a:bodyPr/>
          <a:lstStyle/>
          <a:p>
            <a:pPr>
              <a:lnSpc>
                <a:spcPct val="150000"/>
              </a:lnSpc>
              <a:spcBef>
                <a:spcPct val="40000"/>
              </a:spcBef>
            </a:pPr>
            <a:r>
              <a:rPr lang="en-US" altLang="zh-CN" sz="1800" dirty="0"/>
              <a:t>The analysis of water mass movements and mixing can assist in understanding the deep oceanic circulation </a:t>
            </a:r>
          </a:p>
          <a:p>
            <a:pPr>
              <a:lnSpc>
                <a:spcPct val="150000"/>
              </a:lnSpc>
              <a:spcBef>
                <a:spcPct val="40000"/>
              </a:spcBef>
            </a:pPr>
            <a:r>
              <a:rPr lang="en-US" altLang="zh-CN" sz="1800" dirty="0"/>
              <a:t>To achieve a complete description of the circulation: water mass analysis + dynamics (geostrophy and Ekman dynamics). </a:t>
            </a:r>
          </a:p>
          <a:p>
            <a:pPr>
              <a:lnSpc>
                <a:spcPct val="150000"/>
              </a:lnSpc>
              <a:spcBef>
                <a:spcPct val="40000"/>
              </a:spcBef>
            </a:pPr>
            <a:r>
              <a:rPr lang="en-US" altLang="zh-CN" sz="1500" dirty="0"/>
              <a:t>Wunsch, C: </a:t>
            </a:r>
            <a:r>
              <a:rPr lang="en-US" altLang="zh-CN" sz="1500" b="1" i="1" dirty="0">
                <a:solidFill>
                  <a:srgbClr val="FF0000"/>
                </a:solidFill>
              </a:rPr>
              <a:t>The ocean and climate</a:t>
            </a:r>
            <a:r>
              <a:rPr lang="en-US" altLang="zh-CN" sz="1500" dirty="0"/>
              <a:t>. </a:t>
            </a:r>
            <a:r>
              <a:rPr lang="en-US" altLang="zh-CN" sz="1500" dirty="0">
                <a:hlinkClick r:id="rId3"/>
              </a:rPr>
              <a:t>http://puddle.mit.edu/~cwunsch/</a:t>
            </a:r>
            <a:r>
              <a:rPr lang="en-US" altLang="zh-CN" sz="1500" dirty="0"/>
              <a:t> </a:t>
            </a:r>
            <a:endParaRPr lang="en-US" altLang="zh-CN" sz="2100" dirty="0"/>
          </a:p>
        </p:txBody>
      </p:sp>
    </p:spTree>
    <p:extLst>
      <p:ext uri="{BB962C8B-B14F-4D97-AF65-F5344CB8AC3E}">
        <p14:creationId xmlns:p14="http://schemas.microsoft.com/office/powerpoint/2010/main" val="3538922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141685"/>
            <a:ext cx="6172200" cy="270272"/>
          </a:xfrm>
        </p:spPr>
        <p:txBody>
          <a:bodyPr/>
          <a:lstStyle/>
          <a:p>
            <a:r>
              <a:rPr lang="en-US" altLang="zh-CN" dirty="0"/>
              <a:t>4.2 Water Masses</a:t>
            </a:r>
            <a:r>
              <a:rPr lang="zh-CN" altLang="en-US" dirty="0"/>
              <a:t>（水团）</a:t>
            </a:r>
            <a:endParaRPr lang="en-US" altLang="zh-CN" dirty="0"/>
          </a:p>
        </p:txBody>
      </p:sp>
      <p:sp>
        <p:nvSpPr>
          <p:cNvPr id="19459" name="Rectangle 3"/>
          <p:cNvSpPr>
            <a:spLocks noGrp="1" noChangeArrowheads="1"/>
          </p:cNvSpPr>
          <p:nvPr>
            <p:ph type="body" idx="1"/>
          </p:nvPr>
        </p:nvSpPr>
        <p:spPr>
          <a:xfrm>
            <a:off x="503999" y="792000"/>
            <a:ext cx="8136000" cy="3334940"/>
          </a:xfrm>
        </p:spPr>
        <p:txBody>
          <a:bodyPr/>
          <a:lstStyle/>
          <a:p>
            <a:pPr>
              <a:spcBef>
                <a:spcPct val="40000"/>
              </a:spcBef>
            </a:pPr>
            <a:r>
              <a:rPr lang="en-US" altLang="zh-CN" sz="2100" b="1" i="1" dirty="0">
                <a:solidFill>
                  <a:srgbClr val="FF0000"/>
                </a:solidFill>
              </a:rPr>
              <a:t>Water mass</a:t>
            </a:r>
            <a:r>
              <a:rPr lang="en-US" altLang="zh-CN" sz="1800" i="1" dirty="0"/>
              <a:t> </a:t>
            </a:r>
            <a:r>
              <a:rPr lang="en-US" altLang="zh-CN" sz="1800" dirty="0"/>
              <a:t>as a body of water with a common formation history. </a:t>
            </a:r>
          </a:p>
          <a:p>
            <a:pPr>
              <a:spcBef>
                <a:spcPct val="40000"/>
              </a:spcBef>
            </a:pPr>
            <a:r>
              <a:rPr lang="en-US" altLang="zh-CN" sz="1800" dirty="0"/>
              <a:t>An example: </a:t>
            </a:r>
            <a:r>
              <a:rPr lang="en-US" altLang="zh-CN" sz="1800" dirty="0">
                <a:solidFill>
                  <a:srgbClr val="FF0000"/>
                </a:solidFill>
              </a:rPr>
              <a:t>Antarctic Bottom Water</a:t>
            </a:r>
            <a:r>
              <a:rPr lang="en-US" altLang="zh-CN" sz="1800" dirty="0"/>
              <a:t>, cooling of surface water near the Antarctic continent, particularly in the Weddell Sea. All water which originates from this process shares the same formation history . It is found in all oceans well beyond its formation region, extending even into the northern hemisphere. </a:t>
            </a:r>
          </a:p>
          <a:p>
            <a:r>
              <a:rPr lang="en-US" altLang="zh-CN" sz="1800" dirty="0"/>
              <a:t>Common names of known water masses usually relate to their </a:t>
            </a:r>
            <a:r>
              <a:rPr lang="en-US" altLang="zh-CN" sz="1800" dirty="0">
                <a:solidFill>
                  <a:srgbClr val="FF0000"/>
                </a:solidFill>
              </a:rPr>
              <a:t>major area of residence</a:t>
            </a:r>
            <a:r>
              <a:rPr lang="en-US" altLang="zh-CN" sz="1800" dirty="0"/>
              <a:t>. </a:t>
            </a:r>
          </a:p>
        </p:txBody>
      </p:sp>
    </p:spTree>
    <p:extLst>
      <p:ext uri="{BB962C8B-B14F-4D97-AF65-F5344CB8AC3E}">
        <p14:creationId xmlns:p14="http://schemas.microsoft.com/office/powerpoint/2010/main" val="23484411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5900" y="141685"/>
            <a:ext cx="6172200" cy="270272"/>
          </a:xfrm>
        </p:spPr>
        <p:txBody>
          <a:bodyPr/>
          <a:lstStyle/>
          <a:p>
            <a:r>
              <a:rPr lang="en-US" altLang="zh-CN"/>
              <a:t>Water Masses</a:t>
            </a:r>
          </a:p>
        </p:txBody>
      </p:sp>
      <p:sp>
        <p:nvSpPr>
          <p:cNvPr id="20483" name="Rectangle 3"/>
          <p:cNvSpPr>
            <a:spLocks noGrp="1" noChangeArrowheads="1"/>
          </p:cNvSpPr>
          <p:nvPr>
            <p:ph type="body" idx="1"/>
          </p:nvPr>
        </p:nvSpPr>
        <p:spPr>
          <a:xfrm>
            <a:off x="503999" y="792000"/>
            <a:ext cx="8136000" cy="3911204"/>
          </a:xfrm>
        </p:spPr>
        <p:txBody>
          <a:bodyPr/>
          <a:lstStyle/>
          <a:p>
            <a:pPr>
              <a:spcBef>
                <a:spcPct val="40000"/>
              </a:spcBef>
            </a:pPr>
            <a:r>
              <a:rPr lang="en-US" altLang="zh-CN" sz="1800" dirty="0"/>
              <a:t>Important: </a:t>
            </a:r>
            <a:r>
              <a:rPr lang="en-US" altLang="zh-CN" sz="1800" dirty="0">
                <a:solidFill>
                  <a:srgbClr val="FF0000"/>
                </a:solidFill>
              </a:rPr>
              <a:t>exclusive occupation </a:t>
            </a:r>
            <a:r>
              <a:rPr lang="en-US" altLang="zh-CN" sz="1800" dirty="0"/>
              <a:t>of an oceanic region by a single water mass occurs only in the </a:t>
            </a:r>
            <a:r>
              <a:rPr lang="en-US" altLang="zh-CN" sz="1800" dirty="0">
                <a:solidFill>
                  <a:srgbClr val="FF0000"/>
                </a:solidFill>
              </a:rPr>
              <a:t>formation regions</a:t>
            </a:r>
            <a:r>
              <a:rPr lang="en-US" altLang="zh-CN" sz="1800" dirty="0"/>
              <a:t>.</a:t>
            </a:r>
          </a:p>
          <a:p>
            <a:pPr>
              <a:spcBef>
                <a:spcPct val="40000"/>
              </a:spcBef>
            </a:pPr>
            <a:r>
              <a:rPr lang="en-US" altLang="zh-CN" sz="1800" dirty="0">
                <a:solidFill>
                  <a:srgbClr val="FF0000"/>
                </a:solidFill>
              </a:rPr>
              <a:t>Several water masses </a:t>
            </a:r>
            <a:r>
              <a:rPr lang="en-US" altLang="zh-CN" sz="1800" dirty="0"/>
              <a:t>are usually present </a:t>
            </a:r>
            <a:r>
              <a:rPr lang="en-US" altLang="zh-CN" sz="1800" dirty="0">
                <a:solidFill>
                  <a:srgbClr val="FF0000"/>
                </a:solidFill>
              </a:rPr>
              <a:t>at an oceanic location</a:t>
            </a:r>
            <a:r>
              <a:rPr lang="en-US" altLang="zh-CN" sz="1800" dirty="0"/>
              <a:t>. It is possible to determine the percentage contribution of all water masses to a given water sample, because the water mass elements retain their properties, in particular their potential temperature and their salinity, when leaving the formation region. Water masses can therefore be identified by plotting temperature against salinity in a so-called </a:t>
            </a:r>
            <a:r>
              <a:rPr lang="en-US" altLang="zh-CN" sz="1800" dirty="0">
                <a:solidFill>
                  <a:srgbClr val="C00000"/>
                </a:solidFill>
              </a:rPr>
              <a:t>T-S diagram</a:t>
            </a:r>
            <a:r>
              <a:rPr lang="en-US" altLang="zh-CN" sz="1800" dirty="0"/>
              <a:t>. </a:t>
            </a:r>
            <a:endParaRPr lang="zh-CN" altLang="en-US" sz="1800" dirty="0"/>
          </a:p>
        </p:txBody>
      </p:sp>
    </p:spTree>
    <p:extLst>
      <p:ext uri="{BB962C8B-B14F-4D97-AF65-F5344CB8AC3E}">
        <p14:creationId xmlns:p14="http://schemas.microsoft.com/office/powerpoint/2010/main" val="21333540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3" cstate="print"/>
          <a:srcRect/>
          <a:stretch>
            <a:fillRect/>
          </a:stretch>
        </p:blipFill>
        <p:spPr bwMode="auto">
          <a:xfrm>
            <a:off x="1008000" y="720000"/>
            <a:ext cx="3630216" cy="3894535"/>
          </a:xfrm>
          <a:prstGeom prst="rect">
            <a:avLst/>
          </a:prstGeom>
          <a:noFill/>
          <a:ln w="9525" algn="ctr">
            <a:noFill/>
            <a:miter lim="800000"/>
            <a:headEnd/>
            <a:tailEnd/>
          </a:ln>
        </p:spPr>
      </p:pic>
      <p:sp>
        <p:nvSpPr>
          <p:cNvPr id="21507" name="Rectangle 2"/>
          <p:cNvSpPr>
            <a:spLocks noGrp="1" noChangeArrowheads="1"/>
          </p:cNvSpPr>
          <p:nvPr>
            <p:ph type="title"/>
          </p:nvPr>
        </p:nvSpPr>
        <p:spPr>
          <a:xfrm>
            <a:off x="1485900" y="141685"/>
            <a:ext cx="6172200" cy="270272"/>
          </a:xfrm>
        </p:spPr>
        <p:txBody>
          <a:bodyPr/>
          <a:lstStyle/>
          <a:p>
            <a:r>
              <a:rPr lang="en-US" altLang="zh-CN"/>
              <a:t>4.3 T-S Diagrams</a:t>
            </a:r>
            <a:endParaRPr lang="zh-CN" altLang="en-US"/>
          </a:p>
        </p:txBody>
      </p:sp>
      <p:sp>
        <p:nvSpPr>
          <p:cNvPr id="21508" name="Rectangle 3"/>
          <p:cNvSpPr>
            <a:spLocks noGrp="1" noChangeArrowheads="1"/>
          </p:cNvSpPr>
          <p:nvPr>
            <p:ph type="body" idx="1"/>
          </p:nvPr>
        </p:nvSpPr>
        <p:spPr>
          <a:xfrm>
            <a:off x="4787504" y="897732"/>
            <a:ext cx="3528912" cy="1513285"/>
          </a:xfrm>
        </p:spPr>
        <p:txBody>
          <a:bodyPr/>
          <a:lstStyle/>
          <a:p>
            <a:pPr>
              <a:spcBef>
                <a:spcPct val="40000"/>
              </a:spcBef>
            </a:pPr>
            <a:r>
              <a:rPr lang="en-US" altLang="zh-CN" sz="1800" dirty="0"/>
              <a:t>Mean T-S diagram and standard deviation ∆S of salinity in the eastern Coral Sea, in comparison to water mass definitions in the south Pacific Ocean. </a:t>
            </a:r>
          </a:p>
        </p:txBody>
      </p:sp>
      <p:pic>
        <p:nvPicPr>
          <p:cNvPr id="21509" name="Picture 6"/>
          <p:cNvPicPr>
            <a:picLocks noChangeAspect="1" noChangeArrowheads="1"/>
          </p:cNvPicPr>
          <p:nvPr/>
        </p:nvPicPr>
        <p:blipFill>
          <a:blip r:embed="rId4" cstate="print"/>
          <a:srcRect l="1782" r="48706"/>
          <a:stretch>
            <a:fillRect/>
          </a:stretch>
        </p:blipFill>
        <p:spPr bwMode="auto">
          <a:xfrm>
            <a:off x="5004000" y="2484000"/>
            <a:ext cx="3077766" cy="1995488"/>
          </a:xfrm>
          <a:prstGeom prst="rect">
            <a:avLst/>
          </a:prstGeom>
          <a:noFill/>
          <a:ln w="9525" algn="ctr">
            <a:noFill/>
            <a:miter lim="800000"/>
            <a:headEnd/>
            <a:tailEnd/>
          </a:ln>
        </p:spPr>
      </p:pic>
    </p:spTree>
    <p:extLst>
      <p:ext uri="{BB962C8B-B14F-4D97-AF65-F5344CB8AC3E}">
        <p14:creationId xmlns:p14="http://schemas.microsoft.com/office/powerpoint/2010/main" val="14852910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141685"/>
            <a:ext cx="6172200" cy="270272"/>
          </a:xfrm>
        </p:spPr>
        <p:txBody>
          <a:bodyPr/>
          <a:lstStyle/>
          <a:p>
            <a:r>
              <a:rPr lang="en-US" altLang="zh-CN" dirty="0"/>
              <a:t>4.4 Mixed Layer Depth</a:t>
            </a:r>
          </a:p>
        </p:txBody>
      </p:sp>
      <p:sp>
        <p:nvSpPr>
          <p:cNvPr id="22531" name="Rectangle 3"/>
          <p:cNvSpPr>
            <a:spLocks noGrp="1" noChangeArrowheads="1"/>
          </p:cNvSpPr>
          <p:nvPr>
            <p:ph type="body" idx="1"/>
          </p:nvPr>
        </p:nvSpPr>
        <p:spPr>
          <a:xfrm>
            <a:off x="504000" y="792000"/>
            <a:ext cx="8136000" cy="3394472"/>
          </a:xfrm>
        </p:spPr>
        <p:txBody>
          <a:bodyPr/>
          <a:lstStyle/>
          <a:p>
            <a:pPr>
              <a:lnSpc>
                <a:spcPct val="150000"/>
              </a:lnSpc>
              <a:spcBef>
                <a:spcPct val="40000"/>
              </a:spcBef>
              <a:buFont typeface="Wingdings 2" pitchFamily="18" charset="2"/>
              <a:buNone/>
            </a:pPr>
            <a:r>
              <a:rPr lang="en-US" altLang="zh-CN" sz="2100" dirty="0"/>
              <a:t>Mixed Layer Depth (MLD)</a:t>
            </a:r>
          </a:p>
          <a:p>
            <a:pPr>
              <a:lnSpc>
                <a:spcPct val="150000"/>
              </a:lnSpc>
              <a:spcBef>
                <a:spcPct val="40000"/>
              </a:spcBef>
            </a:pPr>
            <a:r>
              <a:rPr lang="en-US" altLang="zh-CN" sz="2100" dirty="0">
                <a:solidFill>
                  <a:srgbClr val="FF0000"/>
                </a:solidFill>
              </a:rPr>
              <a:t>Based on Temperature</a:t>
            </a:r>
            <a:r>
              <a:rPr lang="en-US" altLang="zh-CN" sz="1800" dirty="0"/>
              <a:t>: The depth where the temperature differed from surface temperature by more than 0.5</a:t>
            </a:r>
            <a:r>
              <a:rPr lang="en-US" altLang="zh-CN" sz="1800" dirty="0">
                <a:sym typeface="Symbol" pitchFamily="18" charset="2"/>
              </a:rPr>
              <a:t></a:t>
            </a:r>
            <a:r>
              <a:rPr lang="en-US" altLang="zh-CN" sz="1800" dirty="0"/>
              <a:t>C. MLD=Depth(SST-0.5)</a:t>
            </a:r>
          </a:p>
          <a:p>
            <a:pPr>
              <a:lnSpc>
                <a:spcPct val="150000"/>
              </a:lnSpc>
              <a:spcBef>
                <a:spcPct val="40000"/>
              </a:spcBef>
            </a:pPr>
            <a:r>
              <a:rPr lang="en-US" altLang="zh-CN" sz="2100" dirty="0">
                <a:solidFill>
                  <a:srgbClr val="FF0000"/>
                </a:solidFill>
              </a:rPr>
              <a:t>Based on Density</a:t>
            </a:r>
            <a:r>
              <a:rPr lang="en-US" altLang="zh-CN" sz="1800" dirty="0"/>
              <a:t>: The depth where the density differed from the surface density by more than 0.25 (0.125). </a:t>
            </a:r>
          </a:p>
        </p:txBody>
      </p:sp>
    </p:spTree>
    <p:extLst>
      <p:ext uri="{BB962C8B-B14F-4D97-AF65-F5344CB8AC3E}">
        <p14:creationId xmlns:p14="http://schemas.microsoft.com/office/powerpoint/2010/main" val="27739593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85836" y="3435846"/>
            <a:ext cx="7946604" cy="923330"/>
          </a:xfrm>
        </p:spPr>
        <p:txBody>
          <a:bodyPr>
            <a:spAutoFit/>
          </a:bodyPr>
          <a:lstStyle/>
          <a:p>
            <a:pPr>
              <a:spcBef>
                <a:spcPct val="40000"/>
              </a:spcBef>
            </a:pPr>
            <a:r>
              <a:rPr lang="en-US" altLang="zh-CN" sz="1800" dirty="0"/>
              <a:t>Mean depth of the surface isothermal layer (m). (a) August - October, (b) February -April. Contouring levels are 10 m (dashed line), 25 m, 50 m, 75 m, 100 m, 250 m. Adapted from </a:t>
            </a:r>
            <a:r>
              <a:rPr lang="en-US" altLang="zh-CN" sz="1800" dirty="0" err="1"/>
              <a:t>Sprintall</a:t>
            </a:r>
            <a:r>
              <a:rPr lang="en-US" altLang="zh-CN" sz="1800" dirty="0"/>
              <a:t> and </a:t>
            </a:r>
            <a:r>
              <a:rPr lang="en-US" altLang="zh-CN" sz="1800" dirty="0" err="1"/>
              <a:t>Tomczak</a:t>
            </a:r>
            <a:r>
              <a:rPr lang="en-US" altLang="zh-CN" sz="1800" dirty="0"/>
              <a:t> (1990).</a:t>
            </a:r>
            <a:endParaRPr lang="en-US" altLang="zh-CN" sz="1600" dirty="0"/>
          </a:p>
        </p:txBody>
      </p:sp>
      <p:grpSp>
        <p:nvGrpSpPr>
          <p:cNvPr id="23555" name="组合 5"/>
          <p:cNvGrpSpPr>
            <a:grpSpLocks/>
          </p:cNvGrpSpPr>
          <p:nvPr/>
        </p:nvGrpSpPr>
        <p:grpSpPr bwMode="auto">
          <a:xfrm>
            <a:off x="749722" y="1224000"/>
            <a:ext cx="7736433" cy="2054473"/>
            <a:chOff x="505016" y="2759910"/>
            <a:chExt cx="9225222" cy="2609851"/>
          </a:xfrm>
        </p:grpSpPr>
        <p:pic>
          <p:nvPicPr>
            <p:cNvPr id="23556" name="Picture 5"/>
            <p:cNvPicPr>
              <a:picLocks noChangeAspect="1" noChangeArrowheads="1"/>
            </p:cNvPicPr>
            <p:nvPr/>
          </p:nvPicPr>
          <p:blipFill>
            <a:blip r:embed="rId2" cstate="print"/>
            <a:srcRect/>
            <a:stretch>
              <a:fillRect/>
            </a:stretch>
          </p:blipFill>
          <p:spPr bwMode="auto">
            <a:xfrm>
              <a:off x="505016" y="2759911"/>
              <a:ext cx="4572000" cy="2609850"/>
            </a:xfrm>
            <a:prstGeom prst="rect">
              <a:avLst/>
            </a:prstGeom>
            <a:noFill/>
            <a:ln w="9525" algn="ctr">
              <a:noFill/>
              <a:miter lim="800000"/>
              <a:headEnd/>
              <a:tailEnd/>
            </a:ln>
          </p:spPr>
        </p:pic>
        <p:pic>
          <p:nvPicPr>
            <p:cNvPr id="23557" name="Picture 6"/>
            <p:cNvPicPr>
              <a:picLocks noChangeAspect="1" noChangeArrowheads="1"/>
            </p:cNvPicPr>
            <p:nvPr/>
          </p:nvPicPr>
          <p:blipFill>
            <a:blip r:embed="rId3" cstate="print"/>
            <a:srcRect/>
            <a:stretch>
              <a:fillRect/>
            </a:stretch>
          </p:blipFill>
          <p:spPr bwMode="auto">
            <a:xfrm>
              <a:off x="5148713" y="2759910"/>
              <a:ext cx="4581525" cy="2600325"/>
            </a:xfrm>
            <a:prstGeom prst="rect">
              <a:avLst/>
            </a:prstGeom>
            <a:noFill/>
            <a:ln w="9525" algn="ctr">
              <a:noFill/>
              <a:miter lim="800000"/>
              <a:headEnd/>
              <a:tailEnd/>
            </a:ln>
          </p:spPr>
        </p:pic>
      </p:grpSp>
      <p:sp>
        <p:nvSpPr>
          <p:cNvPr id="6" name="Rectangle 2">
            <a:extLst>
              <a:ext uri="{FF2B5EF4-FFF2-40B4-BE49-F238E27FC236}">
                <a16:creationId xmlns:a16="http://schemas.microsoft.com/office/drawing/2014/main" id="{C7BF8F8E-CAE9-484E-B760-1014216BC10A}"/>
              </a:ext>
            </a:extLst>
          </p:cNvPr>
          <p:cNvSpPr>
            <a:spLocks noGrp="1" noChangeArrowheads="1"/>
          </p:cNvSpPr>
          <p:nvPr>
            <p:ph type="title"/>
          </p:nvPr>
        </p:nvSpPr>
        <p:spPr>
          <a:xfrm>
            <a:off x="1485900" y="141685"/>
            <a:ext cx="6172200" cy="270272"/>
          </a:xfrm>
        </p:spPr>
        <p:txBody>
          <a:bodyPr/>
          <a:lstStyle/>
          <a:p>
            <a:r>
              <a:rPr lang="en-US" altLang="zh-CN" dirty="0"/>
              <a:t>Seasonal Change in MLD</a:t>
            </a:r>
          </a:p>
        </p:txBody>
      </p:sp>
      <p:sp>
        <p:nvSpPr>
          <p:cNvPr id="2" name="矩形 1">
            <a:extLst>
              <a:ext uri="{FF2B5EF4-FFF2-40B4-BE49-F238E27FC236}">
                <a16:creationId xmlns:a16="http://schemas.microsoft.com/office/drawing/2014/main" id="{DEC77A7B-4E20-463E-9F4A-80DACB06D576}"/>
              </a:ext>
            </a:extLst>
          </p:cNvPr>
          <p:cNvSpPr/>
          <p:nvPr/>
        </p:nvSpPr>
        <p:spPr>
          <a:xfrm>
            <a:off x="1800000" y="900000"/>
            <a:ext cx="1861407" cy="338554"/>
          </a:xfrm>
          <a:prstGeom prst="rect">
            <a:avLst/>
          </a:prstGeom>
        </p:spPr>
        <p:txBody>
          <a:bodyPr wrap="none">
            <a:spAutoFit/>
          </a:bodyPr>
          <a:lstStyle/>
          <a:p>
            <a:r>
              <a:rPr lang="en-US" altLang="zh-CN" sz="1600" dirty="0">
                <a:solidFill>
                  <a:srgbClr val="0000CC"/>
                </a:solidFill>
              </a:rPr>
              <a:t>August - October</a:t>
            </a:r>
            <a:endParaRPr lang="zh-CN" altLang="en-US" sz="1600" dirty="0">
              <a:solidFill>
                <a:srgbClr val="0000CC"/>
              </a:solidFill>
            </a:endParaRPr>
          </a:p>
        </p:txBody>
      </p:sp>
      <p:sp>
        <p:nvSpPr>
          <p:cNvPr id="8" name="矩形 7">
            <a:extLst>
              <a:ext uri="{FF2B5EF4-FFF2-40B4-BE49-F238E27FC236}">
                <a16:creationId xmlns:a16="http://schemas.microsoft.com/office/drawing/2014/main" id="{D58569AC-6273-499A-8E2F-D15F791A9379}"/>
              </a:ext>
            </a:extLst>
          </p:cNvPr>
          <p:cNvSpPr/>
          <p:nvPr/>
        </p:nvSpPr>
        <p:spPr>
          <a:xfrm>
            <a:off x="5472000" y="900000"/>
            <a:ext cx="1706301" cy="338554"/>
          </a:xfrm>
          <a:prstGeom prst="rect">
            <a:avLst/>
          </a:prstGeom>
        </p:spPr>
        <p:txBody>
          <a:bodyPr wrap="none">
            <a:spAutoFit/>
          </a:bodyPr>
          <a:lstStyle/>
          <a:p>
            <a:r>
              <a:rPr lang="en-US" altLang="zh-CN" sz="1600" dirty="0">
                <a:solidFill>
                  <a:srgbClr val="0000CC"/>
                </a:solidFill>
              </a:rPr>
              <a:t>February - April</a:t>
            </a:r>
            <a:endParaRPr lang="zh-CN" altLang="en-US" sz="1600" dirty="0">
              <a:solidFill>
                <a:srgbClr val="0000CC"/>
              </a:solidFill>
            </a:endParaRPr>
          </a:p>
        </p:txBody>
      </p:sp>
    </p:spTree>
    <p:extLst>
      <p:ext uri="{BB962C8B-B14F-4D97-AF65-F5344CB8AC3E}">
        <p14:creationId xmlns:p14="http://schemas.microsoft.com/office/powerpoint/2010/main" val="1114468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a:t>4.5 Thermocline</a:t>
            </a:r>
          </a:p>
        </p:txBody>
      </p:sp>
      <p:sp>
        <p:nvSpPr>
          <p:cNvPr id="24579"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1800" dirty="0"/>
              <a:t>Seasonal thermocline (mid to high latitudes)</a:t>
            </a:r>
          </a:p>
          <a:p>
            <a:pPr>
              <a:spcBef>
                <a:spcPts val="450"/>
              </a:spcBef>
            </a:pPr>
            <a:r>
              <a:rPr lang="en-US" altLang="zh-CN" sz="1800" dirty="0"/>
              <a:t>Permanent (tropical) thermocline ( </a:t>
            </a:r>
            <a:r>
              <a:rPr lang="en-US" altLang="zh-CN" sz="1800" dirty="0">
                <a:solidFill>
                  <a:srgbClr val="FF0000"/>
                </a:solidFill>
              </a:rPr>
              <a:t>&lt; 1000m</a:t>
            </a:r>
            <a:r>
              <a:rPr lang="en-US" altLang="zh-CN" sz="1800" dirty="0"/>
              <a:t>)</a:t>
            </a:r>
          </a:p>
          <a:p>
            <a:pPr lvl="1">
              <a:spcBef>
                <a:spcPts val="450"/>
              </a:spcBef>
            </a:pPr>
            <a:r>
              <a:rPr lang="en-US" altLang="zh-CN" sz="1800" dirty="0">
                <a:solidFill>
                  <a:srgbClr val="FF0000"/>
                </a:solidFill>
              </a:rPr>
              <a:t>Transition zone</a:t>
            </a:r>
            <a:r>
              <a:rPr lang="en-US" altLang="zh-CN" sz="1800" dirty="0"/>
              <a:t>: the interface of our 1.5 layered model. </a:t>
            </a:r>
          </a:p>
          <a:p>
            <a:pPr lvl="1">
              <a:spcBef>
                <a:spcPts val="450"/>
              </a:spcBef>
            </a:pPr>
            <a:r>
              <a:rPr lang="en-US" altLang="zh-CN" sz="1800" dirty="0"/>
              <a:t>The upper temperature limit: </a:t>
            </a:r>
            <a:r>
              <a:rPr lang="en-US" altLang="zh-CN" sz="1800" dirty="0">
                <a:solidFill>
                  <a:srgbClr val="FF0000"/>
                </a:solidFill>
              </a:rPr>
              <a:t>&gt; 20</a:t>
            </a:r>
            <a:r>
              <a:rPr lang="en-US" altLang="zh-CN" sz="1800" dirty="0">
                <a:solidFill>
                  <a:srgbClr val="FF0000"/>
                </a:solidFill>
                <a:sym typeface="Symbol" pitchFamily="18" charset="2"/>
              </a:rPr>
              <a:t></a:t>
            </a:r>
            <a:r>
              <a:rPr lang="en-US" altLang="zh-CN" sz="1800" dirty="0">
                <a:solidFill>
                  <a:srgbClr val="FF0000"/>
                </a:solidFill>
              </a:rPr>
              <a:t>C in the tropics</a:t>
            </a:r>
            <a:r>
              <a:rPr lang="en-US" altLang="zh-CN" sz="1800" dirty="0"/>
              <a:t>, just above </a:t>
            </a:r>
            <a:r>
              <a:rPr lang="en-US" altLang="zh-CN" sz="1800" dirty="0">
                <a:solidFill>
                  <a:srgbClr val="FF0000"/>
                </a:solidFill>
              </a:rPr>
              <a:t>15</a:t>
            </a:r>
            <a:r>
              <a:rPr lang="en-US" altLang="zh-CN" sz="1800" dirty="0">
                <a:solidFill>
                  <a:srgbClr val="FF0000"/>
                </a:solidFill>
                <a:sym typeface="Symbol" pitchFamily="18" charset="2"/>
              </a:rPr>
              <a:t></a:t>
            </a:r>
            <a:r>
              <a:rPr lang="en-US" altLang="zh-CN" sz="1800" dirty="0">
                <a:solidFill>
                  <a:srgbClr val="FF0000"/>
                </a:solidFill>
              </a:rPr>
              <a:t>C in temperate </a:t>
            </a:r>
            <a:r>
              <a:rPr lang="en-US" altLang="zh-CN" sz="1800" dirty="0"/>
              <a:t>regions; </a:t>
            </a:r>
          </a:p>
          <a:p>
            <a:pPr lvl="1">
              <a:spcBef>
                <a:spcPts val="450"/>
              </a:spcBef>
            </a:pPr>
            <a:r>
              <a:rPr lang="en-US" altLang="zh-CN" sz="1800" dirty="0"/>
              <a:t>The lower limit temperatures: rather uniform around </a:t>
            </a:r>
            <a:r>
              <a:rPr lang="en-US" altLang="zh-CN" sz="1800" dirty="0">
                <a:solidFill>
                  <a:srgbClr val="FF0000"/>
                </a:solidFill>
              </a:rPr>
              <a:t>4 - 6</a:t>
            </a:r>
            <a:r>
              <a:rPr lang="en-US" altLang="zh-CN" sz="1800" dirty="0">
                <a:solidFill>
                  <a:srgbClr val="FF0000"/>
                </a:solidFill>
                <a:sym typeface="Symbol" pitchFamily="18" charset="2"/>
              </a:rPr>
              <a:t></a:t>
            </a:r>
            <a:r>
              <a:rPr lang="en-US" altLang="zh-CN" sz="1800" dirty="0">
                <a:solidFill>
                  <a:srgbClr val="FF0000"/>
                </a:solidFill>
              </a:rPr>
              <a:t>C</a:t>
            </a:r>
            <a:r>
              <a:rPr lang="en-US" altLang="zh-CN" sz="1800" dirty="0"/>
              <a:t> depending on the particular ocean</a:t>
            </a:r>
            <a:endParaRPr lang="en-US" altLang="zh-CN" sz="1500" dirty="0"/>
          </a:p>
        </p:txBody>
      </p:sp>
    </p:spTree>
    <p:extLst>
      <p:ext uri="{BB962C8B-B14F-4D97-AF65-F5344CB8AC3E}">
        <p14:creationId xmlns:p14="http://schemas.microsoft.com/office/powerpoint/2010/main" val="22394667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828800" y="789385"/>
            <a:ext cx="5929313" cy="3024188"/>
          </a:xfrm>
        </p:spPr>
        <p:txBody>
          <a:bodyPr/>
          <a:lstStyle/>
          <a:p>
            <a:pPr>
              <a:spcBef>
                <a:spcPct val="40000"/>
              </a:spcBef>
              <a:buFont typeface="Wingdings" pitchFamily="2" charset="2"/>
              <a:buNone/>
            </a:pPr>
            <a:r>
              <a:rPr lang="en-US" altLang="zh-CN" sz="2250">
                <a:latin typeface="Times New Roman" pitchFamily="18" charset="0"/>
              </a:rPr>
              <a:t>Reading</a:t>
            </a:r>
          </a:p>
          <a:p>
            <a:pPr>
              <a:spcBef>
                <a:spcPct val="40000"/>
              </a:spcBef>
            </a:pPr>
            <a:r>
              <a:rPr lang="en-US" altLang="zh-CN" sz="1800"/>
              <a:t>“Regional Oceanography: An Introduction” by Tomczak and Godfrey, Chapter 5</a:t>
            </a:r>
          </a:p>
          <a:p>
            <a:pPr>
              <a:spcBef>
                <a:spcPct val="40000"/>
              </a:spcBef>
            </a:pPr>
            <a:endParaRPr lang="en-US" altLang="zh-CN" sz="1800"/>
          </a:p>
          <a:p>
            <a:pPr>
              <a:spcBef>
                <a:spcPct val="40000"/>
              </a:spcBef>
              <a:buFont typeface="Wingdings" pitchFamily="2" charset="2"/>
              <a:buNone/>
            </a:pPr>
            <a:r>
              <a:rPr lang="en-US" altLang="en-US" sz="2250">
                <a:latin typeface="Times New Roman" pitchFamily="18" charset="0"/>
                <a:ea typeface="华文楷体" pitchFamily="2" charset="-122"/>
              </a:rPr>
              <a:t>Key Concepts</a:t>
            </a:r>
          </a:p>
          <a:p>
            <a:pPr>
              <a:spcBef>
                <a:spcPct val="40000"/>
              </a:spcBef>
            </a:pPr>
            <a:r>
              <a:rPr lang="en-US" altLang="zh-CN" sz="1800"/>
              <a:t>Ventilation</a:t>
            </a:r>
            <a:endParaRPr lang="en-US" altLang="en-US" sz="1800">
              <a:ea typeface="华文楷体" pitchFamily="2" charset="-122"/>
            </a:endParaRPr>
          </a:p>
          <a:p>
            <a:pPr>
              <a:spcBef>
                <a:spcPct val="40000"/>
              </a:spcBef>
            </a:pPr>
            <a:r>
              <a:rPr lang="en-US" altLang="zh-CN" sz="1800"/>
              <a:t>Subduction</a:t>
            </a:r>
            <a:endParaRPr lang="en-US" altLang="en-US" sz="1800">
              <a:ea typeface="华文楷体" pitchFamily="2" charset="-122"/>
            </a:endParaRPr>
          </a:p>
        </p:txBody>
      </p:sp>
    </p:spTree>
    <p:extLst>
      <p:ext uri="{BB962C8B-B14F-4D97-AF65-F5344CB8AC3E}">
        <p14:creationId xmlns:p14="http://schemas.microsoft.com/office/powerpoint/2010/main" val="14937328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1485900" y="141685"/>
            <a:ext cx="6172200" cy="270272"/>
          </a:xfrm>
        </p:spPr>
        <p:txBody>
          <a:bodyPr/>
          <a:lstStyle/>
          <a:p>
            <a:r>
              <a:rPr lang="en-US" altLang="zh-CN" dirty="0"/>
              <a:t>Thermocline in the Equatorial Pacific</a:t>
            </a:r>
            <a:endParaRPr lang="zh-CN" altLang="en-US" dirty="0"/>
          </a:p>
        </p:txBody>
      </p:sp>
      <p:sp>
        <p:nvSpPr>
          <p:cNvPr id="25603" name="内容占位符 2"/>
          <p:cNvSpPr>
            <a:spLocks noGrp="1"/>
          </p:cNvSpPr>
          <p:nvPr>
            <p:ph idx="1"/>
          </p:nvPr>
        </p:nvSpPr>
        <p:spPr>
          <a:xfrm>
            <a:off x="1410891" y="4053904"/>
            <a:ext cx="6375797" cy="750094"/>
          </a:xfrm>
        </p:spPr>
        <p:txBody>
          <a:bodyPr/>
          <a:lstStyle/>
          <a:p>
            <a:r>
              <a:rPr lang="en-US" altLang="zh-CN" sz="1200" dirty="0">
                <a:cs typeface="Times New Roman" pitchFamily="18" charset="0"/>
              </a:rPr>
              <a:t>Climatological annual mean upper ocean temperature (</a:t>
            </a:r>
            <a:r>
              <a:rPr lang="en-US" altLang="zh-CN" sz="1200" dirty="0">
                <a:cs typeface="Times New Roman" pitchFamily="18" charset="0"/>
                <a:sym typeface="Symbol" pitchFamily="18" charset="2"/>
              </a:rPr>
              <a:t></a:t>
            </a:r>
            <a:r>
              <a:rPr lang="en-US" altLang="zh-CN" sz="1200" dirty="0">
                <a:cs typeface="Times New Roman" pitchFamily="18" charset="0"/>
              </a:rPr>
              <a:t>C) </a:t>
            </a:r>
            <a:r>
              <a:rPr lang="en-US" altLang="zh-CN" sz="1200" dirty="0">
                <a:ea typeface="宋体" pitchFamily="2" charset="-122"/>
                <a:cs typeface="Times New Roman" pitchFamily="18" charset="0"/>
              </a:rPr>
              <a:t>averaged between 5</a:t>
            </a:r>
            <a:r>
              <a:rPr lang="en-US" altLang="zh-CN" sz="1200" dirty="0">
                <a:ea typeface="宋体" pitchFamily="2" charset="-122"/>
                <a:cs typeface="Times New Roman" pitchFamily="18" charset="0"/>
                <a:sym typeface="Symbol" pitchFamily="18" charset="2"/>
              </a:rPr>
              <a:t></a:t>
            </a:r>
            <a:r>
              <a:rPr lang="en-US" altLang="zh-CN" sz="1200" dirty="0">
                <a:ea typeface="宋体" pitchFamily="2" charset="-122"/>
                <a:cs typeface="Times New Roman" pitchFamily="18" charset="0"/>
              </a:rPr>
              <a:t>S-5</a:t>
            </a:r>
            <a:r>
              <a:rPr lang="en-US" altLang="zh-CN" sz="1200" dirty="0">
                <a:ea typeface="宋体" pitchFamily="2" charset="-122"/>
                <a:cs typeface="Times New Roman" pitchFamily="18" charset="0"/>
                <a:sym typeface="Symbol" pitchFamily="18" charset="2"/>
              </a:rPr>
              <a:t></a:t>
            </a:r>
            <a:r>
              <a:rPr lang="en-US" altLang="zh-CN" sz="1200" dirty="0">
                <a:ea typeface="宋体" pitchFamily="2" charset="-122"/>
                <a:cs typeface="Times New Roman" pitchFamily="18" charset="0"/>
              </a:rPr>
              <a:t>N from </a:t>
            </a:r>
            <a:r>
              <a:rPr lang="en-US" altLang="zh-CN" sz="1200" dirty="0" err="1">
                <a:ea typeface="宋体" pitchFamily="2" charset="-122"/>
                <a:cs typeface="Times New Roman" pitchFamily="18" charset="0"/>
              </a:rPr>
              <a:t>Levitus</a:t>
            </a:r>
            <a:r>
              <a:rPr lang="en-US" altLang="zh-CN" sz="1200" dirty="0">
                <a:ea typeface="宋体" pitchFamily="2" charset="-122"/>
                <a:cs typeface="Times New Roman" pitchFamily="18" charset="0"/>
              </a:rPr>
              <a:t> data (1955-2003). The black line shows the location of the 20</a:t>
            </a:r>
            <a:r>
              <a:rPr lang="en-US" altLang="zh-CN" sz="1200" dirty="0">
                <a:ea typeface="宋体" pitchFamily="2" charset="-122"/>
                <a:cs typeface="Times New Roman" pitchFamily="18" charset="0"/>
                <a:sym typeface="Symbol" pitchFamily="18" charset="2"/>
              </a:rPr>
              <a:t></a:t>
            </a:r>
            <a:r>
              <a:rPr lang="en-US" altLang="zh-CN" sz="1200" dirty="0">
                <a:ea typeface="宋体" pitchFamily="2" charset="-122"/>
                <a:cs typeface="Times New Roman" pitchFamily="18" charset="0"/>
              </a:rPr>
              <a:t>C isotherm (</a:t>
            </a:r>
            <a:r>
              <a:rPr lang="en-US" altLang="zh-CN" sz="1200" i="1" dirty="0">
                <a:ea typeface="宋体" pitchFamily="2" charset="-122"/>
                <a:cs typeface="Times New Roman" pitchFamily="18" charset="0"/>
              </a:rPr>
              <a:t>Z</a:t>
            </a:r>
            <a:r>
              <a:rPr lang="en-US" altLang="zh-CN" sz="1200" i="1" baseline="-25000" dirty="0">
                <a:ea typeface="宋体" pitchFamily="2" charset="-122"/>
                <a:cs typeface="Times New Roman" pitchFamily="18" charset="0"/>
              </a:rPr>
              <a:t>20</a:t>
            </a:r>
            <a:r>
              <a:rPr lang="en-US" altLang="zh-CN" sz="1200" dirty="0">
                <a:ea typeface="宋体" pitchFamily="2" charset="-122"/>
                <a:cs typeface="Times New Roman" pitchFamily="18" charset="0"/>
              </a:rPr>
              <a:t>), and the green line shows the location of the maximum vertical temperature gradient (</a:t>
            </a:r>
            <a:r>
              <a:rPr lang="en-US" altLang="zh-CN" sz="1200" i="1" dirty="0" err="1">
                <a:ea typeface="宋体" pitchFamily="2" charset="-122"/>
                <a:cs typeface="Times New Roman" pitchFamily="18" charset="0"/>
              </a:rPr>
              <a:t>Z</a:t>
            </a:r>
            <a:r>
              <a:rPr lang="en-US" altLang="zh-CN" sz="1200" i="1" baseline="-25000" dirty="0" err="1">
                <a:ea typeface="宋体" pitchFamily="2" charset="-122"/>
                <a:cs typeface="Times New Roman" pitchFamily="18" charset="0"/>
              </a:rPr>
              <a:t>tc</a:t>
            </a:r>
            <a:r>
              <a:rPr lang="en-US" altLang="zh-CN" sz="1200" dirty="0">
                <a:ea typeface="宋体" pitchFamily="2" charset="-122"/>
                <a:cs typeface="Times New Roman" pitchFamily="18" charset="0"/>
              </a:rPr>
              <a:t>).</a:t>
            </a:r>
            <a:endParaRPr lang="zh-CN" altLang="en-US" sz="1200" dirty="0"/>
          </a:p>
        </p:txBody>
      </p:sp>
      <p:pic>
        <p:nvPicPr>
          <p:cNvPr id="25604" name="Picture 2" descr="D:\Haijun\Z20\FIGURE\Z20_Fig1.eps"/>
          <p:cNvPicPr>
            <a:picLocks noChangeAspect="1" noChangeArrowheads="1"/>
          </p:cNvPicPr>
          <p:nvPr/>
        </p:nvPicPr>
        <p:blipFill>
          <a:blip r:embed="rId2" cstate="print"/>
          <a:srcRect/>
          <a:stretch>
            <a:fillRect/>
          </a:stretch>
        </p:blipFill>
        <p:spPr bwMode="auto">
          <a:xfrm>
            <a:off x="2052000" y="900000"/>
            <a:ext cx="5040000" cy="3000812"/>
          </a:xfrm>
          <a:prstGeom prst="rect">
            <a:avLst/>
          </a:prstGeom>
          <a:noFill/>
          <a:ln w="9525">
            <a:noFill/>
            <a:miter lim="800000"/>
            <a:headEnd/>
            <a:tailEnd/>
          </a:ln>
        </p:spPr>
      </p:pic>
    </p:spTree>
    <p:extLst>
      <p:ext uri="{BB962C8B-B14F-4D97-AF65-F5344CB8AC3E}">
        <p14:creationId xmlns:p14="http://schemas.microsoft.com/office/powerpoint/2010/main" val="315397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85900" y="141685"/>
            <a:ext cx="6172200" cy="270272"/>
          </a:xfrm>
        </p:spPr>
        <p:txBody>
          <a:bodyPr/>
          <a:lstStyle/>
          <a:p>
            <a:r>
              <a:rPr lang="en-US" altLang="zh-CN" dirty="0"/>
              <a:t>4.6 Subduction</a:t>
            </a:r>
            <a:r>
              <a:rPr lang="zh-CN" altLang="en-US" dirty="0"/>
              <a:t>（下潜）</a:t>
            </a:r>
          </a:p>
        </p:txBody>
      </p:sp>
      <p:sp>
        <p:nvSpPr>
          <p:cNvPr id="26627" name="Rectangle 3"/>
          <p:cNvSpPr>
            <a:spLocks noGrp="1" noChangeArrowheads="1"/>
          </p:cNvSpPr>
          <p:nvPr>
            <p:ph type="body" idx="1"/>
          </p:nvPr>
        </p:nvSpPr>
        <p:spPr>
          <a:xfrm>
            <a:off x="504000" y="792000"/>
            <a:ext cx="8136000" cy="3394472"/>
          </a:xfrm>
        </p:spPr>
        <p:txBody>
          <a:bodyPr/>
          <a:lstStyle/>
          <a:p>
            <a:pPr>
              <a:lnSpc>
                <a:spcPct val="150000"/>
              </a:lnSpc>
              <a:spcBef>
                <a:spcPts val="450"/>
              </a:spcBef>
            </a:pPr>
            <a:r>
              <a:rPr lang="en-US" altLang="zh-CN" sz="1800" dirty="0"/>
              <a:t>Maintains the permanent thermocline and prevents its erosion from mixing with the waters below and above. </a:t>
            </a:r>
          </a:p>
          <a:p>
            <a:pPr>
              <a:lnSpc>
                <a:spcPct val="150000"/>
              </a:lnSpc>
              <a:spcBef>
                <a:spcPts val="450"/>
              </a:spcBef>
            </a:pPr>
            <a:r>
              <a:rPr lang="en-US" altLang="zh-CN" sz="1800" dirty="0"/>
              <a:t>Responsible for the formation of the water masses in the permanent thermocline. </a:t>
            </a:r>
          </a:p>
          <a:p>
            <a:pPr>
              <a:lnSpc>
                <a:spcPct val="150000"/>
              </a:lnSpc>
              <a:spcBef>
                <a:spcPts val="450"/>
              </a:spcBef>
            </a:pPr>
            <a:r>
              <a:rPr lang="en-US" altLang="zh-CN" sz="1800" dirty="0"/>
              <a:t>Its intensity varies with the seasons: </a:t>
            </a:r>
            <a:r>
              <a:rPr lang="en-US" altLang="zh-CN" sz="1800" dirty="0">
                <a:solidFill>
                  <a:srgbClr val="FF0000"/>
                </a:solidFill>
              </a:rPr>
              <a:t>Ekman pumping </a:t>
            </a:r>
            <a:r>
              <a:rPr lang="en-US" altLang="zh-CN" sz="1800" dirty="0"/>
              <a:t>+ seasonal thermocline</a:t>
            </a:r>
          </a:p>
        </p:txBody>
      </p:sp>
    </p:spTree>
    <p:extLst>
      <p:ext uri="{BB962C8B-B14F-4D97-AF65-F5344CB8AC3E}">
        <p14:creationId xmlns:p14="http://schemas.microsoft.com/office/powerpoint/2010/main" val="1380098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141685"/>
            <a:ext cx="6172200" cy="270272"/>
          </a:xfrm>
        </p:spPr>
        <p:txBody>
          <a:bodyPr/>
          <a:lstStyle/>
          <a:p>
            <a:r>
              <a:rPr lang="en-US" altLang="zh-CN"/>
              <a:t>Subduction</a:t>
            </a:r>
          </a:p>
        </p:txBody>
      </p:sp>
      <p:sp>
        <p:nvSpPr>
          <p:cNvPr id="27651" name="Rectangle 3"/>
          <p:cNvSpPr>
            <a:spLocks noGrp="1" noChangeArrowheads="1"/>
          </p:cNvSpPr>
          <p:nvPr>
            <p:ph type="body" idx="1"/>
          </p:nvPr>
        </p:nvSpPr>
        <p:spPr>
          <a:xfrm>
            <a:off x="899592" y="4032000"/>
            <a:ext cx="7416824" cy="839390"/>
          </a:xfrm>
        </p:spPr>
        <p:txBody>
          <a:bodyPr/>
          <a:lstStyle/>
          <a:p>
            <a:pPr>
              <a:spcBef>
                <a:spcPct val="40000"/>
              </a:spcBef>
            </a:pPr>
            <a:r>
              <a:rPr lang="en-US" altLang="zh-CN" sz="1400" dirty="0"/>
              <a:t>Sketch of water mass formation by subduction in the Subtropical Convergence. The T-S diagram shows both the meridional variation of temperature and salinity between stations </a:t>
            </a:r>
            <a:r>
              <a:rPr lang="en-US" altLang="zh-CN" sz="1400" i="1" dirty="0"/>
              <a:t>A </a:t>
            </a:r>
            <a:r>
              <a:rPr lang="en-US" altLang="zh-CN" sz="1400" dirty="0"/>
              <a:t>and </a:t>
            </a:r>
            <a:r>
              <a:rPr lang="en-US" altLang="zh-CN" sz="1400" i="1" dirty="0"/>
              <a:t>D</a:t>
            </a:r>
            <a:r>
              <a:rPr lang="en-US" altLang="zh-CN" sz="1400" dirty="0"/>
              <a:t>, and the vertical variation equatorward of station </a:t>
            </a:r>
            <a:r>
              <a:rPr lang="en-US" altLang="zh-CN" sz="1400" i="1" dirty="0"/>
              <a:t>D </a:t>
            </a:r>
            <a:r>
              <a:rPr lang="en-US" altLang="zh-CN" sz="1400" dirty="0"/>
              <a:t>from the surface down along the line </a:t>
            </a:r>
            <a:r>
              <a:rPr lang="en-US" altLang="zh-CN" sz="1400" i="1" dirty="0"/>
              <a:t>A‘B’C‘D’</a:t>
            </a:r>
            <a:r>
              <a:rPr lang="en-US" altLang="zh-CN" sz="1400" dirty="0"/>
              <a:t>. </a:t>
            </a:r>
            <a:endParaRPr lang="zh-CN" altLang="en-US" sz="1400" dirty="0"/>
          </a:p>
        </p:txBody>
      </p:sp>
      <p:pic>
        <p:nvPicPr>
          <p:cNvPr id="27652" name="Picture 4"/>
          <p:cNvPicPr>
            <a:picLocks noChangeAspect="1" noChangeArrowheads="1"/>
          </p:cNvPicPr>
          <p:nvPr/>
        </p:nvPicPr>
        <p:blipFill>
          <a:blip r:embed="rId3" cstate="print"/>
          <a:srcRect/>
          <a:stretch>
            <a:fillRect/>
          </a:stretch>
        </p:blipFill>
        <p:spPr bwMode="auto">
          <a:xfrm>
            <a:off x="1296000" y="720000"/>
            <a:ext cx="6546056" cy="3324225"/>
          </a:xfrm>
          <a:prstGeom prst="rect">
            <a:avLst/>
          </a:prstGeom>
          <a:noFill/>
          <a:ln w="9525" algn="ctr">
            <a:noFill/>
            <a:miter lim="800000"/>
            <a:headEnd/>
            <a:tailEnd/>
          </a:ln>
        </p:spPr>
      </p:pic>
    </p:spTree>
    <p:extLst>
      <p:ext uri="{BB962C8B-B14F-4D97-AF65-F5344CB8AC3E}">
        <p14:creationId xmlns:p14="http://schemas.microsoft.com/office/powerpoint/2010/main" val="12611198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141685"/>
            <a:ext cx="6172200" cy="270272"/>
          </a:xfrm>
        </p:spPr>
        <p:txBody>
          <a:bodyPr/>
          <a:lstStyle/>
          <a:p>
            <a:r>
              <a:rPr lang="en-US" altLang="zh-CN"/>
              <a:t>Subduction</a:t>
            </a:r>
            <a:endParaRPr lang="zh-CN" altLang="en-US"/>
          </a:p>
        </p:txBody>
      </p:sp>
      <p:sp>
        <p:nvSpPr>
          <p:cNvPr id="28675" name="Rectangle 3"/>
          <p:cNvSpPr>
            <a:spLocks noGrp="1" noChangeArrowheads="1"/>
          </p:cNvSpPr>
          <p:nvPr>
            <p:ph type="body" idx="1"/>
          </p:nvPr>
        </p:nvSpPr>
        <p:spPr>
          <a:xfrm>
            <a:off x="611560" y="792000"/>
            <a:ext cx="8064896" cy="2643846"/>
          </a:xfrm>
        </p:spPr>
        <p:txBody>
          <a:bodyPr/>
          <a:lstStyle/>
          <a:p>
            <a:pPr>
              <a:spcBef>
                <a:spcPct val="40000"/>
              </a:spcBef>
            </a:pPr>
            <a:r>
              <a:rPr lang="en-US" altLang="zh-CN" sz="1800" dirty="0"/>
              <a:t>In Spring and summer: </a:t>
            </a:r>
            <a:r>
              <a:rPr lang="en-US" altLang="zh-CN" sz="1800" dirty="0">
                <a:solidFill>
                  <a:srgbClr val="FF0000"/>
                </a:solidFill>
              </a:rPr>
              <a:t>Ekman downwelling</a:t>
            </a:r>
          </a:p>
          <a:p>
            <a:pPr>
              <a:spcBef>
                <a:spcPct val="40000"/>
              </a:spcBef>
            </a:pPr>
            <a:r>
              <a:rPr lang="en-US" altLang="zh-CN" sz="1800" dirty="0"/>
              <a:t>In late autumn and winter: Surface water downward due to </a:t>
            </a:r>
            <a:r>
              <a:rPr lang="en-US" altLang="zh-CN" sz="1800" dirty="0">
                <a:solidFill>
                  <a:srgbClr val="FF0000"/>
                </a:solidFill>
              </a:rPr>
              <a:t>convection and Ekman downwelling</a:t>
            </a:r>
          </a:p>
          <a:p>
            <a:pPr>
              <a:spcBef>
                <a:spcPct val="40000"/>
              </a:spcBef>
            </a:pPr>
            <a:r>
              <a:rPr lang="en-US" altLang="zh-CN" sz="1800" dirty="0"/>
              <a:t>The properties of the water subducted into the permanent thermocline are determined by the surface water properties during </a:t>
            </a:r>
            <a:r>
              <a:rPr lang="en-US" altLang="zh-CN" sz="1800" dirty="0">
                <a:solidFill>
                  <a:srgbClr val="FF0000"/>
                </a:solidFill>
              </a:rPr>
              <a:t>late winter </a:t>
            </a:r>
            <a:r>
              <a:rPr lang="en-US" altLang="zh-CN" sz="1800" dirty="0"/>
              <a:t>only. </a:t>
            </a:r>
          </a:p>
          <a:p>
            <a:pPr>
              <a:spcBef>
                <a:spcPct val="40000"/>
              </a:spcBef>
            </a:pPr>
            <a:r>
              <a:rPr lang="en-US" altLang="zh-CN" sz="1800" dirty="0"/>
              <a:t>Although subduction is a permanent process, water mass formation occurs only in </a:t>
            </a:r>
            <a:r>
              <a:rPr lang="en-US" altLang="zh-CN" sz="1800" dirty="0">
                <a:solidFill>
                  <a:srgbClr val="FF0000"/>
                </a:solidFill>
              </a:rPr>
              <a:t>late autumn and winter</a:t>
            </a:r>
            <a:r>
              <a:rPr lang="en-US" altLang="zh-CN" sz="1800" dirty="0"/>
              <a:t>. </a:t>
            </a:r>
          </a:p>
        </p:txBody>
      </p:sp>
    </p:spTree>
    <p:extLst>
      <p:ext uri="{BB962C8B-B14F-4D97-AF65-F5344CB8AC3E}">
        <p14:creationId xmlns:p14="http://schemas.microsoft.com/office/powerpoint/2010/main" val="7729532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57350" y="267892"/>
            <a:ext cx="5829300" cy="267890"/>
          </a:xfrm>
        </p:spPr>
        <p:txBody>
          <a:bodyPr/>
          <a:lstStyle/>
          <a:p>
            <a:r>
              <a:rPr lang="en-US" altLang="zh-CN"/>
              <a:t>Wind and Subduction</a:t>
            </a:r>
            <a:endParaRPr lang="en-US" altLang="zh-CN">
              <a:sym typeface="Wingdings" pitchFamily="2" charset="2"/>
            </a:endParaRPr>
          </a:p>
        </p:txBody>
      </p:sp>
      <p:pic>
        <p:nvPicPr>
          <p:cNvPr id="30723" name="Picture 6" descr="D:\haijun\PDO_AAS\FIGURE\f3_pdo.jpg"/>
          <p:cNvPicPr>
            <a:picLocks noChangeAspect="1" noChangeArrowheads="1"/>
          </p:cNvPicPr>
          <p:nvPr/>
        </p:nvPicPr>
        <p:blipFill>
          <a:blip r:embed="rId2" cstate="print"/>
          <a:srcRect/>
          <a:stretch>
            <a:fillRect/>
          </a:stretch>
        </p:blipFill>
        <p:spPr bwMode="auto">
          <a:xfrm>
            <a:off x="2268000" y="684000"/>
            <a:ext cx="4589860" cy="4012406"/>
          </a:xfrm>
          <a:prstGeom prst="rect">
            <a:avLst/>
          </a:prstGeom>
          <a:noFill/>
          <a:ln w="9525">
            <a:noFill/>
            <a:miter lim="800000"/>
            <a:headEnd/>
            <a:tailEnd/>
          </a:ln>
        </p:spPr>
      </p:pic>
    </p:spTree>
    <p:extLst>
      <p:ext uri="{BB962C8B-B14F-4D97-AF65-F5344CB8AC3E}">
        <p14:creationId xmlns:p14="http://schemas.microsoft.com/office/powerpoint/2010/main" val="163156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haijun\PDO_AAS\FIGURE\f4_pdo.jpg">
            <a:extLst>
              <a:ext uri="{FF2B5EF4-FFF2-40B4-BE49-F238E27FC236}">
                <a16:creationId xmlns:a16="http://schemas.microsoft.com/office/drawing/2014/main" id="{EA0A5B8C-C07A-4201-9E65-42C72BEC3B45}"/>
              </a:ext>
            </a:extLst>
          </p:cNvPr>
          <p:cNvPicPr>
            <a:picLocks noChangeAspect="1" noChangeArrowheads="1"/>
          </p:cNvPicPr>
          <p:nvPr/>
        </p:nvPicPr>
        <p:blipFill rotWithShape="1">
          <a:blip r:embed="rId2" cstate="print"/>
          <a:srcRect t="65799" b="2001"/>
          <a:stretch/>
        </p:blipFill>
        <p:spPr bwMode="auto">
          <a:xfrm>
            <a:off x="5976000" y="1347614"/>
            <a:ext cx="2880000" cy="1531400"/>
          </a:xfrm>
          <a:prstGeom prst="rect">
            <a:avLst/>
          </a:prstGeom>
          <a:noFill/>
          <a:ln w="9525">
            <a:noFill/>
            <a:miter lim="800000"/>
            <a:headEnd/>
            <a:tailEnd/>
          </a:ln>
        </p:spPr>
      </p:pic>
      <p:pic>
        <p:nvPicPr>
          <p:cNvPr id="5" name="Picture 6" descr="D:\haijun\PDO_AAS\FIGURE\f4_pdo.jpg">
            <a:extLst>
              <a:ext uri="{FF2B5EF4-FFF2-40B4-BE49-F238E27FC236}">
                <a16:creationId xmlns:a16="http://schemas.microsoft.com/office/drawing/2014/main" id="{A0587C26-92B2-4C2E-8855-68C011B5A106}"/>
              </a:ext>
            </a:extLst>
          </p:cNvPr>
          <p:cNvPicPr>
            <a:picLocks noChangeAspect="1" noChangeArrowheads="1"/>
          </p:cNvPicPr>
          <p:nvPr/>
        </p:nvPicPr>
        <p:blipFill rotWithShape="1">
          <a:blip r:embed="rId2" cstate="print"/>
          <a:srcRect t="34025" b="33776"/>
          <a:stretch/>
        </p:blipFill>
        <p:spPr bwMode="auto">
          <a:xfrm>
            <a:off x="3132000" y="1364211"/>
            <a:ext cx="2880000" cy="1531400"/>
          </a:xfrm>
          <a:prstGeom prst="rect">
            <a:avLst/>
          </a:prstGeom>
          <a:noFill/>
          <a:ln w="9525">
            <a:noFill/>
            <a:miter lim="800000"/>
            <a:headEnd/>
            <a:tailEnd/>
          </a:ln>
        </p:spPr>
      </p:pic>
      <p:pic>
        <p:nvPicPr>
          <p:cNvPr id="31747" name="Picture 6" descr="D:\haijun\PDO_AAS\FIGURE\f4_pdo.jpg"/>
          <p:cNvPicPr>
            <a:picLocks noChangeAspect="1" noChangeArrowheads="1"/>
          </p:cNvPicPr>
          <p:nvPr/>
        </p:nvPicPr>
        <p:blipFill rotWithShape="1">
          <a:blip r:embed="rId2" cstate="print"/>
          <a:srcRect t="1525" b="66401"/>
          <a:stretch/>
        </p:blipFill>
        <p:spPr bwMode="auto">
          <a:xfrm>
            <a:off x="323528" y="1364211"/>
            <a:ext cx="2880000" cy="1525436"/>
          </a:xfrm>
          <a:prstGeom prst="rect">
            <a:avLst/>
          </a:prstGeom>
          <a:noFill/>
          <a:ln w="9525">
            <a:noFill/>
            <a:miter lim="800000"/>
            <a:headEnd/>
            <a:tailEnd/>
          </a:ln>
        </p:spPr>
      </p:pic>
      <p:sp>
        <p:nvSpPr>
          <p:cNvPr id="3" name="标题 2">
            <a:extLst>
              <a:ext uri="{FF2B5EF4-FFF2-40B4-BE49-F238E27FC236}">
                <a16:creationId xmlns:a16="http://schemas.microsoft.com/office/drawing/2014/main" id="{A22C5797-3979-43A4-AFEE-284A03C51356}"/>
              </a:ext>
            </a:extLst>
          </p:cNvPr>
          <p:cNvSpPr>
            <a:spLocks noGrp="1"/>
          </p:cNvSpPr>
          <p:nvPr>
            <p:ph type="title"/>
          </p:nvPr>
        </p:nvSpPr>
        <p:spPr/>
        <p:txBody>
          <a:bodyPr/>
          <a:lstStyle/>
          <a:p>
            <a:r>
              <a:rPr lang="en-US" altLang="zh-CN" dirty="0"/>
              <a:t>Subduction</a:t>
            </a:r>
            <a:endParaRPr lang="zh-CN" altLang="en-US" dirty="0"/>
          </a:p>
        </p:txBody>
      </p:sp>
      <p:sp>
        <p:nvSpPr>
          <p:cNvPr id="9" name="Rectangle 3">
            <a:extLst>
              <a:ext uri="{FF2B5EF4-FFF2-40B4-BE49-F238E27FC236}">
                <a16:creationId xmlns:a16="http://schemas.microsoft.com/office/drawing/2014/main" id="{E8F0C3C3-E247-4F88-9F9D-FAA7F5D2077C}"/>
              </a:ext>
            </a:extLst>
          </p:cNvPr>
          <p:cNvSpPr txBox="1">
            <a:spLocks noChangeArrowheads="1"/>
          </p:cNvSpPr>
          <p:nvPr/>
        </p:nvSpPr>
        <p:spPr bwMode="auto">
          <a:xfrm>
            <a:off x="3190184" y="843558"/>
            <a:ext cx="269220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Calibri" pitchFamily="34" charset="0"/>
                <a:ea typeface="+mn-ea"/>
                <a:cs typeface="Calibri" pitchFamily="34"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Calibri" pitchFamily="34" charset="0"/>
                <a:ea typeface="+mn-ea"/>
                <a:cs typeface="Calibri" pitchFamily="34"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Calibri" pitchFamily="34" charset="0"/>
                <a:ea typeface="+mn-ea"/>
                <a:cs typeface="Calibri" pitchFamily="34"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Calibri" pitchFamily="34" charset="0"/>
                <a:ea typeface="+mn-ea"/>
                <a:cs typeface="Calibri" pitchFamily="34"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Calibri" pitchFamily="34" charset="0"/>
                <a:ea typeface="+mn-ea"/>
                <a:cs typeface="Calibri" pitchFamily="34"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a:lstStyle>
          <a:p>
            <a:pPr marL="0" indent="0" algn="ctr">
              <a:spcBef>
                <a:spcPct val="40000"/>
              </a:spcBef>
              <a:buNone/>
            </a:pPr>
            <a:r>
              <a:rPr lang="en-US" altLang="zh-CN" sz="1800" b="0" dirty="0"/>
              <a:t>Depth-Latitude View</a:t>
            </a:r>
            <a:endParaRPr lang="en-US" altLang="zh-CN" sz="1500" b="0" dirty="0"/>
          </a:p>
        </p:txBody>
      </p:sp>
    </p:spTree>
    <p:extLst>
      <p:ext uri="{BB962C8B-B14F-4D97-AF65-F5344CB8AC3E}">
        <p14:creationId xmlns:p14="http://schemas.microsoft.com/office/powerpoint/2010/main" val="84394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7" descr="D:\haijun\PDO_AAS\FIGURE\f5_pdo.jpg"/>
          <p:cNvPicPr>
            <a:picLocks noChangeAspect="1" noChangeArrowheads="1"/>
          </p:cNvPicPr>
          <p:nvPr/>
        </p:nvPicPr>
        <p:blipFill rotWithShape="1">
          <a:blip r:embed="rId2" cstate="print"/>
          <a:srcRect r="3758" b="51539"/>
          <a:stretch/>
        </p:blipFill>
        <p:spPr bwMode="auto">
          <a:xfrm>
            <a:off x="755576" y="1414724"/>
            <a:ext cx="3446859" cy="2160240"/>
          </a:xfrm>
          <a:prstGeom prst="rect">
            <a:avLst/>
          </a:prstGeom>
          <a:noFill/>
          <a:ln w="9525">
            <a:noFill/>
            <a:miter lim="800000"/>
            <a:headEnd/>
            <a:tailEnd/>
          </a:ln>
        </p:spPr>
      </p:pic>
      <p:sp>
        <p:nvSpPr>
          <p:cNvPr id="3" name="标题 2">
            <a:extLst>
              <a:ext uri="{FF2B5EF4-FFF2-40B4-BE49-F238E27FC236}">
                <a16:creationId xmlns:a16="http://schemas.microsoft.com/office/drawing/2014/main" id="{DF2D874B-99A3-4390-8FB3-4CA0C7D75CBB}"/>
              </a:ext>
            </a:extLst>
          </p:cNvPr>
          <p:cNvSpPr>
            <a:spLocks noGrp="1"/>
          </p:cNvSpPr>
          <p:nvPr>
            <p:ph type="title"/>
          </p:nvPr>
        </p:nvSpPr>
        <p:spPr/>
        <p:txBody>
          <a:bodyPr/>
          <a:lstStyle/>
          <a:p>
            <a:r>
              <a:rPr lang="en-US" altLang="zh-CN" dirty="0"/>
              <a:t>Subduction</a:t>
            </a:r>
            <a:endParaRPr lang="zh-CN" altLang="en-US" dirty="0"/>
          </a:p>
        </p:txBody>
      </p:sp>
      <p:pic>
        <p:nvPicPr>
          <p:cNvPr id="7" name="Picture 7" descr="D:\haijun\PDO_AAS\FIGURE\f5_pdo.jpg">
            <a:extLst>
              <a:ext uri="{FF2B5EF4-FFF2-40B4-BE49-F238E27FC236}">
                <a16:creationId xmlns:a16="http://schemas.microsoft.com/office/drawing/2014/main" id="{984381F7-8FC6-4F25-A829-AF5968D6E8BE}"/>
              </a:ext>
            </a:extLst>
          </p:cNvPr>
          <p:cNvPicPr>
            <a:picLocks noChangeAspect="1" noChangeArrowheads="1"/>
          </p:cNvPicPr>
          <p:nvPr/>
        </p:nvPicPr>
        <p:blipFill rotWithShape="1">
          <a:blip r:embed="rId2" cstate="print"/>
          <a:srcRect t="50076" r="3758"/>
          <a:stretch/>
        </p:blipFill>
        <p:spPr bwMode="auto">
          <a:xfrm>
            <a:off x="4572000" y="1347614"/>
            <a:ext cx="3446859" cy="2225452"/>
          </a:xfrm>
          <a:prstGeom prst="rect">
            <a:avLst/>
          </a:prstGeom>
          <a:noFill/>
          <a:ln w="9525">
            <a:noFill/>
            <a:miter lim="800000"/>
            <a:headEnd/>
            <a:tailEnd/>
          </a:ln>
        </p:spPr>
      </p:pic>
      <p:sp>
        <p:nvSpPr>
          <p:cNvPr id="8" name="Rectangle 3">
            <a:extLst>
              <a:ext uri="{FF2B5EF4-FFF2-40B4-BE49-F238E27FC236}">
                <a16:creationId xmlns:a16="http://schemas.microsoft.com/office/drawing/2014/main" id="{D004C8B7-1EF4-448A-AC85-3A3434402FF6}"/>
              </a:ext>
            </a:extLst>
          </p:cNvPr>
          <p:cNvSpPr txBox="1">
            <a:spLocks noChangeArrowheads="1"/>
          </p:cNvSpPr>
          <p:nvPr/>
        </p:nvSpPr>
        <p:spPr bwMode="auto">
          <a:xfrm>
            <a:off x="5048150" y="843558"/>
            <a:ext cx="269220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Calibri" pitchFamily="34" charset="0"/>
                <a:ea typeface="+mn-ea"/>
                <a:cs typeface="Calibri" pitchFamily="34"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Calibri" pitchFamily="34" charset="0"/>
                <a:ea typeface="+mn-ea"/>
                <a:cs typeface="Calibri" pitchFamily="34"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Calibri" pitchFamily="34" charset="0"/>
                <a:ea typeface="+mn-ea"/>
                <a:cs typeface="Calibri" pitchFamily="34"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Calibri" pitchFamily="34" charset="0"/>
                <a:ea typeface="+mn-ea"/>
                <a:cs typeface="Calibri" pitchFamily="34"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Calibri" pitchFamily="34" charset="0"/>
                <a:ea typeface="+mn-ea"/>
                <a:cs typeface="Calibri" pitchFamily="34"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a:lstStyle>
          <a:p>
            <a:pPr marL="0" indent="0" algn="ctr">
              <a:spcBef>
                <a:spcPct val="40000"/>
              </a:spcBef>
              <a:buNone/>
            </a:pPr>
            <a:r>
              <a:rPr lang="en-US" altLang="zh-CN" sz="1800" b="0" dirty="0"/>
              <a:t>Latitude-Time View</a:t>
            </a:r>
            <a:endParaRPr lang="en-US" altLang="zh-CN" sz="1500" b="0" dirty="0"/>
          </a:p>
        </p:txBody>
      </p:sp>
      <p:sp>
        <p:nvSpPr>
          <p:cNvPr id="9" name="Rectangle 3">
            <a:extLst>
              <a:ext uri="{FF2B5EF4-FFF2-40B4-BE49-F238E27FC236}">
                <a16:creationId xmlns:a16="http://schemas.microsoft.com/office/drawing/2014/main" id="{F1243ED9-6828-4EB7-BBEF-FE8802344467}"/>
              </a:ext>
            </a:extLst>
          </p:cNvPr>
          <p:cNvSpPr txBox="1">
            <a:spLocks noChangeArrowheads="1"/>
          </p:cNvSpPr>
          <p:nvPr/>
        </p:nvSpPr>
        <p:spPr bwMode="auto">
          <a:xfrm>
            <a:off x="1303734" y="834266"/>
            <a:ext cx="269220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Calibri" pitchFamily="34" charset="0"/>
                <a:ea typeface="+mn-ea"/>
                <a:cs typeface="Calibri" pitchFamily="34"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Calibri" pitchFamily="34" charset="0"/>
                <a:ea typeface="+mn-ea"/>
                <a:cs typeface="Calibri" pitchFamily="34"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Calibri" pitchFamily="34" charset="0"/>
                <a:ea typeface="+mn-ea"/>
                <a:cs typeface="Calibri" pitchFamily="34"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Calibri" pitchFamily="34" charset="0"/>
                <a:ea typeface="+mn-ea"/>
                <a:cs typeface="Calibri" pitchFamily="34"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Calibri" pitchFamily="34" charset="0"/>
                <a:ea typeface="+mn-ea"/>
                <a:cs typeface="Calibri" pitchFamily="34"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a:lstStyle>
          <a:p>
            <a:pPr marL="0" indent="0" algn="ctr">
              <a:spcBef>
                <a:spcPct val="40000"/>
              </a:spcBef>
              <a:buNone/>
            </a:pPr>
            <a:r>
              <a:rPr lang="en-US" altLang="zh-CN" sz="1800" b="0" dirty="0"/>
              <a:t>Latitude-Longitude View</a:t>
            </a:r>
            <a:endParaRPr lang="en-US" altLang="zh-CN" sz="1500" b="0" dirty="0"/>
          </a:p>
        </p:txBody>
      </p:sp>
    </p:spTree>
    <p:extLst>
      <p:ext uri="{BB962C8B-B14F-4D97-AF65-F5344CB8AC3E}">
        <p14:creationId xmlns:p14="http://schemas.microsoft.com/office/powerpoint/2010/main" val="274860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dirty="0"/>
              <a:t>Subduction</a:t>
            </a:r>
          </a:p>
        </p:txBody>
      </p:sp>
      <p:sp>
        <p:nvSpPr>
          <p:cNvPr id="32771" name="Rectangle 3"/>
          <p:cNvSpPr>
            <a:spLocks noGrp="1" noChangeArrowheads="1"/>
          </p:cNvSpPr>
          <p:nvPr>
            <p:ph type="body" idx="1"/>
          </p:nvPr>
        </p:nvSpPr>
        <p:spPr>
          <a:xfrm>
            <a:off x="3923928" y="792000"/>
            <a:ext cx="4608543" cy="3750469"/>
          </a:xfrm>
        </p:spPr>
        <p:txBody>
          <a:bodyPr/>
          <a:lstStyle/>
          <a:p>
            <a:pPr>
              <a:spcBef>
                <a:spcPct val="40000"/>
              </a:spcBef>
            </a:pPr>
            <a:r>
              <a:rPr lang="en-US" altLang="zh-CN" sz="1600" dirty="0"/>
              <a:t>A comparison of T-S diagrams across the Subtropical Convergence (STC), along 102.5</a:t>
            </a:r>
            <a:r>
              <a:rPr lang="en-US" altLang="zh-CN" sz="1600" dirty="0">
                <a:sym typeface="Symbol" pitchFamily="18" charset="2"/>
              </a:rPr>
              <a:t></a:t>
            </a:r>
            <a:r>
              <a:rPr lang="en-US" altLang="zh-CN" sz="1600" dirty="0"/>
              <a:t>E between 30</a:t>
            </a:r>
            <a:r>
              <a:rPr lang="en-US" altLang="zh-CN" sz="1600" dirty="0">
                <a:sym typeface="Symbol" pitchFamily="18" charset="2"/>
              </a:rPr>
              <a:t></a:t>
            </a:r>
            <a:r>
              <a:rPr lang="en-US" altLang="zh-CN" sz="1600" dirty="0"/>
              <a:t>S-45</a:t>
            </a:r>
            <a:r>
              <a:rPr lang="en-US" altLang="zh-CN" sz="1600" dirty="0">
                <a:sym typeface="Symbol" pitchFamily="18" charset="2"/>
              </a:rPr>
              <a:t></a:t>
            </a:r>
            <a:r>
              <a:rPr lang="en-US" altLang="zh-CN" sz="1600" dirty="0"/>
              <a:t>S, and across the permanent thermocline at 20</a:t>
            </a:r>
            <a:r>
              <a:rPr lang="en-US" altLang="zh-CN" sz="1600" dirty="0">
                <a:sym typeface="Symbol" pitchFamily="18" charset="2"/>
              </a:rPr>
              <a:t></a:t>
            </a:r>
            <a:r>
              <a:rPr lang="en-US" altLang="zh-CN" sz="1600" dirty="0"/>
              <a:t>S.</a:t>
            </a:r>
          </a:p>
          <a:p>
            <a:pPr>
              <a:spcBef>
                <a:spcPct val="40000"/>
              </a:spcBef>
            </a:pPr>
            <a:r>
              <a:rPr lang="en-US" altLang="zh-CN" sz="1600" dirty="0"/>
              <a:t> T-S diagrams across the STC are shown for August -October (ASO), November -January (NDJ), February -April (FMA), May – July (MJJ). The remaining curve is the vertical T-S diagram at 20</a:t>
            </a:r>
            <a:r>
              <a:rPr lang="en-US" altLang="zh-CN" sz="1600" dirty="0">
                <a:sym typeface="Symbol" pitchFamily="18" charset="2"/>
              </a:rPr>
              <a:t></a:t>
            </a:r>
            <a:r>
              <a:rPr lang="en-US" altLang="zh-CN" sz="1600" dirty="0"/>
              <a:t>S. Adapted from </a:t>
            </a:r>
            <a:r>
              <a:rPr lang="en-US" altLang="zh-CN" sz="1600" dirty="0" err="1"/>
              <a:t>Sprintall</a:t>
            </a:r>
            <a:r>
              <a:rPr lang="en-US" altLang="zh-CN" sz="1600" dirty="0"/>
              <a:t> and </a:t>
            </a:r>
            <a:r>
              <a:rPr lang="en-US" altLang="zh-CN" sz="1600" dirty="0" err="1"/>
              <a:t>Tomczak</a:t>
            </a:r>
            <a:r>
              <a:rPr lang="en-US" altLang="zh-CN" sz="1600" dirty="0"/>
              <a:t> (1993).</a:t>
            </a:r>
          </a:p>
          <a:p>
            <a:pPr>
              <a:spcBef>
                <a:spcPct val="40000"/>
              </a:spcBef>
            </a:pPr>
            <a:r>
              <a:rPr lang="en-US" altLang="zh-CN" sz="1600" dirty="0"/>
              <a:t>Two T-S diagrams are nearly identical in late winter (August- October) but differ during all other seasons.</a:t>
            </a:r>
            <a:endParaRPr lang="zh-CN" altLang="en-US" sz="1600" dirty="0"/>
          </a:p>
        </p:txBody>
      </p:sp>
      <p:pic>
        <p:nvPicPr>
          <p:cNvPr id="32772" name="Picture 4"/>
          <p:cNvPicPr>
            <a:picLocks noChangeAspect="1" noChangeArrowheads="1"/>
          </p:cNvPicPr>
          <p:nvPr/>
        </p:nvPicPr>
        <p:blipFill>
          <a:blip r:embed="rId3" cstate="print"/>
          <a:srcRect/>
          <a:stretch>
            <a:fillRect/>
          </a:stretch>
        </p:blipFill>
        <p:spPr bwMode="auto">
          <a:xfrm>
            <a:off x="323528" y="720000"/>
            <a:ext cx="3558779" cy="3857625"/>
          </a:xfrm>
          <a:prstGeom prst="rect">
            <a:avLst/>
          </a:prstGeom>
          <a:noFill/>
          <a:ln w="9525" algn="ctr">
            <a:noFill/>
            <a:miter lim="800000"/>
            <a:headEnd/>
            <a:tailEnd/>
          </a:ln>
        </p:spPr>
      </p:pic>
    </p:spTree>
    <p:extLst>
      <p:ext uri="{BB962C8B-B14F-4D97-AF65-F5344CB8AC3E}">
        <p14:creationId xmlns:p14="http://schemas.microsoft.com/office/powerpoint/2010/main" val="25800331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141685"/>
            <a:ext cx="6172200" cy="270272"/>
          </a:xfrm>
        </p:spPr>
        <p:txBody>
          <a:bodyPr/>
          <a:lstStyle/>
          <a:p>
            <a:r>
              <a:rPr lang="en-US" altLang="zh-CN" dirty="0"/>
              <a:t>Isopycnal Mixing and Diapycnal Mixing</a:t>
            </a:r>
          </a:p>
        </p:txBody>
      </p:sp>
      <p:sp>
        <p:nvSpPr>
          <p:cNvPr id="33795" name="Rectangle 3"/>
          <p:cNvSpPr>
            <a:spLocks noGrp="1" noChangeArrowheads="1"/>
          </p:cNvSpPr>
          <p:nvPr>
            <p:ph type="body" idx="1"/>
          </p:nvPr>
        </p:nvSpPr>
        <p:spPr>
          <a:xfrm>
            <a:off x="504000" y="792000"/>
            <a:ext cx="8136000" cy="3394472"/>
          </a:xfrm>
        </p:spPr>
        <p:txBody>
          <a:bodyPr/>
          <a:lstStyle/>
          <a:p>
            <a:pPr>
              <a:spcBef>
                <a:spcPct val="40000"/>
              </a:spcBef>
            </a:pPr>
            <a:r>
              <a:rPr lang="en-US" altLang="zh-CN" sz="1800" dirty="0"/>
              <a:t>Mixing across isopycnal surfaces &lt;&lt; mixing on isopycnal surfaces. </a:t>
            </a:r>
          </a:p>
          <a:p>
            <a:pPr lvl="1">
              <a:spcBef>
                <a:spcPct val="40000"/>
              </a:spcBef>
            </a:pPr>
            <a:r>
              <a:rPr lang="en-US" altLang="zh-CN" sz="1800" i="1" dirty="0">
                <a:solidFill>
                  <a:srgbClr val="FF0000"/>
                </a:solidFill>
              </a:rPr>
              <a:t>Diapycnal mixing</a:t>
            </a:r>
            <a:r>
              <a:rPr lang="en-US" altLang="zh-CN" sz="1800" dirty="0"/>
              <a:t> &lt;&lt; </a:t>
            </a:r>
            <a:r>
              <a:rPr lang="en-US" altLang="zh-CN" sz="1800" i="1" dirty="0">
                <a:solidFill>
                  <a:srgbClr val="FF0000"/>
                </a:solidFill>
              </a:rPr>
              <a:t>Isopycnal mixing</a:t>
            </a:r>
            <a:endParaRPr lang="en-US" altLang="zh-CN" sz="1500" i="1" dirty="0">
              <a:solidFill>
                <a:srgbClr val="FF0000"/>
              </a:solidFill>
            </a:endParaRPr>
          </a:p>
          <a:p>
            <a:pPr>
              <a:spcBef>
                <a:spcPct val="40000"/>
              </a:spcBef>
            </a:pPr>
            <a:r>
              <a:rPr lang="en-US" altLang="zh-CN" sz="1800" dirty="0"/>
              <a:t>In general, and over vast ocean regions, it is safe to neglect diapycnal mixing as a first guess for the oceanic circulation.</a:t>
            </a:r>
          </a:p>
          <a:p>
            <a:pPr>
              <a:spcBef>
                <a:spcPct val="40000"/>
              </a:spcBef>
            </a:pPr>
            <a:r>
              <a:rPr lang="en-US" altLang="zh-CN" sz="1800" dirty="0"/>
              <a:t>Exception: western boundary currents, the Equatorial Undercurrent, and frontal regions where the </a:t>
            </a:r>
            <a:r>
              <a:rPr lang="en-US" altLang="zh-CN" sz="1800" i="1" dirty="0">
                <a:solidFill>
                  <a:srgbClr val="FF0000"/>
                </a:solidFill>
              </a:rPr>
              <a:t>diapycnal mixing</a:t>
            </a:r>
            <a:r>
              <a:rPr lang="en-US" altLang="zh-CN" sz="1800" dirty="0"/>
              <a:t>, contributes significantly to the exchange of properties. </a:t>
            </a:r>
            <a:endParaRPr lang="en-US" altLang="zh-CN" sz="1600" dirty="0"/>
          </a:p>
        </p:txBody>
      </p:sp>
    </p:spTree>
    <p:extLst>
      <p:ext uri="{BB962C8B-B14F-4D97-AF65-F5344CB8AC3E}">
        <p14:creationId xmlns:p14="http://schemas.microsoft.com/office/powerpoint/2010/main" val="35436471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85900" y="141685"/>
            <a:ext cx="6172200" cy="270272"/>
          </a:xfrm>
        </p:spPr>
        <p:txBody>
          <a:bodyPr/>
          <a:lstStyle/>
          <a:p>
            <a:r>
              <a:rPr lang="en-US" altLang="zh-CN"/>
              <a:t>Summary</a:t>
            </a:r>
          </a:p>
        </p:txBody>
      </p:sp>
      <p:sp>
        <p:nvSpPr>
          <p:cNvPr id="35843" name="Rectangle 3"/>
          <p:cNvSpPr>
            <a:spLocks noGrp="1" noChangeArrowheads="1"/>
          </p:cNvSpPr>
          <p:nvPr>
            <p:ph type="body" idx="1"/>
          </p:nvPr>
        </p:nvSpPr>
        <p:spPr>
          <a:xfrm>
            <a:off x="503999" y="3960000"/>
            <a:ext cx="8136000" cy="713185"/>
          </a:xfrm>
        </p:spPr>
        <p:txBody>
          <a:bodyPr/>
          <a:lstStyle/>
          <a:p>
            <a:pPr>
              <a:spcBef>
                <a:spcPct val="40000"/>
              </a:spcBef>
            </a:pPr>
            <a:r>
              <a:rPr lang="en-US" altLang="zh-CN" sz="1100" dirty="0"/>
              <a:t>Meridional section through a hypothetical ocean, showing the permanent thermocline, the seasonal and tropical thermoclines, the various surface convergences and divergences, and the major water masses. Note the scale change at 1000 m depth, which underestimates the volume of Deep and Bottom Water. On the other hand, the importance of the tropics does not come out in this graph since it does not show the convergence of meridians towards the poles.</a:t>
            </a:r>
            <a:endParaRPr lang="zh-CN" altLang="en-US" sz="1100" dirty="0"/>
          </a:p>
        </p:txBody>
      </p:sp>
      <p:pic>
        <p:nvPicPr>
          <p:cNvPr id="35844" name="Picture 4"/>
          <p:cNvPicPr>
            <a:picLocks noChangeAspect="1" noChangeArrowheads="1"/>
          </p:cNvPicPr>
          <p:nvPr/>
        </p:nvPicPr>
        <p:blipFill>
          <a:blip r:embed="rId3" cstate="print"/>
          <a:srcRect/>
          <a:stretch>
            <a:fillRect/>
          </a:stretch>
        </p:blipFill>
        <p:spPr bwMode="auto">
          <a:xfrm>
            <a:off x="2016000" y="540000"/>
            <a:ext cx="5122069" cy="3426619"/>
          </a:xfrm>
          <a:prstGeom prst="rect">
            <a:avLst/>
          </a:prstGeom>
          <a:noFill/>
          <a:ln w="9525" algn="ctr">
            <a:noFill/>
            <a:miter lim="800000"/>
            <a:headEnd/>
            <a:tailEnd/>
          </a:ln>
        </p:spPr>
      </p:pic>
    </p:spTree>
    <p:extLst>
      <p:ext uri="{BB962C8B-B14F-4D97-AF65-F5344CB8AC3E}">
        <p14:creationId xmlns:p14="http://schemas.microsoft.com/office/powerpoint/2010/main" val="19192999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5900" y="141685"/>
            <a:ext cx="6172200" cy="270272"/>
          </a:xfrm>
        </p:spPr>
        <p:txBody>
          <a:bodyPr/>
          <a:lstStyle/>
          <a:p>
            <a:r>
              <a:rPr lang="en-US" altLang="zh-CN" dirty="0"/>
              <a:t>Concepts</a:t>
            </a:r>
          </a:p>
        </p:txBody>
      </p:sp>
      <p:sp>
        <p:nvSpPr>
          <p:cNvPr id="5123" name="Rectangle 4"/>
          <p:cNvSpPr>
            <a:spLocks noGrp="1" noChangeArrowheads="1"/>
          </p:cNvSpPr>
          <p:nvPr>
            <p:ph type="body" idx="1"/>
          </p:nvPr>
        </p:nvSpPr>
        <p:spPr>
          <a:xfrm>
            <a:off x="504000" y="864000"/>
            <a:ext cx="8136000" cy="3394472"/>
          </a:xfrm>
          <a:noFill/>
        </p:spPr>
        <p:txBody>
          <a:bodyPr/>
          <a:lstStyle/>
          <a:p>
            <a:pPr>
              <a:lnSpc>
                <a:spcPct val="150000"/>
              </a:lnSpc>
            </a:pPr>
            <a:r>
              <a:rPr lang="en-US" altLang="zh-CN" b="1" i="1" dirty="0">
                <a:solidFill>
                  <a:srgbClr val="FF0000"/>
                </a:solidFill>
              </a:rPr>
              <a:t>“age”</a:t>
            </a:r>
            <a:r>
              <a:rPr lang="en-US" altLang="zh-CN" sz="1800" b="1" i="1" dirty="0">
                <a:solidFill>
                  <a:srgbClr val="FF0000"/>
                </a:solidFill>
              </a:rPr>
              <a:t> </a:t>
            </a:r>
            <a:r>
              <a:rPr lang="en-US" altLang="zh-CN" sz="1800" dirty="0"/>
              <a:t>means the time since a parcel of water was last at the surface and in contact with the atmosphere.</a:t>
            </a:r>
          </a:p>
          <a:p>
            <a:pPr>
              <a:lnSpc>
                <a:spcPct val="150000"/>
              </a:lnSpc>
            </a:pPr>
            <a:r>
              <a:rPr lang="en-US" altLang="zh-CN" b="1" i="1" dirty="0">
                <a:solidFill>
                  <a:srgbClr val="FF0000"/>
                </a:solidFill>
              </a:rPr>
              <a:t>“Ventilation”</a:t>
            </a:r>
            <a:r>
              <a:rPr lang="en-US" altLang="zh-CN" dirty="0">
                <a:solidFill>
                  <a:srgbClr val="FF0000"/>
                </a:solidFill>
              </a:rPr>
              <a:t> </a:t>
            </a:r>
            <a:r>
              <a:rPr lang="en-US" altLang="zh-CN" sz="1800" dirty="0"/>
              <a:t>means breathing.  As applied to the ocean it means that water is in contact with the sea surface where it exchanges gases with the atmosphere and then moves into the ocean interior.</a:t>
            </a:r>
          </a:p>
        </p:txBody>
      </p:sp>
    </p:spTree>
    <p:extLst>
      <p:ext uri="{BB962C8B-B14F-4D97-AF65-F5344CB8AC3E}">
        <p14:creationId xmlns:p14="http://schemas.microsoft.com/office/powerpoint/2010/main" val="33439736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85900" y="141685"/>
            <a:ext cx="6172200" cy="270272"/>
          </a:xfrm>
        </p:spPr>
        <p:txBody>
          <a:bodyPr/>
          <a:lstStyle/>
          <a:p>
            <a:r>
              <a:rPr lang="en-US" altLang="zh-CN"/>
              <a:t>Questions (Due in 2-week)</a:t>
            </a:r>
          </a:p>
        </p:txBody>
      </p:sp>
      <p:sp>
        <p:nvSpPr>
          <p:cNvPr id="36867" name="Rectangle 3"/>
          <p:cNvSpPr>
            <a:spLocks noGrp="1" noChangeArrowheads="1"/>
          </p:cNvSpPr>
          <p:nvPr>
            <p:ph type="body" idx="1"/>
          </p:nvPr>
        </p:nvSpPr>
        <p:spPr>
          <a:xfrm>
            <a:off x="504000" y="792000"/>
            <a:ext cx="8136000" cy="3294459"/>
          </a:xfrm>
        </p:spPr>
        <p:txBody>
          <a:bodyPr/>
          <a:lstStyle/>
          <a:p>
            <a:pPr marL="371475" indent="-371475">
              <a:lnSpc>
                <a:spcPct val="150000"/>
              </a:lnSpc>
              <a:spcBef>
                <a:spcPct val="0"/>
              </a:spcBef>
              <a:buClrTx/>
              <a:buSzTx/>
              <a:buFontTx/>
              <a:buAutoNum type="arabicPeriod"/>
            </a:pPr>
            <a:r>
              <a:rPr lang="en-US" altLang="zh-CN" sz="1600" dirty="0"/>
              <a:t>Which season is the most important to the properties of the water in the permanent thermocline? Why? </a:t>
            </a:r>
          </a:p>
          <a:p>
            <a:pPr marL="371475" indent="-371475">
              <a:lnSpc>
                <a:spcPct val="150000"/>
              </a:lnSpc>
              <a:spcBef>
                <a:spcPct val="0"/>
              </a:spcBef>
              <a:buClrTx/>
              <a:buSzTx/>
              <a:buFontTx/>
              <a:buAutoNum type="arabicPeriod"/>
            </a:pPr>
            <a:r>
              <a:rPr lang="en-US" altLang="zh-CN" sz="1600" dirty="0"/>
              <a:t>Look at Figure in slide 25, why are the meridional variations of temperature and salinity between stations </a:t>
            </a:r>
            <a:r>
              <a:rPr lang="en-US" altLang="zh-CN" sz="1600" i="1" dirty="0"/>
              <a:t>A </a:t>
            </a:r>
            <a:r>
              <a:rPr lang="en-US" altLang="zh-CN" sz="1600" dirty="0"/>
              <a:t>and </a:t>
            </a:r>
            <a:r>
              <a:rPr lang="en-US" altLang="zh-CN" sz="1600" i="1" dirty="0"/>
              <a:t>D </a:t>
            </a:r>
            <a:r>
              <a:rPr lang="en-US" altLang="zh-CN" sz="1600" dirty="0"/>
              <a:t>similar</a:t>
            </a:r>
            <a:r>
              <a:rPr lang="en-US" altLang="zh-CN" sz="1600" i="1" dirty="0"/>
              <a:t> </a:t>
            </a:r>
            <a:r>
              <a:rPr lang="en-US" altLang="zh-CN" sz="1600" dirty="0"/>
              <a:t>to</a:t>
            </a:r>
            <a:r>
              <a:rPr lang="en-US" altLang="zh-CN" sz="1600" i="1" dirty="0"/>
              <a:t> </a:t>
            </a:r>
            <a:r>
              <a:rPr lang="en-US" altLang="zh-CN" sz="1600" dirty="0"/>
              <a:t>the vertical variations of T &amp; S from the surface down along the line </a:t>
            </a:r>
            <a:r>
              <a:rPr lang="en-US" altLang="zh-CN" sz="1600" i="1" dirty="0"/>
              <a:t>A'B'C'D'</a:t>
            </a:r>
            <a:r>
              <a:rPr lang="en-US" altLang="zh-CN" sz="1600" dirty="0"/>
              <a:t>. </a:t>
            </a:r>
          </a:p>
        </p:txBody>
      </p:sp>
    </p:spTree>
    <p:extLst>
      <p:ext uri="{BB962C8B-B14F-4D97-AF65-F5344CB8AC3E}">
        <p14:creationId xmlns:p14="http://schemas.microsoft.com/office/powerpoint/2010/main" val="42379719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141685"/>
            <a:ext cx="6172200" cy="270272"/>
          </a:xfrm>
        </p:spPr>
        <p:txBody>
          <a:bodyPr/>
          <a:lstStyle/>
          <a:p>
            <a:r>
              <a:rPr lang="en-US" altLang="zh-CN"/>
              <a:t>Calculations</a:t>
            </a:r>
            <a:endParaRPr lang="zh-CN" altLang="en-US"/>
          </a:p>
        </p:txBody>
      </p:sp>
      <p:sp>
        <p:nvSpPr>
          <p:cNvPr id="37891" name="Rectangle 3"/>
          <p:cNvSpPr>
            <a:spLocks noGrp="1" noChangeArrowheads="1"/>
          </p:cNvSpPr>
          <p:nvPr>
            <p:ph type="body" idx="1"/>
          </p:nvPr>
        </p:nvSpPr>
        <p:spPr>
          <a:xfrm>
            <a:off x="504000" y="792000"/>
            <a:ext cx="8136000" cy="3394472"/>
          </a:xfrm>
        </p:spPr>
        <p:txBody>
          <a:bodyPr/>
          <a:lstStyle/>
          <a:p>
            <a:pPr>
              <a:spcBef>
                <a:spcPct val="40000"/>
              </a:spcBef>
              <a:buClrTx/>
              <a:buSzPct val="100000"/>
              <a:buFont typeface="Wingdings" pitchFamily="2" charset="2"/>
              <a:buAutoNum type="arabicPeriod"/>
            </a:pPr>
            <a:r>
              <a:rPr lang="en-US" altLang="zh-CN" sz="1200" dirty="0"/>
              <a:t>The sketch behind is a meridional section of the subtropical Ocean. Both points A and B are at the ocean surface. Point C is located at a depth of 400 m. L (the distance between points A &amp; B) is 3,000 km. The line BC approximates the slope of the isopycnal surfaces in the this region.</a:t>
            </a:r>
          </a:p>
          <a:p>
            <a:pPr lvl="1">
              <a:spcBef>
                <a:spcPct val="40000"/>
              </a:spcBef>
            </a:pPr>
            <a:r>
              <a:rPr lang="en-US" altLang="zh-CN" sz="1050" dirty="0"/>
              <a:t>Diapycnal Diffusivity is 0.001 m</a:t>
            </a:r>
            <a:r>
              <a:rPr lang="en-US" altLang="zh-CN" sz="1050" baseline="30000" dirty="0"/>
              <a:t>2</a:t>
            </a:r>
            <a:r>
              <a:rPr lang="en-US" altLang="zh-CN" sz="1050" dirty="0"/>
              <a:t>/s.</a:t>
            </a:r>
          </a:p>
          <a:p>
            <a:pPr lvl="1">
              <a:spcBef>
                <a:spcPct val="40000"/>
              </a:spcBef>
            </a:pPr>
            <a:r>
              <a:rPr lang="en-US" altLang="zh-CN" sz="1050" dirty="0"/>
              <a:t>Isopycnal Diffusivity is 1000 m</a:t>
            </a:r>
            <a:r>
              <a:rPr lang="en-US" altLang="zh-CN" sz="1050" baseline="30000" dirty="0"/>
              <a:t>2</a:t>
            </a:r>
            <a:r>
              <a:rPr lang="en-US" altLang="zh-CN" sz="1050" dirty="0"/>
              <a:t>/s.</a:t>
            </a:r>
          </a:p>
          <a:p>
            <a:pPr>
              <a:spcBef>
                <a:spcPct val="40000"/>
              </a:spcBef>
              <a:buSzPct val="100000"/>
              <a:buFont typeface="Wingdings" pitchFamily="2" charset="2"/>
              <a:buAutoNum type="alphaLcParenR"/>
            </a:pPr>
            <a:r>
              <a:rPr lang="en-US" altLang="zh-CN" sz="1200" dirty="0"/>
              <a:t>Determine the appropriate time scales for isopycnal ventilation and diapycnal ventilation at point C. Assuming no mean advection, which surface point (A or B) will most determine the property values at C?</a:t>
            </a:r>
          </a:p>
          <a:p>
            <a:pPr>
              <a:spcBef>
                <a:spcPct val="40000"/>
              </a:spcBef>
              <a:buSzPct val="100000"/>
              <a:buFont typeface="Wingdings" pitchFamily="2" charset="2"/>
              <a:buAutoNum type="alphaLcParenR"/>
            </a:pPr>
            <a:r>
              <a:rPr lang="en-US" altLang="zh-CN" sz="1200" dirty="0"/>
              <a:t>Suppose this region is characterized by a northward mean flow u=1cm/s. The mean vertical velocity is downwelling of about w=-10 cm/day.</a:t>
            </a:r>
          </a:p>
          <a:p>
            <a:pPr lvl="1">
              <a:spcBef>
                <a:spcPct val="40000"/>
              </a:spcBef>
            </a:pPr>
            <a:r>
              <a:rPr lang="en-US" altLang="zh-CN" sz="1050" dirty="0"/>
              <a:t>Calculate the advective time scale between points B and C.</a:t>
            </a:r>
          </a:p>
          <a:p>
            <a:pPr lvl="1">
              <a:spcBef>
                <a:spcPct val="40000"/>
              </a:spcBef>
            </a:pPr>
            <a:r>
              <a:rPr lang="en-US" altLang="zh-CN" sz="1050" dirty="0"/>
              <a:t>Calculate the advective time scale between points A and C?</a:t>
            </a:r>
          </a:p>
          <a:p>
            <a:pPr>
              <a:spcBef>
                <a:spcPct val="40000"/>
              </a:spcBef>
              <a:buSzPct val="100000"/>
              <a:buFont typeface="Wingdings" pitchFamily="2" charset="2"/>
              <a:buAutoNum type="alphaLcParenR"/>
            </a:pPr>
            <a:r>
              <a:rPr lang="en-US" altLang="zh-CN" sz="1200" dirty="0"/>
              <a:t>If you were to construct a simple model of a property balance at C, rank the importance of each of the above 4 terms for that budget.</a:t>
            </a:r>
          </a:p>
          <a:p>
            <a:pPr>
              <a:spcBef>
                <a:spcPct val="40000"/>
              </a:spcBef>
              <a:buSzPct val="100000"/>
              <a:buFont typeface="Wingdings" pitchFamily="2" charset="2"/>
              <a:buAutoNum type="alphaLcParenR"/>
            </a:pPr>
            <a:r>
              <a:rPr lang="en-US" altLang="zh-CN" sz="1200" dirty="0"/>
              <a:t>(Hints: consider temperature equation: </a:t>
            </a:r>
            <a:r>
              <a:rPr lang="en-US" altLang="zh-CN" sz="1200" dirty="0" err="1"/>
              <a:t>dT</a:t>
            </a:r>
            <a:r>
              <a:rPr lang="en-US" altLang="zh-CN" sz="1200" dirty="0"/>
              <a:t>/</a:t>
            </a:r>
            <a:r>
              <a:rPr lang="en-US" altLang="zh-CN" sz="1200" dirty="0" err="1"/>
              <a:t>dt</a:t>
            </a:r>
            <a:r>
              <a:rPr lang="en-US" altLang="zh-CN" sz="1200" dirty="0"/>
              <a:t> ~ </a:t>
            </a:r>
            <a:r>
              <a:rPr lang="en-US" altLang="zh-CN" sz="1200" dirty="0" err="1"/>
              <a:t>Kv</a:t>
            </a:r>
            <a:r>
              <a:rPr lang="en-US" altLang="zh-CN" sz="1200" dirty="0"/>
              <a:t> d</a:t>
            </a:r>
            <a:r>
              <a:rPr lang="en-US" altLang="zh-CN" sz="1200" baseline="30000" dirty="0"/>
              <a:t>2</a:t>
            </a:r>
            <a:r>
              <a:rPr lang="en-US" altLang="zh-CN" sz="1200" dirty="0"/>
              <a:t>T/dz</a:t>
            </a:r>
            <a:r>
              <a:rPr lang="en-US" altLang="zh-CN" sz="1200" baseline="30000" dirty="0"/>
              <a:t>2</a:t>
            </a:r>
            <a:r>
              <a:rPr lang="en-US" altLang="zh-CN" sz="1200" dirty="0"/>
              <a:t> ~ Khd</a:t>
            </a:r>
            <a:r>
              <a:rPr lang="en-US" altLang="zh-CN" sz="1200" baseline="30000" dirty="0"/>
              <a:t>2</a:t>
            </a:r>
            <a:r>
              <a:rPr lang="en-US" altLang="zh-CN" sz="1200" dirty="0"/>
              <a:t>T/dx</a:t>
            </a:r>
            <a:r>
              <a:rPr lang="en-US" altLang="zh-CN" sz="1200" baseline="30000" dirty="0"/>
              <a:t>2</a:t>
            </a:r>
            <a:r>
              <a:rPr lang="en-US" altLang="zh-CN" sz="1200" dirty="0"/>
              <a:t> ~ </a:t>
            </a:r>
            <a:r>
              <a:rPr lang="en-US" altLang="zh-CN" sz="1200" dirty="0" err="1"/>
              <a:t>udT</a:t>
            </a:r>
            <a:r>
              <a:rPr lang="en-US" altLang="zh-CN" sz="1200" dirty="0"/>
              <a:t>/</a:t>
            </a:r>
            <a:r>
              <a:rPr lang="en-US" altLang="zh-CN" sz="1200" dirty="0" err="1"/>
              <a:t>dx</a:t>
            </a:r>
            <a:r>
              <a:rPr lang="en-US" altLang="zh-CN" sz="1200" dirty="0"/>
              <a:t> ~</a:t>
            </a:r>
            <a:r>
              <a:rPr lang="en-US" altLang="zh-CN" sz="1200" dirty="0" err="1"/>
              <a:t>wdT</a:t>
            </a:r>
            <a:r>
              <a:rPr lang="en-US" altLang="zh-CN" sz="1200" dirty="0"/>
              <a:t>/</a:t>
            </a:r>
            <a:r>
              <a:rPr lang="en-US" altLang="zh-CN" sz="1200" dirty="0" err="1"/>
              <a:t>dz</a:t>
            </a:r>
            <a:r>
              <a:rPr lang="en-US" altLang="zh-CN" sz="1200" dirty="0"/>
              <a:t>)</a:t>
            </a:r>
          </a:p>
        </p:txBody>
      </p:sp>
    </p:spTree>
    <p:extLst>
      <p:ext uri="{BB962C8B-B14F-4D97-AF65-F5344CB8AC3E}">
        <p14:creationId xmlns:p14="http://schemas.microsoft.com/office/powerpoint/2010/main" val="3258344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1"/>
          <p:cNvGrpSpPr>
            <a:grpSpLocks/>
          </p:cNvGrpSpPr>
          <p:nvPr/>
        </p:nvGrpSpPr>
        <p:grpSpPr bwMode="auto">
          <a:xfrm>
            <a:off x="2232422" y="1163242"/>
            <a:ext cx="4609575" cy="2258853"/>
            <a:chOff x="1835150" y="1550988"/>
            <a:chExt cx="6146100" cy="3011805"/>
          </a:xfrm>
        </p:grpSpPr>
        <p:sp>
          <p:nvSpPr>
            <p:cNvPr id="38915" name="Line 4"/>
            <p:cNvSpPr>
              <a:spLocks noChangeShapeType="1"/>
            </p:cNvSpPr>
            <p:nvPr/>
          </p:nvSpPr>
          <p:spPr bwMode="auto">
            <a:xfrm>
              <a:off x="1979613" y="2486025"/>
              <a:ext cx="5761037" cy="0"/>
            </a:xfrm>
            <a:prstGeom prst="line">
              <a:avLst/>
            </a:prstGeom>
            <a:noFill/>
            <a:ln w="38100">
              <a:solidFill>
                <a:srgbClr val="333399"/>
              </a:solidFill>
              <a:round/>
              <a:headEnd/>
              <a:tailEnd/>
            </a:ln>
          </p:spPr>
          <p:txBody>
            <a:bodyPr/>
            <a:lstStyle/>
            <a:p>
              <a:endParaRPr lang="zh-CN" altLang="en-US"/>
            </a:p>
          </p:txBody>
        </p:sp>
        <p:sp>
          <p:nvSpPr>
            <p:cNvPr id="38916" name="Freeform 5"/>
            <p:cNvSpPr>
              <a:spLocks/>
            </p:cNvSpPr>
            <p:nvPr/>
          </p:nvSpPr>
          <p:spPr bwMode="auto">
            <a:xfrm>
              <a:off x="3348038" y="2486025"/>
              <a:ext cx="3240087" cy="1584325"/>
            </a:xfrm>
            <a:custGeom>
              <a:avLst/>
              <a:gdLst>
                <a:gd name="T0" fmla="*/ 0 w 2041"/>
                <a:gd name="T1" fmla="*/ 0 h 1497"/>
                <a:gd name="T2" fmla="*/ 2147483647 w 2041"/>
                <a:gd name="T3" fmla="*/ 2147483647 h 1497"/>
                <a:gd name="T4" fmla="*/ 2147483647 w 2041"/>
                <a:gd name="T5" fmla="*/ 2147483647 h 1497"/>
                <a:gd name="T6" fmla="*/ 2147483647 w 2041"/>
                <a:gd name="T7" fmla="*/ 2147483647 h 1497"/>
                <a:gd name="T8" fmla="*/ 0 60000 65536"/>
                <a:gd name="T9" fmla="*/ 0 60000 65536"/>
                <a:gd name="T10" fmla="*/ 0 60000 65536"/>
                <a:gd name="T11" fmla="*/ 0 60000 65536"/>
                <a:gd name="T12" fmla="*/ 0 w 2041"/>
                <a:gd name="T13" fmla="*/ 0 h 1497"/>
                <a:gd name="T14" fmla="*/ 2041 w 2041"/>
                <a:gd name="T15" fmla="*/ 1497 h 1497"/>
              </a:gdLst>
              <a:ahLst/>
              <a:cxnLst>
                <a:cxn ang="T8">
                  <a:pos x="T0" y="T1"/>
                </a:cxn>
                <a:cxn ang="T9">
                  <a:pos x="T2" y="T3"/>
                </a:cxn>
                <a:cxn ang="T10">
                  <a:pos x="T4" y="T5"/>
                </a:cxn>
                <a:cxn ang="T11">
                  <a:pos x="T6" y="T7"/>
                </a:cxn>
              </a:cxnLst>
              <a:rect l="T12" t="T13" r="T14" b="T15"/>
              <a:pathLst>
                <a:path w="2041" h="1497">
                  <a:moveTo>
                    <a:pt x="0" y="0"/>
                  </a:moveTo>
                  <a:cubicBezTo>
                    <a:pt x="68" y="299"/>
                    <a:pt x="136" y="598"/>
                    <a:pt x="272" y="817"/>
                  </a:cubicBezTo>
                  <a:cubicBezTo>
                    <a:pt x="408" y="1036"/>
                    <a:pt x="521" y="1203"/>
                    <a:pt x="816" y="1316"/>
                  </a:cubicBezTo>
                  <a:cubicBezTo>
                    <a:pt x="1111" y="1429"/>
                    <a:pt x="1576" y="1463"/>
                    <a:pt x="2041" y="1497"/>
                  </a:cubicBezTo>
                </a:path>
              </a:pathLst>
            </a:custGeom>
            <a:noFill/>
            <a:ln w="82550">
              <a:solidFill>
                <a:srgbClr val="0000FF"/>
              </a:solidFill>
              <a:round/>
              <a:headEnd/>
              <a:tailEnd/>
            </a:ln>
          </p:spPr>
          <p:txBody>
            <a:bodyPr/>
            <a:lstStyle/>
            <a:p>
              <a:endParaRPr lang="zh-CN" altLang="en-US"/>
            </a:p>
          </p:txBody>
        </p:sp>
        <p:sp>
          <p:nvSpPr>
            <p:cNvPr id="38917" name="Line 6"/>
            <p:cNvSpPr>
              <a:spLocks noChangeShapeType="1"/>
            </p:cNvSpPr>
            <p:nvPr/>
          </p:nvSpPr>
          <p:spPr bwMode="auto">
            <a:xfrm>
              <a:off x="6443663" y="2486025"/>
              <a:ext cx="0" cy="1584325"/>
            </a:xfrm>
            <a:prstGeom prst="line">
              <a:avLst/>
            </a:prstGeom>
            <a:noFill/>
            <a:ln w="76200">
              <a:solidFill>
                <a:schemeClr val="accent2"/>
              </a:solidFill>
              <a:round/>
              <a:headEnd/>
              <a:tailEnd/>
            </a:ln>
          </p:spPr>
          <p:txBody>
            <a:bodyPr/>
            <a:lstStyle/>
            <a:p>
              <a:endParaRPr lang="zh-CN" altLang="en-US"/>
            </a:p>
          </p:txBody>
        </p:sp>
        <p:sp>
          <p:nvSpPr>
            <p:cNvPr id="38918" name="Freeform 8"/>
            <p:cNvSpPr>
              <a:spLocks/>
            </p:cNvSpPr>
            <p:nvPr/>
          </p:nvSpPr>
          <p:spPr bwMode="auto">
            <a:xfrm>
              <a:off x="3779838" y="2486025"/>
              <a:ext cx="2663825" cy="1296988"/>
            </a:xfrm>
            <a:custGeom>
              <a:avLst/>
              <a:gdLst>
                <a:gd name="T0" fmla="*/ 0 w 2041"/>
                <a:gd name="T1" fmla="*/ 0 h 1497"/>
                <a:gd name="T2" fmla="*/ 2147483647 w 2041"/>
                <a:gd name="T3" fmla="*/ 2147483647 h 1497"/>
                <a:gd name="T4" fmla="*/ 2147483647 w 2041"/>
                <a:gd name="T5" fmla="*/ 2147483647 h 1497"/>
                <a:gd name="T6" fmla="*/ 2147483647 w 2041"/>
                <a:gd name="T7" fmla="*/ 2147483647 h 1497"/>
                <a:gd name="T8" fmla="*/ 0 60000 65536"/>
                <a:gd name="T9" fmla="*/ 0 60000 65536"/>
                <a:gd name="T10" fmla="*/ 0 60000 65536"/>
                <a:gd name="T11" fmla="*/ 0 60000 65536"/>
                <a:gd name="T12" fmla="*/ 0 w 2041"/>
                <a:gd name="T13" fmla="*/ 0 h 1497"/>
                <a:gd name="T14" fmla="*/ 2041 w 2041"/>
                <a:gd name="T15" fmla="*/ 1497 h 1497"/>
              </a:gdLst>
              <a:ahLst/>
              <a:cxnLst>
                <a:cxn ang="T8">
                  <a:pos x="T0" y="T1"/>
                </a:cxn>
                <a:cxn ang="T9">
                  <a:pos x="T2" y="T3"/>
                </a:cxn>
                <a:cxn ang="T10">
                  <a:pos x="T4" y="T5"/>
                </a:cxn>
                <a:cxn ang="T11">
                  <a:pos x="T6" y="T7"/>
                </a:cxn>
              </a:cxnLst>
              <a:rect l="T12" t="T13" r="T14" b="T15"/>
              <a:pathLst>
                <a:path w="2041" h="1497">
                  <a:moveTo>
                    <a:pt x="0" y="0"/>
                  </a:moveTo>
                  <a:cubicBezTo>
                    <a:pt x="68" y="299"/>
                    <a:pt x="136" y="598"/>
                    <a:pt x="272" y="817"/>
                  </a:cubicBezTo>
                  <a:cubicBezTo>
                    <a:pt x="408" y="1036"/>
                    <a:pt x="521" y="1203"/>
                    <a:pt x="816" y="1316"/>
                  </a:cubicBezTo>
                  <a:cubicBezTo>
                    <a:pt x="1111" y="1429"/>
                    <a:pt x="1576" y="1463"/>
                    <a:pt x="2041" y="1497"/>
                  </a:cubicBezTo>
                </a:path>
              </a:pathLst>
            </a:custGeom>
            <a:noFill/>
            <a:ln w="38100">
              <a:solidFill>
                <a:srgbClr val="808000"/>
              </a:solidFill>
              <a:round/>
              <a:headEnd/>
              <a:tailEnd/>
            </a:ln>
          </p:spPr>
          <p:txBody>
            <a:bodyPr/>
            <a:lstStyle/>
            <a:p>
              <a:endParaRPr lang="zh-CN" altLang="en-US"/>
            </a:p>
          </p:txBody>
        </p:sp>
        <p:sp>
          <p:nvSpPr>
            <p:cNvPr id="38919" name="Freeform 9"/>
            <p:cNvSpPr>
              <a:spLocks/>
            </p:cNvSpPr>
            <p:nvPr/>
          </p:nvSpPr>
          <p:spPr bwMode="auto">
            <a:xfrm>
              <a:off x="4356100" y="2486025"/>
              <a:ext cx="2087563" cy="936625"/>
            </a:xfrm>
            <a:custGeom>
              <a:avLst/>
              <a:gdLst>
                <a:gd name="T0" fmla="*/ 0 w 2041"/>
                <a:gd name="T1" fmla="*/ 0 h 1497"/>
                <a:gd name="T2" fmla="*/ 2147483647 w 2041"/>
                <a:gd name="T3" fmla="*/ 2147483647 h 1497"/>
                <a:gd name="T4" fmla="*/ 2147483647 w 2041"/>
                <a:gd name="T5" fmla="*/ 2147483647 h 1497"/>
                <a:gd name="T6" fmla="*/ 2147483647 w 2041"/>
                <a:gd name="T7" fmla="*/ 2147483647 h 1497"/>
                <a:gd name="T8" fmla="*/ 0 60000 65536"/>
                <a:gd name="T9" fmla="*/ 0 60000 65536"/>
                <a:gd name="T10" fmla="*/ 0 60000 65536"/>
                <a:gd name="T11" fmla="*/ 0 60000 65536"/>
                <a:gd name="T12" fmla="*/ 0 w 2041"/>
                <a:gd name="T13" fmla="*/ 0 h 1497"/>
                <a:gd name="T14" fmla="*/ 2041 w 2041"/>
                <a:gd name="T15" fmla="*/ 1497 h 1497"/>
              </a:gdLst>
              <a:ahLst/>
              <a:cxnLst>
                <a:cxn ang="T8">
                  <a:pos x="T0" y="T1"/>
                </a:cxn>
                <a:cxn ang="T9">
                  <a:pos x="T2" y="T3"/>
                </a:cxn>
                <a:cxn ang="T10">
                  <a:pos x="T4" y="T5"/>
                </a:cxn>
                <a:cxn ang="T11">
                  <a:pos x="T6" y="T7"/>
                </a:cxn>
              </a:cxnLst>
              <a:rect l="T12" t="T13" r="T14" b="T15"/>
              <a:pathLst>
                <a:path w="2041" h="1497">
                  <a:moveTo>
                    <a:pt x="0" y="0"/>
                  </a:moveTo>
                  <a:cubicBezTo>
                    <a:pt x="68" y="299"/>
                    <a:pt x="136" y="598"/>
                    <a:pt x="272" y="817"/>
                  </a:cubicBezTo>
                  <a:cubicBezTo>
                    <a:pt x="408" y="1036"/>
                    <a:pt x="521" y="1203"/>
                    <a:pt x="816" y="1316"/>
                  </a:cubicBezTo>
                  <a:cubicBezTo>
                    <a:pt x="1111" y="1429"/>
                    <a:pt x="1576" y="1463"/>
                    <a:pt x="2041" y="1497"/>
                  </a:cubicBezTo>
                </a:path>
              </a:pathLst>
            </a:custGeom>
            <a:noFill/>
            <a:ln w="38100">
              <a:solidFill>
                <a:srgbClr val="993366"/>
              </a:solidFill>
              <a:round/>
              <a:headEnd/>
              <a:tailEnd/>
            </a:ln>
          </p:spPr>
          <p:txBody>
            <a:bodyPr/>
            <a:lstStyle/>
            <a:p>
              <a:endParaRPr lang="zh-CN" altLang="en-US"/>
            </a:p>
          </p:txBody>
        </p:sp>
        <p:sp>
          <p:nvSpPr>
            <p:cNvPr id="38920" name="Text Box 12"/>
            <p:cNvSpPr txBox="1">
              <a:spLocks noChangeArrowheads="1"/>
            </p:cNvSpPr>
            <p:nvPr/>
          </p:nvSpPr>
          <p:spPr bwMode="auto">
            <a:xfrm>
              <a:off x="3132138" y="2054225"/>
              <a:ext cx="468504" cy="492443"/>
            </a:xfrm>
            <a:prstGeom prst="rect">
              <a:avLst/>
            </a:prstGeom>
            <a:noFill/>
            <a:ln w="9525" algn="ctr">
              <a:noFill/>
              <a:miter lim="800000"/>
              <a:headEnd/>
              <a:tailEnd/>
            </a:ln>
          </p:spPr>
          <p:txBody>
            <a:bodyPr wrap="none">
              <a:spAutoFit/>
            </a:bodyPr>
            <a:lstStyle/>
            <a:p>
              <a:r>
                <a:rPr lang="en-US" altLang="zh-CN">
                  <a:solidFill>
                    <a:schemeClr val="accent2"/>
                  </a:solidFill>
                </a:rPr>
                <a:t>B</a:t>
              </a:r>
            </a:p>
          </p:txBody>
        </p:sp>
        <p:sp>
          <p:nvSpPr>
            <p:cNvPr id="38921" name="Text Box 13"/>
            <p:cNvSpPr txBox="1">
              <a:spLocks noChangeArrowheads="1"/>
            </p:cNvSpPr>
            <p:nvPr/>
          </p:nvSpPr>
          <p:spPr bwMode="auto">
            <a:xfrm>
              <a:off x="6300789" y="4070350"/>
              <a:ext cx="468504" cy="492443"/>
            </a:xfrm>
            <a:prstGeom prst="rect">
              <a:avLst/>
            </a:prstGeom>
            <a:noFill/>
            <a:ln w="9525" algn="ctr">
              <a:noFill/>
              <a:miter lim="800000"/>
              <a:headEnd/>
              <a:tailEnd/>
            </a:ln>
          </p:spPr>
          <p:txBody>
            <a:bodyPr wrap="none">
              <a:spAutoFit/>
            </a:bodyPr>
            <a:lstStyle/>
            <a:p>
              <a:r>
                <a:rPr lang="en-US" altLang="zh-CN">
                  <a:solidFill>
                    <a:schemeClr val="accent2"/>
                  </a:solidFill>
                </a:rPr>
                <a:t>C</a:t>
              </a:r>
            </a:p>
          </p:txBody>
        </p:sp>
        <p:sp>
          <p:nvSpPr>
            <p:cNvPr id="38922" name="Text Box 14"/>
            <p:cNvSpPr txBox="1">
              <a:spLocks noChangeArrowheads="1"/>
            </p:cNvSpPr>
            <p:nvPr/>
          </p:nvSpPr>
          <p:spPr bwMode="auto">
            <a:xfrm>
              <a:off x="6300789" y="2054226"/>
              <a:ext cx="468504" cy="492443"/>
            </a:xfrm>
            <a:prstGeom prst="rect">
              <a:avLst/>
            </a:prstGeom>
            <a:noFill/>
            <a:ln w="9525" algn="ctr">
              <a:noFill/>
              <a:miter lim="800000"/>
              <a:headEnd/>
              <a:tailEnd/>
            </a:ln>
          </p:spPr>
          <p:txBody>
            <a:bodyPr wrap="none">
              <a:spAutoFit/>
            </a:bodyPr>
            <a:lstStyle/>
            <a:p>
              <a:r>
                <a:rPr lang="en-US" altLang="zh-CN">
                  <a:solidFill>
                    <a:schemeClr val="accent2"/>
                  </a:solidFill>
                </a:rPr>
                <a:t>A</a:t>
              </a:r>
            </a:p>
          </p:txBody>
        </p:sp>
        <p:sp>
          <p:nvSpPr>
            <p:cNvPr id="38923" name="Line 15"/>
            <p:cNvSpPr>
              <a:spLocks noChangeShapeType="1"/>
            </p:cNvSpPr>
            <p:nvPr/>
          </p:nvSpPr>
          <p:spPr bwMode="auto">
            <a:xfrm>
              <a:off x="3708400" y="2919413"/>
              <a:ext cx="287338" cy="360362"/>
            </a:xfrm>
            <a:prstGeom prst="line">
              <a:avLst/>
            </a:prstGeom>
            <a:noFill/>
            <a:ln w="38100">
              <a:solidFill>
                <a:srgbClr val="0000FF"/>
              </a:solidFill>
              <a:round/>
              <a:headEnd/>
              <a:tailEnd type="triangle" w="med" len="med"/>
            </a:ln>
          </p:spPr>
          <p:txBody>
            <a:bodyPr/>
            <a:lstStyle/>
            <a:p>
              <a:endParaRPr lang="zh-CN" altLang="en-US"/>
            </a:p>
          </p:txBody>
        </p:sp>
        <p:sp>
          <p:nvSpPr>
            <p:cNvPr id="38924" name="Line 16"/>
            <p:cNvSpPr>
              <a:spLocks noChangeShapeType="1"/>
            </p:cNvSpPr>
            <p:nvPr/>
          </p:nvSpPr>
          <p:spPr bwMode="auto">
            <a:xfrm>
              <a:off x="4211638" y="3494088"/>
              <a:ext cx="504825" cy="288925"/>
            </a:xfrm>
            <a:prstGeom prst="line">
              <a:avLst/>
            </a:prstGeom>
            <a:noFill/>
            <a:ln w="38100">
              <a:solidFill>
                <a:srgbClr val="0000FF"/>
              </a:solidFill>
              <a:round/>
              <a:headEnd/>
              <a:tailEnd type="triangle" w="med" len="med"/>
            </a:ln>
          </p:spPr>
          <p:txBody>
            <a:bodyPr/>
            <a:lstStyle/>
            <a:p>
              <a:endParaRPr lang="zh-CN" altLang="en-US"/>
            </a:p>
          </p:txBody>
        </p:sp>
        <p:sp>
          <p:nvSpPr>
            <p:cNvPr id="38925" name="Line 17"/>
            <p:cNvSpPr>
              <a:spLocks noChangeShapeType="1"/>
            </p:cNvSpPr>
            <p:nvPr/>
          </p:nvSpPr>
          <p:spPr bwMode="auto">
            <a:xfrm>
              <a:off x="5076825" y="3783013"/>
              <a:ext cx="647700" cy="144462"/>
            </a:xfrm>
            <a:prstGeom prst="line">
              <a:avLst/>
            </a:prstGeom>
            <a:noFill/>
            <a:ln w="38100">
              <a:solidFill>
                <a:srgbClr val="0000FF"/>
              </a:solidFill>
              <a:round/>
              <a:headEnd/>
              <a:tailEnd type="triangle" w="med" len="med"/>
            </a:ln>
          </p:spPr>
          <p:txBody>
            <a:bodyPr/>
            <a:lstStyle/>
            <a:p>
              <a:endParaRPr lang="zh-CN" altLang="en-US"/>
            </a:p>
          </p:txBody>
        </p:sp>
        <p:sp>
          <p:nvSpPr>
            <p:cNvPr id="38926" name="Text Box 18"/>
            <p:cNvSpPr txBox="1">
              <a:spLocks noChangeArrowheads="1"/>
            </p:cNvSpPr>
            <p:nvPr/>
          </p:nvSpPr>
          <p:spPr bwMode="auto">
            <a:xfrm rot="2259526">
              <a:off x="2546139" y="3497898"/>
              <a:ext cx="2845224" cy="492443"/>
            </a:xfrm>
            <a:prstGeom prst="rect">
              <a:avLst/>
            </a:prstGeom>
            <a:noFill/>
            <a:ln w="9525" algn="ctr">
              <a:noFill/>
              <a:miter lim="800000"/>
              <a:headEnd/>
              <a:tailEnd/>
            </a:ln>
          </p:spPr>
          <p:txBody>
            <a:bodyPr wrap="none">
              <a:spAutoFit/>
            </a:bodyPr>
            <a:lstStyle/>
            <a:p>
              <a:r>
                <a:rPr lang="en-US" altLang="zh-CN">
                  <a:solidFill>
                    <a:srgbClr val="8B8BFF"/>
                  </a:solidFill>
                </a:rPr>
                <a:t>Isopycnal surface</a:t>
              </a:r>
            </a:p>
          </p:txBody>
        </p:sp>
        <p:sp>
          <p:nvSpPr>
            <p:cNvPr id="38927" name="Text Box 19"/>
            <p:cNvSpPr txBox="1">
              <a:spLocks noChangeArrowheads="1"/>
            </p:cNvSpPr>
            <p:nvPr/>
          </p:nvSpPr>
          <p:spPr bwMode="auto">
            <a:xfrm rot="2259526">
              <a:off x="3258018" y="3215323"/>
              <a:ext cx="1938992" cy="492443"/>
            </a:xfrm>
            <a:prstGeom prst="rect">
              <a:avLst/>
            </a:prstGeom>
            <a:noFill/>
            <a:ln w="9525" algn="ctr">
              <a:noFill/>
              <a:miter lim="800000"/>
              <a:headEnd/>
              <a:tailEnd/>
            </a:ln>
          </p:spPr>
          <p:txBody>
            <a:bodyPr wrap="none">
              <a:spAutoFit/>
            </a:bodyPr>
            <a:lstStyle/>
            <a:p>
              <a:r>
                <a:rPr lang="en-US" altLang="zh-CN">
                  <a:solidFill>
                    <a:srgbClr val="CC6600"/>
                  </a:solidFill>
                </a:rPr>
                <a:t>Subduction</a:t>
              </a:r>
            </a:p>
          </p:txBody>
        </p:sp>
        <p:sp>
          <p:nvSpPr>
            <p:cNvPr id="38928" name="Text Box 20"/>
            <p:cNvSpPr txBox="1">
              <a:spLocks noChangeArrowheads="1"/>
            </p:cNvSpPr>
            <p:nvPr/>
          </p:nvSpPr>
          <p:spPr bwMode="auto">
            <a:xfrm>
              <a:off x="6877050" y="2127250"/>
              <a:ext cx="690788" cy="492443"/>
            </a:xfrm>
            <a:prstGeom prst="rect">
              <a:avLst/>
            </a:prstGeom>
            <a:noFill/>
            <a:ln w="9525" algn="ctr">
              <a:noFill/>
              <a:miter lim="800000"/>
              <a:headEnd/>
              <a:tailEnd/>
            </a:ln>
          </p:spPr>
          <p:txBody>
            <a:bodyPr wrap="none">
              <a:spAutoFit/>
            </a:bodyPr>
            <a:lstStyle/>
            <a:p>
              <a:r>
                <a:rPr lang="en-US" altLang="zh-CN">
                  <a:solidFill>
                    <a:srgbClr val="0000FF"/>
                  </a:solidFill>
                </a:rPr>
                <a:t>EQ</a:t>
              </a:r>
            </a:p>
          </p:txBody>
        </p:sp>
        <p:sp>
          <p:nvSpPr>
            <p:cNvPr id="38929" name="Text Box 21"/>
            <p:cNvSpPr txBox="1">
              <a:spLocks noChangeArrowheads="1"/>
            </p:cNvSpPr>
            <p:nvPr/>
          </p:nvSpPr>
          <p:spPr bwMode="auto">
            <a:xfrm>
              <a:off x="1835150" y="2127250"/>
              <a:ext cx="656591" cy="492443"/>
            </a:xfrm>
            <a:prstGeom prst="rect">
              <a:avLst/>
            </a:prstGeom>
            <a:noFill/>
            <a:ln w="9525" algn="ctr">
              <a:noFill/>
              <a:miter lim="800000"/>
              <a:headEnd/>
              <a:tailEnd/>
            </a:ln>
          </p:spPr>
          <p:txBody>
            <a:bodyPr wrap="none">
              <a:spAutoFit/>
            </a:bodyPr>
            <a:lstStyle/>
            <a:p>
              <a:r>
                <a:rPr lang="en-US" altLang="zh-CN">
                  <a:solidFill>
                    <a:srgbClr val="0000FF"/>
                  </a:solidFill>
                </a:rPr>
                <a:t>SP</a:t>
              </a:r>
            </a:p>
          </p:txBody>
        </p:sp>
        <p:sp>
          <p:nvSpPr>
            <p:cNvPr id="38930" name="Text Box 22"/>
            <p:cNvSpPr txBox="1">
              <a:spLocks noChangeArrowheads="1"/>
            </p:cNvSpPr>
            <p:nvPr/>
          </p:nvSpPr>
          <p:spPr bwMode="auto">
            <a:xfrm>
              <a:off x="6948489" y="3062289"/>
              <a:ext cx="1032761" cy="492443"/>
            </a:xfrm>
            <a:prstGeom prst="rect">
              <a:avLst/>
            </a:prstGeom>
            <a:noFill/>
            <a:ln w="9525" algn="ctr">
              <a:noFill/>
              <a:miter lim="800000"/>
              <a:headEnd/>
              <a:tailEnd/>
            </a:ln>
          </p:spPr>
          <p:txBody>
            <a:bodyPr wrap="none">
              <a:spAutoFit/>
            </a:bodyPr>
            <a:lstStyle/>
            <a:p>
              <a:r>
                <a:rPr lang="en-US" altLang="zh-CN"/>
                <a:t>400m</a:t>
              </a:r>
            </a:p>
          </p:txBody>
        </p:sp>
        <p:sp>
          <p:nvSpPr>
            <p:cNvPr id="38931" name="Text Box 23"/>
            <p:cNvSpPr txBox="1">
              <a:spLocks noChangeArrowheads="1"/>
            </p:cNvSpPr>
            <p:nvPr/>
          </p:nvSpPr>
          <p:spPr bwMode="auto">
            <a:xfrm>
              <a:off x="4284663" y="1550988"/>
              <a:ext cx="1374735" cy="492443"/>
            </a:xfrm>
            <a:prstGeom prst="rect">
              <a:avLst/>
            </a:prstGeom>
            <a:noFill/>
            <a:ln w="9525" algn="ctr">
              <a:noFill/>
              <a:miter lim="800000"/>
              <a:headEnd/>
              <a:tailEnd/>
            </a:ln>
          </p:spPr>
          <p:txBody>
            <a:bodyPr wrap="none">
              <a:spAutoFit/>
            </a:bodyPr>
            <a:lstStyle/>
            <a:p>
              <a:r>
                <a:rPr lang="en-US" altLang="zh-CN"/>
                <a:t>3000km</a:t>
              </a:r>
            </a:p>
          </p:txBody>
        </p:sp>
        <p:sp>
          <p:nvSpPr>
            <p:cNvPr id="38932" name="Line 24"/>
            <p:cNvSpPr>
              <a:spLocks noChangeShapeType="1"/>
            </p:cNvSpPr>
            <p:nvPr/>
          </p:nvSpPr>
          <p:spPr bwMode="auto">
            <a:xfrm>
              <a:off x="3348038" y="1550988"/>
              <a:ext cx="0" cy="503237"/>
            </a:xfrm>
            <a:prstGeom prst="line">
              <a:avLst/>
            </a:prstGeom>
            <a:noFill/>
            <a:ln w="9525">
              <a:solidFill>
                <a:schemeClr val="tx1"/>
              </a:solidFill>
              <a:round/>
              <a:headEnd/>
              <a:tailEnd/>
            </a:ln>
          </p:spPr>
          <p:txBody>
            <a:bodyPr/>
            <a:lstStyle/>
            <a:p>
              <a:endParaRPr lang="zh-CN" altLang="en-US"/>
            </a:p>
          </p:txBody>
        </p:sp>
        <p:sp>
          <p:nvSpPr>
            <p:cNvPr id="38933" name="Line 25"/>
            <p:cNvSpPr>
              <a:spLocks noChangeShapeType="1"/>
            </p:cNvSpPr>
            <p:nvPr/>
          </p:nvSpPr>
          <p:spPr bwMode="auto">
            <a:xfrm>
              <a:off x="6443663" y="1550988"/>
              <a:ext cx="0" cy="503237"/>
            </a:xfrm>
            <a:prstGeom prst="line">
              <a:avLst/>
            </a:prstGeom>
            <a:noFill/>
            <a:ln w="9525">
              <a:solidFill>
                <a:schemeClr val="tx1"/>
              </a:solidFill>
              <a:round/>
              <a:headEnd/>
              <a:tailEnd/>
            </a:ln>
          </p:spPr>
          <p:txBody>
            <a:bodyPr/>
            <a:lstStyle/>
            <a:p>
              <a:endParaRPr lang="zh-CN" altLang="en-US"/>
            </a:p>
          </p:txBody>
        </p:sp>
        <p:sp>
          <p:nvSpPr>
            <p:cNvPr id="38934" name="Line 26"/>
            <p:cNvSpPr>
              <a:spLocks noChangeShapeType="1"/>
            </p:cNvSpPr>
            <p:nvPr/>
          </p:nvSpPr>
          <p:spPr bwMode="auto">
            <a:xfrm>
              <a:off x="5364163" y="1766888"/>
              <a:ext cx="1008062" cy="0"/>
            </a:xfrm>
            <a:prstGeom prst="line">
              <a:avLst/>
            </a:prstGeom>
            <a:noFill/>
            <a:ln w="9525">
              <a:solidFill>
                <a:schemeClr val="tx1"/>
              </a:solidFill>
              <a:round/>
              <a:headEnd/>
              <a:tailEnd type="triangle" w="med" len="med"/>
            </a:ln>
          </p:spPr>
          <p:txBody>
            <a:bodyPr/>
            <a:lstStyle/>
            <a:p>
              <a:endParaRPr lang="zh-CN" altLang="en-US"/>
            </a:p>
          </p:txBody>
        </p:sp>
        <p:sp>
          <p:nvSpPr>
            <p:cNvPr id="38935" name="Line 27"/>
            <p:cNvSpPr>
              <a:spLocks noChangeShapeType="1"/>
            </p:cNvSpPr>
            <p:nvPr/>
          </p:nvSpPr>
          <p:spPr bwMode="auto">
            <a:xfrm flipH="1">
              <a:off x="3348038" y="1766888"/>
              <a:ext cx="936625" cy="0"/>
            </a:xfrm>
            <a:prstGeom prst="line">
              <a:avLst/>
            </a:prstGeom>
            <a:noFill/>
            <a:ln w="9525">
              <a:solidFill>
                <a:schemeClr val="tx1"/>
              </a:solidFill>
              <a:round/>
              <a:headEnd/>
              <a:tailEnd type="triangle" w="med" len="med"/>
            </a:ln>
          </p:spPr>
          <p:txBody>
            <a:bodyPr/>
            <a:lstStyle/>
            <a:p>
              <a:endParaRPr lang="zh-CN" altLang="en-US"/>
            </a:p>
          </p:txBody>
        </p:sp>
        <p:sp>
          <p:nvSpPr>
            <p:cNvPr id="38936" name="Line 28"/>
            <p:cNvSpPr>
              <a:spLocks noChangeShapeType="1"/>
            </p:cNvSpPr>
            <p:nvPr/>
          </p:nvSpPr>
          <p:spPr bwMode="auto">
            <a:xfrm flipV="1">
              <a:off x="7308850" y="2486025"/>
              <a:ext cx="0" cy="576263"/>
            </a:xfrm>
            <a:prstGeom prst="line">
              <a:avLst/>
            </a:prstGeom>
            <a:noFill/>
            <a:ln w="9525">
              <a:solidFill>
                <a:schemeClr val="tx1"/>
              </a:solidFill>
              <a:round/>
              <a:headEnd/>
              <a:tailEnd type="triangle" w="med" len="med"/>
            </a:ln>
          </p:spPr>
          <p:txBody>
            <a:bodyPr/>
            <a:lstStyle/>
            <a:p>
              <a:endParaRPr lang="zh-CN" altLang="en-US"/>
            </a:p>
          </p:txBody>
        </p:sp>
        <p:sp>
          <p:nvSpPr>
            <p:cNvPr id="38937" name="Line 29"/>
            <p:cNvSpPr>
              <a:spLocks noChangeShapeType="1"/>
            </p:cNvSpPr>
            <p:nvPr/>
          </p:nvSpPr>
          <p:spPr bwMode="auto">
            <a:xfrm>
              <a:off x="7308850" y="3422650"/>
              <a:ext cx="0" cy="647700"/>
            </a:xfrm>
            <a:prstGeom prst="line">
              <a:avLst/>
            </a:prstGeom>
            <a:noFill/>
            <a:ln w="9525">
              <a:solidFill>
                <a:schemeClr val="tx1"/>
              </a:solidFill>
              <a:round/>
              <a:headEnd/>
              <a:tailEnd type="triangle" w="med" len="med"/>
            </a:ln>
          </p:spPr>
          <p:txBody>
            <a:bodyPr/>
            <a:lstStyle/>
            <a:p>
              <a:endParaRPr lang="zh-CN" altLang="en-US"/>
            </a:p>
          </p:txBody>
        </p:sp>
        <p:sp>
          <p:nvSpPr>
            <p:cNvPr id="38938" name="Line 30"/>
            <p:cNvSpPr>
              <a:spLocks noChangeShapeType="1"/>
            </p:cNvSpPr>
            <p:nvPr/>
          </p:nvSpPr>
          <p:spPr bwMode="auto">
            <a:xfrm>
              <a:off x="6732588" y="4070350"/>
              <a:ext cx="1008062" cy="0"/>
            </a:xfrm>
            <a:prstGeom prst="line">
              <a:avLst/>
            </a:prstGeom>
            <a:noFill/>
            <a:ln w="9525">
              <a:solidFill>
                <a:schemeClr val="tx1"/>
              </a:solidFill>
              <a:round/>
              <a:headEnd/>
              <a:tailEnd/>
            </a:ln>
          </p:spPr>
          <p:txBody>
            <a:bodyPr/>
            <a:lstStyle/>
            <a:p>
              <a:endParaRPr lang="zh-CN" altLang="en-US"/>
            </a:p>
          </p:txBody>
        </p:sp>
        <p:sp>
          <p:nvSpPr>
            <p:cNvPr id="38939" name="Line 31"/>
            <p:cNvSpPr>
              <a:spLocks noChangeShapeType="1"/>
            </p:cNvSpPr>
            <p:nvPr/>
          </p:nvSpPr>
          <p:spPr bwMode="auto">
            <a:xfrm flipV="1">
              <a:off x="4356100" y="2343150"/>
              <a:ext cx="792163" cy="6350"/>
            </a:xfrm>
            <a:prstGeom prst="line">
              <a:avLst/>
            </a:prstGeom>
            <a:noFill/>
            <a:ln w="38100">
              <a:solidFill>
                <a:srgbClr val="3366FF"/>
              </a:solidFill>
              <a:round/>
              <a:headEnd/>
              <a:tailEnd type="stealth" w="med" len="lg"/>
            </a:ln>
          </p:spPr>
          <p:txBody>
            <a:bodyPr/>
            <a:lstStyle/>
            <a:p>
              <a:endParaRPr lang="zh-CN" altLang="en-US"/>
            </a:p>
          </p:txBody>
        </p:sp>
        <p:sp>
          <p:nvSpPr>
            <p:cNvPr id="38940" name="Line 32"/>
            <p:cNvSpPr>
              <a:spLocks noChangeShapeType="1"/>
            </p:cNvSpPr>
            <p:nvPr/>
          </p:nvSpPr>
          <p:spPr bwMode="auto">
            <a:xfrm>
              <a:off x="6300788" y="2774950"/>
              <a:ext cx="0" cy="1008063"/>
            </a:xfrm>
            <a:prstGeom prst="line">
              <a:avLst/>
            </a:prstGeom>
            <a:noFill/>
            <a:ln w="38100">
              <a:solidFill>
                <a:schemeClr val="accent2"/>
              </a:solidFill>
              <a:round/>
              <a:headEnd/>
              <a:tailEnd type="stealth" w="med" len="lg"/>
            </a:ln>
          </p:spPr>
          <p:txBody>
            <a:bodyPr/>
            <a:lstStyle/>
            <a:p>
              <a:endParaRPr lang="zh-CN" altLang="en-US"/>
            </a:p>
          </p:txBody>
        </p:sp>
        <p:sp>
          <p:nvSpPr>
            <p:cNvPr id="38941" name="Text Box 33"/>
            <p:cNvSpPr txBox="1">
              <a:spLocks noChangeArrowheads="1"/>
            </p:cNvSpPr>
            <p:nvPr/>
          </p:nvSpPr>
          <p:spPr bwMode="auto">
            <a:xfrm>
              <a:off x="5292725" y="2127250"/>
              <a:ext cx="434307" cy="492443"/>
            </a:xfrm>
            <a:prstGeom prst="rect">
              <a:avLst/>
            </a:prstGeom>
            <a:noFill/>
            <a:ln w="9525" algn="ctr">
              <a:noFill/>
              <a:miter lim="800000"/>
              <a:headEnd/>
              <a:tailEnd/>
            </a:ln>
          </p:spPr>
          <p:txBody>
            <a:bodyPr wrap="none">
              <a:spAutoFit/>
            </a:bodyPr>
            <a:lstStyle/>
            <a:p>
              <a:r>
                <a:rPr lang="en-US" altLang="zh-CN">
                  <a:solidFill>
                    <a:srgbClr val="0000FF"/>
                  </a:solidFill>
                </a:rPr>
                <a:t>u</a:t>
              </a:r>
            </a:p>
          </p:txBody>
        </p:sp>
        <p:sp>
          <p:nvSpPr>
            <p:cNvPr id="38942" name="Text Box 34"/>
            <p:cNvSpPr txBox="1">
              <a:spLocks noChangeArrowheads="1"/>
            </p:cNvSpPr>
            <p:nvPr/>
          </p:nvSpPr>
          <p:spPr bwMode="auto">
            <a:xfrm>
              <a:off x="5940425" y="2774950"/>
              <a:ext cx="485603" cy="492443"/>
            </a:xfrm>
            <a:prstGeom prst="rect">
              <a:avLst/>
            </a:prstGeom>
            <a:noFill/>
            <a:ln w="9525" algn="ctr">
              <a:noFill/>
              <a:miter lim="800000"/>
              <a:headEnd/>
              <a:tailEnd/>
            </a:ln>
          </p:spPr>
          <p:txBody>
            <a:bodyPr wrap="none">
              <a:spAutoFit/>
            </a:bodyPr>
            <a:lstStyle/>
            <a:p>
              <a:r>
                <a:rPr lang="en-US" altLang="zh-CN">
                  <a:solidFill>
                    <a:srgbClr val="0000FF"/>
                  </a:solidFill>
                </a:rPr>
                <a:t>w</a:t>
              </a:r>
            </a:p>
          </p:txBody>
        </p:sp>
        <p:sp>
          <p:nvSpPr>
            <p:cNvPr id="38943" name="Text Box 36"/>
            <p:cNvSpPr txBox="1">
              <a:spLocks noChangeArrowheads="1"/>
            </p:cNvSpPr>
            <p:nvPr/>
          </p:nvSpPr>
          <p:spPr bwMode="auto">
            <a:xfrm>
              <a:off x="4787901" y="3567113"/>
              <a:ext cx="434307" cy="492443"/>
            </a:xfrm>
            <a:prstGeom prst="rect">
              <a:avLst/>
            </a:prstGeom>
            <a:noFill/>
            <a:ln w="9525" algn="ctr">
              <a:noFill/>
              <a:miter lim="800000"/>
              <a:headEnd/>
              <a:tailEnd/>
            </a:ln>
          </p:spPr>
          <p:txBody>
            <a:bodyPr wrap="none">
              <a:spAutoFit/>
            </a:bodyPr>
            <a:lstStyle/>
            <a:p>
              <a:r>
                <a:rPr lang="en-US" altLang="zh-CN">
                  <a:solidFill>
                    <a:srgbClr val="0000FF"/>
                  </a:solidFill>
                </a:rPr>
                <a:t>u</a:t>
              </a:r>
            </a:p>
          </p:txBody>
        </p:sp>
      </p:grpSp>
    </p:spTree>
    <p:extLst>
      <p:ext uri="{BB962C8B-B14F-4D97-AF65-F5344CB8AC3E}">
        <p14:creationId xmlns:p14="http://schemas.microsoft.com/office/powerpoint/2010/main" val="34635296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85900" y="141685"/>
            <a:ext cx="6172200" cy="270272"/>
          </a:xfrm>
        </p:spPr>
        <p:txBody>
          <a:bodyPr/>
          <a:lstStyle/>
          <a:p>
            <a:r>
              <a:rPr lang="en-US" altLang="zh-CN"/>
              <a:t>Concepts</a:t>
            </a:r>
          </a:p>
        </p:txBody>
      </p:sp>
      <p:sp>
        <p:nvSpPr>
          <p:cNvPr id="7171" name="Rectangle 4"/>
          <p:cNvSpPr>
            <a:spLocks noGrp="1" noChangeArrowheads="1"/>
          </p:cNvSpPr>
          <p:nvPr>
            <p:ph type="body" idx="1"/>
          </p:nvPr>
        </p:nvSpPr>
        <p:spPr>
          <a:xfrm>
            <a:off x="504000" y="792000"/>
            <a:ext cx="8136000" cy="3394472"/>
          </a:xfrm>
          <a:noFill/>
        </p:spPr>
        <p:txBody>
          <a:bodyPr/>
          <a:lstStyle/>
          <a:p>
            <a:pPr>
              <a:lnSpc>
                <a:spcPct val="150000"/>
              </a:lnSpc>
            </a:pPr>
            <a:r>
              <a:rPr lang="en-US" altLang="zh-CN" b="1" i="1" dirty="0">
                <a:solidFill>
                  <a:srgbClr val="FF0000"/>
                </a:solidFill>
              </a:rPr>
              <a:t>“Turnover time”</a:t>
            </a:r>
            <a:r>
              <a:rPr lang="en-US" altLang="zh-CN" sz="1800" dirty="0"/>
              <a:t> is the amount of time it takes to replenish a reservoir, such as an ocean or a layer or a water mass in the ocean.</a:t>
            </a:r>
          </a:p>
          <a:p>
            <a:pPr>
              <a:lnSpc>
                <a:spcPct val="150000"/>
              </a:lnSpc>
            </a:pPr>
            <a:r>
              <a:rPr lang="en-US" altLang="zh-CN" b="1" i="1" dirty="0">
                <a:solidFill>
                  <a:srgbClr val="FF0000"/>
                </a:solidFill>
              </a:rPr>
              <a:t>“Residence time”</a:t>
            </a:r>
            <a:r>
              <a:rPr lang="en-US" altLang="zh-CN" dirty="0"/>
              <a:t> </a:t>
            </a:r>
            <a:r>
              <a:rPr lang="en-US" altLang="zh-CN" sz="1800" dirty="0"/>
              <a:t>is the time a particle spends in a reservoir; The maximum residence time is equal to turnover time.</a:t>
            </a:r>
          </a:p>
          <a:p>
            <a:pPr>
              <a:lnSpc>
                <a:spcPct val="150000"/>
              </a:lnSpc>
            </a:pPr>
            <a:endParaRPr lang="en-US" altLang="zh-CN" sz="1800" dirty="0"/>
          </a:p>
        </p:txBody>
      </p:sp>
    </p:spTree>
    <p:extLst>
      <p:ext uri="{BB962C8B-B14F-4D97-AF65-F5344CB8AC3E}">
        <p14:creationId xmlns:p14="http://schemas.microsoft.com/office/powerpoint/2010/main" val="17325336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141685"/>
            <a:ext cx="6172200" cy="270272"/>
          </a:xfrm>
        </p:spPr>
        <p:txBody>
          <a:bodyPr/>
          <a:lstStyle/>
          <a:p>
            <a:r>
              <a:rPr lang="en-US" altLang="zh-CN"/>
              <a:t>Concepts</a:t>
            </a:r>
          </a:p>
        </p:txBody>
      </p:sp>
      <p:sp>
        <p:nvSpPr>
          <p:cNvPr id="9219" name="Rectangle 4"/>
          <p:cNvSpPr>
            <a:spLocks noGrp="1" noChangeArrowheads="1"/>
          </p:cNvSpPr>
          <p:nvPr>
            <p:ph type="body" idx="1"/>
          </p:nvPr>
        </p:nvSpPr>
        <p:spPr>
          <a:xfrm>
            <a:off x="504000" y="792000"/>
            <a:ext cx="8136000" cy="3394472"/>
          </a:xfrm>
          <a:noFill/>
        </p:spPr>
        <p:txBody>
          <a:bodyPr/>
          <a:lstStyle/>
          <a:p>
            <a:pPr>
              <a:lnSpc>
                <a:spcPct val="150000"/>
              </a:lnSpc>
            </a:pPr>
            <a:r>
              <a:rPr lang="en-US" altLang="zh-CN" dirty="0"/>
              <a:t>Ocean's role in climate on time scales of decades to millennia.</a:t>
            </a:r>
          </a:p>
          <a:p>
            <a:pPr>
              <a:lnSpc>
                <a:spcPct val="150000"/>
              </a:lnSpc>
            </a:pPr>
            <a:endParaRPr lang="en-US" altLang="zh-CN" sz="1500" dirty="0"/>
          </a:p>
          <a:p>
            <a:pPr>
              <a:lnSpc>
                <a:spcPct val="150000"/>
              </a:lnSpc>
            </a:pPr>
            <a:r>
              <a:rPr lang="en-US" altLang="zh-CN" sz="1500" dirty="0"/>
              <a:t>Read:   </a:t>
            </a:r>
          </a:p>
          <a:p>
            <a:pPr lvl="1">
              <a:lnSpc>
                <a:spcPct val="150000"/>
              </a:lnSpc>
            </a:pPr>
            <a:r>
              <a:rPr lang="en-US" altLang="zh-CN" sz="1200" dirty="0" err="1">
                <a:ea typeface="宋体" pitchFamily="2" charset="-122"/>
              </a:rPr>
              <a:t>Wunsch</a:t>
            </a:r>
            <a:r>
              <a:rPr lang="en-US" altLang="zh-CN" sz="1200" dirty="0">
                <a:ea typeface="宋体" pitchFamily="2" charset="-122"/>
              </a:rPr>
              <a:t> C., P. </a:t>
            </a:r>
            <a:r>
              <a:rPr lang="en-US" altLang="zh-CN" sz="1200" dirty="0" err="1">
                <a:ea typeface="宋体" pitchFamily="2" charset="-122"/>
              </a:rPr>
              <a:t>Heimbach</a:t>
            </a:r>
            <a:r>
              <a:rPr lang="en-US" altLang="zh-CN" sz="1200" dirty="0">
                <a:ea typeface="宋体" pitchFamily="2" charset="-122"/>
              </a:rPr>
              <a:t>, 2008. How long to oceanic tracer and proxy equilibrium? </a:t>
            </a:r>
            <a:r>
              <a:rPr lang="en-US" altLang="zh-CN" sz="1200" dirty="0" err="1">
                <a:ea typeface="宋体" pitchFamily="2" charset="-122"/>
              </a:rPr>
              <a:t>Quat</a:t>
            </a:r>
            <a:r>
              <a:rPr lang="en-US" altLang="zh-CN" sz="1200" dirty="0">
                <a:ea typeface="宋体" pitchFamily="2" charset="-122"/>
              </a:rPr>
              <a:t>. Sci. Revs., 27, 637-651.</a:t>
            </a:r>
            <a:endParaRPr lang="en-US" altLang="zh-CN" sz="1200" dirty="0">
              <a:ea typeface="宋体" pitchFamily="2" charset="-122"/>
              <a:hlinkClick r:id="" action="ppaction://noaction"/>
            </a:endParaRPr>
          </a:p>
          <a:p>
            <a:pPr lvl="1">
              <a:lnSpc>
                <a:spcPct val="150000"/>
              </a:lnSpc>
            </a:pPr>
            <a:r>
              <a:rPr lang="en-US" altLang="zh-CN" sz="1200" dirty="0">
                <a:ea typeface="宋体" pitchFamily="2" charset="-122"/>
                <a:hlinkClick r:id="" action="ppaction://noaction"/>
              </a:rPr>
              <a:t> </a:t>
            </a:r>
            <a:r>
              <a:rPr lang="en-US" altLang="zh-CN" sz="1200" dirty="0">
                <a:hlinkClick r:id="rId3"/>
              </a:rPr>
              <a:t>http://ocean.mit.edu/~cwunsch/papersonline/final_published_tracer_timescales.pdf</a:t>
            </a:r>
            <a:endParaRPr lang="en-US" altLang="zh-CN" sz="900" dirty="0"/>
          </a:p>
          <a:p>
            <a:pPr>
              <a:lnSpc>
                <a:spcPct val="150000"/>
              </a:lnSpc>
            </a:pPr>
            <a:endParaRPr lang="zh-CN" altLang="en-US" sz="1500" dirty="0"/>
          </a:p>
        </p:txBody>
      </p:sp>
    </p:spTree>
    <p:extLst>
      <p:ext uri="{BB962C8B-B14F-4D97-AF65-F5344CB8AC3E}">
        <p14:creationId xmlns:p14="http://schemas.microsoft.com/office/powerpoint/2010/main" val="25310487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1485900" y="141685"/>
            <a:ext cx="6172200" cy="270272"/>
          </a:xfrm>
        </p:spPr>
        <p:txBody>
          <a:bodyPr/>
          <a:lstStyle/>
          <a:p>
            <a:r>
              <a:rPr lang="en-US" altLang="zh-CN"/>
              <a:t>Tracer Time Scale</a:t>
            </a:r>
            <a:endParaRPr lang="zh-CN" altLang="en-US"/>
          </a:p>
        </p:txBody>
      </p:sp>
      <p:sp>
        <p:nvSpPr>
          <p:cNvPr id="10243" name="内容占位符 2"/>
          <p:cNvSpPr>
            <a:spLocks noGrp="1"/>
          </p:cNvSpPr>
          <p:nvPr>
            <p:ph idx="1"/>
          </p:nvPr>
        </p:nvSpPr>
        <p:spPr>
          <a:xfrm>
            <a:off x="1116000" y="4212000"/>
            <a:ext cx="6858000" cy="576064"/>
          </a:xfrm>
        </p:spPr>
        <p:txBody>
          <a:bodyPr/>
          <a:lstStyle/>
          <a:p>
            <a:r>
              <a:rPr lang="en-US" altLang="zh-CN" sz="1200" dirty="0"/>
              <a:t>Time, t90, at which the globally input tracer achieves 90% of its equilibrium value at 1975 m. Values exceeding 2000 years are from extrapolation and are a lower bound on the true value. As with the concentration charts, isolated regions with t90=0 are below the bottom topography of the model.</a:t>
            </a:r>
            <a:endParaRPr lang="zh-CN" altLang="en-US" sz="4400" dirty="0"/>
          </a:p>
        </p:txBody>
      </p:sp>
      <p:pic>
        <p:nvPicPr>
          <p:cNvPr id="10244" name="Picture 2"/>
          <p:cNvPicPr>
            <a:picLocks noChangeAspect="1" noChangeArrowheads="1"/>
          </p:cNvPicPr>
          <p:nvPr/>
        </p:nvPicPr>
        <p:blipFill>
          <a:blip r:embed="rId2" cstate="print"/>
          <a:srcRect/>
          <a:stretch>
            <a:fillRect/>
          </a:stretch>
        </p:blipFill>
        <p:spPr bwMode="auto">
          <a:xfrm>
            <a:off x="1548000" y="612000"/>
            <a:ext cx="6088364" cy="3600000"/>
          </a:xfrm>
          <a:prstGeom prst="rect">
            <a:avLst/>
          </a:prstGeom>
          <a:noFill/>
          <a:ln w="9525" algn="ctr">
            <a:noFill/>
            <a:miter lim="800000"/>
            <a:headEnd/>
            <a:tailEnd/>
          </a:ln>
        </p:spPr>
      </p:pic>
    </p:spTree>
    <p:extLst>
      <p:ext uri="{BB962C8B-B14F-4D97-AF65-F5344CB8AC3E}">
        <p14:creationId xmlns:p14="http://schemas.microsoft.com/office/powerpoint/2010/main" val="60555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1485900" y="141685"/>
            <a:ext cx="6172200" cy="270272"/>
          </a:xfrm>
        </p:spPr>
        <p:txBody>
          <a:bodyPr/>
          <a:lstStyle/>
          <a:p>
            <a:r>
              <a:rPr lang="en-US" altLang="zh-CN"/>
              <a:t>Tracer Time Scale</a:t>
            </a:r>
            <a:endParaRPr lang="zh-CN" altLang="en-US"/>
          </a:p>
        </p:txBody>
      </p:sp>
      <p:sp>
        <p:nvSpPr>
          <p:cNvPr id="11267" name="内容占位符 2"/>
          <p:cNvSpPr>
            <a:spLocks noGrp="1"/>
          </p:cNvSpPr>
          <p:nvPr>
            <p:ph idx="1"/>
          </p:nvPr>
        </p:nvSpPr>
        <p:spPr>
          <a:xfrm>
            <a:off x="1044000" y="4248000"/>
            <a:ext cx="7128000" cy="375047"/>
          </a:xfrm>
        </p:spPr>
        <p:txBody>
          <a:bodyPr/>
          <a:lstStyle/>
          <a:p>
            <a:r>
              <a:rPr lang="en-US" altLang="zh-CN" sz="1200" dirty="0"/>
              <a:t>Same as before except at 3950 m. Note the measurable gradients persisting in the deep Southern Ocean</a:t>
            </a:r>
            <a:endParaRPr lang="zh-CN" altLang="en-US" sz="1600" dirty="0"/>
          </a:p>
        </p:txBody>
      </p:sp>
      <p:pic>
        <p:nvPicPr>
          <p:cNvPr id="11268" name="Picture 2"/>
          <p:cNvPicPr>
            <a:picLocks noChangeAspect="1" noChangeArrowheads="1"/>
          </p:cNvPicPr>
          <p:nvPr/>
        </p:nvPicPr>
        <p:blipFill>
          <a:blip r:embed="rId2" cstate="print"/>
          <a:srcRect/>
          <a:stretch>
            <a:fillRect/>
          </a:stretch>
        </p:blipFill>
        <p:spPr bwMode="auto">
          <a:xfrm>
            <a:off x="1548000" y="612000"/>
            <a:ext cx="6148190" cy="3600000"/>
          </a:xfrm>
          <a:prstGeom prst="rect">
            <a:avLst/>
          </a:prstGeom>
          <a:noFill/>
          <a:ln w="9525" algn="ctr">
            <a:noFill/>
            <a:miter lim="800000"/>
            <a:headEnd/>
            <a:tailEnd/>
          </a:ln>
        </p:spPr>
      </p:pic>
    </p:spTree>
    <p:extLst>
      <p:ext uri="{BB962C8B-B14F-4D97-AF65-F5344CB8AC3E}">
        <p14:creationId xmlns:p14="http://schemas.microsoft.com/office/powerpoint/2010/main" val="207085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1485900" y="141685"/>
            <a:ext cx="6172200" cy="270272"/>
          </a:xfrm>
        </p:spPr>
        <p:txBody>
          <a:bodyPr/>
          <a:lstStyle/>
          <a:p>
            <a:r>
              <a:rPr lang="en-US" altLang="zh-CN"/>
              <a:t>Tracer Time Scale</a:t>
            </a:r>
            <a:endParaRPr lang="zh-CN" altLang="en-US"/>
          </a:p>
        </p:txBody>
      </p:sp>
      <p:sp>
        <p:nvSpPr>
          <p:cNvPr id="12291" name="内容占位符 2"/>
          <p:cNvSpPr>
            <a:spLocks noGrp="1"/>
          </p:cNvSpPr>
          <p:nvPr>
            <p:ph idx="1"/>
          </p:nvPr>
        </p:nvSpPr>
        <p:spPr>
          <a:xfrm>
            <a:off x="720000" y="4227934"/>
            <a:ext cx="7776863" cy="576064"/>
          </a:xfrm>
        </p:spPr>
        <p:txBody>
          <a:bodyPr/>
          <a:lstStyle/>
          <a:p>
            <a:r>
              <a:rPr lang="en-US" altLang="zh-CN" sz="900" dirty="0"/>
              <a:t>Tracer concentration at the end of 2000 years at 5m (middle of the model top layer) from an injection confined to the high latitude North Atlantic. The visually sharp boundary remaining at the southern edge of the injection region exists because of the comparatively weak diffusion and strong</a:t>
            </a:r>
          </a:p>
          <a:p>
            <a:r>
              <a:rPr lang="en-US" altLang="zh-CN" sz="900" dirty="0"/>
              <a:t>northward advection at the sea surface preventing major penetration of the tracer to the south. North Pacific values remain very low.</a:t>
            </a:r>
            <a:endParaRPr lang="zh-CN" altLang="en-US" sz="900" dirty="0"/>
          </a:p>
        </p:txBody>
      </p:sp>
      <p:pic>
        <p:nvPicPr>
          <p:cNvPr id="12292" name="Picture 2"/>
          <p:cNvPicPr>
            <a:picLocks noChangeAspect="1" noChangeArrowheads="1"/>
          </p:cNvPicPr>
          <p:nvPr/>
        </p:nvPicPr>
        <p:blipFill>
          <a:blip r:embed="rId2" cstate="print"/>
          <a:srcRect/>
          <a:stretch>
            <a:fillRect/>
          </a:stretch>
        </p:blipFill>
        <p:spPr bwMode="auto">
          <a:xfrm>
            <a:off x="1512000" y="612000"/>
            <a:ext cx="6122564" cy="3600000"/>
          </a:xfrm>
          <a:prstGeom prst="rect">
            <a:avLst/>
          </a:prstGeom>
          <a:noFill/>
          <a:ln w="9525" algn="ctr">
            <a:noFill/>
            <a:miter lim="800000"/>
            <a:headEnd/>
            <a:tailEnd/>
          </a:ln>
        </p:spPr>
      </p:pic>
    </p:spTree>
    <p:extLst>
      <p:ext uri="{BB962C8B-B14F-4D97-AF65-F5344CB8AC3E}">
        <p14:creationId xmlns:p14="http://schemas.microsoft.com/office/powerpoint/2010/main" val="236267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1485900" y="141685"/>
            <a:ext cx="6172200" cy="270272"/>
          </a:xfrm>
        </p:spPr>
        <p:txBody>
          <a:bodyPr/>
          <a:lstStyle/>
          <a:p>
            <a:r>
              <a:rPr lang="en-US" altLang="zh-CN"/>
              <a:t>Tracer Time Scale</a:t>
            </a:r>
            <a:endParaRPr lang="zh-CN" altLang="en-US"/>
          </a:p>
        </p:txBody>
      </p:sp>
      <p:sp>
        <p:nvSpPr>
          <p:cNvPr id="13315" name="内容占位符 2"/>
          <p:cNvSpPr>
            <a:spLocks noGrp="1"/>
          </p:cNvSpPr>
          <p:nvPr>
            <p:ph idx="1"/>
          </p:nvPr>
        </p:nvSpPr>
        <p:spPr>
          <a:xfrm>
            <a:off x="1357313" y="4284000"/>
            <a:ext cx="6429375" cy="321469"/>
          </a:xfrm>
        </p:spPr>
        <p:txBody>
          <a:bodyPr/>
          <a:lstStyle/>
          <a:p>
            <a:r>
              <a:rPr lang="en-US" altLang="zh-CN" sz="1400" dirty="0"/>
              <a:t>Value of t90 at 1975m for the high latitude North Atlantic injection experiment</a:t>
            </a:r>
            <a:endParaRPr lang="zh-CN" altLang="en-US" sz="1400" dirty="0"/>
          </a:p>
        </p:txBody>
      </p:sp>
      <p:pic>
        <p:nvPicPr>
          <p:cNvPr id="13316" name="Picture 2"/>
          <p:cNvPicPr>
            <a:picLocks noChangeAspect="1" noChangeArrowheads="1"/>
          </p:cNvPicPr>
          <p:nvPr/>
        </p:nvPicPr>
        <p:blipFill>
          <a:blip r:embed="rId3" cstate="print"/>
          <a:srcRect/>
          <a:stretch>
            <a:fillRect/>
          </a:stretch>
        </p:blipFill>
        <p:spPr bwMode="auto">
          <a:xfrm>
            <a:off x="1512000" y="612000"/>
            <a:ext cx="6118105" cy="3600000"/>
          </a:xfrm>
          <a:prstGeom prst="rect">
            <a:avLst/>
          </a:prstGeom>
          <a:noFill/>
          <a:ln w="9525" algn="ctr">
            <a:noFill/>
            <a:miter lim="800000"/>
            <a:headEnd/>
            <a:tailEnd/>
          </a:ln>
        </p:spPr>
      </p:pic>
    </p:spTree>
    <p:extLst>
      <p:ext uri="{BB962C8B-B14F-4D97-AF65-F5344CB8AC3E}">
        <p14:creationId xmlns:p14="http://schemas.microsoft.com/office/powerpoint/2010/main" val="3805212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2818</TotalTime>
  <Words>3479</Words>
  <Application>Microsoft Office PowerPoint</Application>
  <PresentationFormat>全屏显示(16:9)</PresentationFormat>
  <Paragraphs>170</Paragraphs>
  <Slides>33</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微软雅黑</vt:lpstr>
      <vt:lpstr>Arial</vt:lpstr>
      <vt:lpstr>Calibri</vt:lpstr>
      <vt:lpstr>Cambria</vt:lpstr>
      <vt:lpstr>Copperplate Gothic Light</vt:lpstr>
      <vt:lpstr>Lucida Calligraphy</vt:lpstr>
      <vt:lpstr>Maiandra GD</vt:lpstr>
      <vt:lpstr>Tahoma</vt:lpstr>
      <vt:lpstr>Times New Roman</vt:lpstr>
      <vt:lpstr>Wingdings</vt:lpstr>
      <vt:lpstr>Wingdings 2</vt:lpstr>
      <vt:lpstr>PKU_AOS</vt:lpstr>
      <vt:lpstr> Lecture 4: Water Mass Formation, Ventilation and Subduction    Descriptive Physical Oceanography</vt:lpstr>
      <vt:lpstr>PowerPoint 演示文稿</vt:lpstr>
      <vt:lpstr>Concepts</vt:lpstr>
      <vt:lpstr>Concepts</vt:lpstr>
      <vt:lpstr>Concepts</vt:lpstr>
      <vt:lpstr>Tracer Time Scale</vt:lpstr>
      <vt:lpstr>Tracer Time Scale</vt:lpstr>
      <vt:lpstr>Tracer Time Scale</vt:lpstr>
      <vt:lpstr>Tracer Time Scale</vt:lpstr>
      <vt:lpstr>Tracer Time Scale</vt:lpstr>
      <vt:lpstr>Tracer Time Scale</vt:lpstr>
      <vt:lpstr>4.1 Introduction</vt:lpstr>
      <vt:lpstr>4.1 Introduction</vt:lpstr>
      <vt:lpstr>4.2 Water Masses（水团）</vt:lpstr>
      <vt:lpstr>Water Masses</vt:lpstr>
      <vt:lpstr>4.3 T-S Diagrams</vt:lpstr>
      <vt:lpstr>4.4 Mixed Layer Depth</vt:lpstr>
      <vt:lpstr>Seasonal Change in MLD</vt:lpstr>
      <vt:lpstr>4.5 Thermocline</vt:lpstr>
      <vt:lpstr>Thermocline in the Equatorial Pacific</vt:lpstr>
      <vt:lpstr>4.6 Subduction（下潜）</vt:lpstr>
      <vt:lpstr>Subduction</vt:lpstr>
      <vt:lpstr>Subduction</vt:lpstr>
      <vt:lpstr>Wind and Subduction</vt:lpstr>
      <vt:lpstr>Subduction</vt:lpstr>
      <vt:lpstr>Subduction</vt:lpstr>
      <vt:lpstr>Subduction</vt:lpstr>
      <vt:lpstr>Isopycnal Mixing and Diapycnal Mixing</vt:lpstr>
      <vt:lpstr>Summary</vt:lpstr>
      <vt:lpstr>Questions (Due in 2-week)</vt:lpstr>
      <vt:lpstr>Calculations</vt:lpstr>
      <vt:lpstr>PowerPoint 演示文稿</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164</cp:revision>
  <dcterms:created xsi:type="dcterms:W3CDTF">2011-02-17T14:19:49Z</dcterms:created>
  <dcterms:modified xsi:type="dcterms:W3CDTF">2023-10-11T05:03:59Z</dcterms:modified>
</cp:coreProperties>
</file>