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9" r:id="rId1"/>
  </p:sldMasterIdLst>
  <p:notesMasterIdLst>
    <p:notesMasterId r:id="rId30"/>
  </p:notesMasterIdLst>
  <p:handoutMasterIdLst>
    <p:handoutMasterId r:id="rId31"/>
  </p:handoutMasterIdLst>
  <p:sldIdLst>
    <p:sldId id="497" r:id="rId2"/>
    <p:sldId id="565" r:id="rId3"/>
    <p:sldId id="566" r:id="rId4"/>
    <p:sldId id="567" r:id="rId5"/>
    <p:sldId id="568" r:id="rId6"/>
    <p:sldId id="569" r:id="rId7"/>
    <p:sldId id="570" r:id="rId8"/>
    <p:sldId id="571" r:id="rId9"/>
    <p:sldId id="572" r:id="rId10"/>
    <p:sldId id="573" r:id="rId11"/>
    <p:sldId id="574" r:id="rId12"/>
    <p:sldId id="575" r:id="rId13"/>
    <p:sldId id="576" r:id="rId14"/>
    <p:sldId id="577" r:id="rId15"/>
    <p:sldId id="578" r:id="rId16"/>
    <p:sldId id="579" r:id="rId17"/>
    <p:sldId id="580" r:id="rId18"/>
    <p:sldId id="581" r:id="rId19"/>
    <p:sldId id="582" r:id="rId20"/>
    <p:sldId id="583" r:id="rId21"/>
    <p:sldId id="584" r:id="rId22"/>
    <p:sldId id="585" r:id="rId23"/>
    <p:sldId id="586" r:id="rId24"/>
    <p:sldId id="587" r:id="rId25"/>
    <p:sldId id="588" r:id="rId26"/>
    <p:sldId id="589" r:id="rId27"/>
    <p:sldId id="590" r:id="rId28"/>
    <p:sldId id="563" r:id="rId29"/>
  </p:sldIdLst>
  <p:sldSz cx="9144000" cy="5143500" type="screen16x9"/>
  <p:notesSz cx="6858000" cy="9144000"/>
  <p:defaultTextStyle>
    <a:defPPr>
      <a:defRPr lang="zh-CN"/>
    </a:defPPr>
    <a:lvl1pPr algn="l" rtl="0" fontAlgn="base">
      <a:spcBef>
        <a:spcPct val="0"/>
      </a:spcBef>
      <a:spcAft>
        <a:spcPct val="0"/>
      </a:spcAft>
      <a:defRPr b="1" kern="1200">
        <a:solidFill>
          <a:schemeClr val="tx1"/>
        </a:solidFill>
        <a:latin typeface="Arial" pitchFamily="34" charset="0"/>
        <a:ea typeface="宋体" pitchFamily="2" charset="-122"/>
        <a:cs typeface="+mn-cs"/>
      </a:defRPr>
    </a:lvl1pPr>
    <a:lvl2pPr marL="342900" algn="l" rtl="0" fontAlgn="base">
      <a:spcBef>
        <a:spcPct val="0"/>
      </a:spcBef>
      <a:spcAft>
        <a:spcPct val="0"/>
      </a:spcAft>
      <a:defRPr b="1" kern="1200">
        <a:solidFill>
          <a:schemeClr val="tx1"/>
        </a:solidFill>
        <a:latin typeface="Arial" pitchFamily="34" charset="0"/>
        <a:ea typeface="宋体" pitchFamily="2" charset="-122"/>
        <a:cs typeface="+mn-cs"/>
      </a:defRPr>
    </a:lvl2pPr>
    <a:lvl3pPr marL="685800" algn="l" rtl="0" fontAlgn="base">
      <a:spcBef>
        <a:spcPct val="0"/>
      </a:spcBef>
      <a:spcAft>
        <a:spcPct val="0"/>
      </a:spcAft>
      <a:defRPr b="1" kern="1200">
        <a:solidFill>
          <a:schemeClr val="tx1"/>
        </a:solidFill>
        <a:latin typeface="Arial" pitchFamily="34" charset="0"/>
        <a:ea typeface="宋体" pitchFamily="2" charset="-122"/>
        <a:cs typeface="+mn-cs"/>
      </a:defRPr>
    </a:lvl3pPr>
    <a:lvl4pPr marL="1028700" algn="l" rtl="0" fontAlgn="base">
      <a:spcBef>
        <a:spcPct val="0"/>
      </a:spcBef>
      <a:spcAft>
        <a:spcPct val="0"/>
      </a:spcAft>
      <a:defRPr b="1" kern="1200">
        <a:solidFill>
          <a:schemeClr val="tx1"/>
        </a:solidFill>
        <a:latin typeface="Arial" pitchFamily="34" charset="0"/>
        <a:ea typeface="宋体" pitchFamily="2" charset="-122"/>
        <a:cs typeface="+mn-cs"/>
      </a:defRPr>
    </a:lvl4pPr>
    <a:lvl5pPr marL="1371600" algn="l" rtl="0" fontAlgn="base">
      <a:spcBef>
        <a:spcPct val="0"/>
      </a:spcBef>
      <a:spcAft>
        <a:spcPct val="0"/>
      </a:spcAft>
      <a:defRPr b="1" kern="1200">
        <a:solidFill>
          <a:schemeClr val="tx1"/>
        </a:solidFill>
        <a:latin typeface="Arial" pitchFamily="34" charset="0"/>
        <a:ea typeface="宋体" pitchFamily="2" charset="-122"/>
        <a:cs typeface="+mn-cs"/>
      </a:defRPr>
    </a:lvl5pPr>
    <a:lvl6pPr marL="1714500" algn="l" defTabSz="685800" rtl="0" eaLnBrk="1" latinLnBrk="0" hangingPunct="1">
      <a:defRPr b="1" kern="1200">
        <a:solidFill>
          <a:schemeClr val="tx1"/>
        </a:solidFill>
        <a:latin typeface="Arial" pitchFamily="34" charset="0"/>
        <a:ea typeface="宋体" pitchFamily="2" charset="-122"/>
        <a:cs typeface="+mn-cs"/>
      </a:defRPr>
    </a:lvl6pPr>
    <a:lvl7pPr marL="2057400" algn="l" defTabSz="685800" rtl="0" eaLnBrk="1" latinLnBrk="0" hangingPunct="1">
      <a:defRPr b="1" kern="1200">
        <a:solidFill>
          <a:schemeClr val="tx1"/>
        </a:solidFill>
        <a:latin typeface="Arial" pitchFamily="34" charset="0"/>
        <a:ea typeface="宋体" pitchFamily="2" charset="-122"/>
        <a:cs typeface="+mn-cs"/>
      </a:defRPr>
    </a:lvl7pPr>
    <a:lvl8pPr marL="2400300" algn="l" defTabSz="685800" rtl="0" eaLnBrk="1" latinLnBrk="0" hangingPunct="1">
      <a:defRPr b="1" kern="1200">
        <a:solidFill>
          <a:schemeClr val="tx1"/>
        </a:solidFill>
        <a:latin typeface="Arial" pitchFamily="34" charset="0"/>
        <a:ea typeface="宋体" pitchFamily="2" charset="-122"/>
        <a:cs typeface="+mn-cs"/>
      </a:defRPr>
    </a:lvl8pPr>
    <a:lvl9pPr marL="2743200" algn="l" defTabSz="685800" rtl="0" eaLnBrk="1" latinLnBrk="0" hangingPunct="1">
      <a:defRPr b="1"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960000"/>
    <a:srgbClr val="0000FF"/>
    <a:srgbClr val="663300"/>
    <a:srgbClr val="5F5F5F"/>
    <a:srgbClr val="FB7F75"/>
    <a:srgbClr val="FF0000"/>
    <a:srgbClr val="CC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7933" autoAdjust="0"/>
  </p:normalViewPr>
  <p:slideViewPr>
    <p:cSldViewPr>
      <p:cViewPr varScale="1">
        <p:scale>
          <a:sx n="117" d="100"/>
          <a:sy n="117" d="100"/>
        </p:scale>
        <p:origin x="316" y="64"/>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200" b="0">
                <a:latin typeface="Times New Roman" pitchFamily="18" charset="0"/>
              </a:defRPr>
            </a:lvl1pPr>
          </a:lstStyle>
          <a:p>
            <a:pPr>
              <a:defRPr/>
            </a:pPr>
            <a:endParaRPr lang="en-US" altLang="zh-CN"/>
          </a:p>
        </p:txBody>
      </p:sp>
      <p:sp>
        <p:nvSpPr>
          <p:cNvPr id="61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b="0">
                <a:latin typeface="Times New Roman" pitchFamily="18" charset="0"/>
              </a:defRPr>
            </a:lvl1pPr>
          </a:lstStyle>
          <a:p>
            <a:pPr>
              <a:defRPr/>
            </a:pPr>
            <a:endParaRPr lang="en-US" altLang="zh-CN"/>
          </a:p>
        </p:txBody>
      </p:sp>
      <p:sp>
        <p:nvSpPr>
          <p:cNvPr id="61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1" sz="1200" b="0">
                <a:latin typeface="Times New Roman" pitchFamily="18" charset="0"/>
              </a:defRPr>
            </a:lvl1pPr>
          </a:lstStyle>
          <a:p>
            <a:pPr>
              <a:defRPr/>
            </a:pPr>
            <a:endParaRPr lang="en-US" altLang="zh-CN"/>
          </a:p>
        </p:txBody>
      </p:sp>
      <p:sp>
        <p:nvSpPr>
          <p:cNvPr id="61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1" sz="1200" b="0">
                <a:latin typeface="Times New Roman" pitchFamily="18" charset="0"/>
              </a:defRPr>
            </a:lvl1pPr>
          </a:lstStyle>
          <a:p>
            <a:pPr>
              <a:defRPr/>
            </a:pPr>
            <a:fld id="{73AE4608-E3F8-4298-A22D-6352295EE8B7}" type="slidenum">
              <a:rPr lang="en-US" altLang="zh-CN"/>
              <a:pPr>
                <a:defRPr/>
              </a:pPr>
              <a:t>‹#›</a:t>
            </a:fld>
            <a:endParaRPr lang="en-US" altLang="zh-CN"/>
          </a:p>
        </p:txBody>
      </p:sp>
    </p:spTree>
    <p:extLst>
      <p:ext uri="{BB962C8B-B14F-4D97-AF65-F5344CB8AC3E}">
        <p14:creationId xmlns:p14="http://schemas.microsoft.com/office/powerpoint/2010/main" val="5129274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200" b="0">
                <a:latin typeface="Times New Roman" pitchFamily="18" charset="0"/>
              </a:defRPr>
            </a:lvl1pPr>
          </a:lstStyle>
          <a:p>
            <a:pPr>
              <a:defRPr/>
            </a:pPr>
            <a:endParaRPr lang="en-US" altLang="zh-CN"/>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b="0">
                <a:latin typeface="Times New Roman" pitchFamily="18" charset="0"/>
              </a:defRPr>
            </a:lvl1pPr>
          </a:lstStyle>
          <a:p>
            <a:pPr>
              <a:defRPr/>
            </a:pPr>
            <a:endParaRPr lang="en-US" altLang="zh-CN"/>
          </a:p>
        </p:txBody>
      </p:sp>
      <p:sp>
        <p:nvSpPr>
          <p:cNvPr id="5939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1" sz="1200" b="0">
                <a:latin typeface="Times New Roman" pitchFamily="18" charset="0"/>
              </a:defRPr>
            </a:lvl1pPr>
          </a:lstStyle>
          <a:p>
            <a:pPr>
              <a:defRPr/>
            </a:pPr>
            <a:endParaRPr lang="en-US" altLang="zh-CN"/>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1" sz="1200" b="0">
                <a:latin typeface="Times New Roman" pitchFamily="18" charset="0"/>
              </a:defRPr>
            </a:lvl1pPr>
          </a:lstStyle>
          <a:p>
            <a:pPr>
              <a:defRPr/>
            </a:pPr>
            <a:fld id="{D3249D15-DF68-45E7-B41B-A7BEE83676C4}" type="slidenum">
              <a:rPr lang="en-US" altLang="zh-CN"/>
              <a:pPr>
                <a:defRPr/>
              </a:pPr>
              <a:t>‹#›</a:t>
            </a:fld>
            <a:endParaRPr lang="en-US" altLang="zh-CN"/>
          </a:p>
        </p:txBody>
      </p:sp>
    </p:spTree>
    <p:extLst>
      <p:ext uri="{BB962C8B-B14F-4D97-AF65-F5344CB8AC3E}">
        <p14:creationId xmlns:p14="http://schemas.microsoft.com/office/powerpoint/2010/main" val="238571345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900" kern="1200">
        <a:solidFill>
          <a:schemeClr val="tx1"/>
        </a:solidFill>
        <a:latin typeface="Times New Roman" pitchFamily="18" charset="0"/>
        <a:ea typeface="宋体" pitchFamily="2" charset="-122"/>
        <a:cs typeface="宋体" charset="0"/>
      </a:defRPr>
    </a:lvl1pPr>
    <a:lvl2pPr marL="342900" algn="l" rtl="0" eaLnBrk="0" fontAlgn="base" hangingPunct="0">
      <a:spcBef>
        <a:spcPct val="30000"/>
      </a:spcBef>
      <a:spcAft>
        <a:spcPct val="0"/>
      </a:spcAft>
      <a:defRPr sz="900" kern="1200">
        <a:solidFill>
          <a:schemeClr val="tx1"/>
        </a:solidFill>
        <a:latin typeface="Times New Roman" pitchFamily="18" charset="0"/>
        <a:ea typeface="宋体" pitchFamily="2" charset="-122"/>
        <a:cs typeface="宋体" charset="0"/>
      </a:defRPr>
    </a:lvl2pPr>
    <a:lvl3pPr marL="685800" algn="l" rtl="0" eaLnBrk="0" fontAlgn="base" hangingPunct="0">
      <a:spcBef>
        <a:spcPct val="30000"/>
      </a:spcBef>
      <a:spcAft>
        <a:spcPct val="0"/>
      </a:spcAft>
      <a:defRPr sz="900" kern="1200">
        <a:solidFill>
          <a:schemeClr val="tx1"/>
        </a:solidFill>
        <a:latin typeface="Times New Roman" pitchFamily="18" charset="0"/>
        <a:ea typeface="宋体" pitchFamily="2" charset="-122"/>
        <a:cs typeface="宋体" charset="0"/>
      </a:defRPr>
    </a:lvl3pPr>
    <a:lvl4pPr marL="1028700" algn="l" rtl="0" eaLnBrk="0" fontAlgn="base" hangingPunct="0">
      <a:spcBef>
        <a:spcPct val="30000"/>
      </a:spcBef>
      <a:spcAft>
        <a:spcPct val="0"/>
      </a:spcAft>
      <a:defRPr sz="900" kern="1200">
        <a:solidFill>
          <a:schemeClr val="tx1"/>
        </a:solidFill>
        <a:latin typeface="Times New Roman" pitchFamily="18" charset="0"/>
        <a:ea typeface="宋体" pitchFamily="2" charset="-122"/>
        <a:cs typeface="宋体" charset="0"/>
      </a:defRPr>
    </a:lvl4pPr>
    <a:lvl5pPr marL="1371600" algn="l" rtl="0" eaLnBrk="0" fontAlgn="base" hangingPunct="0">
      <a:spcBef>
        <a:spcPct val="30000"/>
      </a:spcBef>
      <a:spcAft>
        <a:spcPct val="0"/>
      </a:spcAft>
      <a:defRPr sz="900" kern="1200">
        <a:solidFill>
          <a:schemeClr val="tx1"/>
        </a:solidFill>
        <a:latin typeface="Times New Roman" pitchFamily="18" charset="0"/>
        <a:ea typeface="宋体" pitchFamily="2" charset="-122"/>
        <a:cs typeface="宋体" charset="0"/>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2C8398D-CCBA-4602-8F65-EBC51073A0C0}" type="slidenum">
              <a:rPr lang="zh-CN" altLang="en-US" smtClean="0"/>
              <a:pPr/>
              <a:t>2</a:t>
            </a:fld>
            <a:endParaRPr lang="en-US" altLang="zh-CN"/>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213196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41B1E05-6B0A-4F8B-B5B8-0745E7E76D8A}" type="slidenum">
              <a:rPr lang="zh-CN" altLang="en-US" smtClean="0"/>
              <a:pPr/>
              <a:t>13</a:t>
            </a:fld>
            <a:endParaRPr lang="en-US" altLang="zh-CN"/>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1657979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65731E20-6AC5-4621-BF73-A983A66F571A}" type="slidenum">
              <a:rPr lang="zh-CN" altLang="en-US" smtClean="0"/>
              <a:pPr/>
              <a:t>14</a:t>
            </a:fld>
            <a:endParaRPr lang="en-US" altLang="zh-CN"/>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3448025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78ABB2F-0775-40C2-BA4F-1C1FA9E13795}" type="slidenum">
              <a:rPr lang="zh-CN" altLang="en-US" smtClean="0"/>
              <a:pPr/>
              <a:t>15</a:t>
            </a:fld>
            <a:endParaRPr lang="en-US" altLang="zh-CN"/>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1467958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6A465B5A-736D-4130-BB72-3F9FDDAE3C1A}" type="slidenum">
              <a:rPr lang="zh-CN" altLang="en-US" smtClean="0"/>
              <a:pPr/>
              <a:t>17</a:t>
            </a:fld>
            <a:endParaRPr lang="en-US" altLang="zh-CN"/>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2897998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C090AFCA-818C-48F0-A4C7-20C55C3D49C7}" type="slidenum">
              <a:rPr lang="zh-CN" altLang="en-US" smtClean="0"/>
              <a:pPr/>
              <a:t>18</a:t>
            </a:fld>
            <a:endParaRPr lang="en-US" altLang="zh-CN"/>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2331666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68A9D6C0-6B36-47A8-BA11-3019C4536824}" type="slidenum">
              <a:rPr lang="zh-CN" altLang="en-US" smtClean="0"/>
              <a:pPr/>
              <a:t>19</a:t>
            </a:fld>
            <a:endParaRPr lang="en-US" altLang="zh-CN"/>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4174445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5FDA2BE4-BBFB-43E1-9A64-19B0D2E3742B}" type="slidenum">
              <a:rPr lang="zh-CN" altLang="en-US" smtClean="0"/>
              <a:pPr/>
              <a:t>20</a:t>
            </a:fld>
            <a:endParaRPr lang="en-US" altLang="zh-CN"/>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1789003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E97CA3B-BBB2-4731-A8B2-638B8DED9B73}" type="slidenum">
              <a:rPr lang="zh-CN" altLang="en-US" smtClean="0"/>
              <a:pPr/>
              <a:t>22</a:t>
            </a:fld>
            <a:endParaRPr lang="en-US" altLang="zh-CN"/>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8127900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D55652B6-3994-4827-B9D1-465FA54EAEC3}" type="slidenum">
              <a:rPr lang="zh-CN" altLang="en-US" smtClean="0"/>
              <a:pPr/>
              <a:t>24</a:t>
            </a:fld>
            <a:endParaRPr lang="en-US" altLang="zh-CN"/>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1428661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a:ln/>
        </p:spPr>
      </p:sp>
      <p:sp>
        <p:nvSpPr>
          <p:cNvPr id="50179" name="备注占位符 2"/>
          <p:cNvSpPr>
            <a:spLocks noGrp="1"/>
          </p:cNvSpPr>
          <p:nvPr>
            <p:ph type="body" idx="1"/>
          </p:nvPr>
        </p:nvSpPr>
        <p:spPr>
          <a:noFill/>
          <a:ln/>
        </p:spPr>
        <p:txBody>
          <a:bodyPr/>
          <a:lstStyle/>
          <a:p>
            <a:endParaRPr lang="zh-CN" altLang="en-US"/>
          </a:p>
        </p:txBody>
      </p:sp>
      <p:sp>
        <p:nvSpPr>
          <p:cNvPr id="50180" name="灯片编号占位符 3"/>
          <p:cNvSpPr>
            <a:spLocks noGrp="1"/>
          </p:cNvSpPr>
          <p:nvPr>
            <p:ph type="sldNum" sz="quarter" idx="5"/>
          </p:nvPr>
        </p:nvSpPr>
        <p:spPr>
          <a:noFill/>
        </p:spPr>
        <p:txBody>
          <a:bodyPr/>
          <a:lstStyle/>
          <a:p>
            <a:fld id="{6FD6F041-695D-4BE1-96C9-211B1F247D35}" type="slidenum">
              <a:rPr lang="zh-CN" altLang="en-US" smtClean="0"/>
              <a:pPr/>
              <a:t>27</a:t>
            </a:fld>
            <a:endParaRPr lang="en-US" altLang="zh-CN"/>
          </a:p>
        </p:txBody>
      </p:sp>
    </p:spTree>
    <p:extLst>
      <p:ext uri="{BB962C8B-B14F-4D97-AF65-F5344CB8AC3E}">
        <p14:creationId xmlns:p14="http://schemas.microsoft.com/office/powerpoint/2010/main" val="1430991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EC6FEF79-6C18-4CBB-A23D-8358A247912D}" type="slidenum">
              <a:rPr lang="zh-CN" altLang="en-US" smtClean="0"/>
              <a:pPr/>
              <a:t>3</a:t>
            </a:fld>
            <a:endParaRPr lang="en-US" altLang="zh-CN"/>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2369689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FB2DEB9-FB24-4EEC-92DA-9461237FDD86}" type="slidenum">
              <a:rPr lang="zh-CN" altLang="en-US" smtClean="0"/>
              <a:pPr/>
              <a:t>4</a:t>
            </a:fld>
            <a:endParaRPr lang="en-US" altLang="zh-CN"/>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2341667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726C085-140E-4F9E-967A-D5A4DE4DC062}" type="slidenum">
              <a:rPr lang="zh-CN" altLang="en-US" smtClean="0"/>
              <a:pPr/>
              <a:t>5</a:t>
            </a:fld>
            <a:endParaRPr lang="en-US" altLang="zh-CN"/>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3074692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31D30E26-FB3B-4680-8AE2-BF601616F761}" type="slidenum">
              <a:rPr lang="zh-CN" altLang="en-US" smtClean="0"/>
              <a:pPr/>
              <a:t>7</a:t>
            </a:fld>
            <a:endParaRPr lang="en-US" altLang="zh-CN"/>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US" altLang="zh-CN" sz="1100" dirty="0"/>
              <a:t>1. Velocities in the ocean must be small compared to the speed of sound c. This ensures that velocity does not change the density. As velocity approaches the speed of sound, the velocity field can produces large changes of density such as shock waves</a:t>
            </a:r>
          </a:p>
          <a:p>
            <a:r>
              <a:rPr lang="en-US" altLang="zh-CN" sz="1000" dirty="0"/>
              <a:t>2. Sound speed in incompressible flows is infinite, and we must assume the fluid is compressible when discussing sound in the ocean. Thus the approximation is not true for sound. All other waves in the ocean have speeds small compared to sound.</a:t>
            </a:r>
          </a:p>
          <a:p>
            <a:r>
              <a:rPr lang="en-US" altLang="zh-CN" sz="1000" dirty="0"/>
              <a:t>3. This ensures that as pressure increases with depth in the ocean, the increase in pressure produces only small changes in density.</a:t>
            </a:r>
            <a:r>
              <a:rPr lang="en-US" altLang="zh-CN" sz="1100" dirty="0"/>
              <a:t> </a:t>
            </a:r>
          </a:p>
          <a:p>
            <a:r>
              <a:rPr lang="en-US" altLang="zh-CN" sz="1000" dirty="0"/>
              <a:t>The approximations are true for oceanic flows, and they ensure that oceanic flows are incompressible. See </a:t>
            </a:r>
            <a:r>
              <a:rPr lang="en-US" altLang="zh-CN" sz="1000" dirty="0" err="1"/>
              <a:t>Kundu</a:t>
            </a:r>
            <a:r>
              <a:rPr lang="en-US" altLang="zh-CN" sz="1000" dirty="0"/>
              <a:t> (1990: 79 and 112), Gill (1982: 85), </a:t>
            </a:r>
            <a:r>
              <a:rPr lang="en-US" altLang="zh-CN" sz="1000" dirty="0" err="1"/>
              <a:t>Batchelor</a:t>
            </a:r>
            <a:r>
              <a:rPr lang="en-US" altLang="zh-CN" sz="1000" dirty="0"/>
              <a:t> (1967: 167), or other texts on fluid dynamics for a more complete description of the approximation.</a:t>
            </a:r>
            <a:endParaRPr lang="zh-CN" altLang="en-US" sz="1000" dirty="0"/>
          </a:p>
          <a:p>
            <a:endParaRPr lang="en-US" altLang="zh-CN" sz="1100" dirty="0"/>
          </a:p>
        </p:txBody>
      </p:sp>
    </p:spTree>
    <p:extLst>
      <p:ext uri="{BB962C8B-B14F-4D97-AF65-F5344CB8AC3E}">
        <p14:creationId xmlns:p14="http://schemas.microsoft.com/office/powerpoint/2010/main" val="595257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3A1AB4BA-2E52-4D65-98DB-CE01F4992536}" type="slidenum">
              <a:rPr lang="zh-CN" altLang="en-US" smtClean="0"/>
              <a:pPr/>
              <a:t>9</a:t>
            </a:fld>
            <a:endParaRPr lang="en-US" altLang="zh-CN"/>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2219622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01BD91C-D12A-4C50-954B-0242B63C7C08}" type="slidenum">
              <a:rPr lang="zh-CN" altLang="en-US" smtClean="0"/>
              <a:pPr/>
              <a:t>10</a:t>
            </a:fld>
            <a:endParaRPr lang="en-US" altLang="zh-CN"/>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2990731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DEAB805E-82E4-4638-89C7-8ADC912A4D44}" type="slidenum">
              <a:rPr lang="zh-CN" altLang="en-US" smtClean="0"/>
              <a:pPr/>
              <a:t>11</a:t>
            </a:fld>
            <a:endParaRPr lang="en-US" altLang="zh-CN"/>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1497958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374957F1-8A09-4D28-8D95-11992279B5B5}" type="slidenum">
              <a:rPr lang="zh-CN" altLang="en-US" smtClean="0"/>
              <a:pPr/>
              <a:t>12</a:t>
            </a:fld>
            <a:endParaRPr lang="en-US" altLang="zh-CN"/>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1197890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1" name="矩形 20"/>
          <p:cNvSpPr/>
          <p:nvPr userDrawn="1"/>
        </p:nvSpPr>
        <p:spPr>
          <a:xfrm rot="10800000">
            <a:off x="8964000" y="1538"/>
            <a:ext cx="180000" cy="5130000"/>
          </a:xfrm>
          <a:prstGeom prst="rect">
            <a:avLst/>
          </a:prstGeom>
          <a:solidFill>
            <a:srgbClr val="006DA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L 形 21"/>
          <p:cNvSpPr/>
          <p:nvPr userDrawn="1"/>
        </p:nvSpPr>
        <p:spPr>
          <a:xfrm rot="-5400000">
            <a:off x="8424000" y="4428000"/>
            <a:ext cx="972000" cy="468000"/>
          </a:xfrm>
          <a:prstGeom prst="corner">
            <a:avLst>
              <a:gd name="adj1" fmla="val 39863"/>
              <a:gd name="adj2" fmla="val 100327"/>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userDrawn="1"/>
        </p:nvSpPr>
        <p:spPr>
          <a:xfrm rot="10800000">
            <a:off x="0" y="0"/>
            <a:ext cx="180000" cy="5130000"/>
          </a:xfrm>
          <a:prstGeom prst="rect">
            <a:avLst/>
          </a:prstGeom>
          <a:solidFill>
            <a:srgbClr val="006DA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0" y="53579"/>
            <a:ext cx="9144000" cy="253916"/>
          </a:xfrm>
          <a:prstGeom prst="rect">
            <a:avLst/>
          </a:prstGeom>
          <a:noFill/>
        </p:spPr>
        <p:txBody>
          <a:bodyPr>
            <a:spAutoFit/>
          </a:bodyPr>
          <a:lstStyle/>
          <a:p>
            <a:pPr algn="ctr">
              <a:defRPr/>
            </a:pPr>
            <a:r>
              <a:rPr lang="en-US" altLang="zh-CN" sz="1050" b="0" dirty="0">
                <a:solidFill>
                  <a:schemeClr val="bg2">
                    <a:lumMod val="50000"/>
                  </a:schemeClr>
                </a:solidFill>
                <a:latin typeface="Tahoma" pitchFamily="34" charset="0"/>
                <a:ea typeface="黑体" pitchFamily="2" charset="-122"/>
              </a:rPr>
              <a:t>DPO: A Course for Undergraduate and Graduate Majored in Oceanography and Atmosphere</a:t>
            </a:r>
          </a:p>
        </p:txBody>
      </p:sp>
      <p:sp>
        <p:nvSpPr>
          <p:cNvPr id="9" name="TextBox 8"/>
          <p:cNvSpPr txBox="1"/>
          <p:nvPr/>
        </p:nvSpPr>
        <p:spPr>
          <a:xfrm>
            <a:off x="7776001" y="4914000"/>
            <a:ext cx="1223963" cy="230832"/>
          </a:xfrm>
          <a:prstGeom prst="rect">
            <a:avLst/>
          </a:prstGeom>
          <a:noFill/>
        </p:spPr>
        <p:txBody>
          <a:bodyPr>
            <a:spAutoFit/>
          </a:bodyPr>
          <a:lstStyle/>
          <a:p>
            <a:pPr algn="r">
              <a:defRPr/>
            </a:pPr>
            <a:fld id="{481C4712-D969-495C-BB5C-F82C2B6B5CBE}" type="slidenum">
              <a:rPr lang="en-US" altLang="zh-CN" sz="900">
                <a:solidFill>
                  <a:srgbClr val="663300"/>
                </a:solidFill>
              </a:rPr>
              <a:pPr algn="r">
                <a:defRPr/>
              </a:pPr>
              <a:t>‹#›</a:t>
            </a:fld>
            <a:endParaRPr lang="zh-CN" altLang="en-US" dirty="0">
              <a:solidFill>
                <a:srgbClr val="663300"/>
              </a:solidFill>
            </a:endParaRPr>
          </a:p>
        </p:txBody>
      </p:sp>
      <p:sp>
        <p:nvSpPr>
          <p:cNvPr id="2" name="标题 1"/>
          <p:cNvSpPr>
            <a:spLocks noGrp="1"/>
          </p:cNvSpPr>
          <p:nvPr>
            <p:ph type="ctrTitle"/>
          </p:nvPr>
        </p:nvSpPr>
        <p:spPr>
          <a:xfrm>
            <a:off x="685800" y="750082"/>
            <a:ext cx="7772400" cy="1102519"/>
          </a:xfrm>
        </p:spPr>
        <p:txBody>
          <a:bodyPr anchor="b"/>
          <a:lstStyle>
            <a:lvl1pPr algn="l">
              <a:defRPr sz="3600">
                <a:solidFill>
                  <a:srgbClr val="0000FF"/>
                </a:solidFill>
              </a:defRPr>
            </a:lvl1pPr>
          </a:lstStyle>
          <a:p>
            <a:r>
              <a:rPr lang="zh-CN" altLang="en-US"/>
              <a:t>单击此处编辑母版标题样式</a:t>
            </a:r>
            <a:endParaRPr lang="en-US" dirty="0"/>
          </a:p>
        </p:txBody>
      </p:sp>
      <p:sp>
        <p:nvSpPr>
          <p:cNvPr id="3" name="副标题 2"/>
          <p:cNvSpPr>
            <a:spLocks noGrp="1"/>
          </p:cNvSpPr>
          <p:nvPr>
            <p:ph type="subTitle" idx="1"/>
          </p:nvPr>
        </p:nvSpPr>
        <p:spPr>
          <a:xfrm>
            <a:off x="687717" y="1846664"/>
            <a:ext cx="6670366" cy="1314450"/>
          </a:xfrm>
        </p:spPr>
        <p:txBody>
          <a:bodyPr/>
          <a:lstStyle>
            <a:lvl1pPr marL="0" indent="0" algn="l">
              <a:buNone/>
              <a:defRPr sz="2100">
                <a:solidFill>
                  <a:srgbClr val="0000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zh-CN" altLang="en-US"/>
              <a:t>单击此处编辑母版副标题样式</a:t>
            </a:r>
            <a:endParaRPr lang="en-US" dirty="0"/>
          </a:p>
        </p:txBody>
      </p:sp>
      <p:pic>
        <p:nvPicPr>
          <p:cNvPr id="16" name="Picture 4">
            <a:extLst>
              <a:ext uri="{FF2B5EF4-FFF2-40B4-BE49-F238E27FC236}">
                <a16:creationId xmlns:a16="http://schemas.microsoft.com/office/drawing/2014/main" id="{5FEA80F7-145D-0849-8076-9EE67B6E639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0032" y="3528000"/>
            <a:ext cx="720000" cy="720000"/>
          </a:xfrm>
          <a:prstGeom prst="rect">
            <a:avLst/>
          </a:prstGeom>
        </p:spPr>
      </p:pic>
      <p:pic>
        <p:nvPicPr>
          <p:cNvPr id="17" name="图片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32320" y="3456000"/>
            <a:ext cx="4320000" cy="864000"/>
          </a:xfrm>
          <a:prstGeom prst="rect">
            <a:avLst/>
          </a:prstGeom>
        </p:spPr>
      </p:pic>
      <p:sp>
        <p:nvSpPr>
          <p:cNvPr id="18" name="TextBox 9"/>
          <p:cNvSpPr txBox="1"/>
          <p:nvPr userDrawn="1"/>
        </p:nvSpPr>
        <p:spPr>
          <a:xfrm>
            <a:off x="0" y="3780000"/>
            <a:ext cx="162000" cy="972000"/>
          </a:xfrm>
          <a:prstGeom prst="rect">
            <a:avLst/>
          </a:prstGeom>
          <a:noFill/>
        </p:spPr>
        <p:txBody>
          <a:bodyPr vert="eaVert" wrap="square" lIns="0" tIns="0" rIns="0" bIns="0">
            <a:spAutoFit/>
          </a:bodyPr>
          <a:lstStyle/>
          <a:p>
            <a:pPr>
              <a:defRPr/>
            </a:pPr>
            <a:r>
              <a:rPr lang="en-US" altLang="zh-CN" sz="788" dirty="0">
                <a:solidFill>
                  <a:schemeClr val="bg1"/>
                </a:solidFill>
                <a:latin typeface="Copperplate Gothic Light" pitchFamily="34" charset="0"/>
                <a:ea typeface="Verdana" pitchFamily="34" charset="0"/>
                <a:cs typeface="Verdana" pitchFamily="34" charset="0"/>
              </a:rPr>
              <a:t>F</a:t>
            </a:r>
            <a:r>
              <a:rPr lang="en-US" altLang="zh-CN" sz="700" dirty="0">
                <a:solidFill>
                  <a:schemeClr val="bg1"/>
                </a:solidFill>
                <a:latin typeface="Copperplate Gothic Light" pitchFamily="34" charset="0"/>
                <a:ea typeface="Verdana" pitchFamily="34" charset="0"/>
                <a:cs typeface="Verdana" pitchFamily="34" charset="0"/>
              </a:rPr>
              <a:t>UDAN</a:t>
            </a:r>
            <a:r>
              <a:rPr lang="en-US" altLang="zh-CN" sz="788" dirty="0">
                <a:solidFill>
                  <a:schemeClr val="bg1"/>
                </a:solidFill>
                <a:latin typeface="Copperplate Gothic Light" pitchFamily="34" charset="0"/>
                <a:ea typeface="Verdana" pitchFamily="34" charset="0"/>
                <a:cs typeface="Verdana" pitchFamily="34" charset="0"/>
              </a:rPr>
              <a:t> University</a:t>
            </a:r>
            <a:endParaRPr lang="zh-CN" altLang="en-US" sz="788" dirty="0">
              <a:solidFill>
                <a:srgbClr val="663300"/>
              </a:solidFill>
              <a:latin typeface="Copperplate Gothic Light" pitchFamily="34" charset="0"/>
              <a:cs typeface="Verdana" pitchFamily="34" charset="0"/>
            </a:endParaRPr>
          </a:p>
        </p:txBody>
      </p:sp>
      <p:sp>
        <p:nvSpPr>
          <p:cNvPr id="20" name="L 形 19"/>
          <p:cNvSpPr/>
          <p:nvPr userDrawn="1"/>
        </p:nvSpPr>
        <p:spPr>
          <a:xfrm rot="5400000">
            <a:off x="-252212" y="252002"/>
            <a:ext cx="972000" cy="468000"/>
          </a:xfrm>
          <a:prstGeom prst="corner">
            <a:avLst>
              <a:gd name="adj1" fmla="val 39863"/>
              <a:gd name="adj2" fmla="val 100327"/>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Picture 34" descr="D:\Homepage\Images\core_logo_5.jpg"/>
          <p:cNvPicPr>
            <a:picLocks noChangeAspect="1" noChangeArrowheads="1"/>
          </p:cNvPicPr>
          <p:nvPr userDrawn="1"/>
        </p:nvPicPr>
        <p:blipFill>
          <a:blip r:embed="rId4" cstate="print"/>
          <a:stretch>
            <a:fillRect/>
          </a:stretch>
        </p:blipFill>
        <p:spPr bwMode="auto">
          <a:xfrm>
            <a:off x="1584032" y="3528000"/>
            <a:ext cx="720000" cy="720000"/>
          </a:xfrm>
          <a:prstGeom prst="rect">
            <a:avLst/>
          </a:prstGeom>
          <a:noFill/>
          <a:ln w="9525">
            <a:noFill/>
            <a:miter lim="800000"/>
            <a:headEnd/>
            <a:tailEnd/>
          </a:ln>
        </p:spPr>
      </p:pic>
      <p:sp>
        <p:nvSpPr>
          <p:cNvPr id="14" name="TextBox 9"/>
          <p:cNvSpPr txBox="1"/>
          <p:nvPr userDrawn="1"/>
        </p:nvSpPr>
        <p:spPr>
          <a:xfrm>
            <a:off x="8964000" y="468000"/>
            <a:ext cx="162000" cy="972000"/>
          </a:xfrm>
          <a:prstGeom prst="rect">
            <a:avLst/>
          </a:prstGeom>
          <a:noFill/>
        </p:spPr>
        <p:txBody>
          <a:bodyPr vert="eaVert" wrap="square" lIns="0" tIns="0" rIns="0" bIns="0">
            <a:spAutoFit/>
          </a:bodyPr>
          <a:lstStyle/>
          <a:p>
            <a:pPr>
              <a:defRPr/>
            </a:pPr>
            <a:r>
              <a:rPr lang="en-US" altLang="zh-CN" sz="788" dirty="0">
                <a:solidFill>
                  <a:schemeClr val="bg1"/>
                </a:solidFill>
                <a:latin typeface="Copperplate Gothic Light" pitchFamily="34" charset="0"/>
                <a:ea typeface="Verdana" pitchFamily="34" charset="0"/>
                <a:cs typeface="Verdana" pitchFamily="34" charset="0"/>
              </a:rPr>
              <a:t>F</a:t>
            </a:r>
            <a:r>
              <a:rPr lang="en-US" altLang="zh-CN" sz="700" dirty="0">
                <a:solidFill>
                  <a:schemeClr val="bg1"/>
                </a:solidFill>
                <a:latin typeface="Copperplate Gothic Light" pitchFamily="34" charset="0"/>
                <a:ea typeface="Verdana" pitchFamily="34" charset="0"/>
                <a:cs typeface="Verdana" pitchFamily="34" charset="0"/>
              </a:rPr>
              <a:t>UDAN</a:t>
            </a:r>
            <a:r>
              <a:rPr lang="en-US" altLang="zh-CN" sz="788" dirty="0">
                <a:solidFill>
                  <a:schemeClr val="bg1"/>
                </a:solidFill>
                <a:latin typeface="Copperplate Gothic Light" pitchFamily="34" charset="0"/>
                <a:ea typeface="Verdana" pitchFamily="34" charset="0"/>
                <a:cs typeface="Verdana" pitchFamily="34" charset="0"/>
              </a:rPr>
              <a:t> University</a:t>
            </a:r>
            <a:endParaRPr lang="zh-CN" altLang="en-US" sz="788" dirty="0">
              <a:solidFill>
                <a:srgbClr val="663300"/>
              </a:solidFill>
              <a:latin typeface="Copperplate Gothic Light" pitchFamily="34" charset="0"/>
              <a:cs typeface="Verdana"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标题 4"/>
          <p:cNvSpPr>
            <a:spLocks noGrp="1"/>
          </p:cNvSpPr>
          <p:nvPr>
            <p:ph type="title"/>
          </p:nvPr>
        </p:nvSpPr>
        <p:spPr>
          <a:xfrm>
            <a:off x="457200" y="-20538"/>
            <a:ext cx="8229600" cy="589360"/>
          </a:xfrm>
        </p:spPr>
        <p:txBody>
          <a:bodyPr/>
          <a:lstStyle>
            <a:lvl1pPr>
              <a:defRPr>
                <a:solidFill>
                  <a:schemeClr val="tx1"/>
                </a:solidFill>
              </a:defRPr>
            </a:lvl1pPr>
          </a:lstStyle>
          <a:p>
            <a:r>
              <a:rPr lang="zh-CN" altLang="en-US"/>
              <a:t>单击此处编辑母版标题样式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sz="half" idx="1"/>
          </p:nvPr>
        </p:nvSpPr>
        <p:spPr>
          <a:xfrm>
            <a:off x="457200" y="945369"/>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4648200" y="945369"/>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矩形 18"/>
          <p:cNvSpPr/>
          <p:nvPr userDrawn="1"/>
        </p:nvSpPr>
        <p:spPr>
          <a:xfrm rot="10800000">
            <a:off x="8964000" y="1538"/>
            <a:ext cx="180000" cy="5130000"/>
          </a:xfrm>
          <a:prstGeom prst="rect">
            <a:avLst/>
          </a:prstGeom>
          <a:solidFill>
            <a:srgbClr val="006DA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L 形 17"/>
          <p:cNvSpPr/>
          <p:nvPr userDrawn="1"/>
        </p:nvSpPr>
        <p:spPr>
          <a:xfrm rot="-5400000">
            <a:off x="8424000" y="4428000"/>
            <a:ext cx="972000" cy="468000"/>
          </a:xfrm>
          <a:prstGeom prst="corner">
            <a:avLst>
              <a:gd name="adj1" fmla="val 39863"/>
              <a:gd name="adj2" fmla="val 100327"/>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50" name="标题占位符 1"/>
          <p:cNvSpPr>
            <a:spLocks noGrp="1"/>
          </p:cNvSpPr>
          <p:nvPr>
            <p:ph type="title"/>
          </p:nvPr>
        </p:nvSpPr>
        <p:spPr bwMode="auto">
          <a:xfrm>
            <a:off x="457200" y="86917"/>
            <a:ext cx="8229600" cy="3786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dirty="0"/>
              <a:t>单击此处编辑母版标题样式</a:t>
            </a:r>
            <a:endParaRPr lang="en-US" dirty="0"/>
          </a:p>
        </p:txBody>
      </p:sp>
      <p:sp>
        <p:nvSpPr>
          <p:cNvPr id="2051" name="文本占位符 2"/>
          <p:cNvSpPr>
            <a:spLocks noGrp="1"/>
          </p:cNvSpPr>
          <p:nvPr>
            <p:ph type="body" idx="1"/>
          </p:nvPr>
        </p:nvSpPr>
        <p:spPr bwMode="auto">
          <a:xfrm>
            <a:off x="457200" y="945358"/>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9" name="矩形 8"/>
          <p:cNvSpPr/>
          <p:nvPr/>
        </p:nvSpPr>
        <p:spPr>
          <a:xfrm>
            <a:off x="1357313" y="4936332"/>
            <a:ext cx="6429375" cy="230832"/>
          </a:xfrm>
          <a:prstGeom prst="rect">
            <a:avLst/>
          </a:prstGeom>
        </p:spPr>
        <p:txBody>
          <a:bodyPr>
            <a:spAutoFit/>
          </a:bodyPr>
          <a:lstStyle/>
          <a:p>
            <a:pPr algn="ctr">
              <a:defRPr/>
            </a:pPr>
            <a:r>
              <a:rPr lang="en-US" altLang="zh-CN" sz="900" b="0" dirty="0">
                <a:solidFill>
                  <a:schemeClr val="bg2">
                    <a:lumMod val="75000"/>
                  </a:schemeClr>
                </a:solidFill>
                <a:latin typeface="Tahoma" pitchFamily="34" charset="0"/>
                <a:ea typeface="黑体" pitchFamily="2" charset="-122"/>
              </a:rPr>
              <a:t>Lecture </a:t>
            </a:r>
            <a:r>
              <a:rPr lang="en-US" altLang="zh-CN" sz="900" b="0" kern="1200" dirty="0">
                <a:solidFill>
                  <a:schemeClr val="bg2">
                    <a:lumMod val="75000"/>
                  </a:schemeClr>
                </a:solidFill>
                <a:latin typeface="Tahoma" pitchFamily="34" charset="0"/>
                <a:ea typeface="黑体" pitchFamily="2" charset="-122"/>
                <a:cs typeface="+mn-cs"/>
              </a:rPr>
              <a:t>6: Basic Equations of Motion, Mixing </a:t>
            </a:r>
          </a:p>
        </p:txBody>
      </p:sp>
      <p:sp>
        <p:nvSpPr>
          <p:cNvPr id="12" name="TextBox 11"/>
          <p:cNvSpPr txBox="1"/>
          <p:nvPr/>
        </p:nvSpPr>
        <p:spPr>
          <a:xfrm>
            <a:off x="7776001" y="4914000"/>
            <a:ext cx="1223963" cy="230832"/>
          </a:xfrm>
          <a:prstGeom prst="rect">
            <a:avLst/>
          </a:prstGeom>
          <a:noFill/>
        </p:spPr>
        <p:txBody>
          <a:bodyPr>
            <a:spAutoFit/>
          </a:bodyPr>
          <a:lstStyle/>
          <a:p>
            <a:pPr algn="r">
              <a:defRPr/>
            </a:pPr>
            <a:fld id="{F3E45D66-6E39-4568-A96F-A06B5A2F671E}" type="slidenum">
              <a:rPr lang="en-US" altLang="zh-CN" sz="900">
                <a:solidFill>
                  <a:srgbClr val="663300"/>
                </a:solidFill>
              </a:rPr>
              <a:pPr algn="r">
                <a:defRPr/>
              </a:pPr>
              <a:t>‹#›</a:t>
            </a:fld>
            <a:endParaRPr lang="zh-CN" altLang="en-US" sz="1050" dirty="0">
              <a:solidFill>
                <a:srgbClr val="663300"/>
              </a:solidFill>
            </a:endParaRPr>
          </a:p>
        </p:txBody>
      </p:sp>
      <p:sp>
        <p:nvSpPr>
          <p:cNvPr id="15" name="矩形 14"/>
          <p:cNvSpPr/>
          <p:nvPr userDrawn="1"/>
        </p:nvSpPr>
        <p:spPr>
          <a:xfrm rot="10800000">
            <a:off x="0" y="0"/>
            <a:ext cx="180000" cy="5130000"/>
          </a:xfrm>
          <a:prstGeom prst="rect">
            <a:avLst/>
          </a:prstGeom>
          <a:solidFill>
            <a:srgbClr val="006DA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9"/>
          <p:cNvSpPr txBox="1"/>
          <p:nvPr userDrawn="1"/>
        </p:nvSpPr>
        <p:spPr>
          <a:xfrm>
            <a:off x="0" y="3708000"/>
            <a:ext cx="162000" cy="972000"/>
          </a:xfrm>
          <a:prstGeom prst="rect">
            <a:avLst/>
          </a:prstGeom>
          <a:noFill/>
        </p:spPr>
        <p:txBody>
          <a:bodyPr vert="eaVert" wrap="square" lIns="0" tIns="0" rIns="0" bIns="0">
            <a:spAutoFit/>
          </a:bodyPr>
          <a:lstStyle/>
          <a:p>
            <a:pPr>
              <a:defRPr/>
            </a:pPr>
            <a:r>
              <a:rPr lang="en-US" altLang="zh-CN" sz="788" dirty="0">
                <a:solidFill>
                  <a:schemeClr val="bg1"/>
                </a:solidFill>
                <a:latin typeface="Copperplate Gothic Light" pitchFamily="34" charset="0"/>
                <a:ea typeface="Verdana" pitchFamily="34" charset="0"/>
                <a:cs typeface="Verdana" pitchFamily="34" charset="0"/>
              </a:rPr>
              <a:t>F</a:t>
            </a:r>
            <a:r>
              <a:rPr lang="en-US" altLang="zh-CN" sz="700" dirty="0">
                <a:solidFill>
                  <a:schemeClr val="bg1"/>
                </a:solidFill>
                <a:latin typeface="Copperplate Gothic Light" pitchFamily="34" charset="0"/>
                <a:ea typeface="Verdana" pitchFamily="34" charset="0"/>
                <a:cs typeface="Verdana" pitchFamily="34" charset="0"/>
              </a:rPr>
              <a:t>UDAN</a:t>
            </a:r>
            <a:r>
              <a:rPr lang="en-US" altLang="zh-CN" sz="788" dirty="0">
                <a:solidFill>
                  <a:schemeClr val="bg1"/>
                </a:solidFill>
                <a:latin typeface="Copperplate Gothic Light" pitchFamily="34" charset="0"/>
                <a:ea typeface="Verdana" pitchFamily="34" charset="0"/>
                <a:cs typeface="Verdana" pitchFamily="34" charset="0"/>
              </a:rPr>
              <a:t> University</a:t>
            </a:r>
            <a:endParaRPr lang="zh-CN" altLang="en-US" sz="788" dirty="0">
              <a:solidFill>
                <a:srgbClr val="663300"/>
              </a:solidFill>
              <a:latin typeface="Copperplate Gothic Light" pitchFamily="34" charset="0"/>
              <a:cs typeface="Verdana" pitchFamily="34" charset="0"/>
            </a:endParaRPr>
          </a:p>
        </p:txBody>
      </p:sp>
      <p:sp>
        <p:nvSpPr>
          <p:cNvPr id="17" name="L 形 16"/>
          <p:cNvSpPr/>
          <p:nvPr userDrawn="1"/>
        </p:nvSpPr>
        <p:spPr>
          <a:xfrm rot="5400000">
            <a:off x="-252212" y="252002"/>
            <a:ext cx="972000" cy="468000"/>
          </a:xfrm>
          <a:prstGeom prst="corner">
            <a:avLst>
              <a:gd name="adj1" fmla="val 39863"/>
              <a:gd name="adj2" fmla="val 100327"/>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9"/>
          <p:cNvSpPr txBox="1"/>
          <p:nvPr userDrawn="1"/>
        </p:nvSpPr>
        <p:spPr>
          <a:xfrm>
            <a:off x="8964000" y="468000"/>
            <a:ext cx="162000" cy="972000"/>
          </a:xfrm>
          <a:prstGeom prst="rect">
            <a:avLst/>
          </a:prstGeom>
          <a:noFill/>
        </p:spPr>
        <p:txBody>
          <a:bodyPr vert="eaVert" wrap="square" lIns="0" tIns="0" rIns="0" bIns="0">
            <a:spAutoFit/>
          </a:bodyPr>
          <a:lstStyle/>
          <a:p>
            <a:pPr>
              <a:defRPr/>
            </a:pPr>
            <a:r>
              <a:rPr lang="en-US" altLang="zh-CN" sz="788" dirty="0">
                <a:solidFill>
                  <a:schemeClr val="bg1"/>
                </a:solidFill>
                <a:latin typeface="Copperplate Gothic Light" pitchFamily="34" charset="0"/>
                <a:ea typeface="Verdana" pitchFamily="34" charset="0"/>
                <a:cs typeface="Verdana" pitchFamily="34" charset="0"/>
              </a:rPr>
              <a:t>F</a:t>
            </a:r>
            <a:r>
              <a:rPr lang="en-US" altLang="zh-CN" sz="700" dirty="0">
                <a:solidFill>
                  <a:schemeClr val="bg1"/>
                </a:solidFill>
                <a:latin typeface="Copperplate Gothic Light" pitchFamily="34" charset="0"/>
                <a:ea typeface="Verdana" pitchFamily="34" charset="0"/>
                <a:cs typeface="Verdana" pitchFamily="34" charset="0"/>
              </a:rPr>
              <a:t>UDAN</a:t>
            </a:r>
            <a:r>
              <a:rPr lang="en-US" altLang="zh-CN" sz="788" dirty="0">
                <a:solidFill>
                  <a:schemeClr val="bg1"/>
                </a:solidFill>
                <a:latin typeface="Copperplate Gothic Light" pitchFamily="34" charset="0"/>
                <a:ea typeface="Verdana" pitchFamily="34" charset="0"/>
                <a:cs typeface="Verdana" pitchFamily="34" charset="0"/>
              </a:rPr>
              <a:t> University</a:t>
            </a:r>
            <a:endParaRPr lang="zh-CN" altLang="en-US" sz="788" dirty="0">
              <a:solidFill>
                <a:srgbClr val="663300"/>
              </a:solidFill>
              <a:latin typeface="Copperplate Gothic Light" pitchFamily="34" charset="0"/>
              <a:cs typeface="Verdana" pitchFamily="34" charset="0"/>
            </a:endParaRPr>
          </a:p>
        </p:txBody>
      </p:sp>
      <p:pic>
        <p:nvPicPr>
          <p:cNvPr id="21" name="Picture 27">
            <a:extLst>
              <a:ext uri="{FF2B5EF4-FFF2-40B4-BE49-F238E27FC236}">
                <a16:creationId xmlns:a16="http://schemas.microsoft.com/office/drawing/2014/main" id="{23E9449C-5E7B-094E-A5BC-AB83C01E6C2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4860000"/>
            <a:ext cx="263793" cy="263793"/>
          </a:xfrm>
          <a:prstGeom prst="rect">
            <a:avLst/>
          </a:prstGeom>
        </p:spPr>
      </p:pic>
      <p:pic>
        <p:nvPicPr>
          <p:cNvPr id="22" name="图片 21"/>
          <p:cNvPicPr>
            <a:picLocks noChangeAspect="1"/>
          </p:cNvPicPr>
          <p:nvPr userDrawn="1"/>
        </p:nvPicPr>
        <p:blipFill rotWithShape="1">
          <a:blip r:embed="rId7" cstate="print">
            <a:extLst>
              <a:ext uri="{28A0092B-C50C-407E-A947-70E740481C1C}">
                <a14:useLocalDpi xmlns:a14="http://schemas.microsoft.com/office/drawing/2010/main" val="0"/>
              </a:ext>
            </a:extLst>
          </a:blip>
          <a:srcRect t="7841" r="85009" b="8816"/>
          <a:stretch/>
        </p:blipFill>
        <p:spPr>
          <a:xfrm>
            <a:off x="288000" y="4842000"/>
            <a:ext cx="259009" cy="288000"/>
          </a:xfrm>
          <a:prstGeom prst="rect">
            <a:avLst/>
          </a:prstGeom>
        </p:spPr>
      </p:pic>
      <p:pic>
        <p:nvPicPr>
          <p:cNvPr id="23" name="Picture 27" descr="D:\Homepage\Images\core_logo_5.jpg"/>
          <p:cNvPicPr>
            <a:picLocks noChangeAspect="1" noChangeArrowheads="1"/>
          </p:cNvPicPr>
          <p:nvPr userDrawn="1"/>
        </p:nvPicPr>
        <p:blipFill>
          <a:blip r:embed="rId8" cstate="print"/>
          <a:stretch>
            <a:fillRect/>
          </a:stretch>
        </p:blipFill>
        <p:spPr bwMode="auto">
          <a:xfrm>
            <a:off x="576000" y="4860000"/>
            <a:ext cx="270000" cy="270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34" r:id="rId1"/>
    <p:sldLayoutId id="2147484331" r:id="rId2"/>
    <p:sldLayoutId id="2147484332" r:id="rId3"/>
    <p:sldLayoutId id="2147484333" r:id="rId4"/>
  </p:sldLayoutIdLst>
  <p:hf sldNum="0" hdr="0" ftr="0" dt="0"/>
  <p:txStyles>
    <p:titleStyle>
      <a:lvl1pPr algn="ctr" rtl="0" eaLnBrk="0" fontAlgn="base" hangingPunct="0">
        <a:spcBef>
          <a:spcPct val="0"/>
        </a:spcBef>
        <a:spcAft>
          <a:spcPct val="0"/>
        </a:spcAft>
        <a:defRPr sz="2100" kern="1200">
          <a:solidFill>
            <a:schemeClr val="tx1"/>
          </a:solidFill>
          <a:latin typeface="微软雅黑" panose="020B0503020204020204" pitchFamily="34" charset="-122"/>
          <a:ea typeface="微软雅黑" panose="020B0503020204020204" pitchFamily="34" charset="-122"/>
          <a:cs typeface="微软雅黑" panose="020B0503020204020204" pitchFamily="34" charset="-122"/>
        </a:defRPr>
      </a:lvl1pPr>
      <a:lvl2pPr algn="ctr" rtl="0" eaLnBrk="0" fontAlgn="base" hangingPunct="0">
        <a:spcBef>
          <a:spcPct val="0"/>
        </a:spcBef>
        <a:spcAft>
          <a:spcPct val="0"/>
        </a:spcAft>
        <a:defRPr sz="2100">
          <a:solidFill>
            <a:schemeClr val="tx1"/>
          </a:solidFill>
          <a:latin typeface="Maiandra GD" pitchFamily="34" charset="0"/>
          <a:ea typeface="隶书" pitchFamily="49" charset="-122"/>
          <a:cs typeface="隶书" charset="0"/>
        </a:defRPr>
      </a:lvl2pPr>
      <a:lvl3pPr algn="ctr" rtl="0" eaLnBrk="0" fontAlgn="base" hangingPunct="0">
        <a:spcBef>
          <a:spcPct val="0"/>
        </a:spcBef>
        <a:spcAft>
          <a:spcPct val="0"/>
        </a:spcAft>
        <a:defRPr sz="2100">
          <a:solidFill>
            <a:schemeClr val="tx1"/>
          </a:solidFill>
          <a:latin typeface="Maiandra GD" pitchFamily="34" charset="0"/>
          <a:ea typeface="隶书" pitchFamily="49" charset="-122"/>
          <a:cs typeface="隶书" charset="0"/>
        </a:defRPr>
      </a:lvl3pPr>
      <a:lvl4pPr algn="ctr" rtl="0" eaLnBrk="0" fontAlgn="base" hangingPunct="0">
        <a:spcBef>
          <a:spcPct val="0"/>
        </a:spcBef>
        <a:spcAft>
          <a:spcPct val="0"/>
        </a:spcAft>
        <a:defRPr sz="2100">
          <a:solidFill>
            <a:schemeClr val="tx1"/>
          </a:solidFill>
          <a:latin typeface="Maiandra GD" pitchFamily="34" charset="0"/>
          <a:ea typeface="隶书" pitchFamily="49" charset="-122"/>
          <a:cs typeface="隶书" charset="0"/>
        </a:defRPr>
      </a:lvl4pPr>
      <a:lvl5pPr algn="ctr" rtl="0" eaLnBrk="0" fontAlgn="base" hangingPunct="0">
        <a:spcBef>
          <a:spcPct val="0"/>
        </a:spcBef>
        <a:spcAft>
          <a:spcPct val="0"/>
        </a:spcAft>
        <a:defRPr sz="2100">
          <a:solidFill>
            <a:schemeClr val="tx1"/>
          </a:solidFill>
          <a:latin typeface="Maiandra GD" pitchFamily="34" charset="0"/>
          <a:ea typeface="隶书" pitchFamily="49" charset="-122"/>
          <a:cs typeface="隶书" charset="0"/>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257175" indent="-257175" algn="l" rtl="0" eaLnBrk="0" fontAlgn="base" hangingPunct="0">
        <a:spcBef>
          <a:spcPct val="20000"/>
        </a:spcBef>
        <a:spcAft>
          <a:spcPct val="0"/>
        </a:spcAft>
        <a:buClr>
          <a:schemeClr val="accent1"/>
        </a:buClr>
        <a:buSzPct val="50000"/>
        <a:buFont typeface="Wingdings 2" pitchFamily="18" charset="2"/>
        <a:buChar char=""/>
        <a:defRPr sz="2400" kern="1200">
          <a:solidFill>
            <a:srgbClr val="0000FF"/>
          </a:solidFill>
          <a:latin typeface="+mn-lt"/>
          <a:ea typeface="+mn-ea"/>
          <a:cs typeface="华文楷体" charset="0"/>
        </a:defRPr>
      </a:lvl1pPr>
      <a:lvl2pPr marL="557213" indent="-214313" algn="l" rtl="0" eaLnBrk="0" fontAlgn="base" hangingPunct="0">
        <a:spcBef>
          <a:spcPct val="20000"/>
        </a:spcBef>
        <a:spcAft>
          <a:spcPct val="0"/>
        </a:spcAft>
        <a:buClr>
          <a:schemeClr val="accent2"/>
        </a:buClr>
        <a:buSzPct val="50000"/>
        <a:buFont typeface="Wingdings 2" pitchFamily="18" charset="2"/>
        <a:buChar char="³"/>
        <a:defRPr sz="2100" kern="1200">
          <a:solidFill>
            <a:srgbClr val="0000FF"/>
          </a:solidFill>
          <a:latin typeface="+mn-lt"/>
          <a:ea typeface="+mn-ea"/>
          <a:cs typeface="华文楷体" charset="0"/>
        </a:defRPr>
      </a:lvl2pPr>
      <a:lvl3pPr marL="857250" indent="-171450" algn="l" rtl="0" eaLnBrk="0" fontAlgn="base" hangingPunct="0">
        <a:spcBef>
          <a:spcPct val="20000"/>
        </a:spcBef>
        <a:spcAft>
          <a:spcPct val="0"/>
        </a:spcAft>
        <a:buClr>
          <a:srgbClr val="7B9B57"/>
        </a:buClr>
        <a:buSzPct val="60000"/>
        <a:buFont typeface="Wingdings 2" pitchFamily="18" charset="2"/>
        <a:buChar char="®"/>
        <a:defRPr sz="1800" kern="1200">
          <a:solidFill>
            <a:srgbClr val="0000FF"/>
          </a:solidFill>
          <a:latin typeface="+mn-lt"/>
          <a:ea typeface="+mn-ea"/>
          <a:cs typeface="华文楷体" charset="0"/>
        </a:defRPr>
      </a:lvl3pPr>
      <a:lvl4pPr marL="1200150" indent="-171450" algn="l" rtl="0" eaLnBrk="0" fontAlgn="base" hangingPunct="0">
        <a:spcBef>
          <a:spcPct val="20000"/>
        </a:spcBef>
        <a:spcAft>
          <a:spcPct val="0"/>
        </a:spcAft>
        <a:buClr>
          <a:srgbClr val="8B7396"/>
        </a:buClr>
        <a:buSzPct val="45000"/>
        <a:buFont typeface="Wingdings 2" pitchFamily="18" charset="2"/>
        <a:buChar char="¯"/>
        <a:defRPr sz="1500" kern="1200">
          <a:solidFill>
            <a:srgbClr val="0000FF"/>
          </a:solidFill>
          <a:latin typeface="+mn-lt"/>
          <a:ea typeface="+mn-ea"/>
          <a:cs typeface="华文楷体" charset="0"/>
        </a:defRPr>
      </a:lvl4pPr>
      <a:lvl5pPr marL="1543050" indent="-171450" algn="l" rtl="0" eaLnBrk="0" fontAlgn="base" hangingPunct="0">
        <a:spcBef>
          <a:spcPct val="20000"/>
        </a:spcBef>
        <a:spcAft>
          <a:spcPct val="0"/>
        </a:spcAft>
        <a:buClr>
          <a:srgbClr val="E89A53"/>
        </a:buClr>
        <a:buFont typeface="Wingdings 2" pitchFamily="18" charset="2"/>
        <a:buChar char=""/>
        <a:defRPr sz="1500" kern="1200">
          <a:solidFill>
            <a:srgbClr val="0000FF"/>
          </a:solidFill>
          <a:latin typeface="+mn-lt"/>
          <a:ea typeface="+mn-ea"/>
          <a:cs typeface="华文楷体" charset="0"/>
        </a:defRPr>
      </a:lvl5pPr>
      <a:lvl6pPr marL="1885950" indent="-171450" algn="l" rtl="0" eaLnBrk="1" latinLnBrk="0" hangingPunct="1">
        <a:spcBef>
          <a:spcPct val="20000"/>
        </a:spcBef>
        <a:buFont typeface="Arial"/>
        <a:buChar char="•"/>
        <a:defRPr kumimoji="0" sz="1500" kern="1200">
          <a:solidFill>
            <a:schemeClr val="tx1"/>
          </a:solidFill>
          <a:latin typeface="+mn-lt"/>
          <a:ea typeface="+mn-ea"/>
          <a:cs typeface="+mn-cs"/>
        </a:defRPr>
      </a:lvl6pPr>
      <a:lvl7pPr marL="2228850" indent="-171450" algn="l" rtl="0" eaLnBrk="1" latinLnBrk="0" hangingPunct="1">
        <a:spcBef>
          <a:spcPct val="20000"/>
        </a:spcBef>
        <a:buFont typeface="Arial"/>
        <a:buChar char="•"/>
        <a:defRPr kumimoji="0" sz="1500" kern="1200">
          <a:solidFill>
            <a:schemeClr val="tx1"/>
          </a:solidFill>
          <a:latin typeface="+mn-lt"/>
          <a:ea typeface="+mn-ea"/>
          <a:cs typeface="+mn-cs"/>
        </a:defRPr>
      </a:lvl7pPr>
      <a:lvl8pPr marL="2571750" indent="-171450" algn="l" rtl="0" eaLnBrk="1" latinLnBrk="0" hangingPunct="1">
        <a:spcBef>
          <a:spcPct val="20000"/>
        </a:spcBef>
        <a:buFont typeface="Arial"/>
        <a:buChar char="•"/>
        <a:defRPr kumimoji="0" sz="1500" kern="1200">
          <a:solidFill>
            <a:schemeClr val="tx1"/>
          </a:solidFill>
          <a:latin typeface="+mn-lt"/>
          <a:ea typeface="+mn-ea"/>
          <a:cs typeface="+mn-cs"/>
        </a:defRPr>
      </a:lvl8pPr>
      <a:lvl9pPr marL="2914650" indent="-171450" algn="l" rtl="0" eaLnBrk="1" latinLnBrk="0" hangingPunct="1">
        <a:spcBef>
          <a:spcPct val="20000"/>
        </a:spcBef>
        <a:buFont typeface="Arial"/>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yanghj@fudan.edu.c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6.emf"/><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95536" y="483519"/>
            <a:ext cx="8352928" cy="1296144"/>
          </a:xfrm>
        </p:spPr>
        <p:txBody>
          <a:bodyPr/>
          <a:lstStyle/>
          <a:p>
            <a:pPr algn="ctr" eaLnBrk="1" hangingPunct="1">
              <a:defRPr/>
            </a:pPr>
            <a:br>
              <a:rPr lang="en-US" altLang="zh-CN" sz="2400" b="1" dirty="0">
                <a:solidFill>
                  <a:srgbClr val="C00000"/>
                </a:solidFill>
                <a:latin typeface="Arial" panose="020B0604020202020204" pitchFamily="34" charset="0"/>
                <a:cs typeface="Arial" panose="020B0604020202020204" pitchFamily="34" charset="0"/>
              </a:rPr>
            </a:br>
            <a:r>
              <a:rPr lang="en-US" altLang="zh-CN" sz="2400" b="1" dirty="0">
                <a:solidFill>
                  <a:srgbClr val="960000"/>
                </a:solidFill>
                <a:latin typeface="Arial" panose="020B0604020202020204" pitchFamily="34" charset="0"/>
                <a:cs typeface="Arial" panose="020B0604020202020204" pitchFamily="34" charset="0"/>
              </a:rPr>
              <a:t>Lecture 6: Basic Equations of Motion, Mixing </a:t>
            </a:r>
            <a:br>
              <a:rPr lang="en-US" altLang="zh-CN" sz="2100" b="1" dirty="0">
                <a:solidFill>
                  <a:srgbClr val="960000"/>
                </a:solidFill>
                <a:latin typeface="Arial" panose="020B0604020202020204" pitchFamily="34" charset="0"/>
                <a:cs typeface="Arial" panose="020B0604020202020204" pitchFamily="34" charset="0"/>
              </a:rPr>
            </a:br>
            <a:br>
              <a:rPr lang="en-US" altLang="zh-CN" sz="2100" b="1" dirty="0">
                <a:latin typeface="Arial" panose="020B0604020202020204" pitchFamily="34" charset="0"/>
                <a:cs typeface="Arial" panose="020B0604020202020204" pitchFamily="34" charset="0"/>
              </a:rPr>
            </a:br>
            <a:r>
              <a:rPr lang="en-US" altLang="zh-CN" sz="1800" b="1" dirty="0">
                <a:solidFill>
                  <a:schemeClr val="accent2">
                    <a:lumMod val="75000"/>
                  </a:schemeClr>
                </a:solidFill>
                <a:latin typeface="Arial" panose="020B0604020202020204" pitchFamily="34" charset="0"/>
                <a:cs typeface="Arial" panose="020B0604020202020204" pitchFamily="34" charset="0"/>
              </a:rPr>
              <a:t> </a:t>
            </a:r>
            <a:r>
              <a:rPr lang="en-US" altLang="zh-CN" sz="1800" b="1" dirty="0">
                <a:solidFill>
                  <a:srgbClr val="0070C0"/>
                </a:solidFill>
                <a:latin typeface="Arial" panose="020B0604020202020204" pitchFamily="34" charset="0"/>
                <a:cs typeface="Arial" panose="020B0604020202020204" pitchFamily="34" charset="0"/>
              </a:rPr>
              <a:t>Descriptive Physical Oceanography</a:t>
            </a:r>
            <a:endParaRPr lang="en-US" altLang="zh-CN" sz="2100" b="1" dirty="0">
              <a:solidFill>
                <a:srgbClr val="0070C0"/>
              </a:solidFill>
              <a:latin typeface="Arial" panose="020B0604020202020204" pitchFamily="34" charset="0"/>
              <a:cs typeface="Arial" panose="020B0604020202020204" pitchFamily="34" charset="0"/>
            </a:endParaRPr>
          </a:p>
        </p:txBody>
      </p:sp>
      <p:sp>
        <p:nvSpPr>
          <p:cNvPr id="6" name="Rectangle 3"/>
          <p:cNvSpPr>
            <a:spLocks noGrp="1" noChangeArrowheads="1"/>
          </p:cNvSpPr>
          <p:nvPr>
            <p:ph type="subTitle" idx="1"/>
          </p:nvPr>
        </p:nvSpPr>
        <p:spPr>
          <a:xfrm>
            <a:off x="1580621" y="2067694"/>
            <a:ext cx="5994666" cy="1080120"/>
          </a:xfrm>
        </p:spPr>
        <p:txBody>
          <a:bodyPr rtlCol="0">
            <a:noAutofit/>
          </a:bodyPr>
          <a:lstStyle/>
          <a:p>
            <a:pPr algn="ctr" eaLnBrk="1" fontAlgn="auto" hangingPunct="1">
              <a:lnSpc>
                <a:spcPct val="150000"/>
              </a:lnSpc>
              <a:spcAft>
                <a:spcPts val="0"/>
              </a:spcAft>
              <a:defRPr/>
            </a:pPr>
            <a:r>
              <a:rPr lang="zh-CN" altLang="en-US" sz="1200" dirty="0">
                <a:solidFill>
                  <a:srgbClr val="000080"/>
                </a:solidFill>
                <a:latin typeface="微软雅黑" panose="020B0503020204020204" pitchFamily="34" charset="-122"/>
                <a:ea typeface="微软雅黑" panose="020B0503020204020204" pitchFamily="34" charset="-122"/>
              </a:rPr>
              <a:t>杨海军（</a:t>
            </a:r>
            <a:r>
              <a:rPr lang="en-US" altLang="zh-CN" sz="1200" dirty="0">
                <a:solidFill>
                  <a:srgbClr val="000080"/>
                </a:solidFill>
                <a:latin typeface="微软雅黑" panose="020B0503020204020204" pitchFamily="34" charset="-122"/>
                <a:ea typeface="微软雅黑" panose="020B0503020204020204" pitchFamily="34" charset="-122"/>
              </a:rPr>
              <a:t>YANG </a:t>
            </a:r>
            <a:r>
              <a:rPr lang="en-US" altLang="zh-CN" sz="1200" dirty="0" err="1">
                <a:solidFill>
                  <a:srgbClr val="000080"/>
                </a:solidFill>
                <a:latin typeface="微软雅黑" panose="020B0503020204020204" pitchFamily="34" charset="-122"/>
                <a:ea typeface="微软雅黑" panose="020B0503020204020204" pitchFamily="34" charset="-122"/>
              </a:rPr>
              <a:t>Haijun</a:t>
            </a:r>
            <a:r>
              <a:rPr lang="zh-CN" altLang="en-US" sz="1200" dirty="0">
                <a:solidFill>
                  <a:srgbClr val="000080"/>
                </a:solidFill>
                <a:latin typeface="微软雅黑" panose="020B0503020204020204" pitchFamily="34" charset="-122"/>
                <a:ea typeface="微软雅黑" panose="020B0503020204020204" pitchFamily="34" charset="-122"/>
              </a:rPr>
              <a:t>）复旦大学大气与海洋科学系</a:t>
            </a:r>
            <a:endParaRPr lang="en-US" altLang="zh-CN" sz="1200" dirty="0">
              <a:solidFill>
                <a:srgbClr val="000080"/>
              </a:solidFill>
              <a:latin typeface="微软雅黑" panose="020B0503020204020204" pitchFamily="34" charset="-122"/>
              <a:ea typeface="微软雅黑" panose="020B0503020204020204" pitchFamily="34" charset="-122"/>
            </a:endParaRPr>
          </a:p>
          <a:p>
            <a:pPr algn="ctr" eaLnBrk="1" fontAlgn="auto" hangingPunct="1">
              <a:lnSpc>
                <a:spcPct val="150000"/>
              </a:lnSpc>
              <a:spcAft>
                <a:spcPts val="0"/>
              </a:spcAft>
              <a:defRPr/>
            </a:pPr>
            <a:r>
              <a:rPr lang="en-US" altLang="zh-CN" sz="1200" dirty="0">
                <a:solidFill>
                  <a:srgbClr val="000080"/>
                </a:solidFill>
                <a:latin typeface="微软雅黑" panose="020B0503020204020204" pitchFamily="34" charset="-122"/>
                <a:ea typeface="微软雅黑" panose="020B0503020204020204" pitchFamily="34" charset="-122"/>
              </a:rPr>
              <a:t>Department of Atmospheric and Oceanic Sciences, Fudan University</a:t>
            </a:r>
          </a:p>
          <a:p>
            <a:pPr algn="ctr" eaLnBrk="1" fontAlgn="auto" hangingPunct="1">
              <a:lnSpc>
                <a:spcPct val="150000"/>
              </a:lnSpc>
              <a:spcAft>
                <a:spcPts val="0"/>
              </a:spcAft>
              <a:defRPr/>
            </a:pPr>
            <a:r>
              <a:rPr lang="en-US" altLang="zh-CN" sz="1200" dirty="0">
                <a:solidFill>
                  <a:srgbClr val="000080"/>
                </a:solidFill>
                <a:latin typeface="微软雅黑" panose="020B0503020204020204" pitchFamily="34" charset="-122"/>
                <a:ea typeface="微软雅黑" panose="020B0503020204020204" pitchFamily="34" charset="-122"/>
              </a:rPr>
              <a:t>Email: </a:t>
            </a:r>
            <a:r>
              <a:rPr lang="en-US" altLang="zh-CN" sz="1200" dirty="0">
                <a:solidFill>
                  <a:srgbClr val="000080"/>
                </a:solidFill>
                <a:latin typeface="微软雅黑" panose="020B0503020204020204" pitchFamily="34" charset="-122"/>
                <a:ea typeface="微软雅黑" panose="020B0503020204020204" pitchFamily="34" charset="-122"/>
                <a:hlinkClick r:id="rId2"/>
              </a:rPr>
              <a:t>yanghj@fudan.edu.cn</a:t>
            </a:r>
            <a:endParaRPr lang="en-US" altLang="zh-CN" sz="1200" dirty="0">
              <a:solidFill>
                <a:srgbClr val="000080"/>
              </a:solidFill>
              <a:latin typeface="微软雅黑" panose="020B0503020204020204" pitchFamily="34" charset="-122"/>
              <a:ea typeface="微软雅黑" panose="020B0503020204020204" pitchFamily="34" charset="-122"/>
            </a:endParaRPr>
          </a:p>
        </p:txBody>
      </p:sp>
      <p:sp>
        <p:nvSpPr>
          <p:cNvPr id="7" name="Text Box 6"/>
          <p:cNvSpPr txBox="1">
            <a:spLocks noChangeArrowheads="1"/>
          </p:cNvSpPr>
          <p:nvPr/>
        </p:nvSpPr>
        <p:spPr bwMode="auto">
          <a:xfrm>
            <a:off x="395536" y="4443958"/>
            <a:ext cx="8466138" cy="457200"/>
          </a:xfrm>
          <a:prstGeom prst="rect">
            <a:avLst/>
          </a:prstGeom>
          <a:noFill/>
          <a:ln w="9525">
            <a:noFill/>
            <a:miter lim="800000"/>
            <a:headEnd/>
            <a:tailEnd/>
          </a:ln>
        </p:spPr>
        <p:txBody>
          <a:bodyPr>
            <a:spAutoFit/>
          </a:bodyPr>
          <a:lstStyle/>
          <a:p>
            <a:pPr algn="ctr" eaLnBrk="0" hangingPunct="0">
              <a:spcBef>
                <a:spcPct val="50000"/>
              </a:spcBef>
            </a:pPr>
            <a:r>
              <a:rPr lang="en-US" altLang="zh-CN" sz="1200" b="0" dirty="0">
                <a:solidFill>
                  <a:schemeClr val="folHlink"/>
                </a:solidFill>
              </a:rPr>
              <a:t>This </a:t>
            </a:r>
            <a:r>
              <a:rPr lang="en-US" altLang="zh-CN" sz="1200" b="0" dirty="0" err="1">
                <a:solidFill>
                  <a:schemeClr val="folHlink"/>
                </a:solidFill>
              </a:rPr>
              <a:t>powerpoint</a:t>
            </a:r>
            <a:r>
              <a:rPr lang="en-US" altLang="zh-CN" sz="1200" b="0" dirty="0">
                <a:solidFill>
                  <a:schemeClr val="folHlink"/>
                </a:solidFill>
              </a:rPr>
              <a:t> was prepared for purposes of this lecture and course only.  It contains graphics from copyrighted books, journals and other products.  Please do not use without acknowledgment of these sources.</a:t>
            </a:r>
            <a:endParaRPr lang="en-US" altLang="zh-CN" sz="1200" b="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485900" y="141685"/>
            <a:ext cx="6172200" cy="270272"/>
          </a:xfrm>
        </p:spPr>
        <p:txBody>
          <a:bodyPr/>
          <a:lstStyle/>
          <a:p>
            <a:r>
              <a:rPr lang="en-US" altLang="zh-CN"/>
              <a:t>Forces Acting on Geophysical Fluid</a:t>
            </a:r>
          </a:p>
        </p:txBody>
      </p:sp>
      <p:sp>
        <p:nvSpPr>
          <p:cNvPr id="13315" name="Rectangle 3"/>
          <p:cNvSpPr>
            <a:spLocks noGrp="1" noChangeArrowheads="1"/>
          </p:cNvSpPr>
          <p:nvPr>
            <p:ph type="body" idx="1"/>
          </p:nvPr>
        </p:nvSpPr>
        <p:spPr>
          <a:xfrm>
            <a:off x="2087724" y="792000"/>
            <a:ext cx="5022558" cy="2051726"/>
          </a:xfrm>
        </p:spPr>
        <p:txBody>
          <a:bodyPr/>
          <a:lstStyle/>
          <a:p>
            <a:pPr>
              <a:spcBef>
                <a:spcPts val="450"/>
              </a:spcBef>
            </a:pPr>
            <a:r>
              <a:rPr lang="en-US" altLang="zh-CN" dirty="0"/>
              <a:t>Gravity</a:t>
            </a:r>
          </a:p>
          <a:p>
            <a:pPr>
              <a:spcBef>
                <a:spcPts val="450"/>
              </a:spcBef>
            </a:pPr>
            <a:r>
              <a:rPr lang="en-US" altLang="zh-CN" dirty="0"/>
              <a:t>Pressure gradient force</a:t>
            </a:r>
          </a:p>
          <a:p>
            <a:pPr>
              <a:spcBef>
                <a:spcPts val="450"/>
              </a:spcBef>
            </a:pPr>
            <a:r>
              <a:rPr lang="en-US" altLang="zh-CN" dirty="0"/>
              <a:t>Friction (dissipation) (viscous force)</a:t>
            </a:r>
          </a:p>
        </p:txBody>
      </p:sp>
    </p:spTree>
    <p:extLst>
      <p:ext uri="{BB962C8B-B14F-4D97-AF65-F5344CB8AC3E}">
        <p14:creationId xmlns:p14="http://schemas.microsoft.com/office/powerpoint/2010/main" val="301294425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485900" y="141685"/>
            <a:ext cx="6172200" cy="270272"/>
          </a:xfrm>
        </p:spPr>
        <p:txBody>
          <a:bodyPr/>
          <a:lstStyle/>
          <a:p>
            <a:r>
              <a:rPr lang="en-US" altLang="zh-CN" sz="2550"/>
              <a:t>Gravity</a:t>
            </a:r>
          </a:p>
        </p:txBody>
      </p:sp>
      <p:pic>
        <p:nvPicPr>
          <p:cNvPr id="14339" name="Picture 4" descr="chapter8_fig1"/>
          <p:cNvPicPr>
            <a:picLocks noChangeAspect="1" noChangeArrowheads="1"/>
          </p:cNvPicPr>
          <p:nvPr/>
        </p:nvPicPr>
        <p:blipFill>
          <a:blip r:embed="rId3" cstate="print"/>
          <a:srcRect l="63792" t="31331" b="51268"/>
          <a:stretch>
            <a:fillRect/>
          </a:stretch>
        </p:blipFill>
        <p:spPr bwMode="auto">
          <a:xfrm>
            <a:off x="2271713" y="792000"/>
            <a:ext cx="4550569" cy="2662238"/>
          </a:xfrm>
          <a:prstGeom prst="rect">
            <a:avLst/>
          </a:prstGeom>
          <a:noFill/>
          <a:ln w="9525">
            <a:noFill/>
            <a:miter lim="800000"/>
            <a:headEnd/>
            <a:tailEnd/>
          </a:ln>
        </p:spPr>
      </p:pic>
      <p:sp>
        <p:nvSpPr>
          <p:cNvPr id="14340" name="Text Box 5"/>
          <p:cNvSpPr txBox="1">
            <a:spLocks noChangeArrowheads="1"/>
          </p:cNvSpPr>
          <p:nvPr/>
        </p:nvSpPr>
        <p:spPr bwMode="auto">
          <a:xfrm>
            <a:off x="3178969" y="3348000"/>
            <a:ext cx="2755106" cy="369332"/>
          </a:xfrm>
          <a:prstGeom prst="rect">
            <a:avLst/>
          </a:prstGeom>
          <a:noFill/>
          <a:ln w="9525">
            <a:noFill/>
            <a:miter lim="800000"/>
            <a:headEnd/>
            <a:tailEnd/>
          </a:ln>
        </p:spPr>
        <p:txBody>
          <a:bodyPr>
            <a:spAutoFit/>
          </a:bodyPr>
          <a:lstStyle/>
          <a:p>
            <a:pPr algn="ctr" eaLnBrk="0" hangingPunct="0">
              <a:spcBef>
                <a:spcPct val="50000"/>
              </a:spcBef>
            </a:pPr>
            <a:r>
              <a:rPr lang="en-US" altLang="zh-CN" b="0" dirty="0">
                <a:ea typeface="MS PGothic" pitchFamily="34" charset="-128"/>
              </a:rPr>
              <a:t>Towards center of Earth</a:t>
            </a:r>
          </a:p>
        </p:txBody>
      </p:sp>
    </p:spTree>
    <p:extLst>
      <p:ext uri="{BB962C8B-B14F-4D97-AF65-F5344CB8AC3E}">
        <p14:creationId xmlns:p14="http://schemas.microsoft.com/office/powerpoint/2010/main" val="227548516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485900" y="141685"/>
            <a:ext cx="6172200" cy="270272"/>
          </a:xfrm>
        </p:spPr>
        <p:txBody>
          <a:bodyPr/>
          <a:lstStyle/>
          <a:p>
            <a:r>
              <a:rPr lang="en-US" altLang="zh-CN" sz="2550"/>
              <a:t>Pressure Gradient Force (PGF)</a:t>
            </a:r>
          </a:p>
        </p:txBody>
      </p:sp>
      <p:pic>
        <p:nvPicPr>
          <p:cNvPr id="15363" name="Picture 4" descr="chapter8_fig1"/>
          <p:cNvPicPr>
            <a:picLocks noChangeAspect="1" noChangeArrowheads="1"/>
          </p:cNvPicPr>
          <p:nvPr/>
        </p:nvPicPr>
        <p:blipFill>
          <a:blip r:embed="rId3" cstate="print"/>
          <a:srcRect l="10057" t="31331" r="39655" b="42740"/>
          <a:stretch>
            <a:fillRect/>
          </a:stretch>
        </p:blipFill>
        <p:spPr bwMode="auto">
          <a:xfrm>
            <a:off x="1908000" y="792000"/>
            <a:ext cx="5213747" cy="3271838"/>
          </a:xfrm>
          <a:prstGeom prst="rect">
            <a:avLst/>
          </a:prstGeom>
          <a:noFill/>
          <a:ln w="9525">
            <a:noFill/>
            <a:miter lim="800000"/>
            <a:headEnd/>
            <a:tailEnd/>
          </a:ln>
        </p:spPr>
      </p:pic>
    </p:spTree>
    <p:extLst>
      <p:ext uri="{BB962C8B-B14F-4D97-AF65-F5344CB8AC3E}">
        <p14:creationId xmlns:p14="http://schemas.microsoft.com/office/powerpoint/2010/main" val="243137206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040000" y="540000"/>
            <a:ext cx="3600400" cy="3268265"/>
          </a:xfrm>
        </p:spPr>
        <p:txBody>
          <a:bodyPr anchor="t" anchorCtr="0"/>
          <a:lstStyle/>
          <a:p>
            <a:pPr algn="l">
              <a:spcBef>
                <a:spcPct val="40000"/>
              </a:spcBef>
            </a:pPr>
            <a:r>
              <a:rPr lang="en-US" altLang="zh-CN" sz="1800" dirty="0">
                <a:solidFill>
                  <a:srgbClr val="0000CC"/>
                </a:solidFill>
              </a:rPr>
              <a:t>Example of pressure gradients</a:t>
            </a:r>
            <a:br>
              <a:rPr lang="en-US" altLang="zh-CN" sz="1800" dirty="0">
                <a:solidFill>
                  <a:srgbClr val="0000CC"/>
                </a:solidFill>
              </a:rPr>
            </a:br>
            <a:br>
              <a:rPr lang="en-US" altLang="zh-CN" sz="1800" dirty="0">
                <a:solidFill>
                  <a:srgbClr val="0000CC"/>
                </a:solidFill>
              </a:rPr>
            </a:br>
            <a:r>
              <a:rPr lang="en-US" altLang="zh-CN" sz="1800" dirty="0">
                <a:solidFill>
                  <a:srgbClr val="0000CC"/>
                </a:solidFill>
              </a:rPr>
              <a:t>Surface pressure map (in the atmosphere, we can simply measure the pressure at the surface)</a:t>
            </a:r>
          </a:p>
        </p:txBody>
      </p:sp>
      <p:pic>
        <p:nvPicPr>
          <p:cNvPr id="16387" name="Picture 3" descr="lect1_nwsmap_2005_9jh"/>
          <p:cNvPicPr>
            <a:picLocks noChangeAspect="1" noChangeArrowheads="1"/>
          </p:cNvPicPr>
          <p:nvPr/>
        </p:nvPicPr>
        <p:blipFill>
          <a:blip r:embed="rId3" cstate="print"/>
          <a:srcRect l="18666" t="1282" r="18758"/>
          <a:stretch>
            <a:fillRect/>
          </a:stretch>
        </p:blipFill>
        <p:spPr bwMode="auto">
          <a:xfrm>
            <a:off x="1259632" y="576000"/>
            <a:ext cx="3564731" cy="4220765"/>
          </a:xfrm>
          <a:prstGeom prst="rect">
            <a:avLst/>
          </a:prstGeom>
          <a:noFill/>
          <a:ln w="9525">
            <a:noFill/>
            <a:miter lim="800000"/>
            <a:headEnd/>
            <a:tailEnd/>
          </a:ln>
        </p:spPr>
      </p:pic>
    </p:spTree>
    <p:extLst>
      <p:ext uri="{BB962C8B-B14F-4D97-AF65-F5344CB8AC3E}">
        <p14:creationId xmlns:p14="http://schemas.microsoft.com/office/powerpoint/2010/main" val="118756133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485900" y="141685"/>
            <a:ext cx="6172200" cy="270272"/>
          </a:xfrm>
        </p:spPr>
        <p:txBody>
          <a:bodyPr/>
          <a:lstStyle/>
          <a:p>
            <a:r>
              <a:rPr lang="en-US" altLang="zh-CN"/>
              <a:t>PGF in Ocean?</a:t>
            </a:r>
          </a:p>
        </p:txBody>
      </p:sp>
      <p:sp>
        <p:nvSpPr>
          <p:cNvPr id="17411" name="Rectangle 3"/>
          <p:cNvSpPr>
            <a:spLocks noGrp="1" noChangeArrowheads="1"/>
          </p:cNvSpPr>
          <p:nvPr>
            <p:ph type="body" idx="1"/>
          </p:nvPr>
        </p:nvSpPr>
        <p:spPr>
          <a:xfrm>
            <a:off x="755576" y="792000"/>
            <a:ext cx="7776863" cy="923925"/>
          </a:xfrm>
        </p:spPr>
        <p:txBody>
          <a:bodyPr/>
          <a:lstStyle/>
          <a:p>
            <a:r>
              <a:rPr lang="en-US" altLang="zh-CN" sz="2100" dirty="0"/>
              <a:t>Small deviations of sea surface drive all flows - usually much less than 1 meter height.  </a:t>
            </a:r>
          </a:p>
        </p:txBody>
      </p:sp>
      <p:sp>
        <p:nvSpPr>
          <p:cNvPr id="26628" name="AutoShape 4"/>
          <p:cNvSpPr>
            <a:spLocks noChangeArrowheads="1"/>
          </p:cNvSpPr>
          <p:nvPr/>
        </p:nvSpPr>
        <p:spPr bwMode="auto">
          <a:xfrm flipH="1">
            <a:off x="827584" y="1876784"/>
            <a:ext cx="3107531" cy="1561467"/>
          </a:xfrm>
          <a:prstGeom prst="rtTriangle">
            <a:avLst/>
          </a:prstGeom>
          <a:solidFill>
            <a:schemeClr val="accent6">
              <a:lumMod val="40000"/>
              <a:lumOff val="60000"/>
            </a:schemeClr>
          </a:solidFill>
          <a:ln w="9525">
            <a:solidFill>
              <a:schemeClr val="tx1"/>
            </a:solidFill>
            <a:miter lim="800000"/>
            <a:headEnd/>
            <a:tailEnd/>
          </a:ln>
        </p:spPr>
        <p:txBody>
          <a:bodyPr wrap="none" anchor="ctr"/>
          <a:lstStyle/>
          <a:p>
            <a:pPr>
              <a:defRPr/>
            </a:pPr>
            <a:endParaRPr lang="zh-CN" altLang="en-US"/>
          </a:p>
        </p:txBody>
      </p:sp>
      <p:sp>
        <p:nvSpPr>
          <p:cNvPr id="17413" name="Text Box 5"/>
          <p:cNvSpPr txBox="1">
            <a:spLocks noChangeArrowheads="1"/>
          </p:cNvSpPr>
          <p:nvPr/>
        </p:nvSpPr>
        <p:spPr bwMode="auto">
          <a:xfrm>
            <a:off x="4139952" y="1955760"/>
            <a:ext cx="4680520" cy="1408078"/>
          </a:xfrm>
          <a:prstGeom prst="rect">
            <a:avLst/>
          </a:prstGeom>
          <a:noFill/>
          <a:ln w="9525">
            <a:noFill/>
            <a:miter lim="800000"/>
            <a:headEnd/>
            <a:tailEnd/>
          </a:ln>
        </p:spPr>
        <p:txBody>
          <a:bodyPr wrap="square">
            <a:spAutoFit/>
          </a:bodyPr>
          <a:lstStyle/>
          <a:p>
            <a:pPr eaLnBrk="0" hangingPunct="0">
              <a:spcBef>
                <a:spcPct val="50000"/>
              </a:spcBef>
            </a:pPr>
            <a:r>
              <a:rPr lang="en-US" altLang="zh-CN" b="0" dirty="0">
                <a:ea typeface="MS PGothic" pitchFamily="34" charset="-128"/>
              </a:rPr>
              <a:t>1 meter height</a:t>
            </a:r>
          </a:p>
          <a:p>
            <a:pPr eaLnBrk="0" hangingPunct="0">
              <a:spcBef>
                <a:spcPct val="50000"/>
              </a:spcBef>
            </a:pPr>
            <a:r>
              <a:rPr lang="en-US" altLang="zh-CN" b="0" dirty="0">
                <a:ea typeface="MS PGothic" pitchFamily="34" charset="-128"/>
              </a:rPr>
              <a:t>Equivalent to pressure of 1 </a:t>
            </a:r>
            <a:r>
              <a:rPr lang="en-US" altLang="zh-CN" b="0" dirty="0" err="1">
                <a:ea typeface="MS PGothic" pitchFamily="34" charset="-128"/>
              </a:rPr>
              <a:t>dbar</a:t>
            </a:r>
            <a:r>
              <a:rPr lang="en-US" altLang="zh-CN" b="0" dirty="0">
                <a:ea typeface="MS PGothic" pitchFamily="34" charset="-128"/>
              </a:rPr>
              <a:t> = 10</a:t>
            </a:r>
            <a:r>
              <a:rPr lang="en-US" altLang="zh-CN" b="0" baseline="30000" dirty="0">
                <a:ea typeface="MS PGothic" pitchFamily="34" charset="-128"/>
              </a:rPr>
              <a:t>-1</a:t>
            </a:r>
            <a:r>
              <a:rPr lang="en-US" altLang="zh-CN" b="0" dirty="0">
                <a:ea typeface="MS PGothic" pitchFamily="34" charset="-128"/>
              </a:rPr>
              <a:t> </a:t>
            </a:r>
            <a:r>
              <a:rPr lang="en-US" altLang="zh-CN" b="0" dirty="0" err="1">
                <a:ea typeface="MS PGothic" pitchFamily="34" charset="-128"/>
              </a:rPr>
              <a:t>atm</a:t>
            </a:r>
            <a:r>
              <a:rPr lang="en-US" altLang="zh-CN" b="0" dirty="0">
                <a:ea typeface="MS PGothic" pitchFamily="34" charset="-128"/>
              </a:rPr>
              <a:t>, since water density is ~ 1000 kg/m</a:t>
            </a:r>
            <a:r>
              <a:rPr lang="en-US" altLang="zh-CN" b="0" baseline="30000" dirty="0">
                <a:ea typeface="MS PGothic" pitchFamily="34" charset="-128"/>
              </a:rPr>
              <a:t>3</a:t>
            </a:r>
          </a:p>
          <a:p>
            <a:pPr eaLnBrk="0" hangingPunct="0">
              <a:spcBef>
                <a:spcPct val="50000"/>
              </a:spcBef>
            </a:pPr>
            <a:r>
              <a:rPr lang="en-US" altLang="zh-CN" sz="1500" b="0" dirty="0"/>
              <a:t>1 </a:t>
            </a:r>
            <a:r>
              <a:rPr lang="en-US" altLang="zh-CN" sz="1500" b="0" dirty="0" err="1"/>
              <a:t>atm</a:t>
            </a:r>
            <a:r>
              <a:rPr lang="en-US" altLang="zh-CN" sz="1500" b="0" dirty="0"/>
              <a:t> = 10 m of water = 1000 </a:t>
            </a:r>
            <a:r>
              <a:rPr lang="en-US" altLang="zh-CN" sz="1500" b="0" dirty="0" err="1"/>
              <a:t>hpa</a:t>
            </a:r>
            <a:r>
              <a:rPr lang="en-US" altLang="zh-CN" sz="1500" b="0" dirty="0"/>
              <a:t> = 10</a:t>
            </a:r>
            <a:r>
              <a:rPr lang="en-US" altLang="zh-CN" sz="1500" b="0" baseline="30000" dirty="0"/>
              <a:t>6</a:t>
            </a:r>
            <a:r>
              <a:rPr lang="en-US" altLang="zh-CN" sz="1500" b="0" dirty="0"/>
              <a:t> </a:t>
            </a:r>
            <a:r>
              <a:rPr lang="en-US" altLang="zh-CN" sz="1500" b="0" dirty="0" err="1"/>
              <a:t>dy</a:t>
            </a:r>
            <a:r>
              <a:rPr lang="en-US" altLang="zh-CN" sz="1500" b="0" dirty="0"/>
              <a:t>/cm</a:t>
            </a:r>
            <a:r>
              <a:rPr lang="en-US" altLang="zh-CN" sz="1500" b="0" baseline="30000" dirty="0"/>
              <a:t>2</a:t>
            </a:r>
            <a:r>
              <a:rPr lang="en-US" altLang="zh-CN" sz="1500" b="0" dirty="0"/>
              <a:t> </a:t>
            </a:r>
          </a:p>
        </p:txBody>
      </p:sp>
      <p:sp>
        <p:nvSpPr>
          <p:cNvPr id="17414" name="Text Box 6"/>
          <p:cNvSpPr txBox="1">
            <a:spLocks noChangeArrowheads="1"/>
          </p:cNvSpPr>
          <p:nvPr/>
        </p:nvSpPr>
        <p:spPr bwMode="auto">
          <a:xfrm>
            <a:off x="1547664" y="3492000"/>
            <a:ext cx="2052638" cy="323165"/>
          </a:xfrm>
          <a:prstGeom prst="rect">
            <a:avLst/>
          </a:prstGeom>
          <a:noFill/>
          <a:ln w="9525">
            <a:noFill/>
            <a:miter lim="800000"/>
            <a:headEnd/>
            <a:tailEnd/>
          </a:ln>
        </p:spPr>
        <p:txBody>
          <a:bodyPr>
            <a:spAutoFit/>
          </a:bodyPr>
          <a:lstStyle/>
          <a:p>
            <a:pPr algn="ctr" eaLnBrk="0" hangingPunct="0">
              <a:spcBef>
                <a:spcPct val="50000"/>
              </a:spcBef>
            </a:pPr>
            <a:r>
              <a:rPr lang="en-US" altLang="zh-CN" sz="1500" b="0" dirty="0">
                <a:ea typeface="MS PGothic" pitchFamily="34" charset="-128"/>
              </a:rPr>
              <a:t>100 km width</a:t>
            </a:r>
          </a:p>
        </p:txBody>
      </p:sp>
      <p:sp>
        <p:nvSpPr>
          <p:cNvPr id="17415" name="Text Box 7"/>
          <p:cNvSpPr txBox="1">
            <a:spLocks noChangeArrowheads="1"/>
          </p:cNvSpPr>
          <p:nvPr/>
        </p:nvSpPr>
        <p:spPr bwMode="auto">
          <a:xfrm>
            <a:off x="1043608" y="1872000"/>
            <a:ext cx="2051447" cy="323165"/>
          </a:xfrm>
          <a:prstGeom prst="rect">
            <a:avLst/>
          </a:prstGeom>
          <a:noFill/>
          <a:ln w="9525">
            <a:noFill/>
            <a:miter lim="800000"/>
            <a:headEnd/>
            <a:tailEnd/>
          </a:ln>
        </p:spPr>
        <p:txBody>
          <a:bodyPr>
            <a:spAutoFit/>
          </a:bodyPr>
          <a:lstStyle/>
          <a:p>
            <a:pPr algn="ctr" eaLnBrk="0" hangingPunct="0">
              <a:spcBef>
                <a:spcPct val="50000"/>
              </a:spcBef>
            </a:pPr>
            <a:r>
              <a:rPr lang="en-US" altLang="zh-CN" sz="1500" b="0" dirty="0">
                <a:ea typeface="MS PGothic" pitchFamily="34" charset="-128"/>
              </a:rPr>
              <a:t>Gulf Stream example</a:t>
            </a:r>
          </a:p>
        </p:txBody>
      </p:sp>
      <p:sp>
        <p:nvSpPr>
          <p:cNvPr id="8" name="矩形 7"/>
          <p:cNvSpPr/>
          <p:nvPr/>
        </p:nvSpPr>
        <p:spPr>
          <a:xfrm>
            <a:off x="2915816" y="2412000"/>
            <a:ext cx="947725" cy="784830"/>
          </a:xfrm>
          <a:prstGeom prst="rect">
            <a:avLst/>
          </a:prstGeom>
        </p:spPr>
        <p:txBody>
          <a:bodyPr wrap="square">
            <a:spAutoFit/>
          </a:bodyPr>
          <a:lstStyle/>
          <a:p>
            <a:pPr algn="r" eaLnBrk="0" hangingPunct="0">
              <a:spcBef>
                <a:spcPct val="50000"/>
              </a:spcBef>
            </a:pPr>
            <a:r>
              <a:rPr lang="en-US" altLang="zh-CN" b="0" dirty="0">
                <a:ea typeface="MS PGothic" pitchFamily="34" charset="-128"/>
              </a:rPr>
              <a:t>1 m </a:t>
            </a:r>
          </a:p>
          <a:p>
            <a:pPr algn="r" eaLnBrk="0" hangingPunct="0">
              <a:spcBef>
                <a:spcPct val="50000"/>
              </a:spcBef>
            </a:pPr>
            <a:r>
              <a:rPr lang="en-US" altLang="zh-CN" b="0" dirty="0">
                <a:ea typeface="MS PGothic" pitchFamily="34" charset="-128"/>
              </a:rPr>
              <a:t>height</a:t>
            </a:r>
          </a:p>
        </p:txBody>
      </p:sp>
    </p:spTree>
    <p:extLst>
      <p:ext uri="{BB962C8B-B14F-4D97-AF65-F5344CB8AC3E}">
        <p14:creationId xmlns:p14="http://schemas.microsoft.com/office/powerpoint/2010/main" val="201491791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485900" y="141685"/>
            <a:ext cx="6172200" cy="270272"/>
          </a:xfrm>
        </p:spPr>
        <p:txBody>
          <a:bodyPr/>
          <a:lstStyle/>
          <a:p>
            <a:r>
              <a:rPr lang="en-US" altLang="zh-CN"/>
              <a:t>Compute Acceleration due to PGF</a:t>
            </a:r>
          </a:p>
        </p:txBody>
      </p:sp>
      <p:sp>
        <p:nvSpPr>
          <p:cNvPr id="18435" name="Rectangle 3"/>
          <p:cNvSpPr>
            <a:spLocks noGrp="1" noChangeArrowheads="1"/>
          </p:cNvSpPr>
          <p:nvPr>
            <p:ph type="body" idx="1"/>
          </p:nvPr>
        </p:nvSpPr>
        <p:spPr>
          <a:xfrm>
            <a:off x="683568" y="792000"/>
            <a:ext cx="7704856" cy="3857625"/>
          </a:xfrm>
        </p:spPr>
        <p:txBody>
          <a:bodyPr/>
          <a:lstStyle/>
          <a:p>
            <a:pPr>
              <a:spcBef>
                <a:spcPct val="40000"/>
              </a:spcBef>
            </a:pPr>
            <a:r>
              <a:rPr lang="en-US" altLang="zh-CN" sz="1800" dirty="0"/>
              <a:t>Take the example of the Gulf Stream and compute the velocity after 1 year of acceleration.</a:t>
            </a:r>
          </a:p>
          <a:p>
            <a:pPr>
              <a:spcBef>
                <a:spcPct val="40000"/>
              </a:spcBef>
            </a:pPr>
            <a:r>
              <a:rPr lang="en-US" altLang="zh-CN" sz="1800" dirty="0"/>
              <a:t>You’ll find it’s ridiculously large.  Why can such a large pressure gradient be maintained without large velocities?  (Earth’s rotation - Coriolis)</a:t>
            </a:r>
          </a:p>
        </p:txBody>
      </p:sp>
    </p:spTree>
    <p:extLst>
      <p:ext uri="{BB962C8B-B14F-4D97-AF65-F5344CB8AC3E}">
        <p14:creationId xmlns:p14="http://schemas.microsoft.com/office/powerpoint/2010/main" val="46280456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485900" y="141685"/>
            <a:ext cx="6172200" cy="270272"/>
          </a:xfrm>
        </p:spPr>
        <p:txBody>
          <a:bodyPr/>
          <a:lstStyle/>
          <a:p>
            <a:r>
              <a:rPr lang="en-US" altLang="zh-CN"/>
              <a:t>PGF in Ocean</a:t>
            </a:r>
            <a:endParaRPr lang="zh-CN" altLang="en-US"/>
          </a:p>
        </p:txBody>
      </p:sp>
      <p:sp>
        <p:nvSpPr>
          <p:cNvPr id="19459" name="Rectangle 3"/>
          <p:cNvSpPr>
            <a:spLocks noGrp="1" noChangeArrowheads="1"/>
          </p:cNvSpPr>
          <p:nvPr>
            <p:ph type="body" idx="1"/>
          </p:nvPr>
        </p:nvSpPr>
        <p:spPr>
          <a:xfrm>
            <a:off x="504000" y="792000"/>
            <a:ext cx="8136000" cy="3394472"/>
          </a:xfrm>
        </p:spPr>
        <p:txBody>
          <a:bodyPr/>
          <a:lstStyle/>
          <a:p>
            <a:pPr>
              <a:spcBef>
                <a:spcPts val="450"/>
              </a:spcBef>
            </a:pPr>
            <a:r>
              <a:rPr lang="en-US" altLang="zh-CN" sz="1800" dirty="0"/>
              <a:t>Pressure gradient is very difficult to measure directly.</a:t>
            </a:r>
          </a:p>
          <a:p>
            <a:pPr>
              <a:spcBef>
                <a:spcPts val="450"/>
              </a:spcBef>
            </a:pPr>
            <a:r>
              <a:rPr lang="en-US" altLang="zh-CN" sz="1800" dirty="0"/>
              <a:t>Can oceanographers measure the horizontal pressure gradients that matter for large-scale ocean flow? NO. Why not, meteorologists use barometers? Meteorologists can do it because air is so light that it doesn't matter if one barometer is on the floor and the adjacent one is slightly higher or lower. But water is so dense that putting one barometer on a 10 cm high rock by accident may reverse the estimated horizontal pressure gradient. </a:t>
            </a:r>
          </a:p>
          <a:p>
            <a:pPr>
              <a:spcBef>
                <a:spcPts val="450"/>
              </a:spcBef>
            </a:pPr>
            <a:r>
              <a:rPr lang="en-US" altLang="zh-CN" sz="1800" dirty="0"/>
              <a:t>This raises a fundamental point: how do we find a flat surface/plane in the ocean?</a:t>
            </a:r>
            <a:endParaRPr lang="zh-CN" altLang="en-US" sz="1800" dirty="0"/>
          </a:p>
        </p:txBody>
      </p:sp>
    </p:spTree>
    <p:extLst>
      <p:ext uri="{BB962C8B-B14F-4D97-AF65-F5344CB8AC3E}">
        <p14:creationId xmlns:p14="http://schemas.microsoft.com/office/powerpoint/2010/main" val="122202476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485900" y="141685"/>
            <a:ext cx="6172200" cy="270272"/>
          </a:xfrm>
        </p:spPr>
        <p:txBody>
          <a:bodyPr/>
          <a:lstStyle/>
          <a:p>
            <a:r>
              <a:rPr lang="en-US" altLang="zh-CN"/>
              <a:t>Mixing</a:t>
            </a:r>
          </a:p>
        </p:txBody>
      </p:sp>
      <p:sp>
        <p:nvSpPr>
          <p:cNvPr id="1028" name="Rectangle 3"/>
          <p:cNvSpPr>
            <a:spLocks noGrp="1" noChangeArrowheads="1"/>
          </p:cNvSpPr>
          <p:nvPr>
            <p:ph type="body" idx="1"/>
          </p:nvPr>
        </p:nvSpPr>
        <p:spPr>
          <a:xfrm>
            <a:off x="1656000" y="2988000"/>
            <a:ext cx="5860982" cy="1835944"/>
          </a:xfrm>
        </p:spPr>
        <p:txBody>
          <a:bodyPr/>
          <a:lstStyle/>
          <a:p>
            <a:pPr>
              <a:spcBef>
                <a:spcPts val="450"/>
              </a:spcBef>
            </a:pPr>
            <a:r>
              <a:rPr lang="en-US" altLang="zh-CN" sz="1800" dirty="0"/>
              <a:t>Random motion of molecules carries stuff around</a:t>
            </a:r>
          </a:p>
          <a:p>
            <a:pPr>
              <a:spcBef>
                <a:spcPts val="450"/>
              </a:spcBef>
            </a:pPr>
            <a:r>
              <a:rPr lang="en-US" altLang="zh-CN" sz="1800" dirty="0" err="1"/>
              <a:t>Fick’s</a:t>
            </a:r>
            <a:r>
              <a:rPr lang="en-US" altLang="zh-CN" sz="1800" dirty="0"/>
              <a:t> Law – Flux:   </a:t>
            </a:r>
            <a:r>
              <a:rPr lang="en-US" altLang="zh-CN" sz="1800" i="1" dirty="0"/>
              <a:t>F=</a:t>
            </a:r>
            <a:r>
              <a:rPr lang="en-US" altLang="zh-CN" sz="1800" i="1" dirty="0">
                <a:sym typeface="Symbol" pitchFamily="18" charset="2"/>
              </a:rPr>
              <a:t></a:t>
            </a:r>
            <a:r>
              <a:rPr lang="en-US" altLang="zh-CN" sz="1800" i="1" dirty="0"/>
              <a:t>Q</a:t>
            </a:r>
            <a:r>
              <a:rPr lang="en-US" altLang="zh-CN" sz="1800" dirty="0"/>
              <a:t>, </a:t>
            </a:r>
          </a:p>
          <a:p>
            <a:pPr lvl="1">
              <a:spcBef>
                <a:spcPts val="450"/>
              </a:spcBef>
            </a:pPr>
            <a:r>
              <a:rPr lang="en-US" altLang="zh-CN" sz="1800" i="1" dirty="0">
                <a:sym typeface="Symbol" pitchFamily="18" charset="2"/>
              </a:rPr>
              <a:t> </a:t>
            </a:r>
            <a:r>
              <a:rPr lang="en-US" altLang="zh-CN" sz="1800" dirty="0"/>
              <a:t>is diffusion coefficient with unit of cm</a:t>
            </a:r>
            <a:r>
              <a:rPr lang="en-US" altLang="zh-CN" sz="1800" baseline="30000" dirty="0"/>
              <a:t>2</a:t>
            </a:r>
            <a:r>
              <a:rPr lang="en-US" altLang="zh-CN" sz="1800" dirty="0"/>
              <a:t>/s.</a:t>
            </a:r>
          </a:p>
          <a:p>
            <a:pPr>
              <a:spcBef>
                <a:spcPts val="450"/>
              </a:spcBef>
            </a:pPr>
            <a:r>
              <a:rPr lang="en-US" altLang="zh-CN" sz="1800" dirty="0"/>
              <a:t>Diffusion: </a:t>
            </a:r>
            <a:r>
              <a:rPr lang="en-US" altLang="zh-CN" sz="1800" i="1" dirty="0">
                <a:sym typeface="Symbol" pitchFamily="18" charset="2"/>
              </a:rPr>
              <a:t></a:t>
            </a:r>
            <a:r>
              <a:rPr lang="en-US" altLang="zh-CN" sz="1800" i="1" dirty="0"/>
              <a:t>F=</a:t>
            </a:r>
            <a:r>
              <a:rPr lang="en-US" altLang="zh-CN" sz="1800" i="1" dirty="0">
                <a:sym typeface="Symbol" pitchFamily="18" charset="2"/>
              </a:rPr>
              <a:t></a:t>
            </a:r>
            <a:r>
              <a:rPr lang="en-US" altLang="zh-CN" sz="1800" i="1" baseline="30000" dirty="0">
                <a:sym typeface="Symbol" pitchFamily="18" charset="2"/>
              </a:rPr>
              <a:t>2</a:t>
            </a:r>
            <a:r>
              <a:rPr lang="en-US" altLang="zh-CN" sz="1800" i="1" dirty="0"/>
              <a:t>Q</a:t>
            </a:r>
            <a:endParaRPr lang="zh-CN" altLang="en-US" sz="1800" dirty="0"/>
          </a:p>
        </p:txBody>
      </p:sp>
      <p:graphicFrame>
        <p:nvGraphicFramePr>
          <p:cNvPr id="1026" name="Object 2"/>
          <p:cNvGraphicFramePr>
            <a:graphicFrameLocks noChangeAspect="1"/>
          </p:cNvGraphicFramePr>
          <p:nvPr>
            <p:extLst>
              <p:ext uri="{D42A27DB-BD31-4B8C-83A1-F6EECF244321}">
                <p14:modId xmlns:p14="http://schemas.microsoft.com/office/powerpoint/2010/main" val="3999716177"/>
              </p:ext>
            </p:extLst>
          </p:nvPr>
        </p:nvGraphicFramePr>
        <p:xfrm>
          <a:off x="3060000" y="684000"/>
          <a:ext cx="3006992" cy="2252848"/>
        </p:xfrm>
        <a:graphic>
          <a:graphicData uri="http://schemas.openxmlformats.org/presentationml/2006/ole">
            <mc:AlternateContent xmlns:mc="http://schemas.openxmlformats.org/markup-compatibility/2006">
              <mc:Choice xmlns:v="urn:schemas-microsoft-com:vml" Requires="v">
                <p:oleObj spid="_x0000_s1044" name="Document" r:id="rId4" imgW="2203497" imgH="1653938" progId="Word.Document.8">
                  <p:embed/>
                </p:oleObj>
              </mc:Choice>
              <mc:Fallback>
                <p:oleObj name="Document" r:id="rId4" imgW="2203497" imgH="1653938" progId="Word.Document.8">
                  <p:embed/>
                  <p:pic>
                    <p:nvPicPr>
                      <p:cNvPr id="1026"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0000" y="684000"/>
                        <a:ext cx="3006992" cy="22528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7504950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485900" y="141685"/>
            <a:ext cx="6172200" cy="270272"/>
          </a:xfrm>
        </p:spPr>
        <p:txBody>
          <a:bodyPr/>
          <a:lstStyle/>
          <a:p>
            <a:r>
              <a:rPr lang="en-US" altLang="zh-CN"/>
              <a:t>Acceleration due to Viscosity</a:t>
            </a:r>
          </a:p>
        </p:txBody>
      </p:sp>
      <p:pic>
        <p:nvPicPr>
          <p:cNvPr id="20483" name="Picture 3" descr="chapter8_fig1"/>
          <p:cNvPicPr>
            <a:picLocks noGrp="1" noChangeAspect="1" noChangeArrowheads="1"/>
          </p:cNvPicPr>
          <p:nvPr>
            <p:ph type="body" idx="1"/>
          </p:nvPr>
        </p:nvPicPr>
        <p:blipFill>
          <a:blip r:embed="rId3" cstate="print"/>
          <a:srcRect l="11031" t="59409" b="2066"/>
          <a:stretch>
            <a:fillRect/>
          </a:stretch>
        </p:blipFill>
        <p:spPr>
          <a:xfrm>
            <a:off x="1224000" y="792000"/>
            <a:ext cx="6561534" cy="3457575"/>
          </a:xfrm>
        </p:spPr>
      </p:pic>
    </p:spTree>
    <p:extLst>
      <p:ext uri="{BB962C8B-B14F-4D97-AF65-F5344CB8AC3E}">
        <p14:creationId xmlns:p14="http://schemas.microsoft.com/office/powerpoint/2010/main" val="373073737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485900" y="141685"/>
            <a:ext cx="6172200" cy="270272"/>
          </a:xfrm>
        </p:spPr>
        <p:txBody>
          <a:bodyPr/>
          <a:lstStyle/>
          <a:p>
            <a:r>
              <a:rPr lang="en-US" altLang="zh-CN"/>
              <a:t>Viscosity</a:t>
            </a:r>
          </a:p>
        </p:txBody>
      </p:sp>
      <p:sp>
        <p:nvSpPr>
          <p:cNvPr id="21507" name="Rectangle 3"/>
          <p:cNvSpPr>
            <a:spLocks noGrp="1" noChangeArrowheads="1"/>
          </p:cNvSpPr>
          <p:nvPr>
            <p:ph type="body" idx="1"/>
          </p:nvPr>
        </p:nvSpPr>
        <p:spPr>
          <a:xfrm>
            <a:off x="503999" y="792000"/>
            <a:ext cx="8136000" cy="3172234"/>
          </a:xfrm>
        </p:spPr>
        <p:txBody>
          <a:bodyPr/>
          <a:lstStyle/>
          <a:p>
            <a:pPr>
              <a:spcBef>
                <a:spcPts val="450"/>
              </a:spcBef>
            </a:pPr>
            <a:r>
              <a:rPr lang="en-US" altLang="zh-CN" sz="1500" dirty="0"/>
              <a:t>Viscosity: apply same </a:t>
            </a:r>
            <a:r>
              <a:rPr lang="en-US" altLang="zh-CN" sz="1500" dirty="0" err="1"/>
              <a:t>Fick’s</a:t>
            </a:r>
            <a:r>
              <a:rPr lang="en-US" altLang="zh-CN" sz="1500" dirty="0"/>
              <a:t> Law concept to velocity.  So viscosity affects flow if there is a convergence of flux of momentum.</a:t>
            </a:r>
          </a:p>
          <a:p>
            <a:pPr>
              <a:spcBef>
                <a:spcPts val="450"/>
              </a:spcBef>
            </a:pPr>
            <a:r>
              <a:rPr lang="en-US" altLang="zh-CN" sz="1800" dirty="0">
                <a:solidFill>
                  <a:srgbClr val="FF0000"/>
                </a:solidFill>
              </a:rPr>
              <a:t>Molecular (kinematic) viscosity</a:t>
            </a:r>
            <a:r>
              <a:rPr lang="en-US" altLang="zh-CN" sz="1500" dirty="0"/>
              <a:t>:</a:t>
            </a:r>
          </a:p>
          <a:p>
            <a:pPr lvl="1">
              <a:spcBef>
                <a:spcPts val="450"/>
              </a:spcBef>
            </a:pPr>
            <a:r>
              <a:rPr lang="en-US" altLang="zh-CN" sz="1350" dirty="0"/>
              <a:t>x-momentum dissipation =  </a:t>
            </a:r>
            <a:r>
              <a:rPr lang="en-US" altLang="zh-CN" sz="1350" dirty="0">
                <a:sym typeface="Symbol" pitchFamily="18" charset="2"/>
              </a:rPr>
              <a:t></a:t>
            </a:r>
            <a:r>
              <a:rPr lang="en-US" altLang="zh-CN" sz="1350" dirty="0"/>
              <a:t>(</a:t>
            </a:r>
            <a:r>
              <a:rPr lang="en-US" altLang="zh-CN" sz="1350" dirty="0">
                <a:sym typeface="Symbol" pitchFamily="18" charset="2"/>
              </a:rPr>
              <a:t></a:t>
            </a:r>
            <a:r>
              <a:rPr lang="en-US" altLang="zh-CN" sz="1350" baseline="30000" dirty="0"/>
              <a:t>2</a:t>
            </a:r>
            <a:r>
              <a:rPr lang="en-US" altLang="zh-CN" sz="1350" dirty="0"/>
              <a:t>u/</a:t>
            </a:r>
            <a:r>
              <a:rPr lang="en-US" altLang="zh-CN" sz="1350" dirty="0">
                <a:sym typeface="Symbol" pitchFamily="18" charset="2"/>
              </a:rPr>
              <a:t></a:t>
            </a:r>
            <a:r>
              <a:rPr lang="en-US" altLang="zh-CN" sz="1350" dirty="0"/>
              <a:t>x</a:t>
            </a:r>
            <a:r>
              <a:rPr lang="en-US" altLang="zh-CN" sz="1350" baseline="30000" dirty="0"/>
              <a:t>2</a:t>
            </a:r>
            <a:r>
              <a:rPr lang="en-US" altLang="zh-CN" sz="1350" dirty="0"/>
              <a:t> + </a:t>
            </a:r>
            <a:r>
              <a:rPr lang="en-US" altLang="zh-CN" sz="1350" dirty="0">
                <a:sym typeface="Symbol" pitchFamily="18" charset="2"/>
              </a:rPr>
              <a:t></a:t>
            </a:r>
            <a:r>
              <a:rPr lang="en-US" altLang="zh-CN" sz="1350" baseline="30000" dirty="0"/>
              <a:t>2</a:t>
            </a:r>
            <a:r>
              <a:rPr lang="en-US" altLang="zh-CN" sz="1350" dirty="0"/>
              <a:t>u/</a:t>
            </a:r>
            <a:r>
              <a:rPr lang="en-US" altLang="zh-CN" sz="1350" dirty="0">
                <a:sym typeface="Symbol" pitchFamily="18" charset="2"/>
              </a:rPr>
              <a:t></a:t>
            </a:r>
            <a:r>
              <a:rPr lang="en-US" altLang="zh-CN" sz="1350" dirty="0"/>
              <a:t>y</a:t>
            </a:r>
            <a:r>
              <a:rPr lang="en-US" altLang="zh-CN" sz="1350" baseline="30000" dirty="0"/>
              <a:t>2</a:t>
            </a:r>
            <a:r>
              <a:rPr lang="en-US" altLang="zh-CN" sz="1350" dirty="0"/>
              <a:t> + </a:t>
            </a:r>
            <a:r>
              <a:rPr lang="en-US" altLang="zh-CN" sz="1350" dirty="0">
                <a:sym typeface="Symbol" pitchFamily="18" charset="2"/>
              </a:rPr>
              <a:t></a:t>
            </a:r>
            <a:r>
              <a:rPr lang="en-US" altLang="zh-CN" sz="1350" baseline="30000" dirty="0"/>
              <a:t>2</a:t>
            </a:r>
            <a:r>
              <a:rPr lang="en-US" altLang="zh-CN" sz="1350" dirty="0"/>
              <a:t>u/</a:t>
            </a:r>
            <a:r>
              <a:rPr lang="en-US" altLang="zh-CN" sz="1350" dirty="0">
                <a:sym typeface="Symbol" pitchFamily="18" charset="2"/>
              </a:rPr>
              <a:t></a:t>
            </a:r>
            <a:r>
              <a:rPr lang="en-US" altLang="zh-CN" sz="1350" dirty="0"/>
              <a:t>z</a:t>
            </a:r>
            <a:r>
              <a:rPr lang="en-US" altLang="zh-CN" sz="1350" baseline="30000" dirty="0"/>
              <a:t>2</a:t>
            </a:r>
            <a:r>
              <a:rPr lang="en-US" altLang="zh-CN" sz="1350" dirty="0"/>
              <a:t> )</a:t>
            </a:r>
          </a:p>
          <a:p>
            <a:pPr lvl="1">
              <a:spcBef>
                <a:spcPts val="450"/>
              </a:spcBef>
            </a:pPr>
            <a:r>
              <a:rPr lang="en-US" altLang="zh-CN" sz="1350" dirty="0">
                <a:sym typeface="Symbol" pitchFamily="18" charset="2"/>
              </a:rPr>
              <a:t> ~ 10</a:t>
            </a:r>
            <a:r>
              <a:rPr lang="en-US" altLang="zh-CN" sz="1350" baseline="30000" dirty="0">
                <a:sym typeface="Symbol" pitchFamily="18" charset="2"/>
              </a:rPr>
              <a:t>-6</a:t>
            </a:r>
            <a:r>
              <a:rPr lang="en-US" altLang="zh-CN" sz="1350" dirty="0">
                <a:sym typeface="Symbol" pitchFamily="18" charset="2"/>
              </a:rPr>
              <a:t> – 10</a:t>
            </a:r>
            <a:r>
              <a:rPr lang="en-US" altLang="zh-CN" sz="1350" baseline="30000" dirty="0">
                <a:sym typeface="Symbol" pitchFamily="18" charset="2"/>
              </a:rPr>
              <a:t>-5</a:t>
            </a:r>
            <a:r>
              <a:rPr lang="en-US" altLang="zh-CN" sz="1350" dirty="0">
                <a:sym typeface="Symbol" pitchFamily="18" charset="2"/>
              </a:rPr>
              <a:t> m</a:t>
            </a:r>
            <a:r>
              <a:rPr lang="en-US" altLang="zh-CN" sz="1350" baseline="30000" dirty="0">
                <a:sym typeface="Symbol" pitchFamily="18" charset="2"/>
              </a:rPr>
              <a:t>2</a:t>
            </a:r>
            <a:r>
              <a:rPr lang="en-US" altLang="zh-CN" sz="1350" dirty="0">
                <a:sym typeface="Symbol" pitchFamily="18" charset="2"/>
              </a:rPr>
              <a:t>/sec</a:t>
            </a:r>
            <a:endParaRPr lang="en-US" altLang="zh-CN" sz="1350" dirty="0"/>
          </a:p>
          <a:p>
            <a:pPr lvl="1">
              <a:spcBef>
                <a:spcPts val="450"/>
              </a:spcBef>
            </a:pPr>
            <a:r>
              <a:rPr lang="en-US" altLang="zh-CN" sz="1350" dirty="0"/>
              <a:t>The time scale, from the acceleration term, is on the order of the squared length scale divided by the viscosity (L</a:t>
            </a:r>
            <a:r>
              <a:rPr lang="en-US" altLang="zh-CN" sz="1350" baseline="30000" dirty="0"/>
              <a:t>2</a:t>
            </a:r>
            <a:r>
              <a:rPr lang="en-US" altLang="zh-CN" sz="1350" dirty="0"/>
              <a:t>/</a:t>
            </a:r>
            <a:r>
              <a:rPr lang="en-US" altLang="zh-CN" sz="1350" dirty="0">
                <a:sym typeface="Symbol" pitchFamily="18" charset="2"/>
              </a:rPr>
              <a:t></a:t>
            </a:r>
            <a:r>
              <a:rPr lang="en-US" altLang="zh-CN" sz="1350" dirty="0"/>
              <a:t>).  For even a small volume of fluid, for instance velocities in a stirred coffee cup, this time scale would be, say, (10 cm)</a:t>
            </a:r>
            <a:r>
              <a:rPr lang="en-US" altLang="zh-CN" sz="1350" baseline="30000" dirty="0"/>
              <a:t>2</a:t>
            </a:r>
            <a:r>
              <a:rPr lang="en-US" altLang="zh-CN" sz="1350" dirty="0"/>
              <a:t>/(0.01 cm</a:t>
            </a:r>
            <a:r>
              <a:rPr lang="en-US" altLang="zh-CN" sz="1350" baseline="30000" dirty="0"/>
              <a:t>2</a:t>
            </a:r>
            <a:r>
              <a:rPr lang="en-US" altLang="zh-CN" sz="1350" dirty="0"/>
              <a:t>/sec), or 10</a:t>
            </a:r>
            <a:r>
              <a:rPr lang="en-US" altLang="zh-CN" sz="1350" baseline="30000" dirty="0"/>
              <a:t>4</a:t>
            </a:r>
            <a:r>
              <a:rPr lang="en-US" altLang="zh-CN" sz="1350" dirty="0"/>
              <a:t> sec (3 hrs). </a:t>
            </a:r>
          </a:p>
        </p:txBody>
      </p:sp>
    </p:spTree>
    <p:extLst>
      <p:ext uri="{BB962C8B-B14F-4D97-AF65-F5344CB8AC3E}">
        <p14:creationId xmlns:p14="http://schemas.microsoft.com/office/powerpoint/2010/main" val="152542515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1410891" y="750094"/>
            <a:ext cx="6375797" cy="3387329"/>
          </a:xfrm>
        </p:spPr>
        <p:txBody>
          <a:bodyPr/>
          <a:lstStyle/>
          <a:p>
            <a:pPr>
              <a:spcBef>
                <a:spcPts val="450"/>
              </a:spcBef>
            </a:pPr>
            <a:r>
              <a:rPr lang="en-US" altLang="zh-CN" sz="1800" dirty="0"/>
              <a:t>Continuity (mass conservation)</a:t>
            </a:r>
          </a:p>
          <a:p>
            <a:pPr lvl="1">
              <a:spcBef>
                <a:spcPts val="450"/>
              </a:spcBef>
            </a:pPr>
            <a:r>
              <a:rPr lang="en-US" altLang="zh-CN" sz="1600" dirty="0"/>
              <a:t>Reading: </a:t>
            </a:r>
          </a:p>
          <a:p>
            <a:pPr lvl="2">
              <a:spcBef>
                <a:spcPts val="450"/>
              </a:spcBef>
            </a:pPr>
            <a:r>
              <a:rPr lang="en-US" altLang="zh-CN" sz="1400" dirty="0"/>
              <a:t>Emery, Talley, Pickard </a:t>
            </a:r>
            <a:r>
              <a:rPr lang="en-US" altLang="zh-CN" sz="1400" dirty="0" err="1"/>
              <a:t>chp</a:t>
            </a:r>
            <a:r>
              <a:rPr lang="en-US" altLang="zh-CN" sz="1400" dirty="0"/>
              <a:t>. 5.1</a:t>
            </a:r>
          </a:p>
          <a:p>
            <a:pPr lvl="2">
              <a:spcBef>
                <a:spcPts val="450"/>
              </a:spcBef>
            </a:pPr>
            <a:r>
              <a:rPr lang="en-US" altLang="zh-CN" sz="1400" dirty="0"/>
              <a:t>Steward chapter 7.7 (more formal)</a:t>
            </a:r>
          </a:p>
          <a:p>
            <a:pPr>
              <a:spcBef>
                <a:spcPts val="450"/>
              </a:spcBef>
            </a:pPr>
            <a:r>
              <a:rPr lang="en-US" altLang="zh-CN" sz="1800" dirty="0"/>
              <a:t>Force balance</a:t>
            </a:r>
          </a:p>
          <a:p>
            <a:pPr lvl="1">
              <a:spcBef>
                <a:spcPts val="450"/>
              </a:spcBef>
            </a:pPr>
            <a:r>
              <a:rPr lang="en-US" altLang="zh-CN" sz="1600" dirty="0"/>
              <a:t>Reading:</a:t>
            </a:r>
          </a:p>
          <a:p>
            <a:pPr lvl="2">
              <a:spcBef>
                <a:spcPts val="450"/>
              </a:spcBef>
            </a:pPr>
            <a:r>
              <a:rPr lang="en-US" altLang="zh-CN" sz="1400" dirty="0"/>
              <a:t>Emery, Talley, Pickard </a:t>
            </a:r>
            <a:r>
              <a:rPr lang="en-US" altLang="zh-CN" sz="1400" dirty="0" err="1"/>
              <a:t>chp</a:t>
            </a:r>
            <a:r>
              <a:rPr lang="en-US" altLang="zh-CN" sz="1400" dirty="0"/>
              <a:t>. 8.2 (skip 8.2.3)</a:t>
            </a:r>
          </a:p>
          <a:p>
            <a:pPr>
              <a:spcBef>
                <a:spcPts val="450"/>
              </a:spcBef>
            </a:pPr>
            <a:r>
              <a:rPr lang="en-US" altLang="zh-CN" sz="1800" dirty="0"/>
              <a:t>Key Concepts</a:t>
            </a:r>
          </a:p>
          <a:p>
            <a:pPr lvl="1">
              <a:spcBef>
                <a:spcPts val="450"/>
              </a:spcBef>
            </a:pPr>
            <a:r>
              <a:rPr lang="en-US" altLang="zh-CN" sz="1600" dirty="0"/>
              <a:t>Pressure gradient force</a:t>
            </a:r>
          </a:p>
          <a:p>
            <a:pPr lvl="1">
              <a:spcBef>
                <a:spcPts val="450"/>
              </a:spcBef>
            </a:pPr>
            <a:r>
              <a:rPr lang="en-US" altLang="zh-CN" sz="1600" dirty="0"/>
              <a:t>Viscosity</a:t>
            </a:r>
            <a:endParaRPr lang="zh-CN" altLang="en-US" sz="1600" dirty="0"/>
          </a:p>
        </p:txBody>
      </p:sp>
    </p:spTree>
    <p:extLst>
      <p:ext uri="{BB962C8B-B14F-4D97-AF65-F5344CB8AC3E}">
        <p14:creationId xmlns:p14="http://schemas.microsoft.com/office/powerpoint/2010/main" val="295259637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485900" y="141685"/>
            <a:ext cx="6172200" cy="270272"/>
          </a:xfrm>
        </p:spPr>
        <p:txBody>
          <a:bodyPr/>
          <a:lstStyle/>
          <a:p>
            <a:r>
              <a:rPr lang="en-US" altLang="zh-CN"/>
              <a:t>Viscosity</a:t>
            </a:r>
          </a:p>
        </p:txBody>
      </p:sp>
      <p:sp>
        <p:nvSpPr>
          <p:cNvPr id="22531" name="Rectangle 3"/>
          <p:cNvSpPr>
            <a:spLocks noGrp="1" noChangeArrowheads="1"/>
          </p:cNvSpPr>
          <p:nvPr>
            <p:ph type="body" idx="1"/>
          </p:nvPr>
        </p:nvSpPr>
        <p:spPr>
          <a:xfrm>
            <a:off x="1368000" y="792000"/>
            <a:ext cx="6429375" cy="3750469"/>
          </a:xfrm>
        </p:spPr>
        <p:txBody>
          <a:bodyPr/>
          <a:lstStyle/>
          <a:p>
            <a:pPr>
              <a:spcBef>
                <a:spcPts val="450"/>
              </a:spcBef>
            </a:pPr>
            <a:r>
              <a:rPr lang="en-US" altLang="zh-CN" sz="1800" dirty="0">
                <a:solidFill>
                  <a:srgbClr val="FF0000"/>
                </a:solidFill>
              </a:rPr>
              <a:t>Eddy viscosity</a:t>
            </a:r>
            <a:r>
              <a:rPr lang="en-US" altLang="zh-CN" sz="1800" dirty="0"/>
              <a:t>:</a:t>
            </a:r>
          </a:p>
          <a:p>
            <a:pPr lvl="1">
              <a:spcBef>
                <a:spcPts val="450"/>
              </a:spcBef>
            </a:pPr>
            <a:r>
              <a:rPr lang="en-US" altLang="zh-CN" sz="1500" dirty="0"/>
              <a:t>x-momentum dissipation = A</a:t>
            </a:r>
            <a:r>
              <a:rPr lang="en-US" altLang="zh-CN" sz="1500" baseline="-25000" dirty="0"/>
              <a:t>H</a:t>
            </a:r>
            <a:r>
              <a:rPr lang="en-US" altLang="zh-CN" sz="1500" dirty="0"/>
              <a:t>(</a:t>
            </a:r>
            <a:r>
              <a:rPr lang="en-US" altLang="zh-CN" sz="1500" dirty="0">
                <a:sym typeface="Symbol" pitchFamily="18" charset="2"/>
              </a:rPr>
              <a:t></a:t>
            </a:r>
            <a:r>
              <a:rPr lang="en-US" altLang="zh-CN" sz="1500" baseline="30000" dirty="0"/>
              <a:t>2</a:t>
            </a:r>
            <a:r>
              <a:rPr lang="en-US" altLang="zh-CN" sz="1500" dirty="0"/>
              <a:t>u/</a:t>
            </a:r>
            <a:r>
              <a:rPr lang="en-US" altLang="zh-CN" sz="1500" dirty="0">
                <a:sym typeface="Symbol" pitchFamily="18" charset="2"/>
              </a:rPr>
              <a:t></a:t>
            </a:r>
            <a:r>
              <a:rPr lang="en-US" altLang="zh-CN" sz="1500" dirty="0"/>
              <a:t>x</a:t>
            </a:r>
            <a:r>
              <a:rPr lang="en-US" altLang="zh-CN" sz="1500" baseline="30000" dirty="0"/>
              <a:t>2</a:t>
            </a:r>
            <a:r>
              <a:rPr lang="en-US" altLang="zh-CN" sz="1500" dirty="0"/>
              <a:t> + </a:t>
            </a:r>
            <a:r>
              <a:rPr lang="en-US" altLang="zh-CN" sz="1500" dirty="0">
                <a:sym typeface="Symbol" pitchFamily="18" charset="2"/>
              </a:rPr>
              <a:t></a:t>
            </a:r>
            <a:r>
              <a:rPr lang="en-US" altLang="zh-CN" sz="1500" baseline="30000" dirty="0"/>
              <a:t>2</a:t>
            </a:r>
            <a:r>
              <a:rPr lang="en-US" altLang="zh-CN" sz="1500" dirty="0"/>
              <a:t>u/</a:t>
            </a:r>
            <a:r>
              <a:rPr lang="en-US" altLang="zh-CN" sz="1500" dirty="0">
                <a:sym typeface="Symbol" pitchFamily="18" charset="2"/>
              </a:rPr>
              <a:t></a:t>
            </a:r>
            <a:r>
              <a:rPr lang="en-US" altLang="zh-CN" sz="1500" dirty="0"/>
              <a:t>y</a:t>
            </a:r>
            <a:r>
              <a:rPr lang="en-US" altLang="zh-CN" sz="1500" baseline="30000" dirty="0"/>
              <a:t>2</a:t>
            </a:r>
            <a:r>
              <a:rPr lang="en-US" altLang="zh-CN" sz="1500" dirty="0"/>
              <a:t>) + A</a:t>
            </a:r>
            <a:r>
              <a:rPr lang="en-US" altLang="zh-CN" sz="1500" baseline="-25000" dirty="0"/>
              <a:t>V</a:t>
            </a:r>
            <a:r>
              <a:rPr lang="en-US" altLang="zh-CN" sz="1500" dirty="0"/>
              <a:t> (</a:t>
            </a:r>
            <a:r>
              <a:rPr lang="en-US" altLang="zh-CN" sz="1500" dirty="0">
                <a:sym typeface="Symbol" pitchFamily="18" charset="2"/>
              </a:rPr>
              <a:t></a:t>
            </a:r>
            <a:r>
              <a:rPr lang="en-US" altLang="zh-CN" sz="1500" baseline="30000" dirty="0"/>
              <a:t>2</a:t>
            </a:r>
            <a:r>
              <a:rPr lang="en-US" altLang="zh-CN" sz="1500" dirty="0"/>
              <a:t>u/</a:t>
            </a:r>
            <a:r>
              <a:rPr lang="en-US" altLang="zh-CN" sz="1500" dirty="0">
                <a:sym typeface="Symbol" pitchFamily="18" charset="2"/>
              </a:rPr>
              <a:t></a:t>
            </a:r>
            <a:r>
              <a:rPr lang="en-US" altLang="zh-CN" sz="1500" dirty="0"/>
              <a:t>z</a:t>
            </a:r>
            <a:r>
              <a:rPr lang="en-US" altLang="zh-CN" sz="1500" baseline="30000" dirty="0"/>
              <a:t>2</a:t>
            </a:r>
            <a:r>
              <a:rPr lang="en-US" altLang="zh-CN" sz="1500" dirty="0"/>
              <a:t> )</a:t>
            </a:r>
          </a:p>
          <a:p>
            <a:pPr lvl="1">
              <a:spcBef>
                <a:spcPts val="450"/>
              </a:spcBef>
            </a:pPr>
            <a:r>
              <a:rPr lang="en-US" altLang="zh-CN" sz="1500" dirty="0"/>
              <a:t>A</a:t>
            </a:r>
            <a:r>
              <a:rPr lang="en-US" altLang="zh-CN" sz="1500" baseline="-25000" dirty="0"/>
              <a:t>V</a:t>
            </a:r>
            <a:r>
              <a:rPr lang="en-US" altLang="zh-CN" sz="1500" dirty="0"/>
              <a:t> ~ 1 x 10</a:t>
            </a:r>
            <a:r>
              <a:rPr lang="en-US" altLang="zh-CN" sz="1500" baseline="30000" dirty="0"/>
              <a:t>-5</a:t>
            </a:r>
            <a:r>
              <a:rPr lang="en-US" altLang="zh-CN" sz="1500" dirty="0"/>
              <a:t> m</a:t>
            </a:r>
            <a:r>
              <a:rPr lang="en-US" altLang="zh-CN" sz="1500" baseline="30000" dirty="0"/>
              <a:t>2</a:t>
            </a:r>
            <a:r>
              <a:rPr lang="en-US" altLang="zh-CN" sz="1500" dirty="0"/>
              <a:t>/sec ; A</a:t>
            </a:r>
            <a:r>
              <a:rPr lang="en-US" altLang="zh-CN" sz="1500" baseline="-25000" dirty="0"/>
              <a:t>H</a:t>
            </a:r>
            <a:r>
              <a:rPr lang="en-US" altLang="zh-CN" sz="1500" dirty="0"/>
              <a:t> ~ 1 --  10</a:t>
            </a:r>
            <a:r>
              <a:rPr lang="en-US" altLang="zh-CN" sz="1500" baseline="30000" dirty="0"/>
              <a:t>4</a:t>
            </a:r>
            <a:r>
              <a:rPr lang="en-US" altLang="zh-CN" sz="1500" dirty="0"/>
              <a:t> m</a:t>
            </a:r>
            <a:r>
              <a:rPr lang="en-US" altLang="zh-CN" sz="1500" baseline="30000" dirty="0"/>
              <a:t>2</a:t>
            </a:r>
            <a:r>
              <a:rPr lang="en-US" altLang="zh-CN" sz="1500" dirty="0"/>
              <a:t>/sec.  </a:t>
            </a:r>
          </a:p>
          <a:p>
            <a:pPr lvl="1">
              <a:spcBef>
                <a:spcPts val="450"/>
              </a:spcBef>
            </a:pPr>
            <a:r>
              <a:rPr lang="en-US" altLang="zh-CN" sz="1500" dirty="0">
                <a:solidFill>
                  <a:srgbClr val="FF0000"/>
                </a:solidFill>
              </a:rPr>
              <a:t>A</a:t>
            </a:r>
            <a:r>
              <a:rPr lang="en-US" altLang="zh-CN" sz="1500" baseline="-25000" dirty="0">
                <a:solidFill>
                  <a:srgbClr val="FF0000"/>
                </a:solidFill>
              </a:rPr>
              <a:t>H </a:t>
            </a:r>
            <a:r>
              <a:rPr lang="en-US" altLang="zh-CN" sz="1500" dirty="0">
                <a:solidFill>
                  <a:srgbClr val="FF0000"/>
                </a:solidFill>
                <a:sym typeface="Symbol" pitchFamily="18" charset="2"/>
              </a:rPr>
              <a:t>/ ~ 10</a:t>
            </a:r>
            <a:r>
              <a:rPr lang="en-US" altLang="zh-CN" sz="1500" baseline="30000" dirty="0">
                <a:solidFill>
                  <a:srgbClr val="FF0000"/>
                </a:solidFill>
                <a:sym typeface="Symbol" pitchFamily="18" charset="2"/>
              </a:rPr>
              <a:t>10</a:t>
            </a:r>
            <a:r>
              <a:rPr lang="en-US" altLang="zh-CN" sz="1500" dirty="0">
                <a:solidFill>
                  <a:srgbClr val="FF0000"/>
                </a:solidFill>
                <a:sym typeface="Symbol" pitchFamily="18" charset="2"/>
              </a:rPr>
              <a:t> </a:t>
            </a:r>
            <a:endParaRPr lang="en-US" altLang="zh-CN" sz="1350" dirty="0">
              <a:solidFill>
                <a:srgbClr val="FF0000"/>
              </a:solidFill>
            </a:endParaRPr>
          </a:p>
        </p:txBody>
      </p:sp>
    </p:spTree>
    <p:extLst>
      <p:ext uri="{BB962C8B-B14F-4D97-AF65-F5344CB8AC3E}">
        <p14:creationId xmlns:p14="http://schemas.microsoft.com/office/powerpoint/2010/main" val="179048493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485900" y="141685"/>
            <a:ext cx="6172200" cy="270272"/>
          </a:xfrm>
        </p:spPr>
        <p:txBody>
          <a:bodyPr/>
          <a:lstStyle/>
          <a:p>
            <a:r>
              <a:rPr lang="en-US" altLang="zh-CN" dirty="0"/>
              <a:t>Diffusive Timescale and Spatial Scale</a:t>
            </a:r>
          </a:p>
        </p:txBody>
      </p:sp>
      <p:sp>
        <p:nvSpPr>
          <p:cNvPr id="23555" name="Rectangle 3"/>
          <p:cNvSpPr>
            <a:spLocks noGrp="1" noChangeArrowheads="1"/>
          </p:cNvSpPr>
          <p:nvPr>
            <p:ph type="body" idx="1"/>
          </p:nvPr>
        </p:nvSpPr>
        <p:spPr>
          <a:xfrm>
            <a:off x="1367999" y="792000"/>
            <a:ext cx="6552000" cy="3687365"/>
          </a:xfrm>
        </p:spPr>
        <p:txBody>
          <a:bodyPr/>
          <a:lstStyle/>
          <a:p>
            <a:pPr marL="371475" indent="-371475"/>
            <a:r>
              <a:rPr lang="en-US" altLang="zh-CN" sz="2100" dirty="0"/>
              <a:t>Suppose:  </a:t>
            </a:r>
            <a:r>
              <a:rPr lang="en-US" altLang="zh-CN" sz="2100" dirty="0" err="1"/>
              <a:t>dQ</a:t>
            </a:r>
            <a:r>
              <a:rPr lang="en-US" altLang="zh-CN" sz="2100" dirty="0"/>
              <a:t>/</a:t>
            </a:r>
            <a:r>
              <a:rPr lang="en-US" altLang="zh-CN" sz="2100" dirty="0" err="1"/>
              <a:t>dt</a:t>
            </a:r>
            <a:r>
              <a:rPr lang="en-US" altLang="zh-CN" sz="2100" dirty="0"/>
              <a:t> ~ </a:t>
            </a:r>
            <a:r>
              <a:rPr lang="en-US" altLang="zh-CN" sz="2100" i="1" dirty="0">
                <a:sym typeface="Symbol" pitchFamily="18" charset="2"/>
              </a:rPr>
              <a:t></a:t>
            </a:r>
            <a:r>
              <a:rPr lang="en-US" altLang="zh-CN" sz="2100" dirty="0">
                <a:sym typeface="Symbol" pitchFamily="18" charset="2"/>
              </a:rPr>
              <a:t></a:t>
            </a:r>
            <a:r>
              <a:rPr lang="en-US" altLang="zh-CN" sz="2100" baseline="30000" dirty="0">
                <a:sym typeface="Symbol" pitchFamily="18" charset="2"/>
              </a:rPr>
              <a:t>2</a:t>
            </a:r>
            <a:r>
              <a:rPr lang="en-US" altLang="zh-CN" sz="2100" dirty="0"/>
              <a:t>Q</a:t>
            </a:r>
            <a:r>
              <a:rPr lang="en-US" altLang="zh-CN" sz="2100" i="1" dirty="0"/>
              <a:t> </a:t>
            </a:r>
            <a:r>
              <a:rPr lang="en-US" altLang="zh-CN" sz="2100" i="1" dirty="0">
                <a:sym typeface="Wingdings" pitchFamily="2" charset="2"/>
              </a:rPr>
              <a:t> 1/T ~ </a:t>
            </a:r>
            <a:r>
              <a:rPr lang="en-US" altLang="zh-CN" sz="2100" i="1" dirty="0">
                <a:sym typeface="Symbol" pitchFamily="18" charset="2"/>
              </a:rPr>
              <a:t>/L</a:t>
            </a:r>
            <a:r>
              <a:rPr lang="en-US" altLang="zh-CN" sz="2100" i="1" baseline="30000" dirty="0">
                <a:sym typeface="Symbol" pitchFamily="18" charset="2"/>
              </a:rPr>
              <a:t>2</a:t>
            </a:r>
            <a:endParaRPr lang="en-US" altLang="zh-CN" sz="2100" baseline="30000" dirty="0"/>
          </a:p>
          <a:p>
            <a:pPr marL="371475" indent="-371475"/>
            <a:r>
              <a:rPr lang="en-US" altLang="zh-CN" sz="2100" dirty="0"/>
              <a:t>We have to measure </a:t>
            </a:r>
            <a:r>
              <a:rPr lang="en-US" altLang="zh-CN" sz="2100" i="1" dirty="0">
                <a:sym typeface="Symbol" pitchFamily="18" charset="2"/>
              </a:rPr>
              <a:t></a:t>
            </a:r>
            <a:r>
              <a:rPr lang="en-US" altLang="zh-CN" sz="2100" dirty="0"/>
              <a:t> to answer some questions:</a:t>
            </a:r>
          </a:p>
          <a:p>
            <a:pPr marL="657225" lvl="1" indent="-314325">
              <a:buFont typeface="Wingdings" pitchFamily="2" charset="2"/>
              <a:buAutoNum type="arabicPeriod"/>
            </a:pPr>
            <a:r>
              <a:rPr lang="en-US" altLang="zh-CN" dirty="0"/>
              <a:t>How far (L) does stuff diffuse in time T?</a:t>
            </a:r>
          </a:p>
          <a:p>
            <a:pPr marL="957263" lvl="2" indent="-271463"/>
            <a:r>
              <a:rPr lang="en-US" altLang="zh-CN" sz="2400" i="1" dirty="0">
                <a:solidFill>
                  <a:srgbClr val="FF0000"/>
                </a:solidFill>
              </a:rPr>
              <a:t>L = </a:t>
            </a:r>
            <a:r>
              <a:rPr lang="en-US" altLang="zh-CN" sz="2400" i="1" dirty="0" err="1">
                <a:solidFill>
                  <a:srgbClr val="FF0000"/>
                </a:solidFill>
              </a:rPr>
              <a:t>sqrt</a:t>
            </a:r>
            <a:r>
              <a:rPr lang="en-US" altLang="zh-CN" sz="2400" dirty="0">
                <a:solidFill>
                  <a:srgbClr val="FF0000"/>
                </a:solidFill>
              </a:rPr>
              <a:t>(</a:t>
            </a:r>
            <a:r>
              <a:rPr lang="en-US" altLang="zh-CN" sz="2400" i="1" dirty="0">
                <a:solidFill>
                  <a:srgbClr val="FF0000"/>
                </a:solidFill>
                <a:sym typeface="Symbol" pitchFamily="18" charset="2"/>
              </a:rPr>
              <a:t></a:t>
            </a:r>
            <a:r>
              <a:rPr lang="en-US" altLang="zh-CN" sz="2400" i="1" dirty="0">
                <a:solidFill>
                  <a:srgbClr val="FF0000"/>
                </a:solidFill>
              </a:rPr>
              <a:t>T</a:t>
            </a:r>
            <a:r>
              <a:rPr lang="en-US" altLang="zh-CN" sz="2400" dirty="0">
                <a:solidFill>
                  <a:srgbClr val="FF0000"/>
                </a:solidFill>
              </a:rPr>
              <a:t>)</a:t>
            </a:r>
            <a:r>
              <a:rPr lang="en-US" altLang="zh-CN" sz="2400" i="1" dirty="0">
                <a:solidFill>
                  <a:srgbClr val="FF0000"/>
                </a:solidFill>
              </a:rPr>
              <a:t> </a:t>
            </a:r>
          </a:p>
          <a:p>
            <a:pPr marL="657225" lvl="1" indent="-314325">
              <a:buFont typeface="Wingdings" pitchFamily="2" charset="2"/>
              <a:buAutoNum type="arabicPeriod"/>
            </a:pPr>
            <a:r>
              <a:rPr lang="en-US" altLang="zh-CN" dirty="0"/>
              <a:t>If stuff has diffused to L, how long (T)</a:t>
            </a:r>
            <a:r>
              <a:rPr lang="en-US" altLang="zh-CN" sz="2250" dirty="0"/>
              <a:t> </a:t>
            </a:r>
            <a:r>
              <a:rPr lang="en-US" altLang="zh-CN" dirty="0"/>
              <a:t>would it take?</a:t>
            </a:r>
          </a:p>
          <a:p>
            <a:pPr marL="957263" lvl="2" indent="-271463"/>
            <a:r>
              <a:rPr lang="en-US" altLang="zh-CN" sz="2400" i="1" dirty="0">
                <a:solidFill>
                  <a:srgbClr val="FF0000"/>
                </a:solidFill>
              </a:rPr>
              <a:t>T = L</a:t>
            </a:r>
            <a:r>
              <a:rPr lang="en-US" altLang="zh-CN" sz="2400" i="1" baseline="30000" dirty="0">
                <a:solidFill>
                  <a:srgbClr val="FF0000"/>
                </a:solidFill>
              </a:rPr>
              <a:t>2</a:t>
            </a:r>
            <a:r>
              <a:rPr lang="en-US" altLang="zh-CN" sz="2400" i="1" dirty="0">
                <a:solidFill>
                  <a:srgbClr val="FF0000"/>
                </a:solidFill>
              </a:rPr>
              <a:t>/</a:t>
            </a:r>
            <a:r>
              <a:rPr lang="en-US" altLang="zh-CN" sz="2400" i="1" dirty="0">
                <a:solidFill>
                  <a:srgbClr val="FF0000"/>
                </a:solidFill>
                <a:sym typeface="Symbol" pitchFamily="18" charset="2"/>
              </a:rPr>
              <a:t></a:t>
            </a:r>
            <a:endParaRPr lang="zh-CN" altLang="en-US" sz="2400" dirty="0">
              <a:solidFill>
                <a:srgbClr val="FF0000"/>
              </a:solidFill>
            </a:endParaRPr>
          </a:p>
        </p:txBody>
      </p:sp>
    </p:spTree>
    <p:extLst>
      <p:ext uri="{BB962C8B-B14F-4D97-AF65-F5344CB8AC3E}">
        <p14:creationId xmlns:p14="http://schemas.microsoft.com/office/powerpoint/2010/main" val="336500899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485900" y="141685"/>
            <a:ext cx="6172200" cy="270272"/>
          </a:xfrm>
        </p:spPr>
        <p:txBody>
          <a:bodyPr/>
          <a:lstStyle/>
          <a:p>
            <a:r>
              <a:rPr lang="en-US" altLang="zh-CN"/>
              <a:t>Completed Force Balance (no rotation)</a:t>
            </a:r>
          </a:p>
        </p:txBody>
      </p:sp>
      <mc:AlternateContent xmlns:mc="http://schemas.openxmlformats.org/markup-compatibility/2006" xmlns:a14="http://schemas.microsoft.com/office/drawing/2010/main">
        <mc:Choice Requires="a14">
          <p:sp>
            <p:nvSpPr>
              <p:cNvPr id="2" name="文本框 1">
                <a:extLst>
                  <a:ext uri="{FF2B5EF4-FFF2-40B4-BE49-F238E27FC236}">
                    <a16:creationId xmlns:a16="http://schemas.microsoft.com/office/drawing/2014/main" id="{E1F60DC9-64F9-4B7A-AE66-7471562F4024}"/>
                  </a:ext>
                </a:extLst>
              </p:cNvPr>
              <p:cNvSpPr txBox="1"/>
              <p:nvPr/>
            </p:nvSpPr>
            <p:spPr>
              <a:xfrm>
                <a:off x="1332000" y="1008000"/>
                <a:ext cx="6220677" cy="4840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altLang="zh-CN" sz="1400" i="1" smtClean="0">
                              <a:solidFill>
                                <a:srgbClr val="0000CC"/>
                              </a:solidFill>
                              <a:latin typeface="Cambria Math" panose="02040503050406030204" pitchFamily="18" charset="0"/>
                            </a:rPr>
                          </m:ctrlPr>
                        </m:fPr>
                        <m:num>
                          <m:r>
                            <a:rPr lang="en-US" altLang="zh-CN" sz="1400" b="1" i="1"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𝒖</m:t>
                          </m:r>
                        </m:num>
                        <m:den>
                          <m:r>
                            <a:rPr lang="en-US" altLang="zh-CN" sz="1400" b="1" i="1"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𝒕</m:t>
                          </m:r>
                        </m:den>
                      </m:f>
                      <m:r>
                        <a:rPr lang="en-US" altLang="zh-CN" sz="1400" b="1" i="1"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𝒖</m:t>
                      </m:r>
                      <m:f>
                        <m:fPr>
                          <m:ctrlPr>
                            <a:rPr lang="en-US" altLang="zh-CN" sz="1400" i="1" dirty="0" smtClean="0">
                              <a:solidFill>
                                <a:srgbClr val="0000CC"/>
                              </a:solidFill>
                              <a:latin typeface="Cambria Math" panose="02040503050406030204" pitchFamily="18" charset="0"/>
                            </a:rPr>
                          </m:ctrlPr>
                        </m:fPr>
                        <m:num>
                          <m:r>
                            <a:rPr lang="en-US" altLang="zh-CN" sz="1400" b="1" i="1" dirty="0" smtClean="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𝒖</m:t>
                          </m:r>
                        </m:num>
                        <m:den>
                          <m:r>
                            <a:rPr lang="en-US" altLang="zh-CN" sz="1400" b="1" i="1" dirty="0" smtClean="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𝒙</m:t>
                          </m:r>
                        </m:den>
                      </m:f>
                      <m:r>
                        <a:rPr lang="en-US" altLang="zh-CN" sz="1400" b="1" i="1" dirty="0"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𝒗</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𝒖</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𝒚</m:t>
                          </m:r>
                        </m:den>
                      </m:f>
                      <m:r>
                        <a:rPr lang="en-US" altLang="zh-CN" sz="1400" b="1" i="1" dirty="0"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𝒘</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a:solidFill>
                                <a:srgbClr val="0000CC"/>
                              </a:solidFill>
                              <a:latin typeface="Cambria Math" panose="02040503050406030204" pitchFamily="18" charset="0"/>
                            </a:rPr>
                            <m:t>𝒖</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𝒛</m:t>
                          </m:r>
                        </m:den>
                      </m:f>
                      <m:r>
                        <a:rPr lang="en-US" altLang="zh-CN" sz="1400" b="1" i="1" dirty="0" smtClean="0">
                          <a:solidFill>
                            <a:srgbClr val="0000CC"/>
                          </a:solidFill>
                          <a:latin typeface="Cambria Math" panose="02040503050406030204" pitchFamily="18" charset="0"/>
                        </a:rPr>
                        <m:t>=−</m:t>
                      </m:r>
                      <m:f>
                        <m:fPr>
                          <m:ctrlPr>
                            <a:rPr lang="en-US" altLang="zh-CN" sz="1400" i="1" dirty="0" smtClean="0">
                              <a:solidFill>
                                <a:srgbClr val="0000CC"/>
                              </a:solidFill>
                              <a:latin typeface="Cambria Math" panose="02040503050406030204" pitchFamily="18" charset="0"/>
                            </a:rPr>
                          </m:ctrlPr>
                        </m:fPr>
                        <m:num>
                          <m:r>
                            <a:rPr lang="en-US" altLang="zh-CN" sz="1400" b="1" i="1" dirty="0" smtClean="0">
                              <a:solidFill>
                                <a:srgbClr val="0000CC"/>
                              </a:solidFill>
                              <a:latin typeface="Cambria Math" panose="02040503050406030204" pitchFamily="18" charset="0"/>
                            </a:rPr>
                            <m:t>𝟏</m:t>
                          </m:r>
                        </m:num>
                        <m:den>
                          <m:r>
                            <a:rPr lang="zh-CN" altLang="en-US" sz="1400" b="1" i="1" dirty="0" smtClean="0">
                              <a:solidFill>
                                <a:srgbClr val="0000CC"/>
                              </a:solidFill>
                              <a:latin typeface="Cambria Math" panose="02040503050406030204" pitchFamily="18" charset="0"/>
                            </a:rPr>
                            <m:t>𝝆</m:t>
                          </m:r>
                        </m:den>
                      </m:f>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𝒑</m:t>
                          </m:r>
                        </m:num>
                        <m:den>
                          <m:r>
                            <a:rPr lang="en-US" altLang="zh-CN" sz="1400" b="1" i="1" dirty="0">
                              <a:solidFill>
                                <a:srgbClr val="0000CC"/>
                              </a:solidFill>
                              <a:latin typeface="Cambria Math" panose="02040503050406030204" pitchFamily="18" charset="0"/>
                            </a:rPr>
                            <m:t>𝝏</m:t>
                          </m:r>
                          <m:r>
                            <a:rPr lang="en-US" altLang="zh-CN" sz="1400" b="1" i="1" dirty="0">
                              <a:solidFill>
                                <a:srgbClr val="0000CC"/>
                              </a:solidFill>
                              <a:latin typeface="Cambria Math" panose="02040503050406030204" pitchFamily="18" charset="0"/>
                            </a:rPr>
                            <m:t>𝒙</m:t>
                          </m:r>
                        </m:den>
                      </m:f>
                      <m:r>
                        <a:rPr lang="en-US" altLang="zh-CN" sz="1400" b="1" i="1" dirty="0" smtClean="0">
                          <a:solidFill>
                            <a:srgbClr val="0000CC"/>
                          </a:solidFill>
                          <a:latin typeface="Cambria Math" panose="02040503050406030204" pitchFamily="18" charset="0"/>
                        </a:rPr>
                        <m:t>+</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num>
                        <m:den>
                          <m:r>
                            <a:rPr lang="en-US" altLang="zh-CN" sz="1400" b="1" i="1" dirty="0">
                              <a:solidFill>
                                <a:srgbClr val="0000CC"/>
                              </a:solidFill>
                              <a:latin typeface="Cambria Math" panose="02040503050406030204" pitchFamily="18" charset="0"/>
                            </a:rPr>
                            <m:t>𝝏</m:t>
                          </m:r>
                          <m:r>
                            <a:rPr lang="en-US" altLang="zh-CN" sz="1400" b="1" i="1" dirty="0">
                              <a:solidFill>
                                <a:srgbClr val="0000CC"/>
                              </a:solidFill>
                              <a:latin typeface="Cambria Math" panose="02040503050406030204" pitchFamily="18" charset="0"/>
                            </a:rPr>
                            <m:t>𝒙</m:t>
                          </m:r>
                        </m:den>
                      </m:f>
                      <m:d>
                        <m:dPr>
                          <m:ctrlPr>
                            <a:rPr lang="en-US" altLang="zh-CN" sz="1400" i="1" dirty="0" smtClean="0">
                              <a:solidFill>
                                <a:srgbClr val="0000CC"/>
                              </a:solidFill>
                              <a:latin typeface="Cambria Math" panose="02040503050406030204" pitchFamily="18" charset="0"/>
                            </a:rPr>
                          </m:ctrlPr>
                        </m:dPr>
                        <m:e>
                          <m:sSub>
                            <m:sSubPr>
                              <m:ctrlPr>
                                <a:rPr lang="en-US" altLang="zh-CN" sz="1400" i="1" dirty="0" smtClean="0">
                                  <a:solidFill>
                                    <a:srgbClr val="0000CC"/>
                                  </a:solidFill>
                                  <a:latin typeface="Cambria Math" panose="02040503050406030204" pitchFamily="18" charset="0"/>
                                </a:rPr>
                              </m:ctrlPr>
                            </m:sSubPr>
                            <m:e>
                              <m:r>
                                <a:rPr lang="en-US" altLang="zh-CN" sz="1400" b="1" i="1" dirty="0" smtClean="0">
                                  <a:solidFill>
                                    <a:srgbClr val="0000CC"/>
                                  </a:solidFill>
                                  <a:latin typeface="Cambria Math" panose="02040503050406030204" pitchFamily="18" charset="0"/>
                                </a:rPr>
                                <m:t>𝑨</m:t>
                              </m:r>
                            </m:e>
                            <m:sub>
                              <m:r>
                                <a:rPr lang="en-US" altLang="zh-CN" sz="1400" b="1" i="1" dirty="0" smtClean="0">
                                  <a:solidFill>
                                    <a:srgbClr val="0000CC"/>
                                  </a:solidFill>
                                  <a:latin typeface="Cambria Math" panose="02040503050406030204" pitchFamily="18" charset="0"/>
                                </a:rPr>
                                <m:t>𝑯</m:t>
                              </m:r>
                            </m:sub>
                          </m:sSub>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a:solidFill>
                                    <a:srgbClr val="0000CC"/>
                                  </a:solidFill>
                                  <a:latin typeface="Cambria Math" panose="02040503050406030204" pitchFamily="18" charset="0"/>
                                </a:rPr>
                                <m:t>𝒖</m:t>
                              </m:r>
                            </m:num>
                            <m:den>
                              <m:r>
                                <a:rPr lang="en-US" altLang="zh-CN" sz="1400" b="1" i="1" dirty="0">
                                  <a:solidFill>
                                    <a:srgbClr val="0000CC"/>
                                  </a:solidFill>
                                  <a:latin typeface="Cambria Math" panose="02040503050406030204" pitchFamily="18" charset="0"/>
                                </a:rPr>
                                <m:t>𝝏</m:t>
                              </m:r>
                              <m:r>
                                <a:rPr lang="en-US" altLang="zh-CN" sz="1400" b="1" i="1" dirty="0">
                                  <a:solidFill>
                                    <a:srgbClr val="0000CC"/>
                                  </a:solidFill>
                                  <a:latin typeface="Cambria Math" panose="02040503050406030204" pitchFamily="18" charset="0"/>
                                </a:rPr>
                                <m:t>𝒙</m:t>
                              </m:r>
                            </m:den>
                          </m:f>
                        </m:e>
                      </m:d>
                      <m:r>
                        <a:rPr lang="en-US" altLang="zh-CN" sz="1400" b="1" i="1" dirty="0" smtClean="0">
                          <a:solidFill>
                            <a:srgbClr val="0000CC"/>
                          </a:solidFill>
                          <a:latin typeface="Cambria Math" panose="02040503050406030204" pitchFamily="18" charset="0"/>
                        </a:rPr>
                        <m:t>+</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𝒚</m:t>
                          </m:r>
                        </m:den>
                      </m:f>
                      <m:d>
                        <m:dPr>
                          <m:ctrlPr>
                            <a:rPr lang="en-US" altLang="zh-CN" sz="1400" i="1" dirty="0">
                              <a:solidFill>
                                <a:srgbClr val="0000CC"/>
                              </a:solidFill>
                              <a:latin typeface="Cambria Math" panose="02040503050406030204" pitchFamily="18" charset="0"/>
                            </a:rPr>
                          </m:ctrlPr>
                        </m:dPr>
                        <m:e>
                          <m:sSub>
                            <m:sSubPr>
                              <m:ctrlPr>
                                <a:rPr lang="en-US" altLang="zh-CN" sz="1400" i="1" dirty="0">
                                  <a:solidFill>
                                    <a:srgbClr val="0000CC"/>
                                  </a:solidFill>
                                  <a:latin typeface="Cambria Math" panose="02040503050406030204" pitchFamily="18" charset="0"/>
                                </a:rPr>
                              </m:ctrlPr>
                            </m:sSubPr>
                            <m:e>
                              <m:r>
                                <a:rPr lang="en-US" altLang="zh-CN" sz="1400" b="1" i="1" dirty="0">
                                  <a:solidFill>
                                    <a:srgbClr val="0000CC"/>
                                  </a:solidFill>
                                  <a:latin typeface="Cambria Math" panose="02040503050406030204" pitchFamily="18" charset="0"/>
                                </a:rPr>
                                <m:t>𝑨</m:t>
                              </m:r>
                            </m:e>
                            <m:sub>
                              <m:r>
                                <a:rPr lang="en-US" altLang="zh-CN" sz="1400" b="1" i="1" dirty="0">
                                  <a:solidFill>
                                    <a:srgbClr val="0000CC"/>
                                  </a:solidFill>
                                  <a:latin typeface="Cambria Math" panose="02040503050406030204" pitchFamily="18" charset="0"/>
                                </a:rPr>
                                <m:t>𝑯</m:t>
                              </m:r>
                            </m:sub>
                          </m:sSub>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a:solidFill>
                                    <a:srgbClr val="0000CC"/>
                                  </a:solidFill>
                                  <a:latin typeface="Cambria Math" panose="02040503050406030204" pitchFamily="18" charset="0"/>
                                </a:rPr>
                                <m:t>𝒖</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𝒚</m:t>
                              </m:r>
                            </m:den>
                          </m:f>
                        </m:e>
                      </m:d>
                      <m:r>
                        <a:rPr lang="en-US" altLang="zh-CN" sz="1400" b="1" i="1" dirty="0" smtClean="0">
                          <a:solidFill>
                            <a:srgbClr val="0000CC"/>
                          </a:solidFill>
                          <a:latin typeface="Cambria Math" panose="02040503050406030204" pitchFamily="18" charset="0"/>
                        </a:rPr>
                        <m:t>+</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𝒛</m:t>
                          </m:r>
                        </m:den>
                      </m:f>
                      <m:d>
                        <m:dPr>
                          <m:ctrlPr>
                            <a:rPr lang="en-US" altLang="zh-CN" sz="1400" i="1" dirty="0">
                              <a:solidFill>
                                <a:srgbClr val="0000CC"/>
                              </a:solidFill>
                              <a:latin typeface="Cambria Math" panose="02040503050406030204" pitchFamily="18" charset="0"/>
                            </a:rPr>
                          </m:ctrlPr>
                        </m:dPr>
                        <m:e>
                          <m:sSub>
                            <m:sSubPr>
                              <m:ctrlPr>
                                <a:rPr lang="en-US" altLang="zh-CN" sz="1400" i="1" dirty="0">
                                  <a:solidFill>
                                    <a:srgbClr val="0000CC"/>
                                  </a:solidFill>
                                  <a:latin typeface="Cambria Math" panose="02040503050406030204" pitchFamily="18" charset="0"/>
                                </a:rPr>
                              </m:ctrlPr>
                            </m:sSubPr>
                            <m:e>
                              <m:r>
                                <a:rPr lang="en-US" altLang="zh-CN" sz="1400" b="1" i="1" dirty="0">
                                  <a:solidFill>
                                    <a:srgbClr val="0000CC"/>
                                  </a:solidFill>
                                  <a:latin typeface="Cambria Math" panose="02040503050406030204" pitchFamily="18" charset="0"/>
                                </a:rPr>
                                <m:t>𝑨</m:t>
                              </m:r>
                            </m:e>
                            <m:sub>
                              <m:r>
                                <a:rPr lang="en-US" altLang="zh-CN" sz="1400" b="1" i="1" dirty="0" smtClean="0">
                                  <a:solidFill>
                                    <a:srgbClr val="0000CC"/>
                                  </a:solidFill>
                                  <a:latin typeface="Cambria Math" panose="02040503050406030204" pitchFamily="18" charset="0"/>
                                </a:rPr>
                                <m:t>𝑽</m:t>
                              </m:r>
                            </m:sub>
                          </m:sSub>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a:solidFill>
                                    <a:srgbClr val="0000CC"/>
                                  </a:solidFill>
                                  <a:latin typeface="Cambria Math" panose="02040503050406030204" pitchFamily="18" charset="0"/>
                                </a:rPr>
                                <m:t>𝒖</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𝒛</m:t>
                              </m:r>
                            </m:den>
                          </m:f>
                        </m:e>
                      </m:d>
                    </m:oMath>
                  </m:oMathPara>
                </a14:m>
                <a:endParaRPr lang="zh-CN" altLang="en-US" sz="1400" i="1" dirty="0">
                  <a:solidFill>
                    <a:srgbClr val="0000CC"/>
                  </a:solidFill>
                </a:endParaRPr>
              </a:p>
            </p:txBody>
          </p:sp>
        </mc:Choice>
        <mc:Fallback xmlns="">
          <p:sp>
            <p:nvSpPr>
              <p:cNvPr id="2" name="文本框 1">
                <a:extLst>
                  <a:ext uri="{FF2B5EF4-FFF2-40B4-BE49-F238E27FC236}">
                    <a16:creationId xmlns:a16="http://schemas.microsoft.com/office/drawing/2014/main" id="{E1F60DC9-64F9-4B7A-AE66-7471562F4024}"/>
                  </a:ext>
                </a:extLst>
              </p:cNvPr>
              <p:cNvSpPr txBox="1">
                <a:spLocks noRot="1" noChangeAspect="1" noMove="1" noResize="1" noEditPoints="1" noAdjustHandles="1" noChangeArrowheads="1" noChangeShapeType="1" noTextEdit="1"/>
              </p:cNvSpPr>
              <p:nvPr/>
            </p:nvSpPr>
            <p:spPr>
              <a:xfrm>
                <a:off x="1332000" y="1008000"/>
                <a:ext cx="6220677" cy="484043"/>
              </a:xfrm>
              <a:prstGeom prst="rect">
                <a:avLst/>
              </a:prstGeom>
              <a:blipFill>
                <a:blip r:embed="rId3"/>
                <a:stretch>
                  <a:fillRect l="-196" b="-75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文本框 4">
                <a:extLst>
                  <a:ext uri="{FF2B5EF4-FFF2-40B4-BE49-F238E27FC236}">
                    <a16:creationId xmlns:a16="http://schemas.microsoft.com/office/drawing/2014/main" id="{5F3C56D5-BF87-43DE-92DB-2BB5A703C3D3}"/>
                  </a:ext>
                </a:extLst>
              </p:cNvPr>
              <p:cNvSpPr txBox="1"/>
              <p:nvPr/>
            </p:nvSpPr>
            <p:spPr>
              <a:xfrm>
                <a:off x="1332000" y="1800000"/>
                <a:ext cx="6164573" cy="4840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altLang="zh-CN" sz="1400" i="1" smtClean="0">
                              <a:solidFill>
                                <a:srgbClr val="0000CC"/>
                              </a:solidFill>
                              <a:latin typeface="Cambria Math" panose="02040503050406030204" pitchFamily="18" charset="0"/>
                            </a:rPr>
                          </m:ctrlPr>
                        </m:fPr>
                        <m:num>
                          <m:r>
                            <a:rPr lang="en-US" altLang="zh-CN" sz="1400" b="1" i="1"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𝒗</m:t>
                          </m:r>
                        </m:num>
                        <m:den>
                          <m:r>
                            <a:rPr lang="en-US" altLang="zh-CN" sz="1400" b="1" i="1"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𝒕</m:t>
                          </m:r>
                        </m:den>
                      </m:f>
                      <m:r>
                        <a:rPr lang="en-US" altLang="zh-CN" sz="1400" b="1" i="1"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𝒖</m:t>
                      </m:r>
                      <m:f>
                        <m:fPr>
                          <m:ctrlPr>
                            <a:rPr lang="en-US" altLang="zh-CN" sz="1400" i="1" dirty="0" smtClean="0">
                              <a:solidFill>
                                <a:srgbClr val="0000CC"/>
                              </a:solidFill>
                              <a:latin typeface="Cambria Math" panose="02040503050406030204" pitchFamily="18" charset="0"/>
                            </a:rPr>
                          </m:ctrlPr>
                        </m:fPr>
                        <m:num>
                          <m:r>
                            <a:rPr lang="en-US" altLang="zh-CN" sz="1400" b="1" i="1" dirty="0" smtClean="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𝒗</m:t>
                          </m:r>
                        </m:num>
                        <m:den>
                          <m:r>
                            <a:rPr lang="en-US" altLang="zh-CN" sz="1400" b="1" i="1" dirty="0" smtClean="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𝒙</m:t>
                          </m:r>
                        </m:den>
                      </m:f>
                      <m:r>
                        <a:rPr lang="en-US" altLang="zh-CN" sz="1400" b="1" i="1" dirty="0"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𝒗</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𝒗</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𝒚</m:t>
                          </m:r>
                        </m:den>
                      </m:f>
                      <m:r>
                        <a:rPr lang="en-US" altLang="zh-CN" sz="1400" b="1" i="1" dirty="0"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𝒘</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𝒗</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𝒛</m:t>
                          </m:r>
                        </m:den>
                      </m:f>
                      <m:r>
                        <a:rPr lang="en-US" altLang="zh-CN" sz="1400" b="1" i="1" dirty="0" smtClean="0">
                          <a:solidFill>
                            <a:srgbClr val="0000CC"/>
                          </a:solidFill>
                          <a:latin typeface="Cambria Math" panose="02040503050406030204" pitchFamily="18" charset="0"/>
                        </a:rPr>
                        <m:t>=−</m:t>
                      </m:r>
                      <m:f>
                        <m:fPr>
                          <m:ctrlPr>
                            <a:rPr lang="en-US" altLang="zh-CN" sz="1400" i="1" dirty="0" smtClean="0">
                              <a:solidFill>
                                <a:srgbClr val="0000CC"/>
                              </a:solidFill>
                              <a:latin typeface="Cambria Math" panose="02040503050406030204" pitchFamily="18" charset="0"/>
                            </a:rPr>
                          </m:ctrlPr>
                        </m:fPr>
                        <m:num>
                          <m:r>
                            <a:rPr lang="en-US" altLang="zh-CN" sz="1400" b="1" i="1" dirty="0" smtClean="0">
                              <a:solidFill>
                                <a:srgbClr val="0000CC"/>
                              </a:solidFill>
                              <a:latin typeface="Cambria Math" panose="02040503050406030204" pitchFamily="18" charset="0"/>
                            </a:rPr>
                            <m:t>𝟏</m:t>
                          </m:r>
                        </m:num>
                        <m:den>
                          <m:r>
                            <a:rPr lang="zh-CN" altLang="en-US" sz="1400" b="1" i="1" dirty="0" smtClean="0">
                              <a:solidFill>
                                <a:srgbClr val="0000CC"/>
                              </a:solidFill>
                              <a:latin typeface="Cambria Math" panose="02040503050406030204" pitchFamily="18" charset="0"/>
                            </a:rPr>
                            <m:t>𝝆</m:t>
                          </m:r>
                        </m:den>
                      </m:f>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𝒑</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𝒚</m:t>
                          </m:r>
                        </m:den>
                      </m:f>
                      <m:r>
                        <a:rPr lang="en-US" altLang="zh-CN" sz="1400" b="1" i="1" dirty="0" smtClean="0">
                          <a:solidFill>
                            <a:srgbClr val="0000CC"/>
                          </a:solidFill>
                          <a:latin typeface="Cambria Math" panose="02040503050406030204" pitchFamily="18" charset="0"/>
                        </a:rPr>
                        <m:t>+</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num>
                        <m:den>
                          <m:r>
                            <a:rPr lang="en-US" altLang="zh-CN" sz="1400" b="1" i="1" dirty="0">
                              <a:solidFill>
                                <a:srgbClr val="0000CC"/>
                              </a:solidFill>
                              <a:latin typeface="Cambria Math" panose="02040503050406030204" pitchFamily="18" charset="0"/>
                            </a:rPr>
                            <m:t>𝝏</m:t>
                          </m:r>
                          <m:r>
                            <a:rPr lang="en-US" altLang="zh-CN" sz="1400" b="1" i="1" dirty="0">
                              <a:solidFill>
                                <a:srgbClr val="0000CC"/>
                              </a:solidFill>
                              <a:latin typeface="Cambria Math" panose="02040503050406030204" pitchFamily="18" charset="0"/>
                            </a:rPr>
                            <m:t>𝒙</m:t>
                          </m:r>
                        </m:den>
                      </m:f>
                      <m:d>
                        <m:dPr>
                          <m:ctrlPr>
                            <a:rPr lang="en-US" altLang="zh-CN" sz="1400" i="1" dirty="0" smtClean="0">
                              <a:solidFill>
                                <a:srgbClr val="0000CC"/>
                              </a:solidFill>
                              <a:latin typeface="Cambria Math" panose="02040503050406030204" pitchFamily="18" charset="0"/>
                            </a:rPr>
                          </m:ctrlPr>
                        </m:dPr>
                        <m:e>
                          <m:sSub>
                            <m:sSubPr>
                              <m:ctrlPr>
                                <a:rPr lang="en-US" altLang="zh-CN" sz="1400" i="1" dirty="0" smtClean="0">
                                  <a:solidFill>
                                    <a:srgbClr val="0000CC"/>
                                  </a:solidFill>
                                  <a:latin typeface="Cambria Math" panose="02040503050406030204" pitchFamily="18" charset="0"/>
                                </a:rPr>
                              </m:ctrlPr>
                            </m:sSubPr>
                            <m:e>
                              <m:r>
                                <a:rPr lang="en-US" altLang="zh-CN" sz="1400" b="1" i="1" dirty="0" smtClean="0">
                                  <a:solidFill>
                                    <a:srgbClr val="0000CC"/>
                                  </a:solidFill>
                                  <a:latin typeface="Cambria Math" panose="02040503050406030204" pitchFamily="18" charset="0"/>
                                </a:rPr>
                                <m:t>𝑨</m:t>
                              </m:r>
                            </m:e>
                            <m:sub>
                              <m:r>
                                <a:rPr lang="en-US" altLang="zh-CN" sz="1400" b="1" i="1" dirty="0" smtClean="0">
                                  <a:solidFill>
                                    <a:srgbClr val="0000CC"/>
                                  </a:solidFill>
                                  <a:latin typeface="Cambria Math" panose="02040503050406030204" pitchFamily="18" charset="0"/>
                                </a:rPr>
                                <m:t>𝑯</m:t>
                              </m:r>
                            </m:sub>
                          </m:sSub>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𝒗</m:t>
                              </m:r>
                            </m:num>
                            <m:den>
                              <m:r>
                                <a:rPr lang="en-US" altLang="zh-CN" sz="1400" b="1" i="1" dirty="0">
                                  <a:solidFill>
                                    <a:srgbClr val="0000CC"/>
                                  </a:solidFill>
                                  <a:latin typeface="Cambria Math" panose="02040503050406030204" pitchFamily="18" charset="0"/>
                                </a:rPr>
                                <m:t>𝝏</m:t>
                              </m:r>
                              <m:r>
                                <a:rPr lang="en-US" altLang="zh-CN" sz="1400" b="1" i="1" dirty="0">
                                  <a:solidFill>
                                    <a:srgbClr val="0000CC"/>
                                  </a:solidFill>
                                  <a:latin typeface="Cambria Math" panose="02040503050406030204" pitchFamily="18" charset="0"/>
                                </a:rPr>
                                <m:t>𝒙</m:t>
                              </m:r>
                            </m:den>
                          </m:f>
                        </m:e>
                      </m:d>
                      <m:r>
                        <a:rPr lang="en-US" altLang="zh-CN" sz="1400" b="1" i="1" dirty="0" smtClean="0">
                          <a:solidFill>
                            <a:srgbClr val="0000CC"/>
                          </a:solidFill>
                          <a:latin typeface="Cambria Math" panose="02040503050406030204" pitchFamily="18" charset="0"/>
                        </a:rPr>
                        <m:t>+</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𝒚</m:t>
                          </m:r>
                        </m:den>
                      </m:f>
                      <m:d>
                        <m:dPr>
                          <m:ctrlPr>
                            <a:rPr lang="en-US" altLang="zh-CN" sz="1400" i="1" dirty="0">
                              <a:solidFill>
                                <a:srgbClr val="0000CC"/>
                              </a:solidFill>
                              <a:latin typeface="Cambria Math" panose="02040503050406030204" pitchFamily="18" charset="0"/>
                            </a:rPr>
                          </m:ctrlPr>
                        </m:dPr>
                        <m:e>
                          <m:sSub>
                            <m:sSubPr>
                              <m:ctrlPr>
                                <a:rPr lang="en-US" altLang="zh-CN" sz="1400" i="1" dirty="0">
                                  <a:solidFill>
                                    <a:srgbClr val="0000CC"/>
                                  </a:solidFill>
                                  <a:latin typeface="Cambria Math" panose="02040503050406030204" pitchFamily="18" charset="0"/>
                                </a:rPr>
                              </m:ctrlPr>
                            </m:sSubPr>
                            <m:e>
                              <m:r>
                                <a:rPr lang="en-US" altLang="zh-CN" sz="1400" b="1" i="1" dirty="0">
                                  <a:solidFill>
                                    <a:srgbClr val="0000CC"/>
                                  </a:solidFill>
                                  <a:latin typeface="Cambria Math" panose="02040503050406030204" pitchFamily="18" charset="0"/>
                                </a:rPr>
                                <m:t>𝑨</m:t>
                              </m:r>
                            </m:e>
                            <m:sub>
                              <m:r>
                                <a:rPr lang="en-US" altLang="zh-CN" sz="1400" b="1" i="1" dirty="0">
                                  <a:solidFill>
                                    <a:srgbClr val="0000CC"/>
                                  </a:solidFill>
                                  <a:latin typeface="Cambria Math" panose="02040503050406030204" pitchFamily="18" charset="0"/>
                                </a:rPr>
                                <m:t>𝑯</m:t>
                              </m:r>
                            </m:sub>
                          </m:sSub>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𝒗</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𝒚</m:t>
                              </m:r>
                            </m:den>
                          </m:f>
                        </m:e>
                      </m:d>
                      <m:r>
                        <a:rPr lang="en-US" altLang="zh-CN" sz="1400" b="1" i="1" dirty="0" smtClean="0">
                          <a:solidFill>
                            <a:srgbClr val="0000CC"/>
                          </a:solidFill>
                          <a:latin typeface="Cambria Math" panose="02040503050406030204" pitchFamily="18" charset="0"/>
                        </a:rPr>
                        <m:t>+</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𝒛</m:t>
                          </m:r>
                        </m:den>
                      </m:f>
                      <m:d>
                        <m:dPr>
                          <m:ctrlPr>
                            <a:rPr lang="en-US" altLang="zh-CN" sz="1400" i="1" dirty="0">
                              <a:solidFill>
                                <a:srgbClr val="0000CC"/>
                              </a:solidFill>
                              <a:latin typeface="Cambria Math" panose="02040503050406030204" pitchFamily="18" charset="0"/>
                            </a:rPr>
                          </m:ctrlPr>
                        </m:dPr>
                        <m:e>
                          <m:sSub>
                            <m:sSubPr>
                              <m:ctrlPr>
                                <a:rPr lang="en-US" altLang="zh-CN" sz="1400" i="1" dirty="0">
                                  <a:solidFill>
                                    <a:srgbClr val="0000CC"/>
                                  </a:solidFill>
                                  <a:latin typeface="Cambria Math" panose="02040503050406030204" pitchFamily="18" charset="0"/>
                                </a:rPr>
                              </m:ctrlPr>
                            </m:sSubPr>
                            <m:e>
                              <m:r>
                                <a:rPr lang="en-US" altLang="zh-CN" sz="1400" b="1" i="1" dirty="0">
                                  <a:solidFill>
                                    <a:srgbClr val="0000CC"/>
                                  </a:solidFill>
                                  <a:latin typeface="Cambria Math" panose="02040503050406030204" pitchFamily="18" charset="0"/>
                                </a:rPr>
                                <m:t>𝑨</m:t>
                              </m:r>
                            </m:e>
                            <m:sub>
                              <m:r>
                                <a:rPr lang="en-US" altLang="zh-CN" sz="1400" b="1" i="1" dirty="0" smtClean="0">
                                  <a:solidFill>
                                    <a:srgbClr val="0000CC"/>
                                  </a:solidFill>
                                  <a:latin typeface="Cambria Math" panose="02040503050406030204" pitchFamily="18" charset="0"/>
                                </a:rPr>
                                <m:t>𝑽</m:t>
                              </m:r>
                            </m:sub>
                          </m:sSub>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𝒗</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𝒛</m:t>
                              </m:r>
                            </m:den>
                          </m:f>
                        </m:e>
                      </m:d>
                    </m:oMath>
                  </m:oMathPara>
                </a14:m>
                <a:endParaRPr lang="zh-CN" altLang="en-US" sz="1400" i="1" dirty="0">
                  <a:solidFill>
                    <a:srgbClr val="0000CC"/>
                  </a:solidFill>
                </a:endParaRPr>
              </a:p>
            </p:txBody>
          </p:sp>
        </mc:Choice>
        <mc:Fallback xmlns="">
          <p:sp>
            <p:nvSpPr>
              <p:cNvPr id="5" name="文本框 4">
                <a:extLst>
                  <a:ext uri="{FF2B5EF4-FFF2-40B4-BE49-F238E27FC236}">
                    <a16:creationId xmlns:a16="http://schemas.microsoft.com/office/drawing/2014/main" id="{5F3C56D5-BF87-43DE-92DB-2BB5A703C3D3}"/>
                  </a:ext>
                </a:extLst>
              </p:cNvPr>
              <p:cNvSpPr txBox="1">
                <a:spLocks noRot="1" noChangeAspect="1" noMove="1" noResize="1" noEditPoints="1" noAdjustHandles="1" noChangeArrowheads="1" noChangeShapeType="1" noTextEdit="1"/>
              </p:cNvSpPr>
              <p:nvPr/>
            </p:nvSpPr>
            <p:spPr>
              <a:xfrm>
                <a:off x="1332000" y="1800000"/>
                <a:ext cx="6164573" cy="484043"/>
              </a:xfrm>
              <a:prstGeom prst="rect">
                <a:avLst/>
              </a:prstGeom>
              <a:blipFill>
                <a:blip r:embed="rId4"/>
                <a:stretch>
                  <a:fillRect l="-198" b="-75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文本框 5">
                <a:extLst>
                  <a:ext uri="{FF2B5EF4-FFF2-40B4-BE49-F238E27FC236}">
                    <a16:creationId xmlns:a16="http://schemas.microsoft.com/office/drawing/2014/main" id="{7CA8A89D-71E5-4480-B6ED-72E47AC62C54}"/>
                  </a:ext>
                </a:extLst>
              </p:cNvPr>
              <p:cNvSpPr txBox="1"/>
              <p:nvPr/>
            </p:nvSpPr>
            <p:spPr>
              <a:xfrm>
                <a:off x="1332000" y="2592000"/>
                <a:ext cx="6736460" cy="4840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altLang="zh-CN" sz="1400" i="1" smtClean="0">
                              <a:solidFill>
                                <a:srgbClr val="0000CC"/>
                              </a:solidFill>
                              <a:latin typeface="Cambria Math" panose="02040503050406030204" pitchFamily="18" charset="0"/>
                            </a:rPr>
                          </m:ctrlPr>
                        </m:fPr>
                        <m:num>
                          <m:r>
                            <a:rPr lang="en-US" altLang="zh-CN" sz="1400" b="1" i="1"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𝒘</m:t>
                          </m:r>
                        </m:num>
                        <m:den>
                          <m:r>
                            <a:rPr lang="en-US" altLang="zh-CN" sz="1400" b="1" i="1"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𝒕</m:t>
                          </m:r>
                        </m:den>
                      </m:f>
                      <m:r>
                        <a:rPr lang="en-US" altLang="zh-CN" sz="1400" b="1" i="1"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𝒖</m:t>
                      </m:r>
                      <m:f>
                        <m:fPr>
                          <m:ctrlPr>
                            <a:rPr lang="en-US" altLang="zh-CN" sz="1400" i="1" dirty="0" smtClean="0">
                              <a:solidFill>
                                <a:srgbClr val="0000CC"/>
                              </a:solidFill>
                              <a:latin typeface="Cambria Math" panose="02040503050406030204" pitchFamily="18" charset="0"/>
                            </a:rPr>
                          </m:ctrlPr>
                        </m:fPr>
                        <m:num>
                          <m:r>
                            <a:rPr lang="en-US" altLang="zh-CN" sz="1400" b="1" i="1" dirty="0" smtClean="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𝒘</m:t>
                          </m:r>
                        </m:num>
                        <m:den>
                          <m:r>
                            <a:rPr lang="en-US" altLang="zh-CN" sz="1400" b="1" i="1" dirty="0" smtClean="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𝒙</m:t>
                          </m:r>
                        </m:den>
                      </m:f>
                      <m:r>
                        <a:rPr lang="en-US" altLang="zh-CN" sz="1400" b="1" i="1" dirty="0"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𝒗</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𝒘</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𝒚</m:t>
                          </m:r>
                        </m:den>
                      </m:f>
                      <m:r>
                        <a:rPr lang="en-US" altLang="zh-CN" sz="1400" b="1" i="1" dirty="0"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𝒘</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𝒘</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𝒛</m:t>
                          </m:r>
                        </m:den>
                      </m:f>
                      <m:r>
                        <a:rPr lang="en-US" altLang="zh-CN" sz="1400" b="1" i="1" dirty="0" smtClean="0">
                          <a:solidFill>
                            <a:srgbClr val="0000CC"/>
                          </a:solidFill>
                          <a:latin typeface="Cambria Math" panose="02040503050406030204" pitchFamily="18" charset="0"/>
                        </a:rPr>
                        <m:t>=−</m:t>
                      </m:r>
                      <m:f>
                        <m:fPr>
                          <m:ctrlPr>
                            <a:rPr lang="en-US" altLang="zh-CN" sz="1400" i="1" dirty="0" smtClean="0">
                              <a:solidFill>
                                <a:srgbClr val="0000CC"/>
                              </a:solidFill>
                              <a:latin typeface="Cambria Math" panose="02040503050406030204" pitchFamily="18" charset="0"/>
                            </a:rPr>
                          </m:ctrlPr>
                        </m:fPr>
                        <m:num>
                          <m:r>
                            <a:rPr lang="en-US" altLang="zh-CN" sz="1400" b="1" i="1" dirty="0" smtClean="0">
                              <a:solidFill>
                                <a:srgbClr val="0000CC"/>
                              </a:solidFill>
                              <a:latin typeface="Cambria Math" panose="02040503050406030204" pitchFamily="18" charset="0"/>
                            </a:rPr>
                            <m:t>𝟏</m:t>
                          </m:r>
                        </m:num>
                        <m:den>
                          <m:r>
                            <a:rPr lang="zh-CN" altLang="en-US" sz="1400" b="1" i="1" dirty="0" smtClean="0">
                              <a:solidFill>
                                <a:srgbClr val="0000CC"/>
                              </a:solidFill>
                              <a:latin typeface="Cambria Math" panose="02040503050406030204" pitchFamily="18" charset="0"/>
                            </a:rPr>
                            <m:t>𝝆</m:t>
                          </m:r>
                        </m:den>
                      </m:f>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𝒑</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𝒛</m:t>
                          </m:r>
                        </m:den>
                      </m:f>
                      <m:r>
                        <a:rPr lang="en-US" altLang="zh-CN" sz="1400" b="1" i="1" dirty="0" smtClean="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𝒈</m:t>
                      </m:r>
                      <m:r>
                        <a:rPr lang="en-US" altLang="zh-CN" sz="1400" b="1" i="1" dirty="0" smtClean="0">
                          <a:solidFill>
                            <a:srgbClr val="0000CC"/>
                          </a:solidFill>
                          <a:latin typeface="Cambria Math" panose="02040503050406030204" pitchFamily="18" charset="0"/>
                        </a:rPr>
                        <m:t>+</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num>
                        <m:den>
                          <m:r>
                            <a:rPr lang="en-US" altLang="zh-CN" sz="1400" b="1" i="1" dirty="0">
                              <a:solidFill>
                                <a:srgbClr val="0000CC"/>
                              </a:solidFill>
                              <a:latin typeface="Cambria Math" panose="02040503050406030204" pitchFamily="18" charset="0"/>
                            </a:rPr>
                            <m:t>𝝏</m:t>
                          </m:r>
                          <m:r>
                            <a:rPr lang="en-US" altLang="zh-CN" sz="1400" b="1" i="1" dirty="0">
                              <a:solidFill>
                                <a:srgbClr val="0000CC"/>
                              </a:solidFill>
                              <a:latin typeface="Cambria Math" panose="02040503050406030204" pitchFamily="18" charset="0"/>
                            </a:rPr>
                            <m:t>𝒙</m:t>
                          </m:r>
                        </m:den>
                      </m:f>
                      <m:d>
                        <m:dPr>
                          <m:ctrlPr>
                            <a:rPr lang="en-US" altLang="zh-CN" sz="1400" i="1" dirty="0" smtClean="0">
                              <a:solidFill>
                                <a:srgbClr val="0000CC"/>
                              </a:solidFill>
                              <a:latin typeface="Cambria Math" panose="02040503050406030204" pitchFamily="18" charset="0"/>
                            </a:rPr>
                          </m:ctrlPr>
                        </m:dPr>
                        <m:e>
                          <m:sSub>
                            <m:sSubPr>
                              <m:ctrlPr>
                                <a:rPr lang="en-US" altLang="zh-CN" sz="1400" i="1" dirty="0" smtClean="0">
                                  <a:solidFill>
                                    <a:srgbClr val="0000CC"/>
                                  </a:solidFill>
                                  <a:latin typeface="Cambria Math" panose="02040503050406030204" pitchFamily="18" charset="0"/>
                                </a:rPr>
                              </m:ctrlPr>
                            </m:sSubPr>
                            <m:e>
                              <m:r>
                                <a:rPr lang="en-US" altLang="zh-CN" sz="1400" b="1" i="1" dirty="0" smtClean="0">
                                  <a:solidFill>
                                    <a:srgbClr val="0000CC"/>
                                  </a:solidFill>
                                  <a:latin typeface="Cambria Math" panose="02040503050406030204" pitchFamily="18" charset="0"/>
                                </a:rPr>
                                <m:t>𝑨</m:t>
                              </m:r>
                            </m:e>
                            <m:sub>
                              <m:r>
                                <a:rPr lang="en-US" altLang="zh-CN" sz="1400" b="1" i="1" dirty="0" smtClean="0">
                                  <a:solidFill>
                                    <a:srgbClr val="0000CC"/>
                                  </a:solidFill>
                                  <a:latin typeface="Cambria Math" panose="02040503050406030204" pitchFamily="18" charset="0"/>
                                </a:rPr>
                                <m:t>𝑯</m:t>
                              </m:r>
                            </m:sub>
                          </m:sSub>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𝒘</m:t>
                              </m:r>
                            </m:num>
                            <m:den>
                              <m:r>
                                <a:rPr lang="en-US" altLang="zh-CN" sz="1400" b="1" i="1" dirty="0">
                                  <a:solidFill>
                                    <a:srgbClr val="0000CC"/>
                                  </a:solidFill>
                                  <a:latin typeface="Cambria Math" panose="02040503050406030204" pitchFamily="18" charset="0"/>
                                </a:rPr>
                                <m:t>𝝏</m:t>
                              </m:r>
                              <m:r>
                                <a:rPr lang="en-US" altLang="zh-CN" sz="1400" b="1" i="1" dirty="0">
                                  <a:solidFill>
                                    <a:srgbClr val="0000CC"/>
                                  </a:solidFill>
                                  <a:latin typeface="Cambria Math" panose="02040503050406030204" pitchFamily="18" charset="0"/>
                                </a:rPr>
                                <m:t>𝒙</m:t>
                              </m:r>
                            </m:den>
                          </m:f>
                        </m:e>
                      </m:d>
                      <m:r>
                        <a:rPr lang="en-US" altLang="zh-CN" sz="1400" b="1" i="1" dirty="0" smtClean="0">
                          <a:solidFill>
                            <a:srgbClr val="0000CC"/>
                          </a:solidFill>
                          <a:latin typeface="Cambria Math" panose="02040503050406030204" pitchFamily="18" charset="0"/>
                        </a:rPr>
                        <m:t>+</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𝒚</m:t>
                          </m:r>
                        </m:den>
                      </m:f>
                      <m:d>
                        <m:dPr>
                          <m:ctrlPr>
                            <a:rPr lang="en-US" altLang="zh-CN" sz="1400" i="1" dirty="0">
                              <a:solidFill>
                                <a:srgbClr val="0000CC"/>
                              </a:solidFill>
                              <a:latin typeface="Cambria Math" panose="02040503050406030204" pitchFamily="18" charset="0"/>
                            </a:rPr>
                          </m:ctrlPr>
                        </m:dPr>
                        <m:e>
                          <m:sSub>
                            <m:sSubPr>
                              <m:ctrlPr>
                                <a:rPr lang="en-US" altLang="zh-CN" sz="1400" i="1" dirty="0">
                                  <a:solidFill>
                                    <a:srgbClr val="0000CC"/>
                                  </a:solidFill>
                                  <a:latin typeface="Cambria Math" panose="02040503050406030204" pitchFamily="18" charset="0"/>
                                </a:rPr>
                              </m:ctrlPr>
                            </m:sSubPr>
                            <m:e>
                              <m:r>
                                <a:rPr lang="en-US" altLang="zh-CN" sz="1400" b="1" i="1" dirty="0">
                                  <a:solidFill>
                                    <a:srgbClr val="0000CC"/>
                                  </a:solidFill>
                                  <a:latin typeface="Cambria Math" panose="02040503050406030204" pitchFamily="18" charset="0"/>
                                </a:rPr>
                                <m:t>𝑨</m:t>
                              </m:r>
                            </m:e>
                            <m:sub>
                              <m:r>
                                <a:rPr lang="en-US" altLang="zh-CN" sz="1400" b="1" i="1" dirty="0">
                                  <a:solidFill>
                                    <a:srgbClr val="0000CC"/>
                                  </a:solidFill>
                                  <a:latin typeface="Cambria Math" panose="02040503050406030204" pitchFamily="18" charset="0"/>
                                </a:rPr>
                                <m:t>𝑯</m:t>
                              </m:r>
                            </m:sub>
                          </m:sSub>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𝒘</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𝒚</m:t>
                              </m:r>
                            </m:den>
                          </m:f>
                        </m:e>
                      </m:d>
                      <m:r>
                        <a:rPr lang="en-US" altLang="zh-CN" sz="1400" b="1" i="1" dirty="0" smtClean="0">
                          <a:solidFill>
                            <a:srgbClr val="0000CC"/>
                          </a:solidFill>
                          <a:latin typeface="Cambria Math" panose="02040503050406030204" pitchFamily="18" charset="0"/>
                        </a:rPr>
                        <m:t>+</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𝒛</m:t>
                          </m:r>
                        </m:den>
                      </m:f>
                      <m:d>
                        <m:dPr>
                          <m:ctrlPr>
                            <a:rPr lang="en-US" altLang="zh-CN" sz="1400" i="1" dirty="0">
                              <a:solidFill>
                                <a:srgbClr val="0000CC"/>
                              </a:solidFill>
                              <a:latin typeface="Cambria Math" panose="02040503050406030204" pitchFamily="18" charset="0"/>
                            </a:rPr>
                          </m:ctrlPr>
                        </m:dPr>
                        <m:e>
                          <m:sSub>
                            <m:sSubPr>
                              <m:ctrlPr>
                                <a:rPr lang="en-US" altLang="zh-CN" sz="1400" i="1" dirty="0">
                                  <a:solidFill>
                                    <a:srgbClr val="0000CC"/>
                                  </a:solidFill>
                                  <a:latin typeface="Cambria Math" panose="02040503050406030204" pitchFamily="18" charset="0"/>
                                </a:rPr>
                              </m:ctrlPr>
                            </m:sSubPr>
                            <m:e>
                              <m:r>
                                <a:rPr lang="en-US" altLang="zh-CN" sz="1400" b="1" i="1" dirty="0">
                                  <a:solidFill>
                                    <a:srgbClr val="0000CC"/>
                                  </a:solidFill>
                                  <a:latin typeface="Cambria Math" panose="02040503050406030204" pitchFamily="18" charset="0"/>
                                </a:rPr>
                                <m:t>𝑨</m:t>
                              </m:r>
                            </m:e>
                            <m:sub>
                              <m:r>
                                <a:rPr lang="en-US" altLang="zh-CN" sz="1400" b="1" i="1" dirty="0" smtClean="0">
                                  <a:solidFill>
                                    <a:srgbClr val="0000CC"/>
                                  </a:solidFill>
                                  <a:latin typeface="Cambria Math" panose="02040503050406030204" pitchFamily="18" charset="0"/>
                                </a:rPr>
                                <m:t>𝑽</m:t>
                              </m:r>
                            </m:sub>
                          </m:sSub>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𝒘</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𝒛</m:t>
                              </m:r>
                            </m:den>
                          </m:f>
                        </m:e>
                      </m:d>
                    </m:oMath>
                  </m:oMathPara>
                </a14:m>
                <a:endParaRPr lang="zh-CN" altLang="en-US" sz="1400" i="1" dirty="0">
                  <a:solidFill>
                    <a:srgbClr val="0000CC"/>
                  </a:solidFill>
                </a:endParaRPr>
              </a:p>
            </p:txBody>
          </p:sp>
        </mc:Choice>
        <mc:Fallback xmlns="">
          <p:sp>
            <p:nvSpPr>
              <p:cNvPr id="6" name="文本框 5">
                <a:extLst>
                  <a:ext uri="{FF2B5EF4-FFF2-40B4-BE49-F238E27FC236}">
                    <a16:creationId xmlns:a16="http://schemas.microsoft.com/office/drawing/2014/main" id="{7CA8A89D-71E5-4480-B6ED-72E47AC62C54}"/>
                  </a:ext>
                </a:extLst>
              </p:cNvPr>
              <p:cNvSpPr txBox="1">
                <a:spLocks noRot="1" noChangeAspect="1" noMove="1" noResize="1" noEditPoints="1" noAdjustHandles="1" noChangeArrowheads="1" noChangeShapeType="1" noTextEdit="1"/>
              </p:cNvSpPr>
              <p:nvPr/>
            </p:nvSpPr>
            <p:spPr>
              <a:xfrm>
                <a:off x="1332000" y="2592000"/>
                <a:ext cx="6736460" cy="484043"/>
              </a:xfrm>
              <a:prstGeom prst="rect">
                <a:avLst/>
              </a:prstGeom>
              <a:blipFill>
                <a:blip r:embed="rId5"/>
                <a:stretch>
                  <a:fillRect l="-181" b="-750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00488062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485900" y="141685"/>
            <a:ext cx="6172200" cy="270272"/>
          </a:xfrm>
        </p:spPr>
        <p:txBody>
          <a:bodyPr/>
          <a:lstStyle/>
          <a:p>
            <a:r>
              <a:rPr lang="en-US" altLang="zh-CN"/>
              <a:t>What balances the PGF?</a:t>
            </a:r>
            <a:endParaRPr lang="zh-CN" altLang="en-US"/>
          </a:p>
        </p:txBody>
      </p:sp>
      <p:sp>
        <p:nvSpPr>
          <p:cNvPr id="25603" name="Rectangle 3"/>
          <p:cNvSpPr>
            <a:spLocks noGrp="1" noChangeArrowheads="1"/>
          </p:cNvSpPr>
          <p:nvPr>
            <p:ph type="body" idx="1"/>
          </p:nvPr>
        </p:nvSpPr>
        <p:spPr>
          <a:xfrm>
            <a:off x="504000" y="792000"/>
            <a:ext cx="8136000" cy="3394472"/>
          </a:xfrm>
        </p:spPr>
        <p:txBody>
          <a:bodyPr/>
          <a:lstStyle/>
          <a:p>
            <a:pPr>
              <a:lnSpc>
                <a:spcPct val="150000"/>
              </a:lnSpc>
              <a:spcBef>
                <a:spcPts val="450"/>
              </a:spcBef>
            </a:pPr>
            <a:r>
              <a:rPr lang="en-US" altLang="zh-CN" sz="1800" dirty="0"/>
              <a:t>In the Gulf Stream, of width L, </a:t>
            </a:r>
            <a:r>
              <a:rPr lang="en-US" altLang="zh-CN" sz="1800" i="1" dirty="0"/>
              <a:t>d</a:t>
            </a:r>
            <a:r>
              <a:rPr lang="en-US" altLang="zh-CN" sz="1800" i="1" baseline="30000" dirty="0"/>
              <a:t>2</a:t>
            </a:r>
            <a:r>
              <a:rPr lang="en-US" altLang="zh-CN" sz="1800" i="1" dirty="0"/>
              <a:t>u/dx</a:t>
            </a:r>
            <a:r>
              <a:rPr lang="en-US" altLang="zh-CN" sz="1800" i="1" baseline="30000" dirty="0"/>
              <a:t>2</a:t>
            </a:r>
            <a:r>
              <a:rPr lang="en-US" altLang="zh-CN" sz="1800" i="1" dirty="0"/>
              <a:t> ~  </a:t>
            </a:r>
            <a:r>
              <a:rPr lang="en-US" altLang="zh-CN" sz="1800" i="1" dirty="0">
                <a:sym typeface="Symbol" pitchFamily="18" charset="2"/>
              </a:rPr>
              <a:t></a:t>
            </a:r>
            <a:r>
              <a:rPr lang="en-US" altLang="zh-CN" sz="1800" i="1" dirty="0"/>
              <a:t>u/L</a:t>
            </a:r>
            <a:r>
              <a:rPr lang="en-US" altLang="zh-CN" sz="1800" i="1" baseline="30000" dirty="0"/>
              <a:t>2</a:t>
            </a:r>
            <a:r>
              <a:rPr lang="en-US" altLang="zh-CN" sz="1800" dirty="0"/>
              <a:t> </a:t>
            </a:r>
          </a:p>
          <a:p>
            <a:pPr>
              <a:lnSpc>
                <a:spcPct val="150000"/>
              </a:lnSpc>
              <a:spcBef>
                <a:spcPts val="450"/>
              </a:spcBef>
            </a:pPr>
            <a:r>
              <a:rPr lang="en-US" altLang="zh-CN" sz="1800" dirty="0">
                <a:sym typeface="Symbol" pitchFamily="18" charset="2"/>
              </a:rPr>
              <a:t>Friction: </a:t>
            </a:r>
            <a:r>
              <a:rPr lang="en-US" altLang="zh-CN" sz="1800" i="1" dirty="0">
                <a:sym typeface="Symbol" pitchFamily="18" charset="2"/>
              </a:rPr>
              <a:t></a:t>
            </a:r>
            <a:r>
              <a:rPr lang="en-US" altLang="zh-CN" sz="1800" dirty="0"/>
              <a:t> </a:t>
            </a:r>
            <a:r>
              <a:rPr lang="en-US" altLang="zh-CN" sz="1800" i="1" dirty="0">
                <a:sym typeface="Symbol" pitchFamily="18" charset="2"/>
              </a:rPr>
              <a:t></a:t>
            </a:r>
            <a:r>
              <a:rPr lang="en-US" altLang="zh-CN" sz="1800" i="1" dirty="0"/>
              <a:t>u/L</a:t>
            </a:r>
            <a:r>
              <a:rPr lang="en-US" altLang="zh-CN" sz="1800" i="1" baseline="30000" dirty="0"/>
              <a:t>2</a:t>
            </a:r>
            <a:r>
              <a:rPr lang="en-US" altLang="zh-CN" sz="1800" dirty="0"/>
              <a:t> = (0.02)(100)/(100</a:t>
            </a:r>
            <a:r>
              <a:rPr lang="en-US" altLang="zh-CN" sz="1800" dirty="0">
                <a:sym typeface="Symbol" pitchFamily="18" charset="2"/>
              </a:rPr>
              <a:t>10</a:t>
            </a:r>
            <a:r>
              <a:rPr lang="en-US" altLang="zh-CN" sz="1800" baseline="30000" dirty="0">
                <a:sym typeface="Symbol" pitchFamily="18" charset="2"/>
              </a:rPr>
              <a:t>5</a:t>
            </a:r>
            <a:r>
              <a:rPr lang="en-US" altLang="zh-CN" sz="1800" dirty="0"/>
              <a:t>)</a:t>
            </a:r>
            <a:r>
              <a:rPr lang="en-US" altLang="zh-CN" sz="1800" baseline="30000" dirty="0"/>
              <a:t>2</a:t>
            </a:r>
            <a:r>
              <a:rPr lang="en-US" altLang="zh-CN" sz="1800" dirty="0"/>
              <a:t> = 10</a:t>
            </a:r>
            <a:r>
              <a:rPr lang="en-US" altLang="zh-CN" sz="1800" baseline="30000" dirty="0"/>
              <a:t>-14</a:t>
            </a:r>
            <a:r>
              <a:rPr lang="en-US" altLang="zh-CN" sz="1800" dirty="0"/>
              <a:t> cm/s</a:t>
            </a:r>
            <a:r>
              <a:rPr lang="en-US" altLang="zh-CN" sz="1800" baseline="30000" dirty="0"/>
              <a:t>2</a:t>
            </a:r>
            <a:r>
              <a:rPr lang="en-US" altLang="zh-CN" sz="1800" dirty="0"/>
              <a:t> &lt;&lt; PGF</a:t>
            </a:r>
          </a:p>
          <a:p>
            <a:pPr>
              <a:lnSpc>
                <a:spcPct val="150000"/>
              </a:lnSpc>
              <a:spcBef>
                <a:spcPts val="450"/>
              </a:spcBef>
            </a:pPr>
            <a:r>
              <a:rPr lang="en-US" altLang="zh-CN" sz="1800" dirty="0"/>
              <a:t>Even if using eddy viscosity </a:t>
            </a:r>
            <a:r>
              <a:rPr lang="en-US" altLang="zh-CN" sz="1800" i="1" dirty="0">
                <a:sym typeface="Symbol" pitchFamily="18" charset="2"/>
              </a:rPr>
              <a:t></a:t>
            </a:r>
            <a:r>
              <a:rPr lang="en-US" altLang="zh-CN" sz="1800" baseline="-25000" dirty="0"/>
              <a:t>eddy</a:t>
            </a:r>
            <a:r>
              <a:rPr lang="en-US" altLang="zh-CN" sz="1800" dirty="0"/>
              <a:t> = 10</a:t>
            </a:r>
            <a:r>
              <a:rPr lang="en-US" altLang="zh-CN" sz="1800" baseline="30000" dirty="0"/>
              <a:t>8</a:t>
            </a:r>
            <a:r>
              <a:rPr lang="en-US" altLang="zh-CN" sz="1800" dirty="0"/>
              <a:t>, this quantity is 10</a:t>
            </a:r>
            <a:r>
              <a:rPr lang="en-US" altLang="zh-CN" sz="1800" baseline="30000" dirty="0"/>
              <a:t>-4</a:t>
            </a:r>
            <a:r>
              <a:rPr lang="en-US" altLang="zh-CN" sz="1800" dirty="0"/>
              <a:t> cm/s</a:t>
            </a:r>
            <a:r>
              <a:rPr lang="en-US" altLang="zh-CN" sz="1800" baseline="30000" dirty="0"/>
              <a:t>2</a:t>
            </a:r>
            <a:r>
              <a:rPr lang="en-US" altLang="zh-CN" sz="1800" dirty="0"/>
              <a:t> &lt;&lt; PGF </a:t>
            </a:r>
          </a:p>
          <a:p>
            <a:pPr>
              <a:lnSpc>
                <a:spcPct val="150000"/>
              </a:lnSpc>
              <a:spcBef>
                <a:spcPts val="450"/>
              </a:spcBef>
            </a:pPr>
            <a:r>
              <a:rPr lang="en-US" altLang="zh-CN" sz="1800" dirty="0"/>
              <a:t>Therefore, in horizontal force balance |PGF| &gt;&gt; |Friction|. </a:t>
            </a:r>
          </a:p>
          <a:p>
            <a:pPr>
              <a:lnSpc>
                <a:spcPct val="150000"/>
              </a:lnSpc>
              <a:spcBef>
                <a:spcPts val="450"/>
              </a:spcBef>
            </a:pPr>
            <a:r>
              <a:rPr lang="en-US" altLang="zh-CN" sz="1800" dirty="0"/>
              <a:t>What balances the PGF? Something must be here if the flow is steady. </a:t>
            </a:r>
            <a:endParaRPr lang="zh-CN" altLang="en-US" sz="1350" dirty="0"/>
          </a:p>
        </p:txBody>
      </p:sp>
    </p:spTree>
    <p:extLst>
      <p:ext uri="{BB962C8B-B14F-4D97-AF65-F5344CB8AC3E}">
        <p14:creationId xmlns:p14="http://schemas.microsoft.com/office/powerpoint/2010/main" val="307363867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658541" y="86916"/>
            <a:ext cx="5829300" cy="409575"/>
          </a:xfrm>
        </p:spPr>
        <p:txBody>
          <a:bodyPr/>
          <a:lstStyle/>
          <a:p>
            <a:r>
              <a:rPr lang="en-US" altLang="zh-CN"/>
              <a:t>Equations for Temperature, Salinity, Density</a:t>
            </a:r>
          </a:p>
        </p:txBody>
      </p:sp>
      <p:sp>
        <p:nvSpPr>
          <p:cNvPr id="26627" name="Rectangle 3"/>
          <p:cNvSpPr>
            <a:spLocks noGrp="1" noChangeArrowheads="1"/>
          </p:cNvSpPr>
          <p:nvPr>
            <p:ph type="body" idx="1"/>
          </p:nvPr>
        </p:nvSpPr>
        <p:spPr>
          <a:xfrm>
            <a:off x="504000" y="792000"/>
            <a:ext cx="8136000" cy="3618309"/>
          </a:xfrm>
        </p:spPr>
        <p:txBody>
          <a:bodyPr/>
          <a:lstStyle/>
          <a:p>
            <a:pPr>
              <a:lnSpc>
                <a:spcPct val="150000"/>
              </a:lnSpc>
              <a:spcBef>
                <a:spcPts val="450"/>
              </a:spcBef>
            </a:pPr>
            <a:r>
              <a:rPr lang="en-US" altLang="zh-CN" sz="1800" dirty="0"/>
              <a:t>Temperature: advection, heating, cooling, mixing (diffusion and double diffusion)</a:t>
            </a:r>
          </a:p>
          <a:p>
            <a:pPr>
              <a:lnSpc>
                <a:spcPct val="150000"/>
              </a:lnSpc>
              <a:spcBef>
                <a:spcPts val="450"/>
              </a:spcBef>
            </a:pPr>
            <a:r>
              <a:rPr lang="en-US" altLang="zh-CN" sz="1800" dirty="0"/>
              <a:t>Salinity: advection, evaporation, precipitation/runoff, brine rejection during ice formation, mixing (diffusion and double diffusion)</a:t>
            </a:r>
          </a:p>
          <a:p>
            <a:pPr>
              <a:lnSpc>
                <a:spcPct val="150000"/>
              </a:lnSpc>
              <a:spcBef>
                <a:spcPts val="450"/>
              </a:spcBef>
            </a:pPr>
            <a:r>
              <a:rPr lang="en-US" altLang="zh-CN" sz="1800" dirty="0"/>
              <a:t>Density: related to temperature and salinity through the equation of state. </a:t>
            </a:r>
          </a:p>
          <a:p>
            <a:pPr>
              <a:lnSpc>
                <a:spcPct val="150000"/>
              </a:lnSpc>
              <a:spcBef>
                <a:spcPts val="450"/>
              </a:spcBef>
            </a:pPr>
            <a:r>
              <a:rPr lang="en-US" altLang="zh-CN" sz="1800" dirty="0"/>
              <a:t>Often we just write an equation for density change and ignore separate temperature, salinity</a:t>
            </a:r>
          </a:p>
        </p:txBody>
      </p:sp>
    </p:spTree>
    <p:extLst>
      <p:ext uri="{BB962C8B-B14F-4D97-AF65-F5344CB8AC3E}">
        <p14:creationId xmlns:p14="http://schemas.microsoft.com/office/powerpoint/2010/main" val="9592017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485900" y="141685"/>
            <a:ext cx="6172200" cy="270272"/>
          </a:xfrm>
        </p:spPr>
        <p:txBody>
          <a:bodyPr/>
          <a:lstStyle/>
          <a:p>
            <a:r>
              <a:rPr lang="en-US" altLang="zh-CN"/>
              <a:t>Equations for Temperature, Salinity </a:t>
            </a:r>
            <a:endParaRPr lang="zh-CN" altLang="en-US"/>
          </a:p>
        </p:txBody>
      </p:sp>
      <mc:AlternateContent xmlns:mc="http://schemas.openxmlformats.org/markup-compatibility/2006" xmlns:a14="http://schemas.microsoft.com/office/drawing/2010/main">
        <mc:Choice Requires="a14">
          <p:sp>
            <p:nvSpPr>
              <p:cNvPr id="4" name="文本框 3">
                <a:extLst>
                  <a:ext uri="{FF2B5EF4-FFF2-40B4-BE49-F238E27FC236}">
                    <a16:creationId xmlns:a16="http://schemas.microsoft.com/office/drawing/2014/main" id="{55912D78-2A96-44C9-8059-A4578E2C0DCD}"/>
                  </a:ext>
                </a:extLst>
              </p:cNvPr>
              <p:cNvSpPr txBox="1"/>
              <p:nvPr/>
            </p:nvSpPr>
            <p:spPr>
              <a:xfrm>
                <a:off x="1332000" y="1008000"/>
                <a:ext cx="6155403" cy="4840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altLang="zh-CN" sz="1400" i="1" smtClean="0">
                              <a:solidFill>
                                <a:srgbClr val="0000CC"/>
                              </a:solidFill>
                              <a:latin typeface="Cambria Math" panose="02040503050406030204" pitchFamily="18" charset="0"/>
                            </a:rPr>
                          </m:ctrlPr>
                        </m:fPr>
                        <m:num>
                          <m:r>
                            <a:rPr lang="en-US" altLang="zh-CN" sz="1400" b="1" i="1"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𝑻</m:t>
                          </m:r>
                        </m:num>
                        <m:den>
                          <m:r>
                            <a:rPr lang="en-US" altLang="zh-CN" sz="1400" b="1" i="1"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𝒕</m:t>
                          </m:r>
                        </m:den>
                      </m:f>
                      <m:r>
                        <a:rPr lang="en-US" altLang="zh-CN" sz="1400" b="1" i="1"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𝒖</m:t>
                      </m:r>
                      <m:f>
                        <m:fPr>
                          <m:ctrlPr>
                            <a:rPr lang="en-US" altLang="zh-CN" sz="1400" i="1" dirty="0" smtClean="0">
                              <a:solidFill>
                                <a:srgbClr val="0000CC"/>
                              </a:solidFill>
                              <a:latin typeface="Cambria Math" panose="02040503050406030204" pitchFamily="18" charset="0"/>
                            </a:rPr>
                          </m:ctrlPr>
                        </m:fPr>
                        <m:num>
                          <m:r>
                            <a:rPr lang="en-US" altLang="zh-CN" sz="1400" b="1" i="1" dirty="0" smtClean="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𝑻</m:t>
                          </m:r>
                        </m:num>
                        <m:den>
                          <m:r>
                            <a:rPr lang="en-US" altLang="zh-CN" sz="1400" b="1" i="1" dirty="0" smtClean="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𝒙</m:t>
                          </m:r>
                        </m:den>
                      </m:f>
                      <m:r>
                        <a:rPr lang="en-US" altLang="zh-CN" sz="1400" b="1" i="1" dirty="0"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𝒗</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𝑻</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𝒚</m:t>
                          </m:r>
                        </m:den>
                      </m:f>
                      <m:r>
                        <a:rPr lang="en-US" altLang="zh-CN" sz="1400" b="1" i="1" dirty="0"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𝒘</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𝑻</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𝒛</m:t>
                          </m:r>
                        </m:den>
                      </m:f>
                      <m:r>
                        <a:rPr lang="en-US" altLang="zh-CN" sz="1400" b="1" i="1" dirty="0" smtClean="0">
                          <a:solidFill>
                            <a:srgbClr val="0000CC"/>
                          </a:solidFill>
                          <a:latin typeface="Cambria Math" panose="02040503050406030204" pitchFamily="18" charset="0"/>
                        </a:rPr>
                        <m:t>=</m:t>
                      </m:r>
                      <m:sSub>
                        <m:sSubPr>
                          <m:ctrlPr>
                            <a:rPr lang="en-US" altLang="zh-CN" sz="1400" b="1" i="1" dirty="0" smtClean="0">
                              <a:solidFill>
                                <a:srgbClr val="FF0000"/>
                              </a:solidFill>
                              <a:latin typeface="Cambria Math" panose="02040503050406030204" pitchFamily="18" charset="0"/>
                            </a:rPr>
                          </m:ctrlPr>
                        </m:sSubPr>
                        <m:e>
                          <m:r>
                            <a:rPr lang="en-US" altLang="zh-CN" sz="1400" b="1" i="1" dirty="0" smtClean="0">
                              <a:solidFill>
                                <a:srgbClr val="FF0000"/>
                              </a:solidFill>
                              <a:latin typeface="Cambria Math" panose="02040503050406030204" pitchFamily="18" charset="0"/>
                            </a:rPr>
                            <m:t>𝑸</m:t>
                          </m:r>
                        </m:e>
                        <m:sub>
                          <m:r>
                            <a:rPr lang="en-US" altLang="zh-CN" sz="1400" b="1" i="1" dirty="0" smtClean="0">
                              <a:solidFill>
                                <a:srgbClr val="FF0000"/>
                              </a:solidFill>
                              <a:latin typeface="Cambria Math" panose="02040503050406030204" pitchFamily="18" charset="0"/>
                            </a:rPr>
                            <m:t>𝒔𝒇𝒄</m:t>
                          </m:r>
                        </m:sub>
                      </m:sSub>
                      <m:r>
                        <a:rPr lang="en-US" altLang="zh-CN" sz="1400" b="1" i="1" dirty="0" smtClean="0">
                          <a:solidFill>
                            <a:srgbClr val="0000CC"/>
                          </a:solidFill>
                          <a:latin typeface="Cambria Math" panose="02040503050406030204" pitchFamily="18" charset="0"/>
                        </a:rPr>
                        <m:t>+</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num>
                        <m:den>
                          <m:r>
                            <a:rPr lang="en-US" altLang="zh-CN" sz="1400" b="1" i="1" dirty="0">
                              <a:solidFill>
                                <a:srgbClr val="0000CC"/>
                              </a:solidFill>
                              <a:latin typeface="Cambria Math" panose="02040503050406030204" pitchFamily="18" charset="0"/>
                            </a:rPr>
                            <m:t>𝝏</m:t>
                          </m:r>
                          <m:r>
                            <a:rPr lang="en-US" altLang="zh-CN" sz="1400" b="1" i="1" dirty="0">
                              <a:solidFill>
                                <a:srgbClr val="0000CC"/>
                              </a:solidFill>
                              <a:latin typeface="Cambria Math" panose="02040503050406030204" pitchFamily="18" charset="0"/>
                            </a:rPr>
                            <m:t>𝒙</m:t>
                          </m:r>
                        </m:den>
                      </m:f>
                      <m:d>
                        <m:dPr>
                          <m:ctrlPr>
                            <a:rPr lang="en-US" altLang="zh-CN" sz="1400" i="1" dirty="0" smtClean="0">
                              <a:solidFill>
                                <a:srgbClr val="0000CC"/>
                              </a:solidFill>
                              <a:latin typeface="Cambria Math" panose="02040503050406030204" pitchFamily="18" charset="0"/>
                            </a:rPr>
                          </m:ctrlPr>
                        </m:dPr>
                        <m:e>
                          <m:sSub>
                            <m:sSubPr>
                              <m:ctrlPr>
                                <a:rPr lang="en-US" altLang="zh-CN" sz="1400" i="1" dirty="0" smtClean="0">
                                  <a:solidFill>
                                    <a:srgbClr val="0000CC"/>
                                  </a:solidFill>
                                  <a:latin typeface="Cambria Math" panose="02040503050406030204" pitchFamily="18" charset="0"/>
                                </a:rPr>
                              </m:ctrlPr>
                            </m:sSubPr>
                            <m:e>
                              <m:r>
                                <a:rPr lang="en-US" altLang="zh-CN" sz="1400" b="1" i="1" dirty="0" smtClean="0">
                                  <a:solidFill>
                                    <a:srgbClr val="0000CC"/>
                                  </a:solidFill>
                                  <a:latin typeface="Cambria Math" panose="02040503050406030204" pitchFamily="18" charset="0"/>
                                </a:rPr>
                                <m:t>𝑲</m:t>
                              </m:r>
                            </m:e>
                            <m:sub>
                              <m:r>
                                <a:rPr lang="en-US" altLang="zh-CN" sz="1400" b="1" i="1" dirty="0" smtClean="0">
                                  <a:solidFill>
                                    <a:srgbClr val="0000CC"/>
                                  </a:solidFill>
                                  <a:latin typeface="Cambria Math" panose="02040503050406030204" pitchFamily="18" charset="0"/>
                                </a:rPr>
                                <m:t>𝑯</m:t>
                              </m:r>
                            </m:sub>
                          </m:sSub>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𝑻</m:t>
                              </m:r>
                            </m:num>
                            <m:den>
                              <m:r>
                                <a:rPr lang="en-US" altLang="zh-CN" sz="1400" b="1" i="1" dirty="0">
                                  <a:solidFill>
                                    <a:srgbClr val="0000CC"/>
                                  </a:solidFill>
                                  <a:latin typeface="Cambria Math" panose="02040503050406030204" pitchFamily="18" charset="0"/>
                                </a:rPr>
                                <m:t>𝝏</m:t>
                              </m:r>
                              <m:r>
                                <a:rPr lang="en-US" altLang="zh-CN" sz="1400" b="1" i="1" dirty="0">
                                  <a:solidFill>
                                    <a:srgbClr val="0000CC"/>
                                  </a:solidFill>
                                  <a:latin typeface="Cambria Math" panose="02040503050406030204" pitchFamily="18" charset="0"/>
                                </a:rPr>
                                <m:t>𝒙</m:t>
                              </m:r>
                            </m:den>
                          </m:f>
                        </m:e>
                      </m:d>
                      <m:r>
                        <a:rPr lang="en-US" altLang="zh-CN" sz="1400" b="1" i="1" dirty="0" smtClean="0">
                          <a:solidFill>
                            <a:srgbClr val="0000CC"/>
                          </a:solidFill>
                          <a:latin typeface="Cambria Math" panose="02040503050406030204" pitchFamily="18" charset="0"/>
                        </a:rPr>
                        <m:t>+</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𝒚</m:t>
                          </m:r>
                        </m:den>
                      </m:f>
                      <m:d>
                        <m:dPr>
                          <m:ctrlPr>
                            <a:rPr lang="en-US" altLang="zh-CN" sz="1400" i="1" dirty="0">
                              <a:solidFill>
                                <a:srgbClr val="0000CC"/>
                              </a:solidFill>
                              <a:latin typeface="Cambria Math" panose="02040503050406030204" pitchFamily="18" charset="0"/>
                            </a:rPr>
                          </m:ctrlPr>
                        </m:dPr>
                        <m:e>
                          <m:sSub>
                            <m:sSubPr>
                              <m:ctrlPr>
                                <a:rPr lang="en-US" altLang="zh-CN" sz="1400" i="1" dirty="0">
                                  <a:solidFill>
                                    <a:srgbClr val="0000CC"/>
                                  </a:solidFill>
                                  <a:latin typeface="Cambria Math" panose="02040503050406030204" pitchFamily="18" charset="0"/>
                                </a:rPr>
                              </m:ctrlPr>
                            </m:sSubPr>
                            <m:e>
                              <m:r>
                                <a:rPr lang="en-US" altLang="zh-CN" sz="1400" b="1" i="1" dirty="0" smtClean="0">
                                  <a:solidFill>
                                    <a:srgbClr val="0000CC"/>
                                  </a:solidFill>
                                  <a:latin typeface="Cambria Math" panose="02040503050406030204" pitchFamily="18" charset="0"/>
                                </a:rPr>
                                <m:t>𝑲</m:t>
                              </m:r>
                            </m:e>
                            <m:sub>
                              <m:r>
                                <a:rPr lang="en-US" altLang="zh-CN" sz="1400" b="1" i="1" dirty="0">
                                  <a:solidFill>
                                    <a:srgbClr val="0000CC"/>
                                  </a:solidFill>
                                  <a:latin typeface="Cambria Math" panose="02040503050406030204" pitchFamily="18" charset="0"/>
                                </a:rPr>
                                <m:t>𝑯</m:t>
                              </m:r>
                            </m:sub>
                          </m:sSub>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𝑻</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𝒚</m:t>
                              </m:r>
                            </m:den>
                          </m:f>
                        </m:e>
                      </m:d>
                      <m:r>
                        <a:rPr lang="en-US" altLang="zh-CN" sz="1400" b="1" i="1" dirty="0" smtClean="0">
                          <a:solidFill>
                            <a:srgbClr val="0000CC"/>
                          </a:solidFill>
                          <a:latin typeface="Cambria Math" panose="02040503050406030204" pitchFamily="18" charset="0"/>
                        </a:rPr>
                        <m:t>+</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𝒛</m:t>
                          </m:r>
                        </m:den>
                      </m:f>
                      <m:d>
                        <m:dPr>
                          <m:ctrlPr>
                            <a:rPr lang="en-US" altLang="zh-CN" sz="1400" i="1" dirty="0">
                              <a:solidFill>
                                <a:srgbClr val="0000CC"/>
                              </a:solidFill>
                              <a:latin typeface="Cambria Math" panose="02040503050406030204" pitchFamily="18" charset="0"/>
                            </a:rPr>
                          </m:ctrlPr>
                        </m:dPr>
                        <m:e>
                          <m:sSub>
                            <m:sSubPr>
                              <m:ctrlPr>
                                <a:rPr lang="en-US" altLang="zh-CN" sz="1400" i="1" dirty="0">
                                  <a:solidFill>
                                    <a:srgbClr val="0000CC"/>
                                  </a:solidFill>
                                  <a:latin typeface="Cambria Math" panose="02040503050406030204" pitchFamily="18" charset="0"/>
                                </a:rPr>
                              </m:ctrlPr>
                            </m:sSubPr>
                            <m:e>
                              <m:r>
                                <a:rPr lang="en-US" altLang="zh-CN" sz="1400" b="1" i="1" dirty="0" smtClean="0">
                                  <a:solidFill>
                                    <a:srgbClr val="0000CC"/>
                                  </a:solidFill>
                                  <a:latin typeface="Cambria Math" panose="02040503050406030204" pitchFamily="18" charset="0"/>
                                </a:rPr>
                                <m:t>𝑲</m:t>
                              </m:r>
                            </m:e>
                            <m:sub>
                              <m:r>
                                <a:rPr lang="en-US" altLang="zh-CN" sz="1400" b="1" i="1" dirty="0" smtClean="0">
                                  <a:solidFill>
                                    <a:srgbClr val="0000CC"/>
                                  </a:solidFill>
                                  <a:latin typeface="Cambria Math" panose="02040503050406030204" pitchFamily="18" charset="0"/>
                                </a:rPr>
                                <m:t>𝑽</m:t>
                              </m:r>
                            </m:sub>
                          </m:sSub>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𝑻</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𝒛</m:t>
                              </m:r>
                            </m:den>
                          </m:f>
                        </m:e>
                      </m:d>
                    </m:oMath>
                  </m:oMathPara>
                </a14:m>
                <a:endParaRPr lang="zh-CN" altLang="en-US" sz="1400" i="1" dirty="0">
                  <a:solidFill>
                    <a:srgbClr val="0000CC"/>
                  </a:solidFill>
                </a:endParaRPr>
              </a:p>
            </p:txBody>
          </p:sp>
        </mc:Choice>
        <mc:Fallback xmlns="">
          <p:sp>
            <p:nvSpPr>
              <p:cNvPr id="4" name="文本框 3">
                <a:extLst>
                  <a:ext uri="{FF2B5EF4-FFF2-40B4-BE49-F238E27FC236}">
                    <a16:creationId xmlns:a16="http://schemas.microsoft.com/office/drawing/2014/main" id="{55912D78-2A96-44C9-8059-A4578E2C0DCD}"/>
                  </a:ext>
                </a:extLst>
              </p:cNvPr>
              <p:cNvSpPr txBox="1">
                <a:spLocks noRot="1" noChangeAspect="1" noMove="1" noResize="1" noEditPoints="1" noAdjustHandles="1" noChangeArrowheads="1" noChangeShapeType="1" noTextEdit="1"/>
              </p:cNvSpPr>
              <p:nvPr/>
            </p:nvSpPr>
            <p:spPr>
              <a:xfrm>
                <a:off x="1332000" y="1008000"/>
                <a:ext cx="6155403" cy="484043"/>
              </a:xfrm>
              <a:prstGeom prst="rect">
                <a:avLst/>
              </a:prstGeom>
              <a:blipFill>
                <a:blip r:embed="rId2"/>
                <a:stretch>
                  <a:fillRect b="-75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文本框 4">
                <a:extLst>
                  <a:ext uri="{FF2B5EF4-FFF2-40B4-BE49-F238E27FC236}">
                    <a16:creationId xmlns:a16="http://schemas.microsoft.com/office/drawing/2014/main" id="{483F56DD-5369-48EC-AB28-11E59C796089}"/>
                  </a:ext>
                </a:extLst>
              </p:cNvPr>
              <p:cNvSpPr txBox="1"/>
              <p:nvPr/>
            </p:nvSpPr>
            <p:spPr>
              <a:xfrm>
                <a:off x="1331640" y="1800000"/>
                <a:ext cx="6294865" cy="4840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altLang="zh-CN" sz="1400" i="1" smtClean="0">
                              <a:solidFill>
                                <a:srgbClr val="0000CC"/>
                              </a:solidFill>
                              <a:latin typeface="Cambria Math" panose="02040503050406030204" pitchFamily="18" charset="0"/>
                            </a:rPr>
                          </m:ctrlPr>
                        </m:fPr>
                        <m:num>
                          <m:r>
                            <a:rPr lang="en-US" altLang="zh-CN" sz="1400" b="1" i="1"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𝑺</m:t>
                          </m:r>
                        </m:num>
                        <m:den>
                          <m:r>
                            <a:rPr lang="en-US" altLang="zh-CN" sz="1400" b="1" i="1"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𝒕</m:t>
                          </m:r>
                        </m:den>
                      </m:f>
                      <m:r>
                        <a:rPr lang="en-US" altLang="zh-CN" sz="1400" b="1" i="1"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𝒖</m:t>
                      </m:r>
                      <m:f>
                        <m:fPr>
                          <m:ctrlPr>
                            <a:rPr lang="en-US" altLang="zh-CN" sz="1400" i="1" dirty="0" smtClean="0">
                              <a:solidFill>
                                <a:srgbClr val="0000CC"/>
                              </a:solidFill>
                              <a:latin typeface="Cambria Math" panose="02040503050406030204" pitchFamily="18" charset="0"/>
                            </a:rPr>
                          </m:ctrlPr>
                        </m:fPr>
                        <m:num>
                          <m:r>
                            <a:rPr lang="en-US" altLang="zh-CN" sz="1400" b="1" i="1" dirty="0" smtClean="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𝑺</m:t>
                          </m:r>
                        </m:num>
                        <m:den>
                          <m:r>
                            <a:rPr lang="en-US" altLang="zh-CN" sz="1400" b="1" i="1" dirty="0" smtClean="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𝒙</m:t>
                          </m:r>
                        </m:den>
                      </m:f>
                      <m:r>
                        <a:rPr lang="en-US" altLang="zh-CN" sz="1400" b="1" i="1" dirty="0"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𝒗</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𝑺</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𝒚</m:t>
                          </m:r>
                        </m:den>
                      </m:f>
                      <m:r>
                        <a:rPr lang="en-US" altLang="zh-CN" sz="1400" b="1" i="1" dirty="0" smtClean="0">
                          <a:solidFill>
                            <a:srgbClr val="0000CC"/>
                          </a:solidFill>
                          <a:latin typeface="Cambria Math" panose="02040503050406030204" pitchFamily="18" charset="0"/>
                        </a:rPr>
                        <m:t>+</m:t>
                      </m:r>
                      <m:r>
                        <a:rPr lang="en-US" altLang="zh-CN" sz="1400" b="1" i="1" smtClean="0">
                          <a:solidFill>
                            <a:srgbClr val="0000CC"/>
                          </a:solidFill>
                          <a:latin typeface="Cambria Math" panose="02040503050406030204" pitchFamily="18" charset="0"/>
                        </a:rPr>
                        <m:t>𝒘</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𝑺</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𝒛</m:t>
                          </m:r>
                        </m:den>
                      </m:f>
                      <m:r>
                        <a:rPr lang="en-US" altLang="zh-CN" sz="1400" b="1" i="1" dirty="0" smtClean="0">
                          <a:solidFill>
                            <a:srgbClr val="0000CC"/>
                          </a:solidFill>
                          <a:latin typeface="Cambria Math" panose="02040503050406030204" pitchFamily="18" charset="0"/>
                        </a:rPr>
                        <m:t>=</m:t>
                      </m:r>
                      <m:sSub>
                        <m:sSubPr>
                          <m:ctrlPr>
                            <a:rPr lang="en-US" altLang="zh-CN" sz="1400" b="1" i="1" dirty="0" smtClean="0">
                              <a:solidFill>
                                <a:srgbClr val="FF0000"/>
                              </a:solidFill>
                              <a:latin typeface="Cambria Math" panose="02040503050406030204" pitchFamily="18" charset="0"/>
                            </a:rPr>
                          </m:ctrlPr>
                        </m:sSubPr>
                        <m:e>
                          <m:r>
                            <a:rPr lang="en-US" altLang="zh-CN" sz="1400" b="1" i="1" dirty="0" smtClean="0">
                              <a:solidFill>
                                <a:srgbClr val="FF0000"/>
                              </a:solidFill>
                              <a:latin typeface="Cambria Math" panose="02040503050406030204" pitchFamily="18" charset="0"/>
                            </a:rPr>
                            <m:t>𝑭𝑾</m:t>
                          </m:r>
                        </m:e>
                        <m:sub>
                          <m:r>
                            <a:rPr lang="en-US" altLang="zh-CN" sz="1400" b="1" i="1" dirty="0" smtClean="0">
                              <a:solidFill>
                                <a:srgbClr val="FF0000"/>
                              </a:solidFill>
                              <a:latin typeface="Cambria Math" panose="02040503050406030204" pitchFamily="18" charset="0"/>
                            </a:rPr>
                            <m:t>𝒔𝒇𝒄</m:t>
                          </m:r>
                        </m:sub>
                      </m:sSub>
                      <m:r>
                        <a:rPr lang="en-US" altLang="zh-CN" sz="1400" b="1" i="1" dirty="0" smtClean="0">
                          <a:solidFill>
                            <a:srgbClr val="0000CC"/>
                          </a:solidFill>
                          <a:latin typeface="Cambria Math" panose="02040503050406030204" pitchFamily="18" charset="0"/>
                        </a:rPr>
                        <m:t>+</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num>
                        <m:den>
                          <m:r>
                            <a:rPr lang="en-US" altLang="zh-CN" sz="1400" b="1" i="1" dirty="0">
                              <a:solidFill>
                                <a:srgbClr val="0000CC"/>
                              </a:solidFill>
                              <a:latin typeface="Cambria Math" panose="02040503050406030204" pitchFamily="18" charset="0"/>
                            </a:rPr>
                            <m:t>𝝏</m:t>
                          </m:r>
                          <m:r>
                            <a:rPr lang="en-US" altLang="zh-CN" sz="1400" b="1" i="1" dirty="0">
                              <a:solidFill>
                                <a:srgbClr val="0000CC"/>
                              </a:solidFill>
                              <a:latin typeface="Cambria Math" panose="02040503050406030204" pitchFamily="18" charset="0"/>
                            </a:rPr>
                            <m:t>𝒙</m:t>
                          </m:r>
                        </m:den>
                      </m:f>
                      <m:d>
                        <m:dPr>
                          <m:ctrlPr>
                            <a:rPr lang="en-US" altLang="zh-CN" sz="1400" i="1" dirty="0" smtClean="0">
                              <a:solidFill>
                                <a:srgbClr val="0000CC"/>
                              </a:solidFill>
                              <a:latin typeface="Cambria Math" panose="02040503050406030204" pitchFamily="18" charset="0"/>
                            </a:rPr>
                          </m:ctrlPr>
                        </m:dPr>
                        <m:e>
                          <m:sSub>
                            <m:sSubPr>
                              <m:ctrlPr>
                                <a:rPr lang="en-US" altLang="zh-CN" sz="1400" i="1" dirty="0" smtClean="0">
                                  <a:solidFill>
                                    <a:srgbClr val="0000CC"/>
                                  </a:solidFill>
                                  <a:latin typeface="Cambria Math" panose="02040503050406030204" pitchFamily="18" charset="0"/>
                                </a:rPr>
                              </m:ctrlPr>
                            </m:sSubPr>
                            <m:e>
                              <m:r>
                                <a:rPr lang="en-US" altLang="zh-CN" sz="1400" b="1" i="1" dirty="0" smtClean="0">
                                  <a:solidFill>
                                    <a:srgbClr val="0000CC"/>
                                  </a:solidFill>
                                  <a:latin typeface="Cambria Math" panose="02040503050406030204" pitchFamily="18" charset="0"/>
                                </a:rPr>
                                <m:t>𝑲</m:t>
                              </m:r>
                            </m:e>
                            <m:sub>
                              <m:r>
                                <a:rPr lang="en-US" altLang="zh-CN" sz="1400" b="1" i="1" dirty="0" smtClean="0">
                                  <a:solidFill>
                                    <a:srgbClr val="0000CC"/>
                                  </a:solidFill>
                                  <a:latin typeface="Cambria Math" panose="02040503050406030204" pitchFamily="18" charset="0"/>
                                </a:rPr>
                                <m:t>𝑯</m:t>
                              </m:r>
                            </m:sub>
                          </m:sSub>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𝑺</m:t>
                              </m:r>
                            </m:num>
                            <m:den>
                              <m:r>
                                <a:rPr lang="en-US" altLang="zh-CN" sz="1400" b="1" i="1" dirty="0">
                                  <a:solidFill>
                                    <a:srgbClr val="0000CC"/>
                                  </a:solidFill>
                                  <a:latin typeface="Cambria Math" panose="02040503050406030204" pitchFamily="18" charset="0"/>
                                </a:rPr>
                                <m:t>𝝏</m:t>
                              </m:r>
                              <m:r>
                                <a:rPr lang="en-US" altLang="zh-CN" sz="1400" b="1" i="1" dirty="0">
                                  <a:solidFill>
                                    <a:srgbClr val="0000CC"/>
                                  </a:solidFill>
                                  <a:latin typeface="Cambria Math" panose="02040503050406030204" pitchFamily="18" charset="0"/>
                                </a:rPr>
                                <m:t>𝒙</m:t>
                              </m:r>
                            </m:den>
                          </m:f>
                        </m:e>
                      </m:d>
                      <m:r>
                        <a:rPr lang="en-US" altLang="zh-CN" sz="1400" b="1" i="1" dirty="0" smtClean="0">
                          <a:solidFill>
                            <a:srgbClr val="0000CC"/>
                          </a:solidFill>
                          <a:latin typeface="Cambria Math" panose="02040503050406030204" pitchFamily="18" charset="0"/>
                        </a:rPr>
                        <m:t>+</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𝒚</m:t>
                          </m:r>
                        </m:den>
                      </m:f>
                      <m:d>
                        <m:dPr>
                          <m:ctrlPr>
                            <a:rPr lang="en-US" altLang="zh-CN" sz="1400" i="1" dirty="0">
                              <a:solidFill>
                                <a:srgbClr val="0000CC"/>
                              </a:solidFill>
                              <a:latin typeface="Cambria Math" panose="02040503050406030204" pitchFamily="18" charset="0"/>
                            </a:rPr>
                          </m:ctrlPr>
                        </m:dPr>
                        <m:e>
                          <m:sSub>
                            <m:sSubPr>
                              <m:ctrlPr>
                                <a:rPr lang="en-US" altLang="zh-CN" sz="1400" i="1" dirty="0">
                                  <a:solidFill>
                                    <a:srgbClr val="0000CC"/>
                                  </a:solidFill>
                                  <a:latin typeface="Cambria Math" panose="02040503050406030204" pitchFamily="18" charset="0"/>
                                </a:rPr>
                              </m:ctrlPr>
                            </m:sSubPr>
                            <m:e>
                              <m:r>
                                <a:rPr lang="en-US" altLang="zh-CN" sz="1400" b="1" i="1" dirty="0" smtClean="0">
                                  <a:solidFill>
                                    <a:srgbClr val="0000CC"/>
                                  </a:solidFill>
                                  <a:latin typeface="Cambria Math" panose="02040503050406030204" pitchFamily="18" charset="0"/>
                                </a:rPr>
                                <m:t>𝑲</m:t>
                              </m:r>
                            </m:e>
                            <m:sub>
                              <m:r>
                                <a:rPr lang="en-US" altLang="zh-CN" sz="1400" b="1" i="1" dirty="0">
                                  <a:solidFill>
                                    <a:srgbClr val="0000CC"/>
                                  </a:solidFill>
                                  <a:latin typeface="Cambria Math" panose="02040503050406030204" pitchFamily="18" charset="0"/>
                                </a:rPr>
                                <m:t>𝑯</m:t>
                              </m:r>
                            </m:sub>
                          </m:sSub>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𝑺</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𝒚</m:t>
                              </m:r>
                            </m:den>
                          </m:f>
                        </m:e>
                      </m:d>
                      <m:r>
                        <a:rPr lang="en-US" altLang="zh-CN" sz="1400" b="1" i="1" dirty="0" smtClean="0">
                          <a:solidFill>
                            <a:srgbClr val="0000CC"/>
                          </a:solidFill>
                          <a:latin typeface="Cambria Math" panose="02040503050406030204" pitchFamily="18" charset="0"/>
                        </a:rPr>
                        <m:t>+</m:t>
                      </m:r>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𝒛</m:t>
                          </m:r>
                        </m:den>
                      </m:f>
                      <m:d>
                        <m:dPr>
                          <m:ctrlPr>
                            <a:rPr lang="en-US" altLang="zh-CN" sz="1400" i="1" dirty="0">
                              <a:solidFill>
                                <a:srgbClr val="0000CC"/>
                              </a:solidFill>
                              <a:latin typeface="Cambria Math" panose="02040503050406030204" pitchFamily="18" charset="0"/>
                            </a:rPr>
                          </m:ctrlPr>
                        </m:dPr>
                        <m:e>
                          <m:sSub>
                            <m:sSubPr>
                              <m:ctrlPr>
                                <a:rPr lang="en-US" altLang="zh-CN" sz="1400" i="1" dirty="0">
                                  <a:solidFill>
                                    <a:srgbClr val="0000CC"/>
                                  </a:solidFill>
                                  <a:latin typeface="Cambria Math" panose="02040503050406030204" pitchFamily="18" charset="0"/>
                                </a:rPr>
                              </m:ctrlPr>
                            </m:sSubPr>
                            <m:e>
                              <m:r>
                                <a:rPr lang="en-US" altLang="zh-CN" sz="1400" b="1" i="1" dirty="0" smtClean="0">
                                  <a:solidFill>
                                    <a:srgbClr val="0000CC"/>
                                  </a:solidFill>
                                  <a:latin typeface="Cambria Math" panose="02040503050406030204" pitchFamily="18" charset="0"/>
                                </a:rPr>
                                <m:t>𝑲</m:t>
                              </m:r>
                            </m:e>
                            <m:sub>
                              <m:r>
                                <a:rPr lang="en-US" altLang="zh-CN" sz="1400" b="1" i="1" dirty="0" smtClean="0">
                                  <a:solidFill>
                                    <a:srgbClr val="0000CC"/>
                                  </a:solidFill>
                                  <a:latin typeface="Cambria Math" panose="02040503050406030204" pitchFamily="18" charset="0"/>
                                </a:rPr>
                                <m:t>𝑽</m:t>
                              </m:r>
                            </m:sub>
                          </m:sSub>
                          <m:f>
                            <m:fPr>
                              <m:ctrlPr>
                                <a:rPr lang="en-US" altLang="zh-CN" sz="1400" i="1" dirty="0">
                                  <a:solidFill>
                                    <a:srgbClr val="0000CC"/>
                                  </a:solidFill>
                                  <a:latin typeface="Cambria Math" panose="02040503050406030204" pitchFamily="18" charset="0"/>
                                </a:rPr>
                              </m:ctrlPr>
                            </m:fPr>
                            <m:num>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𝑺</m:t>
                              </m:r>
                            </m:num>
                            <m:den>
                              <m:r>
                                <a:rPr lang="en-US" altLang="zh-CN" sz="1400" b="1" i="1" dirty="0">
                                  <a:solidFill>
                                    <a:srgbClr val="0000CC"/>
                                  </a:solidFill>
                                  <a:latin typeface="Cambria Math" panose="02040503050406030204" pitchFamily="18" charset="0"/>
                                </a:rPr>
                                <m:t>𝝏</m:t>
                              </m:r>
                              <m:r>
                                <a:rPr lang="en-US" altLang="zh-CN" sz="1400" b="1" i="1" dirty="0" smtClean="0">
                                  <a:solidFill>
                                    <a:srgbClr val="0000CC"/>
                                  </a:solidFill>
                                  <a:latin typeface="Cambria Math" panose="02040503050406030204" pitchFamily="18" charset="0"/>
                                </a:rPr>
                                <m:t>𝒛</m:t>
                              </m:r>
                            </m:den>
                          </m:f>
                        </m:e>
                      </m:d>
                    </m:oMath>
                  </m:oMathPara>
                </a14:m>
                <a:endParaRPr lang="zh-CN" altLang="en-US" sz="1400" i="1" dirty="0">
                  <a:solidFill>
                    <a:srgbClr val="0000CC"/>
                  </a:solidFill>
                </a:endParaRPr>
              </a:p>
            </p:txBody>
          </p:sp>
        </mc:Choice>
        <mc:Fallback xmlns="">
          <p:sp>
            <p:nvSpPr>
              <p:cNvPr id="5" name="文本框 4">
                <a:extLst>
                  <a:ext uri="{FF2B5EF4-FFF2-40B4-BE49-F238E27FC236}">
                    <a16:creationId xmlns:a16="http://schemas.microsoft.com/office/drawing/2014/main" id="{483F56DD-5369-48EC-AB28-11E59C796089}"/>
                  </a:ext>
                </a:extLst>
              </p:cNvPr>
              <p:cNvSpPr txBox="1">
                <a:spLocks noRot="1" noChangeAspect="1" noMove="1" noResize="1" noEditPoints="1" noAdjustHandles="1" noChangeArrowheads="1" noChangeShapeType="1" noTextEdit="1"/>
              </p:cNvSpPr>
              <p:nvPr/>
            </p:nvSpPr>
            <p:spPr>
              <a:xfrm>
                <a:off x="1331640" y="1800000"/>
                <a:ext cx="6294865" cy="484043"/>
              </a:xfrm>
              <a:prstGeom prst="rect">
                <a:avLst/>
              </a:prstGeom>
              <a:blipFill>
                <a:blip r:embed="rId3"/>
                <a:stretch>
                  <a:fillRect b="-750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1436436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485900" y="141685"/>
            <a:ext cx="6172200" cy="270272"/>
          </a:xfrm>
        </p:spPr>
        <p:txBody>
          <a:bodyPr/>
          <a:lstStyle/>
          <a:p>
            <a:r>
              <a:rPr lang="en-US" altLang="zh-CN"/>
              <a:t>Questions (Due in 2-week)</a:t>
            </a:r>
          </a:p>
        </p:txBody>
      </p:sp>
      <p:sp>
        <p:nvSpPr>
          <p:cNvPr id="28675" name="Rectangle 3"/>
          <p:cNvSpPr>
            <a:spLocks noGrp="1" noChangeArrowheads="1"/>
          </p:cNvSpPr>
          <p:nvPr>
            <p:ph type="body" idx="1"/>
          </p:nvPr>
        </p:nvSpPr>
        <p:spPr>
          <a:xfrm>
            <a:off x="504000" y="792000"/>
            <a:ext cx="8136000" cy="3857625"/>
          </a:xfrm>
        </p:spPr>
        <p:txBody>
          <a:bodyPr/>
          <a:lstStyle/>
          <a:p>
            <a:pPr marL="342900" indent="-342900">
              <a:spcBef>
                <a:spcPct val="40000"/>
              </a:spcBef>
              <a:buClrTx/>
              <a:buSzPct val="100000"/>
              <a:buFont typeface="+mj-lt"/>
              <a:buAutoNum type="arabicPeriod"/>
            </a:pPr>
            <a:r>
              <a:rPr lang="en-US" altLang="zh-CN" sz="1500" dirty="0"/>
              <a:t>Suppose a current is flowing through a passage between an island and the mainland. Suppose it is completely uniform (same velocity at all points as it enters the passage), and steady.</a:t>
            </a:r>
          </a:p>
          <a:p>
            <a:pPr marL="657225" lvl="1" indent="-314325">
              <a:spcBef>
                <a:spcPct val="40000"/>
              </a:spcBef>
              <a:buSzPct val="100000"/>
              <a:buFont typeface="Wingdings" pitchFamily="2" charset="2"/>
              <a:buAutoNum type="alphaLcParenR"/>
            </a:pPr>
            <a:r>
              <a:rPr lang="en-US" altLang="zh-CN" sz="1350" dirty="0"/>
              <a:t>If it is flowing at 10 cm/sec as it enters the passage, and 5 cm/sec as it leaves the passage, what can you say about the geometry of the passage? Assume there is no evaporation or precipitation or runoff in the passage. </a:t>
            </a:r>
          </a:p>
          <a:p>
            <a:pPr marL="657225" lvl="1" indent="-314325">
              <a:spcBef>
                <a:spcPct val="40000"/>
              </a:spcBef>
              <a:buSzPct val="100000"/>
              <a:buFont typeface="Wingdings" pitchFamily="2" charset="2"/>
              <a:buAutoNum type="alphaLcParenR"/>
            </a:pPr>
            <a:r>
              <a:rPr lang="en-US" altLang="zh-CN" sz="1350" dirty="0"/>
              <a:t>If the passage is 2 km wide and 50 meters deep at its entry, how large is it at the exit?</a:t>
            </a:r>
          </a:p>
          <a:p>
            <a:pPr marL="657225" lvl="1" indent="-314325">
              <a:spcBef>
                <a:spcPct val="40000"/>
              </a:spcBef>
              <a:buSzPct val="100000"/>
              <a:buFont typeface="Wingdings" pitchFamily="2" charset="2"/>
              <a:buAutoNum type="alphaLcParenR"/>
            </a:pPr>
            <a:r>
              <a:rPr lang="en-US" altLang="zh-CN" sz="1350" dirty="0"/>
              <a:t>Compute the volume transport of the current. </a:t>
            </a:r>
          </a:p>
          <a:p>
            <a:pPr marL="371475" indent="-371475">
              <a:spcBef>
                <a:spcPct val="40000"/>
              </a:spcBef>
              <a:buClrTx/>
              <a:buSzPct val="100000"/>
              <a:buFont typeface="Wingdings" pitchFamily="2" charset="2"/>
              <a:buAutoNum type="arabicPeriod"/>
            </a:pPr>
            <a:r>
              <a:rPr lang="en-US" altLang="zh-CN" sz="1500" dirty="0"/>
              <a:t>What are the principle driving forces for the ocean? </a:t>
            </a:r>
          </a:p>
          <a:p>
            <a:pPr marL="371475" indent="-371475">
              <a:spcBef>
                <a:spcPct val="40000"/>
              </a:spcBef>
              <a:buClrTx/>
              <a:buSzPct val="100000"/>
              <a:buFont typeface="Wingdings" pitchFamily="2" charset="2"/>
              <a:buAutoNum type="arabicPeriod"/>
            </a:pPr>
            <a:r>
              <a:rPr lang="en-US" altLang="zh-CN" sz="1500" dirty="0"/>
              <a:t>What do oceanographers use pressure measurements for? </a:t>
            </a:r>
          </a:p>
        </p:txBody>
      </p:sp>
    </p:spTree>
    <p:extLst>
      <p:ext uri="{BB962C8B-B14F-4D97-AF65-F5344CB8AC3E}">
        <p14:creationId xmlns:p14="http://schemas.microsoft.com/office/powerpoint/2010/main" val="245172326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485900" y="141685"/>
            <a:ext cx="6172200" cy="270272"/>
          </a:xfrm>
        </p:spPr>
        <p:txBody>
          <a:bodyPr/>
          <a:lstStyle/>
          <a:p>
            <a:r>
              <a:rPr lang="en-US" altLang="zh-CN"/>
              <a:t>Questions</a:t>
            </a:r>
          </a:p>
        </p:txBody>
      </p:sp>
      <p:sp>
        <p:nvSpPr>
          <p:cNvPr id="29699" name="Rectangle 3"/>
          <p:cNvSpPr>
            <a:spLocks noGrp="1" noChangeArrowheads="1"/>
          </p:cNvSpPr>
          <p:nvPr>
            <p:ph type="body" idx="1"/>
          </p:nvPr>
        </p:nvSpPr>
        <p:spPr>
          <a:xfrm>
            <a:off x="504000" y="792000"/>
            <a:ext cx="8136000" cy="3804047"/>
          </a:xfrm>
        </p:spPr>
        <p:txBody>
          <a:bodyPr/>
          <a:lstStyle/>
          <a:p>
            <a:pPr marL="371475" indent="-371475">
              <a:spcBef>
                <a:spcPct val="40000"/>
              </a:spcBef>
              <a:buClrTx/>
              <a:buSzPct val="100000"/>
              <a:buFont typeface="Wingdings" pitchFamily="2" charset="2"/>
              <a:buAutoNum type="arabicPeriod" startAt="4"/>
            </a:pPr>
            <a:r>
              <a:rPr lang="en-US" altLang="zh-CN" sz="1350" dirty="0"/>
              <a:t>Calculate the hydrostatic pressure at 5 km depth. Calculate the hydrostatic pressure at 8 km depth. Assume the density of seawater is constant at 1030 kg/m</a:t>
            </a:r>
            <a:r>
              <a:rPr lang="en-US" altLang="zh-CN" sz="1350" baseline="30000" dirty="0"/>
              <a:t>3</a:t>
            </a:r>
            <a:r>
              <a:rPr lang="en-US" altLang="zh-CN" sz="1350" dirty="0"/>
              <a:t> and that seawater is incompressible. (You will have seen that this assumption is pretty good, but not exact, when you looked at properties of seawater.) </a:t>
            </a:r>
          </a:p>
          <a:p>
            <a:pPr marL="371475" indent="-371475">
              <a:spcBef>
                <a:spcPct val="40000"/>
              </a:spcBef>
              <a:buClrTx/>
              <a:buSzPct val="100000"/>
              <a:buFont typeface="Wingdings" pitchFamily="2" charset="2"/>
              <a:buAutoNum type="arabicPeriod" startAt="4"/>
            </a:pPr>
            <a:r>
              <a:rPr lang="en-US" altLang="zh-CN" sz="1350" dirty="0"/>
              <a:t>Why do oceanographers have to use indirect methods to infer the pressure gradient force that drives </a:t>
            </a:r>
            <a:r>
              <a:rPr lang="en-US" altLang="zh-CN" sz="1350" dirty="0" err="1"/>
              <a:t>meso</a:t>
            </a:r>
            <a:r>
              <a:rPr lang="en-US" altLang="zh-CN" sz="1350" dirty="0"/>
              <a:t>-scale and large-scale flows? </a:t>
            </a:r>
          </a:p>
          <a:p>
            <a:pPr marL="371475" indent="-371475">
              <a:spcBef>
                <a:spcPct val="40000"/>
              </a:spcBef>
              <a:buClrTx/>
              <a:buSzPct val="100000"/>
              <a:buFont typeface="Wingdings" pitchFamily="2" charset="2"/>
              <a:buAutoNum type="arabicPeriod" startAt="4"/>
            </a:pPr>
            <a:r>
              <a:rPr lang="en-US" altLang="zh-CN" sz="1350" dirty="0"/>
              <a:t>In Arctic, surface temperature varies seasonally (T = 86400 x 180 ~ 10</a:t>
            </a:r>
            <a:r>
              <a:rPr lang="en-US" altLang="zh-CN" sz="1350" baseline="30000" dirty="0"/>
              <a:t>7</a:t>
            </a:r>
            <a:r>
              <a:rPr lang="en-US" altLang="zh-CN" sz="1350" dirty="0"/>
              <a:t> sec). Heat diffuses at kappa = 10</a:t>
            </a:r>
            <a:r>
              <a:rPr lang="en-US" altLang="zh-CN" sz="1350" baseline="30000" dirty="0"/>
              <a:t>-3</a:t>
            </a:r>
            <a:r>
              <a:rPr lang="en-US" altLang="zh-CN" sz="1350" dirty="0"/>
              <a:t> cm</a:t>
            </a:r>
            <a:r>
              <a:rPr lang="en-US" altLang="zh-CN" sz="1350" baseline="30000" dirty="0"/>
              <a:t>2</a:t>
            </a:r>
            <a:r>
              <a:rPr lang="en-US" altLang="zh-CN" sz="1350" dirty="0"/>
              <a:t>/s. How deep (L) is the seasonal temperature change noticed? L = </a:t>
            </a:r>
            <a:r>
              <a:rPr lang="en-US" altLang="zh-CN" sz="1350" dirty="0" err="1"/>
              <a:t>sqrt</a:t>
            </a:r>
            <a:r>
              <a:rPr lang="en-US" altLang="zh-CN" sz="1350" dirty="0"/>
              <a:t>(kappa * T) = </a:t>
            </a:r>
            <a:r>
              <a:rPr lang="en-US" altLang="zh-CN" sz="1350" dirty="0" err="1"/>
              <a:t>sqrt</a:t>
            </a:r>
            <a:r>
              <a:rPr lang="en-US" altLang="zh-CN" sz="1350" dirty="0"/>
              <a:t>(10</a:t>
            </a:r>
            <a:r>
              <a:rPr lang="en-US" altLang="zh-CN" sz="1350" baseline="30000" dirty="0"/>
              <a:t>7</a:t>
            </a:r>
            <a:r>
              <a:rPr lang="en-US" altLang="zh-CN" sz="1350" dirty="0"/>
              <a:t> 10</a:t>
            </a:r>
            <a:r>
              <a:rPr lang="en-US" altLang="zh-CN" sz="1350" baseline="30000" dirty="0"/>
              <a:t>-7</a:t>
            </a:r>
            <a:r>
              <a:rPr lang="en-US" altLang="zh-CN" sz="1350" dirty="0"/>
              <a:t>) = 1 m. </a:t>
            </a:r>
          </a:p>
          <a:p>
            <a:pPr marL="371475" indent="-371475">
              <a:spcBef>
                <a:spcPct val="40000"/>
              </a:spcBef>
              <a:buClrTx/>
              <a:buSzPct val="100000"/>
              <a:buFont typeface="Wingdings" pitchFamily="2" charset="2"/>
              <a:buAutoNum type="arabicPeriod" startAt="4"/>
            </a:pPr>
            <a:r>
              <a:rPr lang="en-US" altLang="zh-CN" sz="1350" dirty="0"/>
              <a:t>How long must it take for seasonal temperature variation to penetrate 10 m? T = L</a:t>
            </a:r>
            <a:r>
              <a:rPr lang="en-US" altLang="zh-CN" sz="1350" baseline="30000" dirty="0"/>
              <a:t>2</a:t>
            </a:r>
            <a:r>
              <a:rPr lang="en-US" altLang="zh-CN" sz="1350" dirty="0"/>
              <a:t>/kappa = (10</a:t>
            </a:r>
            <a:r>
              <a:rPr lang="en-US" altLang="zh-CN" sz="1350" baseline="30000" dirty="0"/>
              <a:t>6</a:t>
            </a:r>
            <a:r>
              <a:rPr lang="en-US" altLang="zh-CN" sz="1350" dirty="0"/>
              <a:t>)/10</a:t>
            </a:r>
            <a:r>
              <a:rPr lang="en-US" altLang="zh-CN" sz="1350" baseline="30000" dirty="0"/>
              <a:t>-3</a:t>
            </a:r>
            <a:r>
              <a:rPr lang="en-US" altLang="zh-CN" sz="1350" dirty="0"/>
              <a:t> = 10</a:t>
            </a:r>
            <a:r>
              <a:rPr lang="en-US" altLang="zh-CN" sz="1350" baseline="30000" dirty="0"/>
              <a:t>9</a:t>
            </a:r>
            <a:r>
              <a:rPr lang="en-US" altLang="zh-CN" sz="1350" dirty="0"/>
              <a:t> sec = 30 years! </a:t>
            </a:r>
          </a:p>
        </p:txBody>
      </p:sp>
    </p:spTree>
    <p:extLst>
      <p:ext uri="{BB962C8B-B14F-4D97-AF65-F5344CB8AC3E}">
        <p14:creationId xmlns:p14="http://schemas.microsoft.com/office/powerpoint/2010/main" val="144810405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logo_v2_1.png"/>
          <p:cNvPicPr>
            <a:picLocks noGrp="1" noChangeAspect="1"/>
          </p:cNvPicPr>
          <p:nvPr>
            <p:ph idx="1"/>
          </p:nvPr>
        </p:nvPicPr>
        <p:blipFill>
          <a:blip r:embed="rId2" cstate="print"/>
          <a:stretch>
            <a:fillRect/>
          </a:stretch>
        </p:blipFill>
        <p:spPr>
          <a:xfrm>
            <a:off x="3744000" y="1224000"/>
            <a:ext cx="1670482" cy="1800000"/>
          </a:xfrm>
        </p:spPr>
      </p:pic>
      <p:sp>
        <p:nvSpPr>
          <p:cNvPr id="5" name="Rectangle 2"/>
          <p:cNvSpPr txBox="1">
            <a:spLocks noChangeArrowheads="1"/>
          </p:cNvSpPr>
          <p:nvPr/>
        </p:nvSpPr>
        <p:spPr bwMode="auto">
          <a:xfrm>
            <a:off x="1476000" y="3096000"/>
            <a:ext cx="6228000" cy="576000"/>
          </a:xfrm>
          <a:prstGeom prst="rect">
            <a:avLst/>
          </a:prstGeom>
          <a:noFill/>
          <a:ln w="9525">
            <a:noFill/>
            <a:miter lim="800000"/>
            <a:headEnd/>
            <a:tailEnd/>
          </a:ln>
        </p:spPr>
        <p:txBody>
          <a:bodyPr anchor="ctr">
            <a:noAutofit/>
          </a:bodyPr>
          <a:lstStyle/>
          <a:p>
            <a:pPr algn="ctr" eaLnBrk="0" hangingPunct="0">
              <a:lnSpc>
                <a:spcPct val="150000"/>
              </a:lnSpc>
              <a:defRPr/>
            </a:pPr>
            <a:r>
              <a:rPr lang="en-US" altLang="zh-CN" sz="1600" dirty="0">
                <a:solidFill>
                  <a:srgbClr val="C00000"/>
                </a:solidFill>
                <a:effectLst>
                  <a:outerShdw blurRad="38100" dist="38100" dir="2700000" algn="tl">
                    <a:srgbClr val="000000">
                      <a:alpha val="43137"/>
                    </a:srgbClr>
                  </a:outerShdw>
                </a:effectLst>
                <a:latin typeface="Lucida Calligraphy" pitchFamily="66" charset="0"/>
                <a:ea typeface="+mj-ea"/>
                <a:cs typeface="+mj-cs"/>
              </a:rPr>
              <a:t>Learning about the Ocean, the Climate and the Nature</a:t>
            </a:r>
            <a:endParaRPr lang="en-US" altLang="zh-CN" sz="2000" dirty="0">
              <a:solidFill>
                <a:srgbClr val="C00000"/>
              </a:solidFill>
              <a:effectLst>
                <a:outerShdw blurRad="38100" dist="38100" dir="2700000" algn="tl">
                  <a:srgbClr val="000000">
                    <a:alpha val="43137"/>
                  </a:srgbClr>
                </a:outerShdw>
              </a:effectLst>
              <a:latin typeface="Lucida Calligraphy" pitchFamily="66" charset="0"/>
              <a:ea typeface="+mj-ea"/>
              <a:cs typeface="+mj-cs"/>
              <a:hlinkClick r:id="" action="ppaction://hlinkshowjump?jump=firstslide"/>
            </a:endParaRPr>
          </a:p>
        </p:txBody>
      </p:sp>
    </p:spTree>
    <p:extLst>
      <p:ext uri="{BB962C8B-B14F-4D97-AF65-F5344CB8AC3E}">
        <p14:creationId xmlns:p14="http://schemas.microsoft.com/office/powerpoint/2010/main" val="2014380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85900" y="141685"/>
            <a:ext cx="6172200" cy="270272"/>
          </a:xfrm>
        </p:spPr>
        <p:txBody>
          <a:bodyPr/>
          <a:lstStyle/>
          <a:p>
            <a:r>
              <a:rPr lang="en-US" altLang="zh-CN"/>
              <a:t>Equations for Fluid Mechanics</a:t>
            </a:r>
          </a:p>
        </p:txBody>
      </p:sp>
      <p:sp>
        <p:nvSpPr>
          <p:cNvPr id="6147" name="Rectangle 3"/>
          <p:cNvSpPr>
            <a:spLocks noGrp="1" noChangeArrowheads="1"/>
          </p:cNvSpPr>
          <p:nvPr>
            <p:ph type="body" idx="1"/>
          </p:nvPr>
        </p:nvSpPr>
        <p:spPr>
          <a:xfrm>
            <a:off x="1357313" y="792000"/>
            <a:ext cx="6429375" cy="3065078"/>
          </a:xfrm>
        </p:spPr>
        <p:txBody>
          <a:bodyPr/>
          <a:lstStyle/>
          <a:p>
            <a:pPr>
              <a:spcBef>
                <a:spcPct val="40000"/>
              </a:spcBef>
            </a:pPr>
            <a:r>
              <a:rPr lang="en-US" altLang="zh-CN" sz="1800" dirty="0"/>
              <a:t>Mass conservation</a:t>
            </a:r>
          </a:p>
          <a:p>
            <a:pPr>
              <a:spcBef>
                <a:spcPct val="40000"/>
              </a:spcBef>
            </a:pPr>
            <a:r>
              <a:rPr lang="en-US" altLang="zh-CN" sz="1800" dirty="0"/>
              <a:t>Newton’s Law (F = ma) (3 equations)</a:t>
            </a:r>
          </a:p>
          <a:p>
            <a:pPr>
              <a:spcBef>
                <a:spcPct val="40000"/>
              </a:spcBef>
            </a:pPr>
            <a:r>
              <a:rPr lang="en-US" altLang="zh-CN" sz="1800" dirty="0"/>
              <a:t>Equation of state (for oceanography, dependence of density on temperature, salinity and pressure)</a:t>
            </a:r>
          </a:p>
          <a:p>
            <a:pPr>
              <a:spcBef>
                <a:spcPct val="40000"/>
              </a:spcBef>
            </a:pPr>
            <a:r>
              <a:rPr lang="en-US" altLang="zh-CN" sz="1800" dirty="0"/>
              <a:t>Equations for temperature and salinity change in terms of external forcing, or alternatively an equation for density change in terms of external forcing</a:t>
            </a:r>
          </a:p>
        </p:txBody>
      </p:sp>
    </p:spTree>
    <p:extLst>
      <p:ext uri="{BB962C8B-B14F-4D97-AF65-F5344CB8AC3E}">
        <p14:creationId xmlns:p14="http://schemas.microsoft.com/office/powerpoint/2010/main" val="238061248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485900" y="141685"/>
            <a:ext cx="6172200" cy="270272"/>
          </a:xfrm>
        </p:spPr>
        <p:txBody>
          <a:bodyPr/>
          <a:lstStyle/>
          <a:p>
            <a:r>
              <a:rPr lang="en-US" altLang="zh-CN"/>
              <a:t>Continuity</a:t>
            </a:r>
          </a:p>
        </p:txBody>
      </p:sp>
      <p:pic>
        <p:nvPicPr>
          <p:cNvPr id="7171" name="Picture 4" descr="stewart_continuity_Fig7-5"/>
          <p:cNvPicPr>
            <a:picLocks noChangeAspect="1" noChangeArrowheads="1"/>
          </p:cNvPicPr>
          <p:nvPr/>
        </p:nvPicPr>
        <p:blipFill>
          <a:blip r:embed="rId3" cstate="print"/>
          <a:srcRect/>
          <a:stretch>
            <a:fillRect/>
          </a:stretch>
        </p:blipFill>
        <p:spPr bwMode="auto">
          <a:xfrm>
            <a:off x="2803923" y="612000"/>
            <a:ext cx="3402806" cy="2812256"/>
          </a:xfrm>
          <a:prstGeom prst="rect">
            <a:avLst/>
          </a:prstGeom>
          <a:noFill/>
          <a:ln w="9525">
            <a:noFill/>
            <a:miter lim="800000"/>
            <a:headEnd/>
            <a:tailEnd/>
          </a:ln>
        </p:spPr>
      </p:pic>
      <p:sp>
        <p:nvSpPr>
          <p:cNvPr id="7172" name="Rectangle 5"/>
          <p:cNvSpPr>
            <a:spLocks noGrp="1" noChangeArrowheads="1"/>
          </p:cNvSpPr>
          <p:nvPr>
            <p:ph type="body" idx="1"/>
          </p:nvPr>
        </p:nvSpPr>
        <p:spPr>
          <a:xfrm>
            <a:off x="1438275" y="3492000"/>
            <a:ext cx="6401991" cy="1270397"/>
          </a:xfrm>
        </p:spPr>
        <p:txBody>
          <a:bodyPr/>
          <a:lstStyle/>
          <a:p>
            <a:pPr>
              <a:spcBef>
                <a:spcPts val="450"/>
              </a:spcBef>
            </a:pPr>
            <a:r>
              <a:rPr lang="en-US" altLang="zh-CN" sz="1650" dirty="0"/>
              <a:t>Mass flow in   = </a:t>
            </a:r>
            <a:r>
              <a:rPr lang="en-US" altLang="zh-CN" sz="1650" dirty="0" err="1"/>
              <a:t>ρuδzδy</a:t>
            </a:r>
            <a:r>
              <a:rPr lang="en-US" altLang="zh-CN" sz="1650" dirty="0"/>
              <a:t>;</a:t>
            </a:r>
            <a:r>
              <a:rPr lang="zh-CN" altLang="en-US" sz="1650" dirty="0"/>
              <a:t>  </a:t>
            </a:r>
            <a:r>
              <a:rPr lang="en-US" altLang="zh-CN" sz="1650" dirty="0"/>
              <a:t>Mass flow out = (</a:t>
            </a:r>
            <a:r>
              <a:rPr lang="en-US" altLang="zh-CN" sz="1650" dirty="0" err="1"/>
              <a:t>ρ+δρ</a:t>
            </a:r>
            <a:r>
              <a:rPr lang="en-US" altLang="zh-CN" sz="1650" dirty="0"/>
              <a:t>)(</a:t>
            </a:r>
            <a:r>
              <a:rPr lang="en-US" altLang="zh-CN" sz="1650" dirty="0" err="1"/>
              <a:t>u+δu</a:t>
            </a:r>
            <a:r>
              <a:rPr lang="en-US" altLang="zh-CN" sz="1650" dirty="0"/>
              <a:t>)</a:t>
            </a:r>
            <a:r>
              <a:rPr lang="en-US" altLang="zh-CN" sz="1650" dirty="0" err="1"/>
              <a:t>δzδy</a:t>
            </a:r>
            <a:endParaRPr lang="en-US" altLang="zh-CN" sz="1650" dirty="0"/>
          </a:p>
          <a:p>
            <a:pPr>
              <a:spcBef>
                <a:spcPts val="450"/>
              </a:spcBef>
            </a:pPr>
            <a:r>
              <a:rPr lang="en-US" altLang="zh-CN" sz="1650" dirty="0"/>
              <a:t>Mass flux = (mass flow out) − (mass flow in) = (</a:t>
            </a:r>
            <a:r>
              <a:rPr lang="en-US" altLang="zh-CN" sz="1650" dirty="0" err="1"/>
              <a:t>ρδu+uδρ+δρδu</a:t>
            </a:r>
            <a:r>
              <a:rPr lang="en-US" altLang="zh-CN" sz="1650" dirty="0"/>
              <a:t>)</a:t>
            </a:r>
            <a:r>
              <a:rPr lang="en-US" altLang="zh-CN" sz="1650" dirty="0" err="1"/>
              <a:t>δzδy</a:t>
            </a:r>
            <a:endParaRPr lang="zh-CN" altLang="en-US" sz="1650" dirty="0"/>
          </a:p>
        </p:txBody>
      </p:sp>
      <p:sp>
        <p:nvSpPr>
          <p:cNvPr id="7173" name="Rectangle 6"/>
          <p:cNvSpPr>
            <a:spLocks noChangeArrowheads="1"/>
          </p:cNvSpPr>
          <p:nvPr/>
        </p:nvSpPr>
        <p:spPr bwMode="auto">
          <a:xfrm>
            <a:off x="5724128" y="3114705"/>
            <a:ext cx="2260555" cy="276999"/>
          </a:xfrm>
          <a:prstGeom prst="rect">
            <a:avLst/>
          </a:prstGeom>
          <a:noFill/>
          <a:ln w="9525" algn="ctr">
            <a:noFill/>
            <a:miter lim="800000"/>
            <a:headEnd/>
            <a:tailEnd/>
          </a:ln>
        </p:spPr>
        <p:txBody>
          <a:bodyPr wrap="none">
            <a:spAutoFit/>
          </a:bodyPr>
          <a:lstStyle/>
          <a:p>
            <a:r>
              <a:rPr lang="en-US" altLang="zh-CN" sz="1200" dirty="0"/>
              <a:t>Refer to Steward chapter 7.7</a:t>
            </a:r>
            <a:endParaRPr lang="zh-CN" altLang="en-US" sz="1200" dirty="0"/>
          </a:p>
        </p:txBody>
      </p:sp>
    </p:spTree>
    <p:extLst>
      <p:ext uri="{BB962C8B-B14F-4D97-AF65-F5344CB8AC3E}">
        <p14:creationId xmlns:p14="http://schemas.microsoft.com/office/powerpoint/2010/main" val="312044847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485900" y="141685"/>
            <a:ext cx="6172200" cy="270272"/>
          </a:xfrm>
        </p:spPr>
        <p:txBody>
          <a:bodyPr/>
          <a:lstStyle/>
          <a:p>
            <a:r>
              <a:rPr lang="en-US" altLang="zh-CN"/>
              <a:t>Continuity</a:t>
            </a:r>
          </a:p>
        </p:txBody>
      </p:sp>
      <p:pic>
        <p:nvPicPr>
          <p:cNvPr id="8195" name="Picture 6"/>
          <p:cNvPicPr>
            <a:picLocks noChangeAspect="1" noChangeArrowheads="1"/>
          </p:cNvPicPr>
          <p:nvPr/>
        </p:nvPicPr>
        <p:blipFill>
          <a:blip r:embed="rId3" cstate="print"/>
          <a:srcRect r="4266"/>
          <a:stretch>
            <a:fillRect/>
          </a:stretch>
        </p:blipFill>
        <p:spPr bwMode="auto">
          <a:xfrm>
            <a:off x="1313260" y="792000"/>
            <a:ext cx="6527006" cy="2464594"/>
          </a:xfrm>
          <a:prstGeom prst="rect">
            <a:avLst/>
          </a:prstGeom>
          <a:noFill/>
          <a:ln w="9525" algn="ctr">
            <a:noFill/>
            <a:miter lim="800000"/>
            <a:headEnd/>
            <a:tailEnd/>
          </a:ln>
        </p:spPr>
      </p:pic>
      <p:pic>
        <p:nvPicPr>
          <p:cNvPr id="8196" name="Picture 7"/>
          <p:cNvPicPr>
            <a:picLocks noChangeAspect="1" noChangeArrowheads="1"/>
          </p:cNvPicPr>
          <p:nvPr/>
        </p:nvPicPr>
        <p:blipFill>
          <a:blip r:embed="rId4" cstate="print"/>
          <a:srcRect r="928"/>
          <a:stretch>
            <a:fillRect/>
          </a:stretch>
        </p:blipFill>
        <p:spPr bwMode="auto">
          <a:xfrm>
            <a:off x="1303735" y="3132000"/>
            <a:ext cx="6503194" cy="896541"/>
          </a:xfrm>
          <a:prstGeom prst="rect">
            <a:avLst/>
          </a:prstGeom>
          <a:noFill/>
          <a:ln w="9525" algn="ctr">
            <a:noFill/>
            <a:miter lim="800000"/>
            <a:headEnd/>
            <a:tailEnd/>
          </a:ln>
        </p:spPr>
      </p:pic>
    </p:spTree>
    <p:extLst>
      <p:ext uri="{BB962C8B-B14F-4D97-AF65-F5344CB8AC3E}">
        <p14:creationId xmlns:p14="http://schemas.microsoft.com/office/powerpoint/2010/main" val="296002745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485900" y="141685"/>
            <a:ext cx="6172200" cy="270272"/>
          </a:xfrm>
        </p:spPr>
        <p:txBody>
          <a:bodyPr/>
          <a:lstStyle/>
          <a:p>
            <a:r>
              <a:rPr lang="en-US" altLang="zh-CN" dirty="0"/>
              <a:t>Continuity Equation</a:t>
            </a:r>
            <a:r>
              <a:rPr lang="zh-CN" altLang="en-US" dirty="0"/>
              <a:t>（连续方程）</a:t>
            </a:r>
            <a:endParaRPr lang="en-US" altLang="zh-CN" dirty="0"/>
          </a:p>
        </p:txBody>
      </p:sp>
      <p:pic>
        <p:nvPicPr>
          <p:cNvPr id="9219" name="Picture 5"/>
          <p:cNvPicPr>
            <a:picLocks noChangeAspect="1" noChangeArrowheads="1"/>
          </p:cNvPicPr>
          <p:nvPr/>
        </p:nvPicPr>
        <p:blipFill>
          <a:blip r:embed="rId2" cstate="print"/>
          <a:srcRect/>
          <a:stretch>
            <a:fillRect/>
          </a:stretch>
        </p:blipFill>
        <p:spPr bwMode="auto">
          <a:xfrm>
            <a:off x="1678781" y="684000"/>
            <a:ext cx="5786438" cy="4062413"/>
          </a:xfrm>
          <a:prstGeom prst="rect">
            <a:avLst/>
          </a:prstGeom>
          <a:noFill/>
          <a:ln w="9525" algn="ctr">
            <a:noFill/>
            <a:miter lim="800000"/>
            <a:headEnd/>
            <a:tailEnd/>
          </a:ln>
        </p:spPr>
      </p:pic>
    </p:spTree>
    <p:extLst>
      <p:ext uri="{BB962C8B-B14F-4D97-AF65-F5344CB8AC3E}">
        <p14:creationId xmlns:p14="http://schemas.microsoft.com/office/powerpoint/2010/main" val="197312809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485900" y="141685"/>
            <a:ext cx="6172200" cy="270272"/>
          </a:xfrm>
        </p:spPr>
        <p:txBody>
          <a:bodyPr/>
          <a:lstStyle/>
          <a:p>
            <a:r>
              <a:rPr lang="en-US" altLang="zh-CN"/>
              <a:t>The Boussinesq Approximation</a:t>
            </a:r>
            <a:endParaRPr lang="zh-CN" altLang="en-US"/>
          </a:p>
        </p:txBody>
      </p:sp>
      <p:sp>
        <p:nvSpPr>
          <p:cNvPr id="10243" name="Rectangle 3"/>
          <p:cNvSpPr>
            <a:spLocks noGrp="1" noChangeArrowheads="1"/>
          </p:cNvSpPr>
          <p:nvPr>
            <p:ph type="body" idx="1"/>
          </p:nvPr>
        </p:nvSpPr>
        <p:spPr>
          <a:xfrm>
            <a:off x="504000" y="792000"/>
            <a:ext cx="8136000" cy="3394472"/>
          </a:xfrm>
        </p:spPr>
        <p:txBody>
          <a:bodyPr/>
          <a:lstStyle/>
          <a:p>
            <a:pPr>
              <a:spcBef>
                <a:spcPct val="40000"/>
              </a:spcBef>
            </a:pPr>
            <a:r>
              <a:rPr lang="en-US" altLang="zh-CN" sz="1800" dirty="0"/>
              <a:t>Density is nearly constant in the ocean (Joseph Boussinesq, 1842–1929). The assumption greatly simplifies the equations of motion. </a:t>
            </a:r>
            <a:r>
              <a:rPr lang="en-US" altLang="zh-CN" sz="1800" dirty="0" err="1"/>
              <a:t>Boussinesq’s</a:t>
            </a:r>
            <a:r>
              <a:rPr lang="en-US" altLang="zh-CN" sz="1800" dirty="0"/>
              <a:t> assumption requires that:</a:t>
            </a:r>
          </a:p>
          <a:p>
            <a:pPr lvl="1">
              <a:spcBef>
                <a:spcPct val="40000"/>
              </a:spcBef>
              <a:buFont typeface="Wingdings" pitchFamily="2" charset="2"/>
              <a:buAutoNum type="arabicPeriod"/>
            </a:pPr>
            <a:r>
              <a:rPr lang="en-US" altLang="zh-CN" sz="2400" dirty="0"/>
              <a:t>Fluid </a:t>
            </a:r>
            <a:r>
              <a:rPr lang="en-US" altLang="zh-CN" sz="2400" b="1" i="1" dirty="0">
                <a:solidFill>
                  <a:srgbClr val="FF0000"/>
                </a:solidFill>
              </a:rPr>
              <a:t>V</a:t>
            </a:r>
            <a:r>
              <a:rPr lang="en-US" altLang="zh-CN" sz="2400" dirty="0"/>
              <a:t> &lt;&lt; Sound speed </a:t>
            </a:r>
            <a:r>
              <a:rPr lang="en-US" altLang="zh-CN" sz="2400" b="1" i="1" dirty="0">
                <a:solidFill>
                  <a:srgbClr val="FF0000"/>
                </a:solidFill>
              </a:rPr>
              <a:t>C</a:t>
            </a:r>
          </a:p>
          <a:p>
            <a:pPr lvl="1">
              <a:spcBef>
                <a:spcPct val="40000"/>
              </a:spcBef>
              <a:buFont typeface="Wingdings" pitchFamily="2" charset="2"/>
              <a:buAutoNum type="arabicPeriod"/>
            </a:pPr>
            <a:r>
              <a:rPr lang="en-US" altLang="zh-CN" sz="2400" dirty="0"/>
              <a:t>Phase speed of waves &lt;&lt; </a:t>
            </a:r>
            <a:r>
              <a:rPr lang="en-US" altLang="zh-CN" sz="2400" b="1" i="1" dirty="0">
                <a:solidFill>
                  <a:srgbClr val="FF0000"/>
                </a:solidFill>
              </a:rPr>
              <a:t>C</a:t>
            </a:r>
            <a:r>
              <a:rPr lang="en-US" altLang="zh-CN" sz="2400" dirty="0"/>
              <a:t>. </a:t>
            </a:r>
          </a:p>
          <a:p>
            <a:pPr lvl="1">
              <a:spcBef>
                <a:spcPct val="40000"/>
              </a:spcBef>
              <a:buFont typeface="Wingdings" pitchFamily="2" charset="2"/>
              <a:buAutoNum type="arabicPeriod"/>
            </a:pPr>
            <a:r>
              <a:rPr lang="en-US" altLang="zh-CN" sz="2400" dirty="0"/>
              <a:t>The vertical scale of the motion </a:t>
            </a:r>
            <a:r>
              <a:rPr lang="en-US" altLang="zh-CN" sz="2400" b="1" i="1" dirty="0">
                <a:solidFill>
                  <a:srgbClr val="FF0000"/>
                </a:solidFill>
              </a:rPr>
              <a:t>H</a:t>
            </a:r>
            <a:r>
              <a:rPr lang="en-US" altLang="zh-CN" sz="2400" dirty="0">
                <a:solidFill>
                  <a:srgbClr val="FF0000"/>
                </a:solidFill>
              </a:rPr>
              <a:t> &lt; </a:t>
            </a:r>
            <a:r>
              <a:rPr lang="en-US" altLang="zh-CN" sz="2400" b="1" i="1" dirty="0">
                <a:solidFill>
                  <a:srgbClr val="FF0000"/>
                </a:solidFill>
              </a:rPr>
              <a:t>C</a:t>
            </a:r>
            <a:r>
              <a:rPr lang="en-US" altLang="zh-CN" sz="2400" b="1" i="1" baseline="30000" dirty="0">
                <a:solidFill>
                  <a:srgbClr val="FF0000"/>
                </a:solidFill>
              </a:rPr>
              <a:t>2</a:t>
            </a:r>
            <a:r>
              <a:rPr lang="en-US" altLang="zh-CN" sz="2400" b="1" i="1" dirty="0">
                <a:solidFill>
                  <a:srgbClr val="FF0000"/>
                </a:solidFill>
              </a:rPr>
              <a:t>/g</a:t>
            </a:r>
            <a:r>
              <a:rPr lang="en-US" altLang="zh-CN" sz="2400" dirty="0"/>
              <a:t>. </a:t>
            </a:r>
          </a:p>
        </p:txBody>
      </p:sp>
    </p:spTree>
    <p:extLst>
      <p:ext uri="{BB962C8B-B14F-4D97-AF65-F5344CB8AC3E}">
        <p14:creationId xmlns:p14="http://schemas.microsoft.com/office/powerpoint/2010/main" val="12848568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485900" y="141685"/>
            <a:ext cx="6172200" cy="270272"/>
          </a:xfrm>
        </p:spPr>
        <p:txBody>
          <a:bodyPr/>
          <a:lstStyle/>
          <a:p>
            <a:r>
              <a:rPr lang="en-US" altLang="zh-CN"/>
              <a:t>Continuity Equation for Incompressible Flows</a:t>
            </a:r>
            <a:endParaRPr lang="zh-CN" altLang="en-US"/>
          </a:p>
        </p:txBody>
      </p:sp>
      <p:pic>
        <p:nvPicPr>
          <p:cNvPr id="11267" name="Picture 4"/>
          <p:cNvPicPr>
            <a:picLocks noChangeAspect="1" noChangeArrowheads="1"/>
          </p:cNvPicPr>
          <p:nvPr/>
        </p:nvPicPr>
        <p:blipFill>
          <a:blip r:embed="rId2" cstate="print"/>
          <a:srcRect/>
          <a:stretch>
            <a:fillRect/>
          </a:stretch>
        </p:blipFill>
        <p:spPr bwMode="auto">
          <a:xfrm>
            <a:off x="1745457" y="684000"/>
            <a:ext cx="5666185" cy="4110038"/>
          </a:xfrm>
          <a:prstGeom prst="rect">
            <a:avLst/>
          </a:prstGeom>
          <a:noFill/>
          <a:ln w="9525" algn="ctr">
            <a:noFill/>
            <a:miter lim="800000"/>
            <a:headEnd/>
            <a:tailEnd/>
          </a:ln>
        </p:spPr>
      </p:pic>
    </p:spTree>
    <p:extLst>
      <p:ext uri="{BB962C8B-B14F-4D97-AF65-F5344CB8AC3E}">
        <p14:creationId xmlns:p14="http://schemas.microsoft.com/office/powerpoint/2010/main" val="101406677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485900" y="141685"/>
            <a:ext cx="6172200" cy="270272"/>
          </a:xfrm>
        </p:spPr>
        <p:txBody>
          <a:bodyPr/>
          <a:lstStyle/>
          <a:p>
            <a:r>
              <a:rPr lang="en-US" altLang="zh-CN"/>
              <a:t>Force Balance</a:t>
            </a:r>
          </a:p>
        </p:txBody>
      </p:sp>
      <p:sp>
        <p:nvSpPr>
          <p:cNvPr id="12291" name="Rectangle 3"/>
          <p:cNvSpPr>
            <a:spLocks noGrp="1" noChangeArrowheads="1"/>
          </p:cNvSpPr>
          <p:nvPr>
            <p:ph type="body" idx="1"/>
          </p:nvPr>
        </p:nvSpPr>
        <p:spPr>
          <a:xfrm>
            <a:off x="1476000" y="792000"/>
            <a:ext cx="6172200" cy="3624616"/>
          </a:xfrm>
        </p:spPr>
        <p:txBody>
          <a:bodyPr/>
          <a:lstStyle/>
          <a:p>
            <a:pPr>
              <a:spcBef>
                <a:spcPts val="450"/>
              </a:spcBef>
            </a:pPr>
            <a:r>
              <a:rPr lang="en-US" altLang="zh-CN" sz="1800" dirty="0"/>
              <a:t>Newton’s law</a:t>
            </a:r>
          </a:p>
          <a:p>
            <a:pPr lvl="1">
              <a:spcBef>
                <a:spcPts val="450"/>
              </a:spcBef>
              <a:buNone/>
            </a:pPr>
            <a:r>
              <a:rPr lang="en-US" altLang="zh-CN" sz="2400" dirty="0">
                <a:solidFill>
                  <a:srgbClr val="FF0000"/>
                </a:solidFill>
              </a:rPr>
              <a:t>F = ma</a:t>
            </a:r>
            <a:endParaRPr lang="en-US" altLang="zh-CN" sz="1800" dirty="0">
              <a:solidFill>
                <a:srgbClr val="FF0000"/>
              </a:solidFill>
            </a:endParaRPr>
          </a:p>
          <a:p>
            <a:pPr lvl="1">
              <a:spcBef>
                <a:spcPts val="450"/>
              </a:spcBef>
              <a:buNone/>
            </a:pPr>
            <a:r>
              <a:rPr lang="en-US" altLang="zh-CN" sz="1800" dirty="0"/>
              <a:t>    This is a vector equation, with 3 equations for each of the three directions (x, y and z)</a:t>
            </a:r>
          </a:p>
          <a:p>
            <a:pPr lvl="1">
              <a:spcBef>
                <a:spcPts val="450"/>
              </a:spcBef>
              <a:buNone/>
            </a:pPr>
            <a:r>
              <a:rPr lang="en-US" altLang="zh-CN" sz="2400" dirty="0">
                <a:solidFill>
                  <a:srgbClr val="FF0000"/>
                </a:solidFill>
              </a:rPr>
              <a:t>ma = F</a:t>
            </a:r>
            <a:r>
              <a:rPr lang="en-US" altLang="zh-CN" sz="1800" dirty="0"/>
              <a:t> (for fluids)</a:t>
            </a:r>
          </a:p>
          <a:p>
            <a:pPr lvl="1">
              <a:spcBef>
                <a:spcPts val="450"/>
              </a:spcBef>
              <a:buNone/>
            </a:pPr>
            <a:r>
              <a:rPr lang="en-US" altLang="zh-CN" sz="1800" dirty="0"/>
              <a:t>    Divide by volume, so express in terms of density </a:t>
            </a:r>
            <a:r>
              <a:rPr lang="en-US" altLang="zh-CN" sz="1800" dirty="0">
                <a:sym typeface="Symbol" pitchFamily="18" charset="2"/>
              </a:rPr>
              <a:t> and force per unit volume </a:t>
            </a:r>
            <a:r>
              <a:rPr lang="en-US" altLang="zh-CN" sz="1800" dirty="0"/>
              <a:t>:</a:t>
            </a:r>
          </a:p>
          <a:p>
            <a:pPr lvl="1">
              <a:spcBef>
                <a:spcPts val="450"/>
              </a:spcBef>
              <a:buNone/>
            </a:pPr>
            <a:r>
              <a:rPr lang="en-US" altLang="zh-CN" sz="2400" dirty="0">
                <a:solidFill>
                  <a:srgbClr val="FF0000"/>
                </a:solidFill>
                <a:sym typeface="Symbol" pitchFamily="18" charset="2"/>
              </a:rPr>
              <a:t>a</a:t>
            </a:r>
            <a:r>
              <a:rPr lang="en-US" altLang="zh-CN" sz="2400" dirty="0">
                <a:solidFill>
                  <a:srgbClr val="FF0000"/>
                </a:solidFill>
              </a:rPr>
              <a:t> = </a:t>
            </a:r>
            <a:r>
              <a:rPr lang="en-US" altLang="zh-CN" sz="2400" dirty="0">
                <a:solidFill>
                  <a:srgbClr val="FF0000"/>
                </a:solidFill>
                <a:sym typeface="Symbol" pitchFamily="18" charset="2"/>
              </a:rPr>
              <a:t></a:t>
            </a:r>
          </a:p>
          <a:p>
            <a:pPr lvl="1">
              <a:spcBef>
                <a:spcPts val="450"/>
              </a:spcBef>
              <a:buNone/>
            </a:pPr>
            <a:r>
              <a:rPr lang="en-US" altLang="zh-CN" sz="1800" dirty="0">
                <a:sym typeface="Symbol" pitchFamily="18" charset="2"/>
              </a:rPr>
              <a:t>    What are the forces that act on the fluid?  </a:t>
            </a:r>
            <a:endParaRPr lang="en-US" altLang="zh-CN" sz="1500" dirty="0">
              <a:sym typeface="Symbol" pitchFamily="18" charset="2"/>
            </a:endParaRPr>
          </a:p>
        </p:txBody>
      </p:sp>
    </p:spTree>
    <p:extLst>
      <p:ext uri="{BB962C8B-B14F-4D97-AF65-F5344CB8AC3E}">
        <p14:creationId xmlns:p14="http://schemas.microsoft.com/office/powerpoint/2010/main" val="1442028148"/>
      </p:ext>
    </p:extLst>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KU_AOS">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2742</TotalTime>
  <Words>1741</Words>
  <Application>Microsoft Office PowerPoint</Application>
  <PresentationFormat>全屏显示(16:9)</PresentationFormat>
  <Paragraphs>142</Paragraphs>
  <Slides>28</Slides>
  <Notes>19</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1</vt:i4>
      </vt:variant>
      <vt:variant>
        <vt:lpstr>幻灯片标题</vt:lpstr>
      </vt:variant>
      <vt:variant>
        <vt:i4>28</vt:i4>
      </vt:variant>
    </vt:vector>
  </HeadingPairs>
  <TitlesOfParts>
    <vt:vector size="42" baseType="lpstr">
      <vt:lpstr>微软雅黑</vt:lpstr>
      <vt:lpstr>Arial</vt:lpstr>
      <vt:lpstr>Calibri</vt:lpstr>
      <vt:lpstr>Cambria</vt:lpstr>
      <vt:lpstr>Cambria Math</vt:lpstr>
      <vt:lpstr>Copperplate Gothic Light</vt:lpstr>
      <vt:lpstr>Lucida Calligraphy</vt:lpstr>
      <vt:lpstr>Maiandra GD</vt:lpstr>
      <vt:lpstr>Tahoma</vt:lpstr>
      <vt:lpstr>Times New Roman</vt:lpstr>
      <vt:lpstr>Wingdings</vt:lpstr>
      <vt:lpstr>Wingdings 2</vt:lpstr>
      <vt:lpstr>PKU_AOS</vt:lpstr>
      <vt:lpstr>Document</vt:lpstr>
      <vt:lpstr> Lecture 6: Basic Equations of Motion, Mixing    Descriptive Physical Oceanography</vt:lpstr>
      <vt:lpstr>PowerPoint 演示文稿</vt:lpstr>
      <vt:lpstr>Equations for Fluid Mechanics</vt:lpstr>
      <vt:lpstr>Continuity</vt:lpstr>
      <vt:lpstr>Continuity</vt:lpstr>
      <vt:lpstr>Continuity Equation（连续方程）</vt:lpstr>
      <vt:lpstr>The Boussinesq Approximation</vt:lpstr>
      <vt:lpstr>Continuity Equation for Incompressible Flows</vt:lpstr>
      <vt:lpstr>Force Balance</vt:lpstr>
      <vt:lpstr>Forces Acting on Geophysical Fluid</vt:lpstr>
      <vt:lpstr>Gravity</vt:lpstr>
      <vt:lpstr>Pressure Gradient Force (PGF)</vt:lpstr>
      <vt:lpstr>Example of pressure gradients  Surface pressure map (in the atmosphere, we can simply measure the pressure at the surface)</vt:lpstr>
      <vt:lpstr>PGF in Ocean?</vt:lpstr>
      <vt:lpstr>Compute Acceleration due to PGF</vt:lpstr>
      <vt:lpstr>PGF in Ocean</vt:lpstr>
      <vt:lpstr>Mixing</vt:lpstr>
      <vt:lpstr>Acceleration due to Viscosity</vt:lpstr>
      <vt:lpstr>Viscosity</vt:lpstr>
      <vt:lpstr>Viscosity</vt:lpstr>
      <vt:lpstr>Diffusive Timescale and Spatial Scale</vt:lpstr>
      <vt:lpstr>Completed Force Balance (no rotation)</vt:lpstr>
      <vt:lpstr>What balances the PGF?</vt:lpstr>
      <vt:lpstr>Equations for Temperature, Salinity, Density</vt:lpstr>
      <vt:lpstr>Equations for Temperature, Salinity </vt:lpstr>
      <vt:lpstr>Questions (Due in 2-week)</vt:lpstr>
      <vt:lpstr>Questions</vt:lpstr>
      <vt:lpstr>PowerPoint 演示文稿</vt:lpstr>
    </vt:vector>
  </TitlesOfParts>
  <Company>PKU-LaCOAS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Overview   Descriptive Physical Oceanography</dc:title>
  <dc:creator>Yang</dc:creator>
  <cp:lastModifiedBy>admin</cp:lastModifiedBy>
  <cp:revision>165</cp:revision>
  <dcterms:created xsi:type="dcterms:W3CDTF">2011-02-17T14:19:49Z</dcterms:created>
  <dcterms:modified xsi:type="dcterms:W3CDTF">2023-10-24T11:03:30Z</dcterms:modified>
</cp:coreProperties>
</file>