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44"/>
  </p:notesMasterIdLst>
  <p:handoutMasterIdLst>
    <p:handoutMasterId r:id="rId45"/>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589" r:id="rId27"/>
    <p:sldId id="590" r:id="rId28"/>
    <p:sldId id="591" r:id="rId29"/>
    <p:sldId id="592" r:id="rId30"/>
    <p:sldId id="593" r:id="rId31"/>
    <p:sldId id="594" r:id="rId32"/>
    <p:sldId id="595" r:id="rId33"/>
    <p:sldId id="596" r:id="rId34"/>
    <p:sldId id="599" r:id="rId35"/>
    <p:sldId id="597" r:id="rId36"/>
    <p:sldId id="598" r:id="rId37"/>
    <p:sldId id="600" r:id="rId38"/>
    <p:sldId id="601" r:id="rId39"/>
    <p:sldId id="602" r:id="rId40"/>
    <p:sldId id="603" r:id="rId41"/>
    <p:sldId id="604" r:id="rId42"/>
    <p:sldId id="563" r:id="rId43"/>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17" d="100"/>
          <a:sy n="117" d="100"/>
        </p:scale>
        <p:origin x="316" y="6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5E66FD8-3B12-4C4A-8FDE-AEDFCA80A917}" type="slidenum">
              <a:rPr lang="zh-CN" altLang="en-US" smtClean="0"/>
              <a:pPr/>
              <a:t>3</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89055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9BFD2DD-9371-4AE0-8C13-50A2D6127665}" type="slidenum">
              <a:rPr lang="zh-CN" altLang="en-US" smtClean="0"/>
              <a:pPr/>
              <a:t>12</a:t>
            </a:fld>
            <a:endParaRPr lang="en-US" altLang="zh-CN"/>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05457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957A723-1F3C-4E47-9445-459749D8E9A5}" type="slidenum">
              <a:rPr lang="zh-CN" altLang="en-US" smtClean="0"/>
              <a:pPr/>
              <a:t>13</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8977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225DF67-CA4D-4E3B-B425-E01F6222E6C7}" type="slidenum">
              <a:rPr lang="zh-CN" altLang="en-US" smtClean="0"/>
              <a:pPr/>
              <a:t>14</a:t>
            </a:fld>
            <a:endParaRPr lang="en-US" altLang="zh-CN"/>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88805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CC1A09-A134-4CFD-9AC7-184D6149F884}" type="slidenum">
              <a:rPr lang="zh-CN" altLang="en-US" smtClean="0"/>
              <a:pPr/>
              <a:t>15</a:t>
            </a:fld>
            <a:endParaRPr lang="en-US" altLang="zh-CN"/>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84967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24A037-3F53-49AB-B0CE-7CC0ACCCAEE9}" type="slidenum">
              <a:rPr lang="zh-CN" altLang="en-US" smtClean="0"/>
              <a:pPr/>
              <a:t>16</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altLang="zh-CN"/>
              <a:t>On a weathermap around a high pressure center: </a:t>
            </a:r>
          </a:p>
          <a:p>
            <a:r>
              <a:rPr lang="en-US" altLang="zh-CN"/>
              <a:t>PGF is outward </a:t>
            </a:r>
          </a:p>
          <a:p>
            <a:r>
              <a:rPr lang="en-US" altLang="zh-CN"/>
              <a:t>If Coriolis force balances PGF, then CF is inward </a:t>
            </a:r>
          </a:p>
          <a:p>
            <a:r>
              <a:rPr lang="en-US" altLang="zh-CN"/>
              <a:t>Therefore the flow is clockwise around the high in the northern hemisphere. Meteorologists measure pressure at different locations, and then use the balance PGF = (2 omega sin latitude) speed to get the wind speed. This balance is called </a:t>
            </a:r>
            <a:r>
              <a:rPr lang="en-US" altLang="zh-CN" b="1"/>
              <a:t>geostrophic flow</a:t>
            </a:r>
            <a:r>
              <a:rPr lang="en-US" altLang="zh-CN"/>
              <a:t>. That is, they can interpret the pressure maps for the winds. This is why oceanographers also want to measure pressure, since the same holds in the ocean. </a:t>
            </a:r>
          </a:p>
          <a:p>
            <a:endParaRPr lang="zh-CN" altLang="en-US"/>
          </a:p>
        </p:txBody>
      </p:sp>
    </p:spTree>
    <p:extLst>
      <p:ext uri="{BB962C8B-B14F-4D97-AF65-F5344CB8AC3E}">
        <p14:creationId xmlns:p14="http://schemas.microsoft.com/office/powerpoint/2010/main" val="305731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8C581B3-7306-4690-BC3D-C4EE8493AA93}" type="slidenum">
              <a:rPr lang="zh-CN" altLang="en-US" smtClean="0"/>
              <a:pPr/>
              <a:t>17</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altLang="zh-CN"/>
              <a:t>Story in the book “our affair with El Nino” by G. Philander</a:t>
            </a:r>
            <a:endParaRPr lang="zh-CN" altLang="en-US"/>
          </a:p>
        </p:txBody>
      </p:sp>
    </p:spTree>
    <p:extLst>
      <p:ext uri="{BB962C8B-B14F-4D97-AF65-F5344CB8AC3E}">
        <p14:creationId xmlns:p14="http://schemas.microsoft.com/office/powerpoint/2010/main" val="202661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FAC5E53-11C7-474F-B128-1C90955AA4CD}" type="slidenum">
              <a:rPr lang="zh-CN" altLang="en-US" smtClean="0"/>
              <a:pPr/>
              <a:t>18</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altLang="zh-CN"/>
              <a:t>But as we've seen before, oceanographers cannot usually measure pressure differences well enough to obtain the PGF that goes with geostrophic flow. Even with satellite altimeters that measure the sea surface height pretty well, the error is still several centimeters (with the limitation being the accuracy of the geoid). So oceanographers measure fluid density rho(x,y,z). They then use the hydrostatic balance to figure out the pressure at each depth, based on the mass of fluid above that depth. That is: </a:t>
            </a:r>
          </a:p>
          <a:p>
            <a:r>
              <a:rPr lang="en-US" altLang="zh-CN"/>
              <a:t>PGFone_depth - PGFanother_depth = (2 omega sin latitude)(speedone_depth - speedanother_depth) </a:t>
            </a:r>
          </a:p>
          <a:p>
            <a:r>
              <a:rPr lang="en-US" altLang="zh-CN"/>
              <a:t>That is, oceanographers use the mass of fluid to figure out the difference in PGF from one depth to another depth, and therefore get the speed at one depth </a:t>
            </a:r>
            <a:r>
              <a:rPr lang="en-US" altLang="zh-CN" i="1"/>
              <a:t>relative</a:t>
            </a:r>
            <a:r>
              <a:rPr lang="en-US" altLang="zh-CN"/>
              <a:t> to the speed at another depth. </a:t>
            </a:r>
            <a:endParaRPr lang="zh-CN" altLang="en-US"/>
          </a:p>
        </p:txBody>
      </p:sp>
    </p:spTree>
    <p:extLst>
      <p:ext uri="{BB962C8B-B14F-4D97-AF65-F5344CB8AC3E}">
        <p14:creationId xmlns:p14="http://schemas.microsoft.com/office/powerpoint/2010/main" val="4180535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1EB03A-5BB8-48EC-A25C-6488198A0756}" type="slidenum">
              <a:rPr lang="zh-CN" altLang="en-US" smtClean="0"/>
              <a:pPr/>
              <a:t>19</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292015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3C94B8C-7945-442D-B79E-0B0B0AE1EBB5}" type="slidenum">
              <a:rPr lang="zh-CN" altLang="en-US" smtClean="0"/>
              <a:pPr/>
              <a:t>20</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altLang="zh-CN"/>
              <a:t>In practical calculations of geostrophic velocity, we must know the absolute pressure difference between two locations horizontally.  If we have only the density distribution, we can calculate only the current at one level relative to that at another.  To convert these relative currents into absolute currents, which are what we need, we must determine the absolute current or pressure gradient at some level (</a:t>
            </a:r>
            <a:r>
              <a:rPr lang="en-US" altLang="zh-CN" i="1"/>
              <a:t>reference level</a:t>
            </a:r>
            <a:r>
              <a:rPr lang="en-US" altLang="zh-CN"/>
              <a:t>).  One apparently attractive option is to use satellite altimeters to obtain the sea surface height, which would give the pressure distribution and hence geostrophic currents at the sea surface.  However, as noted in chapter 6, today's satellite altimeters are not accurate enough due primarily to a lack of detailed knowledge of the shape of the geoid.   </a:t>
            </a:r>
          </a:p>
          <a:p>
            <a:r>
              <a:rPr lang="en-US" altLang="zh-CN"/>
              <a:t>A common method has been to assume that the absolute current is zero at some depth (</a:t>
            </a:r>
            <a:r>
              <a:rPr lang="en-US" altLang="zh-CN" i="1"/>
              <a:t>level of no motion</a:t>
            </a:r>
            <a:r>
              <a:rPr lang="en-US" altLang="zh-CN"/>
              <a:t>).  Since currents are generally the strongest at the ocean surface it is useful to assume that the current at the deepest depth is near zero relative to the surface current.  In the case of western boundary currents or in the Antarctic Circumpolar Current (ACC) where the currents extend to relatively great depths this is not a good assumption.  Still even in these locations the relative geostrophic currents can reveal a lot. The selection of a reference velocity is one of the key problems in using the geostrophic method to compute currents.   In the next subsection, we introduce the practical "dynamic" method used widely to calculate geostrophic velocities, and continue the discussion of reference velocity choices.</a:t>
            </a:r>
          </a:p>
          <a:p>
            <a:endParaRPr lang="zh-CN" altLang="en-US"/>
          </a:p>
        </p:txBody>
      </p:sp>
    </p:spTree>
    <p:extLst>
      <p:ext uri="{BB962C8B-B14F-4D97-AF65-F5344CB8AC3E}">
        <p14:creationId xmlns:p14="http://schemas.microsoft.com/office/powerpoint/2010/main" val="393524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65C1657-1537-4573-A694-62B9F1DE5364}" type="slidenum">
              <a:rPr lang="zh-CN" altLang="en-US" smtClean="0"/>
              <a:pPr/>
              <a:t>21</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altLang="zh-CN"/>
              <a:t>In practical calculations of geostrophic velocity, we must know the absolute pressure difference between two locations horizontally.  If we have only the density distribution, we can calculate only the current at one level relative to that at another.  To convert these relative currents into absolute currents, which are what we need, we must determine the absolute current or pressure gradient at some level (</a:t>
            </a:r>
            <a:r>
              <a:rPr lang="en-US" altLang="zh-CN" i="1"/>
              <a:t>reference level</a:t>
            </a:r>
            <a:r>
              <a:rPr lang="en-US" altLang="zh-CN"/>
              <a:t>).  One apparently attractive option is to use satellite altimeters to obtain the sea surface height, which would give the pressure distribution and hence geostrophic currents at the sea surface.  However, as noted in chapter 6, today's satellite altimeters are not accurate enough due primarily to a lack of detailed knowledge of the shape of the geoid.   </a:t>
            </a:r>
          </a:p>
          <a:p>
            <a:r>
              <a:rPr lang="en-US" altLang="zh-CN"/>
              <a:t>A common method has been to assume that the absolute current is zero at some depth (</a:t>
            </a:r>
            <a:r>
              <a:rPr lang="en-US" altLang="zh-CN" i="1"/>
              <a:t>level of no motion</a:t>
            </a:r>
            <a:r>
              <a:rPr lang="en-US" altLang="zh-CN"/>
              <a:t>).  Since currents are generally the strongest at the ocean surface it is useful to assume that the current at the deepest depth is near zero relative to the surface current.  In the case of western boundary currents or in the Antarctic Circumpolar Current (ACC) where the currents extend to relatively great depths this is not a good assumption.  Still even in these locations the relative geostrophic currents can reveal a lot. The selection of a reference velocity is one of the key problems in using the geostrophic method to compute currents.   In the next subsection, we introduce the practical "dynamic" method used widely to calculate geostrophic velocities, and continue the discussion of reference velocity choices.</a:t>
            </a:r>
          </a:p>
          <a:p>
            <a:endParaRPr lang="zh-CN" altLang="en-US"/>
          </a:p>
        </p:txBody>
      </p:sp>
    </p:spTree>
    <p:extLst>
      <p:ext uri="{BB962C8B-B14F-4D97-AF65-F5344CB8AC3E}">
        <p14:creationId xmlns:p14="http://schemas.microsoft.com/office/powerpoint/2010/main" val="392611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4231745-B8BB-424A-AA1D-E9AAC64328A0}" type="slidenum">
              <a:rPr lang="zh-CN" altLang="en-US" smtClean="0"/>
              <a:pPr/>
              <a:t>4</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altLang="zh-CN"/>
              <a:t>If the solid earth were a true sphere, the motionless ocean would be 20 km deeper at the equator than at the pole. We don't see anything like this. Therefore we conclude: the solid earth itself is spheroidal, with the equatorial radius about 20 km larger than the polar radius. </a:t>
            </a:r>
            <a:endParaRPr lang="en-US" altLang="zh-CN" i="1"/>
          </a:p>
          <a:p>
            <a:r>
              <a:rPr lang="en-US" altLang="zh-CN" i="1"/>
              <a:t>Thus: the horizontal gravity + horizontal centrifugal force = 0. So we can neglect centrifugal force because the earth itself is spheroidal</a:t>
            </a:r>
            <a:endParaRPr lang="zh-CN" altLang="en-US" i="1"/>
          </a:p>
        </p:txBody>
      </p:sp>
    </p:spTree>
    <p:extLst>
      <p:ext uri="{BB962C8B-B14F-4D97-AF65-F5344CB8AC3E}">
        <p14:creationId xmlns:p14="http://schemas.microsoft.com/office/powerpoint/2010/main" val="2510023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86C3F69-3D76-432F-8A53-AB99033C02FA}" type="slidenum">
              <a:rPr lang="zh-CN" altLang="en-US" smtClean="0"/>
              <a:pPr/>
              <a:t>22</a:t>
            </a:fld>
            <a:endParaRPr lang="en-US" altLang="zh-CN"/>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altLang="zh-CN" b="1" i="1"/>
              <a:t>Geopotential anomaly</a:t>
            </a:r>
            <a:r>
              <a:rPr lang="en-US" altLang="zh-CN" i="1"/>
              <a:t> </a:t>
            </a:r>
            <a:r>
              <a:rPr lang="en-US" altLang="zh-CN"/>
              <a:t>and </a:t>
            </a:r>
            <a:r>
              <a:rPr lang="en-US" altLang="zh-CN" b="1" i="1"/>
              <a:t>dynamic height</a:t>
            </a:r>
            <a:r>
              <a:rPr lang="en-US" altLang="zh-CN" i="1"/>
              <a:t> </a:t>
            </a:r>
            <a:r>
              <a:rPr lang="en-US" altLang="zh-CN"/>
              <a:t>are closely-related practical functions whose horizontal gradients represent the horizontal pressure gradient force.</a:t>
            </a:r>
            <a:endParaRPr lang="zh-CN" altLang="en-US"/>
          </a:p>
        </p:txBody>
      </p:sp>
    </p:spTree>
    <p:extLst>
      <p:ext uri="{BB962C8B-B14F-4D97-AF65-F5344CB8AC3E}">
        <p14:creationId xmlns:p14="http://schemas.microsoft.com/office/powerpoint/2010/main" val="102975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4B9E5AB-19EA-4ED5-94AF-ED2C7D7545E1}" type="slidenum">
              <a:rPr lang="zh-CN" altLang="en-US" smtClean="0"/>
              <a:pPr/>
              <a:t>23</a:t>
            </a:fld>
            <a:endParaRPr lang="en-US" altLang="zh-CN"/>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altLang="zh-CN" dirty="0"/>
              <a:t>Farther down in the ocean, we have to consider both the total height of the pile of water above our observation depth and also its density (Fig. 8.20a).  That is, the total mass of water above our observation depth is important, since the total mass determines the actual pressure at our observation depth. (This is where the vertical hydrostatic balance is important.)  Therefore, if a mound of less dense water lies above us in one location and a shorter column of denser water in another location, the total mass in the two places could be the same.  Close to the sea surface, there would be a pressure difference between the two places since the sea surface is higher in one location than in the other, but at depth the pressure difference would vanish because the difference in densities cancels the difference in heights.  Therefore there would be a </a:t>
            </a:r>
            <a:r>
              <a:rPr lang="en-US" altLang="zh-CN" dirty="0" err="1"/>
              <a:t>geostrophic</a:t>
            </a:r>
            <a:r>
              <a:rPr lang="en-US" altLang="zh-CN" dirty="0"/>
              <a:t> flow at the sea surface, which would decrease with depth until it vanishes at our observation depth (h3 in Fig. 8.20a), where the total mass of the two columns of water is the same. </a:t>
            </a:r>
          </a:p>
          <a:p>
            <a:endParaRPr lang="zh-CN" altLang="en-US" dirty="0"/>
          </a:p>
          <a:p>
            <a:endParaRPr lang="zh-CN" altLang="en-US" dirty="0"/>
          </a:p>
        </p:txBody>
      </p:sp>
    </p:spTree>
    <p:extLst>
      <p:ext uri="{BB962C8B-B14F-4D97-AF65-F5344CB8AC3E}">
        <p14:creationId xmlns:p14="http://schemas.microsoft.com/office/powerpoint/2010/main" val="2050531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00B2C88-78F8-46A8-B63A-4D2E06897989}" type="slidenum">
              <a:rPr lang="zh-CN" altLang="en-US" smtClean="0"/>
              <a:pPr/>
              <a:t>24</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altLang="zh-CN" b="1" i="1"/>
              <a:t>Geopotential anomaly</a:t>
            </a:r>
            <a:r>
              <a:rPr lang="en-US" altLang="zh-CN" i="1"/>
              <a:t> </a:t>
            </a:r>
            <a:r>
              <a:rPr lang="en-US" altLang="zh-CN"/>
              <a:t>and </a:t>
            </a:r>
            <a:r>
              <a:rPr lang="en-US" altLang="zh-CN" b="1" i="1"/>
              <a:t>dynamic height</a:t>
            </a:r>
            <a:r>
              <a:rPr lang="en-US" altLang="zh-CN" i="1"/>
              <a:t> </a:t>
            </a:r>
            <a:r>
              <a:rPr lang="en-US" altLang="zh-CN"/>
              <a:t>are closely-related practical functions whose horizontal gradients represent the horizontal pressure gradient force.</a:t>
            </a:r>
            <a:endParaRPr lang="zh-CN" altLang="en-US"/>
          </a:p>
        </p:txBody>
      </p:sp>
    </p:spTree>
    <p:extLst>
      <p:ext uri="{BB962C8B-B14F-4D97-AF65-F5344CB8AC3E}">
        <p14:creationId xmlns:p14="http://schemas.microsoft.com/office/powerpoint/2010/main" val="268478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595EFAB-B20A-4DAE-98D0-12CEBA26AFF4}" type="slidenum">
              <a:rPr lang="zh-CN" altLang="en-US" smtClean="0"/>
              <a:pPr/>
              <a:t>25</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altLang="zh-CN" b="1" i="1"/>
              <a:t>Geopotential anomaly</a:t>
            </a:r>
            <a:r>
              <a:rPr lang="en-US" altLang="zh-CN" i="1"/>
              <a:t> </a:t>
            </a:r>
            <a:r>
              <a:rPr lang="en-US" altLang="zh-CN"/>
              <a:t>and </a:t>
            </a:r>
            <a:r>
              <a:rPr lang="en-US" altLang="zh-CN" b="1" i="1"/>
              <a:t>dynamic height</a:t>
            </a:r>
            <a:r>
              <a:rPr lang="en-US" altLang="zh-CN" i="1"/>
              <a:t> </a:t>
            </a:r>
            <a:r>
              <a:rPr lang="en-US" altLang="zh-CN"/>
              <a:t>are closely-related practical functions whose horizontal gradients represent the horizontal pressure gradient force.</a:t>
            </a:r>
            <a:endParaRPr lang="zh-CN" altLang="en-US"/>
          </a:p>
        </p:txBody>
      </p:sp>
    </p:spTree>
    <p:extLst>
      <p:ext uri="{BB962C8B-B14F-4D97-AF65-F5344CB8AC3E}">
        <p14:creationId xmlns:p14="http://schemas.microsoft.com/office/powerpoint/2010/main" val="281636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2C37010-19EB-400E-B4C8-8810838B75DB}" type="slidenum">
              <a:rPr lang="zh-CN" altLang="en-US" smtClean="0"/>
              <a:pPr/>
              <a:t>31</a:t>
            </a:fld>
            <a:endParaRPr lang="en-US" altLang="zh-CN"/>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a:spcBef>
                <a:spcPct val="40000"/>
              </a:spcBef>
            </a:pPr>
            <a:r>
              <a:rPr lang="en-US" altLang="zh-CN"/>
              <a:t>For practical reasons, the level has often been chosen as the maximum common depth of the observations under the assumption that deeper currents are weak relative to the surface and near-surface currents.  Values of 500, 1,000, 1,500, 2,000, or 3,000 m have frequently been used.   While there are usually currents at these depths, they are generally small, yielding reasonable surface and upper ocean velocities relative to the assumption of no motion at the deeper depth.</a:t>
            </a:r>
            <a:endParaRPr lang="zh-CN" altLang="en-US"/>
          </a:p>
          <a:p>
            <a:endParaRPr lang="zh-CN" altLang="en-US"/>
          </a:p>
        </p:txBody>
      </p:sp>
    </p:spTree>
    <p:extLst>
      <p:ext uri="{BB962C8B-B14F-4D97-AF65-F5344CB8AC3E}">
        <p14:creationId xmlns:p14="http://schemas.microsoft.com/office/powerpoint/2010/main" val="89401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3E2CC4A-5653-41AD-89AE-7DD3826AFF6D}" type="slidenum">
              <a:rPr lang="zh-CN" altLang="en-US" smtClean="0"/>
              <a:pPr/>
              <a:t>32</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spcBef>
                <a:spcPct val="40000"/>
              </a:spcBef>
            </a:pPr>
            <a:r>
              <a:rPr lang="en-US" altLang="zh-CN"/>
              <a:t>For practical reasons, the level has often been chosen as the maximum common depth of the observations under the assumption that deeper currents are weak relative to the surface and near-surface currents.  Values of 500, 1,000, 1,500, 2,000, or 3,000 m have frequently been used.   While there are usually currents at these depths, they are generally small, yielding reasonable surface and upper ocean velocities relative to the assumption of no motion at the deeper depth.</a:t>
            </a:r>
            <a:endParaRPr lang="zh-CN" altLang="en-US"/>
          </a:p>
          <a:p>
            <a:endParaRPr lang="zh-CN" altLang="en-US"/>
          </a:p>
        </p:txBody>
      </p:sp>
    </p:spTree>
    <p:extLst>
      <p:ext uri="{BB962C8B-B14F-4D97-AF65-F5344CB8AC3E}">
        <p14:creationId xmlns:p14="http://schemas.microsoft.com/office/powerpoint/2010/main" val="3375124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1A7A54-DC58-4EEE-A40B-90D509B7A6FB}" type="slidenum">
              <a:rPr lang="zh-CN" altLang="en-US" smtClean="0"/>
              <a:pPr/>
              <a:t>34</a:t>
            </a:fld>
            <a:endParaRPr lang="en-US" altLang="zh-CN"/>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407979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0D4D444-E3A2-496F-910C-D7B399C2322A}" type="slidenum">
              <a:rPr lang="zh-CN" altLang="en-US" smtClean="0"/>
              <a:pPr/>
              <a:t>36</a:t>
            </a:fld>
            <a:endParaRPr lang="en-US" altLang="zh-CN"/>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523216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B64C11-1B23-4EDA-825A-0760931C608A}" type="slidenum">
              <a:rPr lang="zh-CN" altLang="en-US" smtClean="0"/>
              <a:pPr/>
              <a:t>37</a:t>
            </a:fld>
            <a:endParaRPr lang="en-US" altLang="zh-CN"/>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543352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663AD8A-7594-4A0F-9D52-08F2921555CC}" type="slidenum">
              <a:rPr lang="zh-CN" altLang="en-US" smtClean="0"/>
              <a:pPr/>
              <a:t>38</a:t>
            </a:fld>
            <a:endParaRPr lang="en-US" altLang="zh-CN"/>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06390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4E311E4-5F60-4F4E-A2CD-CDD4AD830C43}" type="slidenum">
              <a:rPr lang="zh-CN" altLang="en-US" smtClean="0"/>
              <a:pPr/>
              <a:t>5</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659881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ln/>
        </p:spPr>
      </p:sp>
      <p:sp>
        <p:nvSpPr>
          <p:cNvPr id="76803" name="备注占位符 2"/>
          <p:cNvSpPr>
            <a:spLocks noGrp="1"/>
          </p:cNvSpPr>
          <p:nvPr>
            <p:ph type="body" idx="1"/>
          </p:nvPr>
        </p:nvSpPr>
        <p:spPr>
          <a:noFill/>
          <a:ln/>
        </p:spPr>
        <p:txBody>
          <a:bodyPr/>
          <a:lstStyle/>
          <a:p>
            <a:endParaRPr lang="zh-CN" altLang="en-US"/>
          </a:p>
        </p:txBody>
      </p:sp>
      <p:sp>
        <p:nvSpPr>
          <p:cNvPr id="76804" name="灯片编号占位符 3"/>
          <p:cNvSpPr>
            <a:spLocks noGrp="1"/>
          </p:cNvSpPr>
          <p:nvPr>
            <p:ph type="sldNum" sz="quarter" idx="5"/>
          </p:nvPr>
        </p:nvSpPr>
        <p:spPr>
          <a:noFill/>
        </p:spPr>
        <p:txBody>
          <a:bodyPr/>
          <a:lstStyle/>
          <a:p>
            <a:fld id="{7FBA03C1-AA92-4286-A2D9-32B963F0E1A5}" type="slidenum">
              <a:rPr lang="zh-CN" altLang="en-US" smtClean="0"/>
              <a:pPr/>
              <a:t>41</a:t>
            </a:fld>
            <a:endParaRPr lang="en-US" altLang="zh-CN"/>
          </a:p>
        </p:txBody>
      </p:sp>
    </p:spTree>
    <p:extLst>
      <p:ext uri="{BB962C8B-B14F-4D97-AF65-F5344CB8AC3E}">
        <p14:creationId xmlns:p14="http://schemas.microsoft.com/office/powerpoint/2010/main" val="45232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E028ED8-B09C-492D-A327-4378B5422F8E}" type="slidenum">
              <a:rPr lang="zh-CN" altLang="en-US" smtClean="0"/>
              <a:pPr/>
              <a:t>6</a:t>
            </a:fld>
            <a:endParaRPr lang="en-US" altLang="zh-C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zh-CN"/>
              <a:t>Difference of these two</a:t>
            </a:r>
            <a:endParaRPr lang="zh-CN" altLang="en-US"/>
          </a:p>
        </p:txBody>
      </p:sp>
    </p:spTree>
    <p:extLst>
      <p:ext uri="{BB962C8B-B14F-4D97-AF65-F5344CB8AC3E}">
        <p14:creationId xmlns:p14="http://schemas.microsoft.com/office/powerpoint/2010/main" val="282519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4733B6A-2769-40D2-9AAA-666ACAA6CD70}" type="slidenum">
              <a:rPr lang="zh-CN" altLang="en-US" smtClean="0"/>
              <a:pPr/>
              <a:t>7</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71226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2D39414-2ABB-479D-8A57-37D2FB45C8AD}" type="slidenum">
              <a:rPr lang="zh-CN" altLang="en-US" smtClean="0"/>
              <a:pPr/>
              <a:t>8</a:t>
            </a:fld>
            <a:endParaRPr lang="en-US" altLang="zh-C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85538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r>
              <a:rPr lang="en-US" altLang="zh-CN"/>
              <a:t>(1) No APE; (2) KE = Const;  (3) To the right: anticyclonic in the NH</a:t>
            </a:r>
            <a:endParaRPr lang="zh-CN" altLang="en-US"/>
          </a:p>
        </p:txBody>
      </p:sp>
      <p:sp>
        <p:nvSpPr>
          <p:cNvPr id="53252" name="灯片编号占位符 3"/>
          <p:cNvSpPr>
            <a:spLocks noGrp="1"/>
          </p:cNvSpPr>
          <p:nvPr>
            <p:ph type="sldNum" sz="quarter" idx="5"/>
          </p:nvPr>
        </p:nvSpPr>
        <p:spPr>
          <a:noFill/>
        </p:spPr>
        <p:txBody>
          <a:bodyPr/>
          <a:lstStyle/>
          <a:p>
            <a:fld id="{3F2B743C-EC85-4B1E-A03E-7574A42DDD4C}" type="slidenum">
              <a:rPr lang="zh-CN" altLang="en-US" smtClean="0"/>
              <a:pPr/>
              <a:t>9</a:t>
            </a:fld>
            <a:endParaRPr lang="en-US" altLang="zh-CN"/>
          </a:p>
        </p:txBody>
      </p:sp>
    </p:spTree>
    <p:extLst>
      <p:ext uri="{BB962C8B-B14F-4D97-AF65-F5344CB8AC3E}">
        <p14:creationId xmlns:p14="http://schemas.microsoft.com/office/powerpoint/2010/main" val="290542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F000EE-ED5B-4691-B162-D05C3824D806}" type="slidenum">
              <a:rPr lang="zh-CN" altLang="en-US" smtClean="0"/>
              <a:pPr/>
              <a:t>10</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62100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B9A5012-A1C6-4D4E-A5D4-581EBD862BFC}" type="slidenum">
              <a:rPr lang="zh-CN" altLang="en-US" smtClean="0"/>
              <a:pPr/>
              <a:t>11</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904951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en-US" dirty="0"/>
          </a:p>
        </p:txBody>
      </p:sp>
    </p:spTree>
    <p:extLst>
      <p:ext uri="{BB962C8B-B14F-4D97-AF65-F5344CB8AC3E}">
        <p14:creationId xmlns:p14="http://schemas.microsoft.com/office/powerpoint/2010/main" val="44262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kern="1200" dirty="0">
                <a:solidFill>
                  <a:schemeClr val="bg2">
                    <a:lumMod val="75000"/>
                  </a:schemeClr>
                </a:solidFill>
                <a:latin typeface="Tahoma" pitchFamily="34" charset="0"/>
                <a:ea typeface="黑体" pitchFamily="2" charset="-122"/>
                <a:cs typeface="+mn-cs"/>
              </a:rPr>
              <a:t>Lecture 7: Fluid Flow with Rotation or Geostrophy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4.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483519"/>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7: Fluid Flow with Rotation or Geostrophy </a:t>
            </a:r>
            <a:br>
              <a:rPr lang="en-US" altLang="zh-CN" sz="2100" b="1" dirty="0">
                <a:solidFill>
                  <a:srgbClr val="960000"/>
                </a:solidFill>
                <a:latin typeface="Arial" panose="020B0604020202020204" pitchFamily="34" charset="0"/>
                <a:cs typeface="Arial" panose="020B0604020202020204" pitchFamily="34" charset="0"/>
              </a:rPr>
            </a:br>
            <a:br>
              <a:rPr lang="en-US" altLang="zh-CN" sz="21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powerpoint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a:t>Inertial Currents (Inertial Circle)</a:t>
            </a:r>
            <a:r>
              <a:rPr lang="zh-CN" altLang="en-US" dirty="0"/>
              <a:t>（惯性流）</a:t>
            </a:r>
            <a:endParaRPr lang="en-US" altLang="zh-CN" dirty="0"/>
          </a:p>
        </p:txBody>
      </p:sp>
      <p:sp>
        <p:nvSpPr>
          <p:cNvPr id="22531" name="Text Box 3"/>
          <p:cNvSpPr txBox="1">
            <a:spLocks noChangeArrowheads="1"/>
          </p:cNvSpPr>
          <p:nvPr/>
        </p:nvSpPr>
        <p:spPr bwMode="auto">
          <a:xfrm>
            <a:off x="1571625" y="3924000"/>
            <a:ext cx="5990035" cy="369332"/>
          </a:xfrm>
          <a:prstGeom prst="rect">
            <a:avLst/>
          </a:prstGeom>
          <a:noFill/>
          <a:ln w="9525">
            <a:noFill/>
            <a:miter lim="800000"/>
            <a:headEnd/>
            <a:tailEnd/>
          </a:ln>
        </p:spPr>
        <p:txBody>
          <a:bodyPr>
            <a:spAutoFit/>
          </a:bodyPr>
          <a:lstStyle/>
          <a:p>
            <a:pPr algn="ctr" eaLnBrk="0" hangingPunct="0">
              <a:spcBef>
                <a:spcPct val="50000"/>
              </a:spcBef>
              <a:defRPr/>
            </a:pPr>
            <a:r>
              <a:rPr lang="en-US" altLang="zh-CN" b="0" dirty="0">
                <a:solidFill>
                  <a:srgbClr val="0000FF"/>
                </a:solidFill>
                <a:latin typeface="+mn-lt"/>
              </a:rPr>
              <a:t>Balance of Coriolis and acceleration terms</a:t>
            </a:r>
          </a:p>
        </p:txBody>
      </p:sp>
      <p:pic>
        <p:nvPicPr>
          <p:cNvPr id="14340" name="Picture 4" descr="chapter8_fig9a"/>
          <p:cNvPicPr>
            <a:picLocks noChangeAspect="1" noChangeArrowheads="1"/>
          </p:cNvPicPr>
          <p:nvPr/>
        </p:nvPicPr>
        <p:blipFill>
          <a:blip r:embed="rId3" cstate="print"/>
          <a:srcRect/>
          <a:stretch>
            <a:fillRect/>
          </a:stretch>
        </p:blipFill>
        <p:spPr bwMode="auto">
          <a:xfrm>
            <a:off x="1584000" y="792000"/>
            <a:ext cx="5954706" cy="3009116"/>
          </a:xfrm>
          <a:prstGeom prst="rect">
            <a:avLst/>
          </a:prstGeom>
          <a:noFill/>
          <a:ln w="9525">
            <a:noFill/>
            <a:miter lim="800000"/>
            <a:headEnd/>
            <a:tailEnd/>
          </a:ln>
        </p:spPr>
      </p:pic>
    </p:spTree>
    <p:extLst>
      <p:ext uri="{BB962C8B-B14F-4D97-AF65-F5344CB8AC3E}">
        <p14:creationId xmlns:p14="http://schemas.microsoft.com/office/powerpoint/2010/main" val="33937008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56160" y="86916"/>
            <a:ext cx="5829300" cy="378619"/>
          </a:xfrm>
        </p:spPr>
        <p:txBody>
          <a:bodyPr/>
          <a:lstStyle/>
          <a:p>
            <a:r>
              <a:rPr lang="en-US" altLang="zh-CN"/>
              <a:t>Inertial Currents: Observations</a:t>
            </a:r>
          </a:p>
        </p:txBody>
      </p:sp>
      <mc:AlternateContent xmlns:mc="http://schemas.openxmlformats.org/markup-compatibility/2006" xmlns:a14="http://schemas.microsoft.com/office/drawing/2010/main">
        <mc:Choice Requires="a14">
          <p:sp>
            <p:nvSpPr>
              <p:cNvPr id="23556" name="Rectangle 5"/>
              <p:cNvSpPr>
                <a:spLocks noChangeArrowheads="1"/>
              </p:cNvSpPr>
              <p:nvPr/>
            </p:nvSpPr>
            <p:spPr bwMode="auto">
              <a:xfrm>
                <a:off x="899592" y="3888000"/>
                <a:ext cx="7488832" cy="861774"/>
              </a:xfrm>
              <a:prstGeom prst="rect">
                <a:avLst/>
              </a:prstGeom>
              <a:noFill/>
              <a:ln w="9525" algn="ctr">
                <a:noFill/>
                <a:miter lim="800000"/>
                <a:headEnd/>
                <a:tailEnd/>
              </a:ln>
            </p:spPr>
            <p:txBody>
              <a:bodyPr wrap="square">
                <a:spAutoFit/>
              </a:bodyPr>
              <a:lstStyle/>
              <a:p>
                <a:pPr>
                  <a:defRPr/>
                </a:pPr>
                <a:r>
                  <a:rPr lang="en-US" altLang="zh-CN" sz="1600" b="0" dirty="0">
                    <a:solidFill>
                      <a:srgbClr val="0000FF"/>
                    </a:solidFill>
                    <a:latin typeface="+mn-lt"/>
                  </a:rPr>
                  <a:t>We see motion like this very frequently in moored current meter records - at the local "inertial period" which is </a:t>
                </a:r>
                <a14:m>
                  <m:oMath xmlns:m="http://schemas.openxmlformats.org/officeDocument/2006/math">
                    <m:r>
                      <a:rPr lang="en-US" altLang="zh-CN" sz="1600" b="0" i="1" smtClean="0">
                        <a:solidFill>
                          <a:srgbClr val="C00000"/>
                        </a:solidFill>
                        <a:latin typeface="Cambria Math" panose="02040503050406030204" pitchFamily="18" charset="0"/>
                      </a:rPr>
                      <m:t>12</m:t>
                    </m:r>
                    <m:r>
                      <a:rPr lang="en-US" altLang="zh-CN" sz="1600" b="0" i="1" smtClean="0">
                        <a:solidFill>
                          <a:srgbClr val="C00000"/>
                        </a:solidFill>
                        <a:latin typeface="Cambria Math" panose="02040503050406030204" pitchFamily="18" charset="0"/>
                      </a:rPr>
                      <m:t>h𝑟</m:t>
                    </m:r>
                    <m:r>
                      <a:rPr lang="en-US" altLang="zh-CN" sz="1600" b="0" i="1" smtClean="0">
                        <a:solidFill>
                          <a:srgbClr val="C00000"/>
                        </a:solidFill>
                        <a:latin typeface="Cambria Math" panose="02040503050406030204" pitchFamily="18" charset="0"/>
                      </a:rPr>
                      <m:t>/</m:t>
                    </m:r>
                    <m:r>
                      <m:rPr>
                        <m:sty m:val="p"/>
                      </m:rPr>
                      <a:rPr lang="en-US" altLang="zh-CN" sz="1600" b="0">
                        <a:solidFill>
                          <a:srgbClr val="C00000"/>
                        </a:solidFill>
                        <a:latin typeface="Cambria Math" panose="02040503050406030204" pitchFamily="18" charset="0"/>
                      </a:rPr>
                      <m:t>sin</m:t>
                    </m:r>
                    <m:r>
                      <a:rPr lang="en-US" altLang="zh-CN" sz="1600" b="0" i="1">
                        <a:solidFill>
                          <a:srgbClr val="C00000"/>
                        </a:solidFill>
                        <a:latin typeface="Cambria Math" panose="02040503050406030204" pitchFamily="18" charset="0"/>
                      </a:rPr>
                      <m:t>⁡(</m:t>
                    </m:r>
                    <m:r>
                      <a:rPr lang="zh-CN" altLang="en-US" sz="1600" b="0" i="1">
                        <a:solidFill>
                          <a:srgbClr val="C00000"/>
                        </a:solidFill>
                        <a:latin typeface="Cambria Math" panose="02040503050406030204" pitchFamily="18" charset="0"/>
                      </a:rPr>
                      <m:t>𝜑</m:t>
                    </m:r>
                    <m:r>
                      <a:rPr lang="en-US" altLang="zh-CN" sz="1600" b="0" i="1">
                        <a:solidFill>
                          <a:srgbClr val="C00000"/>
                        </a:solidFill>
                        <a:latin typeface="Cambria Math" panose="02040503050406030204" pitchFamily="18" charset="0"/>
                      </a:rPr>
                      <m:t>)</m:t>
                    </m:r>
                  </m:oMath>
                </a14:m>
                <a:r>
                  <a:rPr lang="en-US" altLang="zh-CN" sz="1600" b="0" dirty="0">
                    <a:solidFill>
                      <a:srgbClr val="C00000"/>
                    </a:solidFill>
                    <a:latin typeface="+mn-lt"/>
                  </a:rPr>
                  <a:t> </a:t>
                </a:r>
                <a:endParaRPr lang="en-US" altLang="zh-CN" sz="1600" b="0" dirty="0">
                  <a:solidFill>
                    <a:srgbClr val="0000FF"/>
                  </a:solidFill>
                  <a:latin typeface="+mn-lt"/>
                </a:endParaRPr>
              </a:p>
              <a:p>
                <a:pPr>
                  <a:defRPr/>
                </a:pPr>
                <a:r>
                  <a:rPr lang="en-US" altLang="zh-CN" sz="1600" b="0" dirty="0">
                    <a:solidFill>
                      <a:srgbClr val="0000FF"/>
                    </a:solidFill>
                    <a:latin typeface="+mn-lt"/>
                  </a:rPr>
                  <a:t>What is the inertial period at different latitudes? (pole, 45</a:t>
                </a:r>
                <a:r>
                  <a:rPr lang="en-US" altLang="zh-CN" sz="1600" b="0" dirty="0">
                    <a:solidFill>
                      <a:srgbClr val="0000FF"/>
                    </a:solidFill>
                    <a:latin typeface="+mn-lt"/>
                    <a:sym typeface="Symbol"/>
                  </a:rPr>
                  <a:t></a:t>
                </a:r>
                <a:r>
                  <a:rPr lang="en-US" altLang="zh-CN" sz="1600" b="0" dirty="0">
                    <a:solidFill>
                      <a:srgbClr val="0000FF"/>
                    </a:solidFill>
                    <a:latin typeface="+mn-lt"/>
                  </a:rPr>
                  <a:t>, 30 </a:t>
                </a:r>
                <a:r>
                  <a:rPr lang="en-US" altLang="zh-CN" sz="1600" b="0" dirty="0">
                    <a:solidFill>
                      <a:srgbClr val="0000FF"/>
                    </a:solidFill>
                    <a:latin typeface="+mn-lt"/>
                    <a:sym typeface="Symbol"/>
                  </a:rPr>
                  <a:t></a:t>
                </a:r>
                <a:r>
                  <a:rPr lang="en-US" altLang="zh-CN" sz="1600" b="0" dirty="0">
                    <a:solidFill>
                      <a:srgbClr val="0000FF"/>
                    </a:solidFill>
                    <a:latin typeface="+mn-lt"/>
                  </a:rPr>
                  <a:t>, equator). </a:t>
                </a:r>
                <a:endParaRPr lang="zh-CN" altLang="en-US" sz="1600" b="0" dirty="0">
                  <a:solidFill>
                    <a:srgbClr val="0000FF"/>
                  </a:solidFill>
                  <a:latin typeface="+mn-lt"/>
                </a:endParaRPr>
              </a:p>
            </p:txBody>
          </p:sp>
        </mc:Choice>
        <mc:Fallback xmlns="">
          <p:sp>
            <p:nvSpPr>
              <p:cNvPr id="23556" name="Rectangle 5"/>
              <p:cNvSpPr>
                <a:spLocks noRot="1" noChangeAspect="1" noMove="1" noResize="1" noEditPoints="1" noAdjustHandles="1" noChangeArrowheads="1" noChangeShapeType="1" noTextEdit="1"/>
              </p:cNvSpPr>
              <p:nvPr/>
            </p:nvSpPr>
            <p:spPr bwMode="auto">
              <a:xfrm>
                <a:off x="899592" y="3888000"/>
                <a:ext cx="7488832" cy="861774"/>
              </a:xfrm>
              <a:prstGeom prst="rect">
                <a:avLst/>
              </a:prstGeom>
              <a:blipFill>
                <a:blip r:embed="rId3"/>
                <a:stretch>
                  <a:fillRect l="-489" t="-2837" b="-4255"/>
                </a:stretch>
              </a:blipFill>
              <a:ln w="9525" algn="ctr">
                <a:noFill/>
                <a:miter lim="800000"/>
                <a:headEnd/>
                <a:tailEnd/>
              </a:ln>
            </p:spPr>
            <p:txBody>
              <a:bodyPr/>
              <a:lstStyle/>
              <a:p>
                <a:r>
                  <a:rPr lang="zh-CN" altLang="en-US">
                    <a:noFill/>
                  </a:rPr>
                  <a:t> </a:t>
                </a:r>
              </a:p>
            </p:txBody>
          </p:sp>
        </mc:Fallback>
      </mc:AlternateContent>
      <p:pic>
        <p:nvPicPr>
          <p:cNvPr id="5" name="Picture 4" descr="f07-04-9780750645522"/>
          <p:cNvPicPr>
            <a:picLocks noChangeAspect="1" noChangeArrowheads="1"/>
          </p:cNvPicPr>
          <p:nvPr/>
        </p:nvPicPr>
        <p:blipFill>
          <a:blip r:embed="rId4" cstate="print"/>
          <a:srcRect/>
          <a:stretch>
            <a:fillRect/>
          </a:stretch>
        </p:blipFill>
        <p:spPr bwMode="auto">
          <a:xfrm>
            <a:off x="2033718" y="792000"/>
            <a:ext cx="4618765" cy="3131251"/>
          </a:xfrm>
          <a:prstGeom prst="rect">
            <a:avLst/>
          </a:prstGeom>
          <a:noFill/>
          <a:ln w="9525">
            <a:noFill/>
            <a:miter lim="800000"/>
            <a:headEnd/>
            <a:tailEnd/>
          </a:ln>
        </p:spPr>
      </p:pic>
    </p:spTree>
    <p:extLst>
      <p:ext uri="{BB962C8B-B14F-4D97-AF65-F5344CB8AC3E}">
        <p14:creationId xmlns:p14="http://schemas.microsoft.com/office/powerpoint/2010/main" val="2570391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33338"/>
            <a:ext cx="6172200" cy="428625"/>
          </a:xfrm>
        </p:spPr>
        <p:txBody>
          <a:bodyPr/>
          <a:lstStyle/>
          <a:p>
            <a:r>
              <a:rPr lang="en-US" altLang="zh-CN"/>
              <a:t>Final Equations of Motion</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7FB3FAA-A4A7-4FAC-8F19-75AB0E49179C}"/>
                  </a:ext>
                </a:extLst>
              </p:cNvPr>
              <p:cNvSpPr txBox="1"/>
              <p:nvPr/>
            </p:nvSpPr>
            <p:spPr>
              <a:xfrm>
                <a:off x="1332000" y="1008000"/>
                <a:ext cx="6643485"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400" i="1" smtClean="0">
                              <a:solidFill>
                                <a:srgbClr val="0000CC"/>
                              </a:solidFill>
                              <a:latin typeface="Cambria Math" panose="02040503050406030204" pitchFamily="18" charset="0"/>
                            </a:rPr>
                          </m:ctrlPr>
                        </m:fPr>
                        <m:num>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𝒖</m:t>
                          </m:r>
                        </m:num>
                        <m:den>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𝒕</m:t>
                          </m:r>
                        </m:den>
                      </m:f>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𝒖</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𝒖</m:t>
                          </m:r>
                        </m:num>
                        <m:den>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𝒙</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𝒗</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𝒘</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r>
                        <a:rPr lang="en-US" altLang="zh-CN" sz="1400" b="1" i="1" dirty="0" smtClean="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𝒇𝒗</m:t>
                      </m:r>
                      <m:r>
                        <a:rPr lang="en-US" altLang="zh-CN" sz="1400" b="1" i="1" dirty="0" smtClean="0">
                          <a:solidFill>
                            <a:srgbClr val="FF0000"/>
                          </a:solidFill>
                          <a:latin typeface="Cambria Math" panose="02040503050406030204" pitchFamily="18" charset="0"/>
                        </a:rPr>
                        <m:t>=−</m:t>
                      </m:r>
                      <m:f>
                        <m:fPr>
                          <m:ctrlPr>
                            <a:rPr lang="en-US" altLang="zh-CN" sz="1400" i="1" dirty="0" smtClean="0">
                              <a:solidFill>
                                <a:srgbClr val="FF0000"/>
                              </a:solidFill>
                              <a:latin typeface="Cambria Math" panose="02040503050406030204" pitchFamily="18" charset="0"/>
                            </a:rPr>
                          </m:ctrlPr>
                        </m:fPr>
                        <m:num>
                          <m:r>
                            <a:rPr lang="en-US" altLang="zh-CN" sz="1400" b="1" i="1" dirty="0" smtClean="0">
                              <a:solidFill>
                                <a:srgbClr val="FF0000"/>
                              </a:solidFill>
                              <a:latin typeface="Cambria Math" panose="02040503050406030204" pitchFamily="18" charset="0"/>
                            </a:rPr>
                            <m:t>𝟏</m:t>
                          </m:r>
                        </m:num>
                        <m:den>
                          <m:r>
                            <a:rPr lang="zh-CN" altLang="en-US" sz="1400" b="1" i="1" dirty="0" smtClean="0">
                              <a:solidFill>
                                <a:srgbClr val="FF0000"/>
                              </a:solidFill>
                              <a:latin typeface="Cambria Math" panose="02040503050406030204" pitchFamily="18" charset="0"/>
                            </a:rPr>
                            <m:t>𝝆</m:t>
                          </m:r>
                        </m:den>
                      </m:f>
                      <m:f>
                        <m:fPr>
                          <m:ctrlPr>
                            <a:rPr lang="en-US" altLang="zh-CN" sz="1400" i="1" dirty="0">
                              <a:solidFill>
                                <a:srgbClr val="FF0000"/>
                              </a:solidFill>
                              <a:latin typeface="Cambria Math" panose="02040503050406030204" pitchFamily="18" charset="0"/>
                            </a:rPr>
                          </m:ctrlPr>
                        </m:fPr>
                        <m:num>
                          <m:r>
                            <a:rPr lang="en-US" altLang="zh-CN" sz="1400" b="1" i="1" dirty="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𝒑</m:t>
                          </m:r>
                        </m:num>
                        <m:den>
                          <m:r>
                            <a:rPr lang="en-US" altLang="zh-CN" sz="1400" b="1" i="1" dirty="0">
                              <a:solidFill>
                                <a:srgbClr val="FF0000"/>
                              </a:solidFill>
                              <a:latin typeface="Cambria Math" panose="02040503050406030204" pitchFamily="18" charset="0"/>
                            </a:rPr>
                            <m:t>𝝏</m:t>
                          </m:r>
                          <m:r>
                            <a:rPr lang="en-US" altLang="zh-CN" sz="1400" b="1" i="1" dirty="0">
                              <a:solidFill>
                                <a:srgbClr val="FF0000"/>
                              </a:solidFill>
                              <a:latin typeface="Cambria Math" panose="02040503050406030204" pitchFamily="18" charset="0"/>
                            </a:rPr>
                            <m:t>𝒙</m:t>
                          </m:r>
                        </m:den>
                      </m:f>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d>
                        <m:dPr>
                          <m:ctrlPr>
                            <a:rPr lang="en-US" altLang="zh-CN" sz="1400" i="1" dirty="0" smtClean="0">
                              <a:solidFill>
                                <a:srgbClr val="0000CC"/>
                              </a:solidFill>
                              <a:latin typeface="Cambria Math" panose="02040503050406030204" pitchFamily="18" charset="0"/>
                            </a:rPr>
                          </m:ctrlPr>
                        </m:dPr>
                        <m:e>
                          <m:sSub>
                            <m:sSubPr>
                              <m:ctrlPr>
                                <a:rPr lang="en-US" altLang="zh-CN" sz="1400" i="1" dirty="0" smtClean="0">
                                  <a:solidFill>
                                    <a:srgbClr val="0000CC"/>
                                  </a:solidFill>
                                  <a:latin typeface="Cambria Math" panose="02040503050406030204" pitchFamily="18" charset="0"/>
                                </a:rPr>
                              </m:ctrlPr>
                            </m:sSubPr>
                            <m:e>
                              <m:r>
                                <a:rPr lang="en-US" altLang="zh-CN" sz="1400" b="1" i="1" dirty="0" smtClean="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𝑽</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e>
                      </m:d>
                    </m:oMath>
                  </m:oMathPara>
                </a14:m>
                <a:endParaRPr lang="zh-CN" altLang="en-US" sz="1400" i="1" dirty="0">
                  <a:solidFill>
                    <a:srgbClr val="0000CC"/>
                  </a:solidFill>
                </a:endParaRPr>
              </a:p>
            </p:txBody>
          </p:sp>
        </mc:Choice>
        <mc:Fallback xmlns="">
          <p:sp>
            <p:nvSpPr>
              <p:cNvPr id="4" name="文本框 3">
                <a:extLst>
                  <a:ext uri="{FF2B5EF4-FFF2-40B4-BE49-F238E27FC236}">
                    <a16:creationId xmlns:a16="http://schemas.microsoft.com/office/drawing/2014/main" id="{C7FB3FAA-A4A7-4FAC-8F19-75AB0E49179C}"/>
                  </a:ext>
                </a:extLst>
              </p:cNvPr>
              <p:cNvSpPr txBox="1">
                <a:spLocks noRot="1" noChangeAspect="1" noMove="1" noResize="1" noEditPoints="1" noAdjustHandles="1" noChangeArrowheads="1" noChangeShapeType="1" noTextEdit="1"/>
              </p:cNvSpPr>
              <p:nvPr/>
            </p:nvSpPr>
            <p:spPr>
              <a:xfrm>
                <a:off x="1332000" y="1008000"/>
                <a:ext cx="6643485" cy="484043"/>
              </a:xfrm>
              <a:prstGeom prst="rect">
                <a:avLst/>
              </a:prstGeom>
              <a:blipFill>
                <a:blip r:embed="rId3"/>
                <a:stretch>
                  <a:fillRect l="-184" b="-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985B0FC9-69DD-4400-9638-8EB2AC61D0BA}"/>
                  </a:ext>
                </a:extLst>
              </p:cNvPr>
              <p:cNvSpPr txBox="1"/>
              <p:nvPr/>
            </p:nvSpPr>
            <p:spPr>
              <a:xfrm>
                <a:off x="1332000" y="1800000"/>
                <a:ext cx="6595395"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400" i="1" smtClean="0">
                              <a:solidFill>
                                <a:srgbClr val="0000CC"/>
                              </a:solidFill>
                              <a:latin typeface="Cambria Math" panose="02040503050406030204" pitchFamily="18" charset="0"/>
                            </a:rPr>
                          </m:ctrlPr>
                        </m:fPr>
                        <m:num>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𝒗</m:t>
                          </m:r>
                        </m:num>
                        <m:den>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𝒕</m:t>
                          </m:r>
                        </m:den>
                      </m:f>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𝒖</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𝒙</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𝒗</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𝒘</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r>
                        <a:rPr lang="en-US" altLang="zh-CN" sz="1400" b="1" i="1" dirty="0" smtClean="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𝒇𝒖</m:t>
                      </m:r>
                      <m:r>
                        <a:rPr lang="en-US" altLang="zh-CN" sz="1400" b="1" i="1" dirty="0" smtClean="0">
                          <a:solidFill>
                            <a:srgbClr val="FF0000"/>
                          </a:solidFill>
                          <a:latin typeface="Cambria Math" panose="02040503050406030204" pitchFamily="18" charset="0"/>
                        </a:rPr>
                        <m:t>=−</m:t>
                      </m:r>
                      <m:f>
                        <m:fPr>
                          <m:ctrlPr>
                            <a:rPr lang="en-US" altLang="zh-CN" sz="1400" i="1" dirty="0" smtClean="0">
                              <a:solidFill>
                                <a:srgbClr val="FF0000"/>
                              </a:solidFill>
                              <a:latin typeface="Cambria Math" panose="02040503050406030204" pitchFamily="18" charset="0"/>
                            </a:rPr>
                          </m:ctrlPr>
                        </m:fPr>
                        <m:num>
                          <m:r>
                            <a:rPr lang="en-US" altLang="zh-CN" sz="1400" b="1" i="1" dirty="0" smtClean="0">
                              <a:solidFill>
                                <a:srgbClr val="FF0000"/>
                              </a:solidFill>
                              <a:latin typeface="Cambria Math" panose="02040503050406030204" pitchFamily="18" charset="0"/>
                            </a:rPr>
                            <m:t>𝟏</m:t>
                          </m:r>
                        </m:num>
                        <m:den>
                          <m:r>
                            <a:rPr lang="zh-CN" altLang="en-US" sz="1400" b="1" i="1" dirty="0" smtClean="0">
                              <a:solidFill>
                                <a:srgbClr val="FF0000"/>
                              </a:solidFill>
                              <a:latin typeface="Cambria Math" panose="02040503050406030204" pitchFamily="18" charset="0"/>
                            </a:rPr>
                            <m:t>𝝆</m:t>
                          </m:r>
                        </m:den>
                      </m:f>
                      <m:f>
                        <m:fPr>
                          <m:ctrlPr>
                            <a:rPr lang="en-US" altLang="zh-CN" sz="1400" i="1" dirty="0">
                              <a:solidFill>
                                <a:srgbClr val="FF0000"/>
                              </a:solidFill>
                              <a:latin typeface="Cambria Math" panose="02040503050406030204" pitchFamily="18" charset="0"/>
                            </a:rPr>
                          </m:ctrlPr>
                        </m:fPr>
                        <m:num>
                          <m:r>
                            <a:rPr lang="en-US" altLang="zh-CN" sz="1400" b="1" i="1" dirty="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𝒑</m:t>
                          </m:r>
                        </m:num>
                        <m:den>
                          <m:r>
                            <a:rPr lang="en-US" altLang="zh-CN" sz="1400" b="1" i="1" dirty="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𝒚</m:t>
                          </m:r>
                        </m:den>
                      </m:f>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d>
                        <m:dPr>
                          <m:ctrlPr>
                            <a:rPr lang="en-US" altLang="zh-CN" sz="1400" i="1" dirty="0" smtClean="0">
                              <a:solidFill>
                                <a:srgbClr val="0000CC"/>
                              </a:solidFill>
                              <a:latin typeface="Cambria Math" panose="02040503050406030204" pitchFamily="18" charset="0"/>
                            </a:rPr>
                          </m:ctrlPr>
                        </m:dPr>
                        <m:e>
                          <m:sSub>
                            <m:sSubPr>
                              <m:ctrlPr>
                                <a:rPr lang="en-US" altLang="zh-CN" sz="1400" i="1" dirty="0" smtClean="0">
                                  <a:solidFill>
                                    <a:srgbClr val="0000CC"/>
                                  </a:solidFill>
                                  <a:latin typeface="Cambria Math" panose="02040503050406030204" pitchFamily="18" charset="0"/>
                                </a:rPr>
                              </m:ctrlPr>
                            </m:sSubPr>
                            <m:e>
                              <m:r>
                                <a:rPr lang="en-US" altLang="zh-CN" sz="1400" b="1" i="1" dirty="0" smtClean="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𝑽</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e>
                      </m:d>
                    </m:oMath>
                  </m:oMathPara>
                </a14:m>
                <a:endParaRPr lang="zh-CN" altLang="en-US" sz="1400" i="1" dirty="0">
                  <a:solidFill>
                    <a:srgbClr val="0000CC"/>
                  </a:solidFill>
                </a:endParaRPr>
              </a:p>
            </p:txBody>
          </p:sp>
        </mc:Choice>
        <mc:Fallback xmlns="">
          <p:sp>
            <p:nvSpPr>
              <p:cNvPr id="5" name="文本框 4">
                <a:extLst>
                  <a:ext uri="{FF2B5EF4-FFF2-40B4-BE49-F238E27FC236}">
                    <a16:creationId xmlns:a16="http://schemas.microsoft.com/office/drawing/2014/main" id="{985B0FC9-69DD-4400-9638-8EB2AC61D0BA}"/>
                  </a:ext>
                </a:extLst>
              </p:cNvPr>
              <p:cNvSpPr txBox="1">
                <a:spLocks noRot="1" noChangeAspect="1" noMove="1" noResize="1" noEditPoints="1" noAdjustHandles="1" noChangeArrowheads="1" noChangeShapeType="1" noTextEdit="1"/>
              </p:cNvSpPr>
              <p:nvPr/>
            </p:nvSpPr>
            <p:spPr>
              <a:xfrm>
                <a:off x="1332000" y="1800000"/>
                <a:ext cx="6595395" cy="484043"/>
              </a:xfrm>
              <a:prstGeom prst="rect">
                <a:avLst/>
              </a:prstGeom>
              <a:blipFill>
                <a:blip r:embed="rId4"/>
                <a:stretch>
                  <a:fillRect l="-185" b="-7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908197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4469" y="33337"/>
            <a:ext cx="6185297" cy="472679"/>
          </a:xfrm>
        </p:spPr>
        <p:txBody>
          <a:bodyPr/>
          <a:lstStyle/>
          <a:p>
            <a:r>
              <a:rPr lang="en-US" altLang="zh-CN" sz="1950"/>
              <a:t>Geostrophic Flow: PGF Balanced by Coriolis Force</a:t>
            </a:r>
          </a:p>
        </p:txBody>
      </p:sp>
      <p:pic>
        <p:nvPicPr>
          <p:cNvPr id="17411" name="Picture 3"/>
          <p:cNvPicPr>
            <a:picLocks noChangeAspect="1" noChangeArrowheads="1"/>
          </p:cNvPicPr>
          <p:nvPr/>
        </p:nvPicPr>
        <p:blipFill>
          <a:blip r:embed="rId3" cstate="print"/>
          <a:srcRect b="4813"/>
          <a:stretch>
            <a:fillRect/>
          </a:stretch>
        </p:blipFill>
        <p:spPr bwMode="auto">
          <a:xfrm>
            <a:off x="2519772" y="792000"/>
            <a:ext cx="4140063" cy="3412116"/>
          </a:xfrm>
          <a:prstGeom prst="rect">
            <a:avLst/>
          </a:prstGeom>
          <a:noFill/>
          <a:ln w="9525">
            <a:noFill/>
            <a:miter lim="800000"/>
            <a:headEnd/>
            <a:tailEnd/>
          </a:ln>
        </p:spPr>
      </p:pic>
    </p:spTree>
    <p:extLst>
      <p:ext uri="{BB962C8B-B14F-4D97-AF65-F5344CB8AC3E}">
        <p14:creationId xmlns:p14="http://schemas.microsoft.com/office/powerpoint/2010/main" val="648611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56160" y="33338"/>
            <a:ext cx="5884069" cy="486966"/>
          </a:xfrm>
        </p:spPr>
        <p:txBody>
          <a:bodyPr/>
          <a:lstStyle/>
          <a:p>
            <a:r>
              <a:rPr lang="en-US" altLang="zh-CN"/>
              <a:t>Side View</a:t>
            </a:r>
          </a:p>
        </p:txBody>
      </p:sp>
      <p:pic>
        <p:nvPicPr>
          <p:cNvPr id="18435" name="Picture 4" descr="Coriolis_PGF_scheme"/>
          <p:cNvPicPr>
            <a:picLocks noChangeAspect="1" noChangeArrowheads="1"/>
          </p:cNvPicPr>
          <p:nvPr/>
        </p:nvPicPr>
        <p:blipFill>
          <a:blip r:embed="rId3" cstate="print"/>
          <a:srcRect l="46596"/>
          <a:stretch>
            <a:fillRect/>
          </a:stretch>
        </p:blipFill>
        <p:spPr bwMode="auto">
          <a:xfrm>
            <a:off x="1980000" y="864000"/>
            <a:ext cx="5199119" cy="2890819"/>
          </a:xfrm>
          <a:prstGeom prst="rect">
            <a:avLst/>
          </a:prstGeom>
          <a:noFill/>
          <a:ln w="9525">
            <a:noFill/>
            <a:miter lim="800000"/>
            <a:headEnd/>
            <a:tailEnd/>
          </a:ln>
        </p:spPr>
      </p:pic>
    </p:spTree>
    <p:extLst>
      <p:ext uri="{BB962C8B-B14F-4D97-AF65-F5344CB8AC3E}">
        <p14:creationId xmlns:p14="http://schemas.microsoft.com/office/powerpoint/2010/main" val="38820564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a:t>Geostrophic Balance</a:t>
            </a:r>
          </a:p>
        </p:txBody>
      </p:sp>
      <p:sp>
        <p:nvSpPr>
          <p:cNvPr id="19459" name="Text Box 4"/>
          <p:cNvSpPr txBox="1">
            <a:spLocks noChangeArrowheads="1"/>
          </p:cNvSpPr>
          <p:nvPr/>
        </p:nvSpPr>
        <p:spPr bwMode="auto">
          <a:xfrm>
            <a:off x="4431589" y="1131590"/>
            <a:ext cx="2804707" cy="1384995"/>
          </a:xfrm>
          <a:prstGeom prst="rect">
            <a:avLst/>
          </a:prstGeom>
          <a:solidFill>
            <a:schemeClr val="bg1"/>
          </a:solidFill>
          <a:ln w="9525">
            <a:noFill/>
            <a:miter lim="800000"/>
            <a:headEnd/>
            <a:tailEnd/>
          </a:ln>
        </p:spPr>
        <p:txBody>
          <a:bodyPr wrap="square">
            <a:spAutoFit/>
          </a:bodyPr>
          <a:lstStyle/>
          <a:p>
            <a:pPr algn="just" eaLnBrk="0" hangingPunct="0"/>
            <a:r>
              <a:rPr lang="en-US" altLang="zh-CN" sz="2100" b="0" dirty="0">
                <a:solidFill>
                  <a:srgbClr val="0000CC"/>
                </a:solidFill>
                <a:latin typeface="Times New Roman" pitchFamily="18" charset="0"/>
                <a:sym typeface="Symbol" pitchFamily="18" charset="2"/>
              </a:rPr>
              <a:t>Geostrophic balance</a:t>
            </a:r>
          </a:p>
          <a:p>
            <a:pPr algn="just" eaLnBrk="0" hangingPunct="0"/>
            <a:endParaRPr lang="en-US" altLang="zh-CN" sz="2100" b="0" dirty="0">
              <a:solidFill>
                <a:srgbClr val="0000CC"/>
              </a:solidFill>
              <a:latin typeface="Times New Roman" pitchFamily="18" charset="0"/>
              <a:sym typeface="Symbol" pitchFamily="18" charset="2"/>
            </a:endParaRPr>
          </a:p>
          <a:p>
            <a:pPr algn="just" eaLnBrk="0" hangingPunct="0"/>
            <a:endParaRPr lang="en-US" altLang="zh-CN" sz="2100" b="0" dirty="0">
              <a:solidFill>
                <a:srgbClr val="0000CC"/>
              </a:solidFill>
              <a:latin typeface="Times New Roman" pitchFamily="18" charset="0"/>
            </a:endParaRPr>
          </a:p>
          <a:p>
            <a:pPr algn="just" eaLnBrk="0" hangingPunct="0"/>
            <a:r>
              <a:rPr lang="en-US" altLang="zh-CN" sz="2100" b="0" dirty="0">
                <a:solidFill>
                  <a:srgbClr val="0000CC"/>
                </a:solidFill>
                <a:latin typeface="Times New Roman" pitchFamily="18" charset="0"/>
              </a:rPr>
              <a:t>Hydrostatic balance</a:t>
            </a:r>
            <a:endParaRPr lang="zh-CN" altLang="en-US" b="0" dirty="0">
              <a:solidFill>
                <a:srgbClr val="0000CC"/>
              </a:solidFill>
              <a:latin typeface="Times" pitchFamily="18" charset="0"/>
            </a:endParaRPr>
          </a:p>
        </p:txBody>
      </p:sp>
      <mc:AlternateContent xmlns:mc="http://schemas.openxmlformats.org/markup-compatibility/2006" xmlns:a14="http://schemas.microsoft.com/office/drawing/2010/main">
        <mc:Choice Requires="a14">
          <p:sp>
            <p:nvSpPr>
              <p:cNvPr id="27652" name="Rectangle 5"/>
              <p:cNvSpPr>
                <a:spLocks noChangeArrowheads="1"/>
              </p:cNvSpPr>
              <p:nvPr/>
            </p:nvSpPr>
            <p:spPr bwMode="auto">
              <a:xfrm>
                <a:off x="576000" y="2509951"/>
                <a:ext cx="8136000" cy="1646926"/>
              </a:xfrm>
              <a:prstGeom prst="rect">
                <a:avLst/>
              </a:prstGeom>
              <a:noFill/>
              <a:ln w="9525" algn="ctr">
                <a:noFill/>
                <a:miter lim="800000"/>
                <a:headEnd/>
                <a:tailEnd/>
              </a:ln>
            </p:spPr>
            <p:txBody>
              <a:bodyPr wrap="square" anchor="ctr">
                <a:spAutoFit/>
              </a:bodyPr>
              <a:lstStyle/>
              <a:p>
                <a:pPr>
                  <a:spcBef>
                    <a:spcPct val="40000"/>
                  </a:spcBef>
                  <a:defRPr/>
                </a:pPr>
                <a:r>
                  <a:rPr lang="en-US" altLang="zh-CN" b="0" dirty="0">
                    <a:solidFill>
                      <a:srgbClr val="FF0000"/>
                    </a:solidFill>
                    <a:latin typeface="+mn-lt"/>
                  </a:rPr>
                  <a:t>Gulf Stream: </a:t>
                </a:r>
                <a:endParaRPr lang="en-US" altLang="zh-CN" sz="1500" b="0" dirty="0">
                  <a:solidFill>
                    <a:srgbClr val="FF0000"/>
                  </a:solidFill>
                  <a:latin typeface="+mn-lt"/>
                </a:endParaRPr>
              </a:p>
              <a:p>
                <a:pPr>
                  <a:spcBef>
                    <a:spcPct val="40000"/>
                  </a:spcBef>
                  <a:defRPr/>
                </a:pPr>
                <a:r>
                  <a:rPr lang="en-US" altLang="zh-CN" sz="1500" b="0" dirty="0">
                    <a:latin typeface="+mn-lt"/>
                  </a:rPr>
                  <a:t>PGF acceleration =</a:t>
                </a:r>
                <a14:m>
                  <m:oMath xmlns:m="http://schemas.openxmlformats.org/officeDocument/2006/math">
                    <m:r>
                      <a:rPr lang="en-US" altLang="zh-CN" sz="1400" b="1" i="0" dirty="0" smtClean="0">
                        <a:solidFill>
                          <a:srgbClr val="FF0000"/>
                        </a:solidFill>
                        <a:latin typeface="Cambria Math" panose="02040503050406030204" pitchFamily="18" charset="0"/>
                      </a:rPr>
                      <m:t>𝐠</m:t>
                    </m:r>
                    <m:f>
                      <m:fPr>
                        <m:ctrlPr>
                          <a:rPr lang="en-US" altLang="zh-CN" sz="1400" b="1" i="1" dirty="0" smtClean="0">
                            <a:solidFill>
                              <a:srgbClr val="FF0000"/>
                            </a:solidFill>
                            <a:latin typeface="Cambria Math" panose="02040503050406030204" pitchFamily="18" charset="0"/>
                          </a:rPr>
                        </m:ctrlPr>
                      </m:fPr>
                      <m:num>
                        <m:r>
                          <a:rPr lang="zh-CN" altLang="en-US" sz="1400" b="1" i="1" dirty="0" smtClean="0">
                            <a:solidFill>
                              <a:srgbClr val="FF0000"/>
                            </a:solidFill>
                            <a:latin typeface="Cambria Math" panose="02040503050406030204" pitchFamily="18" charset="0"/>
                          </a:rPr>
                          <m:t>𝚫</m:t>
                        </m:r>
                        <m:r>
                          <a:rPr lang="en-US" altLang="zh-CN" sz="1400" b="1" i="1" dirty="0" smtClean="0">
                            <a:solidFill>
                              <a:srgbClr val="FF0000"/>
                            </a:solidFill>
                            <a:latin typeface="Cambria Math" panose="02040503050406030204" pitchFamily="18" charset="0"/>
                          </a:rPr>
                          <m:t>𝒉</m:t>
                        </m:r>
                      </m:num>
                      <m:den>
                        <m:r>
                          <a:rPr lang="zh-CN" altLang="en-US" sz="1400" b="1" i="1" dirty="0" smtClean="0">
                            <a:solidFill>
                              <a:srgbClr val="FF0000"/>
                            </a:solidFill>
                            <a:latin typeface="Cambria Math" panose="02040503050406030204" pitchFamily="18" charset="0"/>
                          </a:rPr>
                          <m:t>𝚫</m:t>
                        </m:r>
                        <m:r>
                          <a:rPr lang="en-US" altLang="zh-CN" sz="1400" b="1" i="1" dirty="0" smtClean="0">
                            <a:solidFill>
                              <a:srgbClr val="FF0000"/>
                            </a:solidFill>
                            <a:latin typeface="Cambria Math" panose="02040503050406030204" pitchFamily="18" charset="0"/>
                          </a:rPr>
                          <m:t>𝒙</m:t>
                        </m:r>
                      </m:den>
                    </m:f>
                    <m:r>
                      <a:rPr lang="en-US" altLang="zh-CN" sz="1400" b="1" i="1" dirty="0" smtClean="0">
                        <a:solidFill>
                          <a:srgbClr val="FF0000"/>
                        </a:solidFill>
                        <a:latin typeface="Cambria Math" panose="02040503050406030204" pitchFamily="18" charset="0"/>
                      </a:rPr>
                      <m:t>=</m:t>
                    </m:r>
                    <m:sSup>
                      <m:sSupPr>
                        <m:ctrlPr>
                          <a:rPr lang="en-US" altLang="zh-CN" sz="1400" b="1" i="1" dirty="0" smtClean="0">
                            <a:solidFill>
                              <a:srgbClr val="FF0000"/>
                            </a:solidFill>
                            <a:latin typeface="Cambria Math" panose="02040503050406030204" pitchFamily="18" charset="0"/>
                          </a:rPr>
                        </m:ctrlPr>
                      </m:sSupPr>
                      <m:e>
                        <m:r>
                          <a:rPr lang="en-US" altLang="zh-CN" sz="1400" b="1" i="1" dirty="0" smtClean="0">
                            <a:solidFill>
                              <a:srgbClr val="FF0000"/>
                            </a:solidFill>
                            <a:latin typeface="Cambria Math" panose="02040503050406030204" pitchFamily="18" charset="0"/>
                          </a:rPr>
                          <m:t>𝟏𝟎</m:t>
                        </m:r>
                      </m:e>
                      <m:sup>
                        <m:r>
                          <a:rPr lang="en-US" altLang="zh-CN" sz="1400" b="1" i="1" dirty="0" smtClean="0">
                            <a:solidFill>
                              <a:srgbClr val="FF0000"/>
                            </a:solidFill>
                            <a:latin typeface="Cambria Math" panose="02040503050406030204" pitchFamily="18" charset="0"/>
                          </a:rPr>
                          <m:t>𝟑</m:t>
                        </m:r>
                      </m:sup>
                    </m:sSup>
                    <m:r>
                      <a:rPr lang="en-US" altLang="zh-CN" sz="14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1400" b="1" i="1" dirty="0" smtClean="0">
                            <a:solidFill>
                              <a:srgbClr val="FF0000"/>
                            </a:solidFill>
                            <a:latin typeface="Cambria Math" panose="02040503050406030204" pitchFamily="18" charset="0"/>
                            <a:ea typeface="Cambria Math" panose="02040503050406030204" pitchFamily="18" charset="0"/>
                          </a:rPr>
                        </m:ctrlPr>
                      </m:sSupPr>
                      <m:e>
                        <m:r>
                          <a:rPr lang="en-US" altLang="zh-CN" sz="1400" b="1" i="1" dirty="0" smtClean="0">
                            <a:solidFill>
                              <a:srgbClr val="FF0000"/>
                            </a:solidFill>
                            <a:latin typeface="Cambria Math" panose="02040503050406030204" pitchFamily="18" charset="0"/>
                            <a:ea typeface="Cambria Math" panose="02040503050406030204" pitchFamily="18" charset="0"/>
                          </a:rPr>
                          <m:t>𝟏𝟎</m:t>
                        </m:r>
                      </m:e>
                      <m:sup>
                        <m:r>
                          <a:rPr lang="en-US" altLang="zh-CN" sz="1400" b="1" i="1" dirty="0" smtClean="0">
                            <a:solidFill>
                              <a:srgbClr val="FF0000"/>
                            </a:solidFill>
                            <a:latin typeface="Cambria Math" panose="02040503050406030204" pitchFamily="18" charset="0"/>
                            <a:ea typeface="Cambria Math" panose="02040503050406030204" pitchFamily="18" charset="0"/>
                          </a:rPr>
                          <m:t>𝟐</m:t>
                        </m:r>
                      </m:sup>
                    </m:sSup>
                    <m:r>
                      <a:rPr lang="en-US" altLang="zh-CN" sz="1400" b="1" i="1" dirty="0" smtClean="0">
                        <a:solidFill>
                          <a:srgbClr val="FF0000"/>
                        </a:solidFill>
                        <a:latin typeface="Cambria Math" panose="02040503050406030204" pitchFamily="18" charset="0"/>
                        <a:ea typeface="Cambria Math" panose="02040503050406030204" pitchFamily="18" charset="0"/>
                      </a:rPr>
                      <m:t>/(</m:t>
                    </m:r>
                    <m:r>
                      <a:rPr lang="en-US" altLang="zh-CN" sz="1400" b="1" i="1" dirty="0" smtClean="0">
                        <a:solidFill>
                          <a:srgbClr val="FF0000"/>
                        </a:solidFill>
                        <a:latin typeface="Cambria Math" panose="02040503050406030204" pitchFamily="18" charset="0"/>
                        <a:ea typeface="Cambria Math" panose="02040503050406030204" pitchFamily="18" charset="0"/>
                      </a:rPr>
                      <m:t>𝟏𝟎𝟎</m:t>
                    </m:r>
                    <m:r>
                      <a:rPr lang="en-US" altLang="zh-CN" sz="14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1400" i="1" dirty="0">
                            <a:solidFill>
                              <a:srgbClr val="FF0000"/>
                            </a:solidFill>
                            <a:latin typeface="Cambria Math" panose="02040503050406030204" pitchFamily="18" charset="0"/>
                            <a:ea typeface="Cambria Math" panose="02040503050406030204" pitchFamily="18" charset="0"/>
                          </a:rPr>
                        </m:ctrlPr>
                      </m:sSupPr>
                      <m:e>
                        <m:r>
                          <a:rPr lang="en-US" altLang="zh-CN" sz="1400" i="1" dirty="0">
                            <a:solidFill>
                              <a:srgbClr val="FF0000"/>
                            </a:solidFill>
                            <a:latin typeface="Cambria Math" panose="02040503050406030204" pitchFamily="18" charset="0"/>
                            <a:ea typeface="Cambria Math" panose="02040503050406030204" pitchFamily="18" charset="0"/>
                          </a:rPr>
                          <m:t>𝟏𝟎</m:t>
                        </m:r>
                      </m:e>
                      <m:sup>
                        <m:r>
                          <a:rPr lang="en-US" altLang="zh-CN" sz="1400" b="1" i="1" dirty="0" smtClean="0">
                            <a:solidFill>
                              <a:srgbClr val="FF0000"/>
                            </a:solidFill>
                            <a:latin typeface="Cambria Math" panose="02040503050406030204" pitchFamily="18" charset="0"/>
                            <a:ea typeface="Cambria Math" panose="02040503050406030204" pitchFamily="18" charset="0"/>
                          </a:rPr>
                          <m:t>𝟓</m:t>
                        </m:r>
                      </m:sup>
                    </m:sSup>
                    <m:r>
                      <a:rPr lang="en-US" altLang="zh-CN" sz="14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1400" b="1" i="1" dirty="0" smtClean="0">
                            <a:solidFill>
                              <a:srgbClr val="FF0000"/>
                            </a:solidFill>
                            <a:latin typeface="Cambria Math" panose="02040503050406030204" pitchFamily="18" charset="0"/>
                            <a:ea typeface="Cambria Math" panose="02040503050406030204" pitchFamily="18" charset="0"/>
                          </a:rPr>
                        </m:ctrlPr>
                      </m:sSupPr>
                      <m:e>
                        <m:r>
                          <a:rPr lang="en-US" altLang="zh-CN" sz="1400" b="1" i="1" dirty="0" smtClean="0">
                            <a:solidFill>
                              <a:srgbClr val="FF0000"/>
                            </a:solidFill>
                            <a:latin typeface="Cambria Math" panose="02040503050406030204" pitchFamily="18" charset="0"/>
                            <a:ea typeface="Cambria Math" panose="02040503050406030204" pitchFamily="18" charset="0"/>
                          </a:rPr>
                          <m:t>𝟏𝟎</m:t>
                        </m:r>
                      </m:e>
                      <m:sup>
                        <m:r>
                          <a:rPr lang="en-US" altLang="zh-CN" sz="1400" b="1" i="1" dirty="0" smtClean="0">
                            <a:solidFill>
                              <a:srgbClr val="FF0000"/>
                            </a:solidFill>
                            <a:latin typeface="Cambria Math" panose="02040503050406030204" pitchFamily="18" charset="0"/>
                            <a:ea typeface="Cambria Math" panose="02040503050406030204" pitchFamily="18" charset="0"/>
                          </a:rPr>
                          <m:t>−</m:t>
                        </m:r>
                        <m:r>
                          <a:rPr lang="en-US" altLang="zh-CN" sz="1400" b="1" i="1" dirty="0" smtClean="0">
                            <a:solidFill>
                              <a:srgbClr val="FF0000"/>
                            </a:solidFill>
                            <a:latin typeface="Cambria Math" panose="02040503050406030204" pitchFamily="18" charset="0"/>
                            <a:ea typeface="Cambria Math" panose="02040503050406030204" pitchFamily="18" charset="0"/>
                          </a:rPr>
                          <m:t>𝟐</m:t>
                        </m:r>
                      </m:sup>
                    </m:sSup>
                    <m:r>
                      <a:rPr lang="en-US" altLang="zh-CN" sz="1400" b="1" i="1" dirty="0" smtClean="0">
                        <a:solidFill>
                          <a:srgbClr val="FF0000"/>
                        </a:solidFill>
                        <a:latin typeface="Cambria Math" panose="02040503050406030204" pitchFamily="18" charset="0"/>
                        <a:ea typeface="Cambria Math" panose="02040503050406030204" pitchFamily="18" charset="0"/>
                      </a:rPr>
                      <m:t>𝒄𝒎</m:t>
                    </m:r>
                    <m:r>
                      <a:rPr lang="en-US" altLang="zh-CN" sz="14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1400" b="1" i="1" dirty="0" smtClean="0">
                            <a:solidFill>
                              <a:srgbClr val="FF0000"/>
                            </a:solidFill>
                            <a:latin typeface="Cambria Math" panose="02040503050406030204" pitchFamily="18" charset="0"/>
                            <a:ea typeface="Cambria Math" panose="02040503050406030204" pitchFamily="18" charset="0"/>
                          </a:rPr>
                        </m:ctrlPr>
                      </m:sSupPr>
                      <m:e>
                        <m:r>
                          <a:rPr lang="en-US" altLang="zh-CN" sz="1400" b="1" i="1" dirty="0" smtClean="0">
                            <a:solidFill>
                              <a:srgbClr val="FF0000"/>
                            </a:solidFill>
                            <a:latin typeface="Cambria Math" panose="02040503050406030204" pitchFamily="18" charset="0"/>
                            <a:ea typeface="Cambria Math" panose="02040503050406030204" pitchFamily="18" charset="0"/>
                          </a:rPr>
                          <m:t>𝒔</m:t>
                        </m:r>
                      </m:e>
                      <m:sup>
                        <m:r>
                          <a:rPr lang="en-US" altLang="zh-CN" sz="1400" b="1" i="1" dirty="0" smtClean="0">
                            <a:solidFill>
                              <a:srgbClr val="FF0000"/>
                            </a:solidFill>
                            <a:latin typeface="Cambria Math" panose="02040503050406030204" pitchFamily="18" charset="0"/>
                            <a:ea typeface="Cambria Math" panose="02040503050406030204" pitchFamily="18" charset="0"/>
                          </a:rPr>
                          <m:t>𝟐</m:t>
                        </m:r>
                      </m:sup>
                    </m:sSup>
                  </m:oMath>
                </a14:m>
                <a:r>
                  <a:rPr lang="en-US" altLang="zh-CN" sz="1400" dirty="0">
                    <a:solidFill>
                      <a:srgbClr val="0000FF"/>
                    </a:solidFill>
                  </a:rPr>
                  <a:t> </a:t>
                </a:r>
                <a:r>
                  <a:rPr lang="en-US" altLang="zh-CN" sz="1500" b="0" dirty="0">
                    <a:latin typeface="+mn-lt"/>
                  </a:rPr>
                  <a:t>to the west. </a:t>
                </a:r>
              </a:p>
              <a:p>
                <a:pPr>
                  <a:spcBef>
                    <a:spcPct val="40000"/>
                  </a:spcBef>
                  <a:defRPr/>
                </a:pPr>
                <a:r>
                  <a:rPr lang="en-US" altLang="zh-CN" sz="1500" b="0" dirty="0">
                    <a:latin typeface="+mn-lt"/>
                  </a:rPr>
                  <a:t>Coriolis force acceleration = </a:t>
                </a:r>
                <a14:m>
                  <m:oMath xmlns:m="http://schemas.openxmlformats.org/officeDocument/2006/math">
                    <m:r>
                      <a:rPr lang="en-US" altLang="zh-CN" sz="1400" b="1" i="0" dirty="0" smtClean="0">
                        <a:solidFill>
                          <a:srgbClr val="FF0000"/>
                        </a:solidFill>
                        <a:latin typeface="Cambria Math" panose="02040503050406030204" pitchFamily="18" charset="0"/>
                      </a:rPr>
                      <m:t>𝟐</m:t>
                    </m:r>
                    <m:r>
                      <a:rPr lang="zh-CN" altLang="en-US" sz="1400" b="1" i="1" dirty="0" smtClean="0">
                        <a:solidFill>
                          <a:srgbClr val="FF0000"/>
                        </a:solidFill>
                        <a:latin typeface="Cambria Math" panose="02040503050406030204" pitchFamily="18" charset="0"/>
                      </a:rPr>
                      <m:t>𝛀</m:t>
                    </m:r>
                    <m:d>
                      <m:dPr>
                        <m:ctrlPr>
                          <a:rPr lang="en-US" altLang="zh-CN" sz="1400" b="1" i="1" dirty="0" smtClean="0">
                            <a:solidFill>
                              <a:srgbClr val="FF0000"/>
                            </a:solidFill>
                            <a:latin typeface="Cambria Math" panose="02040503050406030204" pitchFamily="18" charset="0"/>
                          </a:rPr>
                        </m:ctrlPr>
                      </m:dPr>
                      <m:e>
                        <m:func>
                          <m:funcPr>
                            <m:ctrlPr>
                              <a:rPr lang="en-US" altLang="zh-CN" sz="1400" b="1" i="1" dirty="0" smtClean="0">
                                <a:solidFill>
                                  <a:srgbClr val="FF0000"/>
                                </a:solidFill>
                                <a:latin typeface="Cambria Math" panose="02040503050406030204" pitchFamily="18" charset="0"/>
                              </a:rPr>
                            </m:ctrlPr>
                          </m:funcPr>
                          <m:fName>
                            <m:r>
                              <m:rPr>
                                <m:sty m:val="p"/>
                              </m:rPr>
                              <a:rPr lang="en-US" altLang="zh-CN" sz="1400" b="0" i="0" dirty="0" smtClean="0">
                                <a:solidFill>
                                  <a:srgbClr val="FF0000"/>
                                </a:solidFill>
                                <a:latin typeface="Cambria Math" panose="02040503050406030204" pitchFamily="18" charset="0"/>
                              </a:rPr>
                              <m:t>sin</m:t>
                            </m:r>
                          </m:fName>
                          <m:e>
                            <m:r>
                              <a:rPr lang="en-US" altLang="zh-CN" sz="1400" b="1" i="1" dirty="0" smtClean="0">
                                <a:solidFill>
                                  <a:srgbClr val="FF0000"/>
                                </a:solidFill>
                                <a:latin typeface="Cambria Math" panose="02040503050406030204" pitchFamily="18" charset="0"/>
                              </a:rPr>
                              <m:t>𝟒𝟓</m:t>
                            </m:r>
                          </m:e>
                        </m:func>
                      </m:e>
                    </m:d>
                    <m:r>
                      <a:rPr lang="en-US" altLang="zh-CN" sz="1400" b="1" i="1" dirty="0" smtClean="0">
                        <a:solidFill>
                          <a:srgbClr val="FF0000"/>
                        </a:solidFill>
                        <a:latin typeface="Cambria Math" panose="02040503050406030204" pitchFamily="18" charset="0"/>
                      </a:rPr>
                      <m:t>𝒗</m:t>
                    </m:r>
                    <m:r>
                      <a:rPr lang="en-US" altLang="zh-CN" sz="1400" b="1" i="1" dirty="0" smtClean="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𝟐</m:t>
                    </m:r>
                    <m:r>
                      <a:rPr lang="en-US" altLang="zh-CN" sz="1400" i="1" dirty="0">
                        <a:solidFill>
                          <a:srgbClr val="FF0000"/>
                        </a:solidFill>
                        <a:latin typeface="Cambria Math" panose="02040503050406030204" pitchFamily="18" charset="0"/>
                        <a:ea typeface="Cambria Math" panose="02040503050406030204" pitchFamily="18" charset="0"/>
                      </a:rPr>
                      <m:t>∙</m:t>
                    </m:r>
                    <m:d>
                      <m:dPr>
                        <m:ctrlPr>
                          <a:rPr lang="en-US" altLang="zh-CN" sz="1400" b="1" i="1" dirty="0" smtClean="0">
                            <a:solidFill>
                              <a:srgbClr val="FF0000"/>
                            </a:solidFill>
                            <a:latin typeface="Cambria Math" panose="02040503050406030204" pitchFamily="18" charset="0"/>
                            <a:ea typeface="Cambria Math" panose="02040503050406030204" pitchFamily="18" charset="0"/>
                          </a:rPr>
                        </m:ctrlPr>
                      </m:dPr>
                      <m:e>
                        <m:f>
                          <m:fPr>
                            <m:ctrlPr>
                              <a:rPr lang="en-US" altLang="zh-CN" sz="1400" b="1" i="1" dirty="0" smtClean="0">
                                <a:solidFill>
                                  <a:srgbClr val="FF0000"/>
                                </a:solidFill>
                                <a:latin typeface="Cambria Math" panose="02040503050406030204" pitchFamily="18" charset="0"/>
                                <a:ea typeface="Cambria Math" panose="02040503050406030204" pitchFamily="18" charset="0"/>
                              </a:rPr>
                            </m:ctrlPr>
                          </m:fPr>
                          <m:num>
                            <m:r>
                              <a:rPr lang="en-US" altLang="zh-CN" sz="1400" b="1" i="1" dirty="0" smtClean="0">
                                <a:solidFill>
                                  <a:srgbClr val="FF0000"/>
                                </a:solidFill>
                                <a:latin typeface="Cambria Math" panose="02040503050406030204" pitchFamily="18" charset="0"/>
                                <a:ea typeface="Cambria Math" panose="02040503050406030204" pitchFamily="18" charset="0"/>
                              </a:rPr>
                              <m:t>𝟐</m:t>
                            </m:r>
                            <m:r>
                              <a:rPr lang="zh-CN" altLang="en-US" sz="1400" b="1" i="1" dirty="0" smtClean="0">
                                <a:solidFill>
                                  <a:srgbClr val="FF0000"/>
                                </a:solidFill>
                                <a:latin typeface="Cambria Math" panose="02040503050406030204" pitchFamily="18" charset="0"/>
                                <a:ea typeface="Cambria Math" panose="02040503050406030204" pitchFamily="18" charset="0"/>
                              </a:rPr>
                              <m:t>𝝅</m:t>
                            </m:r>
                          </m:num>
                          <m:den>
                            <m:r>
                              <a:rPr lang="en-US" altLang="zh-CN" sz="1400" b="1" i="1" dirty="0" smtClean="0">
                                <a:solidFill>
                                  <a:srgbClr val="FF0000"/>
                                </a:solidFill>
                                <a:latin typeface="Cambria Math" panose="02040503050406030204" pitchFamily="18" charset="0"/>
                                <a:ea typeface="Cambria Math" panose="02040503050406030204" pitchFamily="18" charset="0"/>
                              </a:rPr>
                              <m:t>𝟖𝟔𝟒𝟎𝟎</m:t>
                            </m:r>
                          </m:den>
                        </m:f>
                      </m:e>
                    </m:d>
                    <m:r>
                      <a:rPr lang="en-US" altLang="zh-CN" sz="1400" b="1" i="1" dirty="0" smtClean="0">
                        <a:solidFill>
                          <a:srgbClr val="FF0000"/>
                        </a:solidFill>
                        <a:latin typeface="Cambria Math" panose="02040503050406030204" pitchFamily="18" charset="0"/>
                        <a:ea typeface="Cambria Math" panose="02040503050406030204" pitchFamily="18" charset="0"/>
                      </a:rPr>
                      <m:t>∙</m:t>
                    </m:r>
                    <m:r>
                      <a:rPr lang="en-US" altLang="zh-CN" sz="1400" b="1" i="1" dirty="0" smtClean="0">
                        <a:solidFill>
                          <a:srgbClr val="FF0000"/>
                        </a:solidFill>
                        <a:latin typeface="Cambria Math" panose="02040503050406030204" pitchFamily="18" charset="0"/>
                        <a:ea typeface="Cambria Math" panose="02040503050406030204" pitchFamily="18" charset="0"/>
                      </a:rPr>
                      <m:t>𝟎</m:t>
                    </m:r>
                    <m:r>
                      <a:rPr lang="en-US" altLang="zh-CN" sz="1400" b="1" i="1" dirty="0" smtClean="0">
                        <a:solidFill>
                          <a:srgbClr val="FF0000"/>
                        </a:solidFill>
                        <a:latin typeface="Cambria Math" panose="02040503050406030204" pitchFamily="18" charset="0"/>
                        <a:ea typeface="Cambria Math" panose="02040503050406030204" pitchFamily="18" charset="0"/>
                      </a:rPr>
                      <m:t>.</m:t>
                    </m:r>
                    <m:r>
                      <a:rPr lang="en-US" altLang="zh-CN" sz="1400" b="1" i="1" dirty="0" smtClean="0">
                        <a:solidFill>
                          <a:srgbClr val="FF0000"/>
                        </a:solidFill>
                        <a:latin typeface="Cambria Math" panose="02040503050406030204" pitchFamily="18" charset="0"/>
                        <a:ea typeface="Cambria Math" panose="02040503050406030204" pitchFamily="18" charset="0"/>
                      </a:rPr>
                      <m:t>𝟕𝟎𝟕</m:t>
                    </m:r>
                    <m:r>
                      <a:rPr lang="en-US" altLang="zh-CN" sz="1400" b="1" i="1" dirty="0" smtClean="0">
                        <a:solidFill>
                          <a:srgbClr val="FF0000"/>
                        </a:solidFill>
                        <a:latin typeface="Cambria Math" panose="02040503050406030204" pitchFamily="18" charset="0"/>
                        <a:ea typeface="Cambria Math" panose="02040503050406030204" pitchFamily="18" charset="0"/>
                      </a:rPr>
                      <m:t>∙</m:t>
                    </m:r>
                    <m:r>
                      <a:rPr lang="en-US" altLang="zh-CN" sz="1400" b="1" i="1" dirty="0" smtClean="0">
                        <a:solidFill>
                          <a:srgbClr val="FF0000"/>
                        </a:solidFill>
                        <a:latin typeface="Cambria Math" panose="02040503050406030204" pitchFamily="18" charset="0"/>
                        <a:ea typeface="Cambria Math" panose="02040503050406030204" pitchFamily="18" charset="0"/>
                      </a:rPr>
                      <m:t>𝟏𝟎𝟎</m:t>
                    </m:r>
                    <m:r>
                      <a:rPr lang="en-US" altLang="zh-CN" sz="14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1400" b="1" i="1" dirty="0" smtClean="0">
                            <a:solidFill>
                              <a:srgbClr val="FF0000"/>
                            </a:solidFill>
                            <a:latin typeface="Cambria Math" panose="02040503050406030204" pitchFamily="18" charset="0"/>
                            <a:ea typeface="Cambria Math" panose="02040503050406030204" pitchFamily="18" charset="0"/>
                          </a:rPr>
                        </m:ctrlPr>
                      </m:sSupPr>
                      <m:e>
                        <m:r>
                          <a:rPr lang="en-US" altLang="zh-CN" sz="1400" b="1" i="1" dirty="0" smtClean="0">
                            <a:solidFill>
                              <a:srgbClr val="FF0000"/>
                            </a:solidFill>
                            <a:latin typeface="Cambria Math" panose="02040503050406030204" pitchFamily="18" charset="0"/>
                            <a:ea typeface="Cambria Math" panose="02040503050406030204" pitchFamily="18" charset="0"/>
                          </a:rPr>
                          <m:t>𝟏𝟎</m:t>
                        </m:r>
                      </m:e>
                      <m:sup>
                        <m:r>
                          <a:rPr lang="en-US" altLang="zh-CN" sz="1400" b="1" i="1" dirty="0" smtClean="0">
                            <a:solidFill>
                              <a:srgbClr val="FF0000"/>
                            </a:solidFill>
                            <a:latin typeface="Cambria Math" panose="02040503050406030204" pitchFamily="18" charset="0"/>
                            <a:ea typeface="Cambria Math" panose="02040503050406030204" pitchFamily="18" charset="0"/>
                          </a:rPr>
                          <m:t>−</m:t>
                        </m:r>
                        <m:r>
                          <a:rPr lang="en-US" altLang="zh-CN" sz="1400" b="1" i="1" dirty="0" smtClean="0">
                            <a:solidFill>
                              <a:srgbClr val="FF0000"/>
                            </a:solidFill>
                            <a:latin typeface="Cambria Math" panose="02040503050406030204" pitchFamily="18" charset="0"/>
                            <a:ea typeface="Cambria Math" panose="02040503050406030204" pitchFamily="18" charset="0"/>
                          </a:rPr>
                          <m:t>𝟐</m:t>
                        </m:r>
                      </m:sup>
                    </m:sSup>
                    <m:r>
                      <a:rPr lang="en-US" altLang="zh-CN" sz="1400" b="1" i="1" dirty="0" smtClean="0">
                        <a:solidFill>
                          <a:srgbClr val="FF0000"/>
                        </a:solidFill>
                        <a:latin typeface="Cambria Math" panose="02040503050406030204" pitchFamily="18" charset="0"/>
                        <a:ea typeface="Cambria Math" panose="02040503050406030204" pitchFamily="18" charset="0"/>
                      </a:rPr>
                      <m:t>𝒄𝒎</m:t>
                    </m:r>
                    <m:r>
                      <a:rPr lang="en-US" altLang="zh-CN" sz="14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1400" b="1" i="1" dirty="0" smtClean="0">
                            <a:solidFill>
                              <a:srgbClr val="FF0000"/>
                            </a:solidFill>
                            <a:latin typeface="Cambria Math" panose="02040503050406030204" pitchFamily="18" charset="0"/>
                            <a:ea typeface="Cambria Math" panose="02040503050406030204" pitchFamily="18" charset="0"/>
                          </a:rPr>
                        </m:ctrlPr>
                      </m:sSupPr>
                      <m:e>
                        <m:r>
                          <a:rPr lang="en-US" altLang="zh-CN" sz="1400" b="1" i="1" dirty="0" smtClean="0">
                            <a:solidFill>
                              <a:srgbClr val="FF0000"/>
                            </a:solidFill>
                            <a:latin typeface="Cambria Math" panose="02040503050406030204" pitchFamily="18" charset="0"/>
                            <a:ea typeface="Cambria Math" panose="02040503050406030204" pitchFamily="18" charset="0"/>
                          </a:rPr>
                          <m:t>𝒔</m:t>
                        </m:r>
                      </m:e>
                      <m:sup>
                        <m:r>
                          <a:rPr lang="en-US" altLang="zh-CN" sz="1400" b="1" i="1" dirty="0" smtClean="0">
                            <a:solidFill>
                              <a:srgbClr val="FF0000"/>
                            </a:solidFill>
                            <a:latin typeface="Cambria Math" panose="02040503050406030204" pitchFamily="18" charset="0"/>
                            <a:ea typeface="Cambria Math" panose="02040503050406030204" pitchFamily="18" charset="0"/>
                          </a:rPr>
                          <m:t>𝟐</m:t>
                        </m:r>
                      </m:sup>
                    </m:sSup>
                  </m:oMath>
                </a14:m>
                <a:r>
                  <a:rPr lang="en-US" altLang="zh-CN" sz="1500" b="0" dirty="0">
                    <a:latin typeface="+mn-lt"/>
                  </a:rPr>
                  <a:t> to the east. </a:t>
                </a:r>
              </a:p>
              <a:p>
                <a:pPr>
                  <a:spcBef>
                    <a:spcPct val="40000"/>
                  </a:spcBef>
                  <a:defRPr/>
                </a:pPr>
                <a:r>
                  <a:rPr lang="en-US" altLang="zh-CN" sz="1500" b="0" dirty="0">
                    <a:latin typeface="+mn-lt"/>
                  </a:rPr>
                  <a:t>They balance!</a:t>
                </a:r>
                <a:endParaRPr lang="en-US" altLang="zh-CN" b="0" dirty="0">
                  <a:latin typeface="+mn-lt"/>
                </a:endParaRPr>
              </a:p>
            </p:txBody>
          </p:sp>
        </mc:Choice>
        <mc:Fallback xmlns="">
          <p:sp>
            <p:nvSpPr>
              <p:cNvPr id="27652" name="Rectangle 5"/>
              <p:cNvSpPr>
                <a:spLocks noRot="1" noChangeAspect="1" noMove="1" noResize="1" noEditPoints="1" noAdjustHandles="1" noChangeArrowheads="1" noChangeShapeType="1" noTextEdit="1"/>
              </p:cNvSpPr>
              <p:nvPr/>
            </p:nvSpPr>
            <p:spPr bwMode="auto">
              <a:xfrm>
                <a:off x="576000" y="2509951"/>
                <a:ext cx="8136000" cy="1646926"/>
              </a:xfrm>
              <a:prstGeom prst="rect">
                <a:avLst/>
              </a:prstGeom>
              <a:blipFill>
                <a:blip r:embed="rId3"/>
                <a:stretch>
                  <a:fillRect l="-599" b="-1852"/>
                </a:stretch>
              </a:blipFill>
              <a:ln w="9525" algn="ctr">
                <a:no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19B68C6A-FBDD-4A1C-8E12-9FFB56B4E163}"/>
                  </a:ext>
                </a:extLst>
              </p:cNvPr>
              <p:cNvSpPr/>
              <p:nvPr/>
            </p:nvSpPr>
            <p:spPr>
              <a:xfrm>
                <a:off x="2483768" y="699542"/>
                <a:ext cx="1505156" cy="6020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i="1" dirty="0" smtClean="0">
                          <a:solidFill>
                            <a:srgbClr val="0000CC"/>
                          </a:solidFill>
                          <a:latin typeface="Cambria Math" panose="02040503050406030204" pitchFamily="18" charset="0"/>
                        </a:rPr>
                        <m:t>−</m:t>
                      </m:r>
                      <m:r>
                        <a:rPr lang="en-US" altLang="zh-CN" sz="1600" i="1" dirty="0" smtClean="0">
                          <a:solidFill>
                            <a:srgbClr val="0000CC"/>
                          </a:solidFill>
                          <a:latin typeface="Cambria Math" panose="02040503050406030204" pitchFamily="18" charset="0"/>
                        </a:rPr>
                        <m:t>𝒇𝒗</m:t>
                      </m:r>
                      <m:r>
                        <a:rPr lang="en-US" altLang="zh-CN" sz="1600" i="1" dirty="0" smtClean="0">
                          <a:solidFill>
                            <a:srgbClr val="0000CC"/>
                          </a:solidFill>
                          <a:latin typeface="Cambria Math" panose="02040503050406030204" pitchFamily="18" charset="0"/>
                        </a:rPr>
                        <m:t>=−</m:t>
                      </m:r>
                      <m:f>
                        <m:fPr>
                          <m:ctrlPr>
                            <a:rPr lang="en-US" altLang="zh-CN" sz="1600" i="1" dirty="0">
                              <a:solidFill>
                                <a:srgbClr val="0000CC"/>
                              </a:solidFill>
                              <a:latin typeface="Cambria Math" panose="02040503050406030204" pitchFamily="18" charset="0"/>
                            </a:rPr>
                          </m:ctrlPr>
                        </m:fPr>
                        <m:num>
                          <m:r>
                            <a:rPr lang="en-US" altLang="zh-CN" sz="1600" i="1" dirty="0">
                              <a:solidFill>
                                <a:srgbClr val="0000CC"/>
                              </a:solidFill>
                              <a:latin typeface="Cambria Math" panose="02040503050406030204" pitchFamily="18" charset="0"/>
                            </a:rPr>
                            <m:t>𝟏</m:t>
                          </m:r>
                        </m:num>
                        <m:den>
                          <m:r>
                            <a:rPr lang="zh-CN" altLang="en-US" sz="1600" i="1" dirty="0">
                              <a:solidFill>
                                <a:srgbClr val="0000CC"/>
                              </a:solidFill>
                              <a:latin typeface="Cambria Math" panose="02040503050406030204" pitchFamily="18" charset="0"/>
                            </a:rPr>
                            <m:t>𝝆</m:t>
                          </m:r>
                        </m:den>
                      </m:f>
                      <m:f>
                        <m:fPr>
                          <m:ctrlPr>
                            <a:rPr lang="en-US" altLang="zh-CN" sz="1600" i="1" dirty="0">
                              <a:solidFill>
                                <a:srgbClr val="0000CC"/>
                              </a:solidFill>
                              <a:latin typeface="Cambria Math" panose="02040503050406030204" pitchFamily="18" charset="0"/>
                            </a:rPr>
                          </m:ctrlPr>
                        </m:fPr>
                        <m:num>
                          <m:r>
                            <a:rPr lang="en-US" altLang="zh-CN" sz="1600" i="1" dirty="0">
                              <a:solidFill>
                                <a:srgbClr val="0000CC"/>
                              </a:solidFill>
                              <a:latin typeface="Cambria Math" panose="02040503050406030204" pitchFamily="18" charset="0"/>
                            </a:rPr>
                            <m:t>𝝏</m:t>
                          </m:r>
                          <m:r>
                            <a:rPr lang="en-US" altLang="zh-CN" sz="1600" i="1" dirty="0">
                              <a:solidFill>
                                <a:srgbClr val="0000CC"/>
                              </a:solidFill>
                              <a:latin typeface="Cambria Math" panose="02040503050406030204" pitchFamily="18" charset="0"/>
                            </a:rPr>
                            <m:t>𝒑</m:t>
                          </m:r>
                        </m:num>
                        <m:den>
                          <m:r>
                            <a:rPr lang="en-US" altLang="zh-CN" sz="1600" i="1" dirty="0">
                              <a:solidFill>
                                <a:srgbClr val="0000CC"/>
                              </a:solidFill>
                              <a:latin typeface="Cambria Math" panose="02040503050406030204" pitchFamily="18" charset="0"/>
                            </a:rPr>
                            <m:t>𝝏</m:t>
                          </m:r>
                          <m:r>
                            <a:rPr lang="en-US" altLang="zh-CN" sz="1600" i="1" dirty="0">
                              <a:solidFill>
                                <a:srgbClr val="0000CC"/>
                              </a:solidFill>
                              <a:latin typeface="Cambria Math" panose="02040503050406030204" pitchFamily="18" charset="0"/>
                            </a:rPr>
                            <m:t>𝒙</m:t>
                          </m:r>
                        </m:den>
                      </m:f>
                    </m:oMath>
                  </m:oMathPara>
                </a14:m>
                <a:endParaRPr lang="zh-CN" altLang="en-US" sz="1600" dirty="0">
                  <a:solidFill>
                    <a:srgbClr val="0000CC"/>
                  </a:solidFill>
                </a:endParaRPr>
              </a:p>
            </p:txBody>
          </p:sp>
        </mc:Choice>
        <mc:Fallback xmlns="">
          <p:sp>
            <p:nvSpPr>
              <p:cNvPr id="2" name="矩形 1">
                <a:extLst>
                  <a:ext uri="{FF2B5EF4-FFF2-40B4-BE49-F238E27FC236}">
                    <a16:creationId xmlns:a16="http://schemas.microsoft.com/office/drawing/2014/main" id="{19B68C6A-FBDD-4A1C-8E12-9FFB56B4E163}"/>
                  </a:ext>
                </a:extLst>
              </p:cNvPr>
              <p:cNvSpPr>
                <a:spLocks noRot="1" noChangeAspect="1" noMove="1" noResize="1" noEditPoints="1" noAdjustHandles="1" noChangeArrowheads="1" noChangeShapeType="1" noTextEdit="1"/>
              </p:cNvSpPr>
              <p:nvPr/>
            </p:nvSpPr>
            <p:spPr>
              <a:xfrm>
                <a:off x="2483768" y="699542"/>
                <a:ext cx="1505156" cy="60208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094E597E-65BB-4AEE-A264-8AF786CE12E9}"/>
                  </a:ext>
                </a:extLst>
              </p:cNvPr>
              <p:cNvSpPr/>
              <p:nvPr/>
            </p:nvSpPr>
            <p:spPr>
              <a:xfrm>
                <a:off x="2478157" y="1374070"/>
                <a:ext cx="1514774" cy="602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i="1" dirty="0" smtClean="0">
                          <a:solidFill>
                            <a:srgbClr val="0000CC"/>
                          </a:solidFill>
                          <a:latin typeface="Cambria Math" panose="02040503050406030204" pitchFamily="18" charset="0"/>
                        </a:rPr>
                        <m:t>+</m:t>
                      </m:r>
                      <m:r>
                        <a:rPr lang="en-US" altLang="zh-CN" sz="1600" i="1" dirty="0" smtClean="0">
                          <a:solidFill>
                            <a:srgbClr val="0000CC"/>
                          </a:solidFill>
                          <a:latin typeface="Cambria Math" panose="02040503050406030204" pitchFamily="18" charset="0"/>
                        </a:rPr>
                        <m:t>𝒇𝒖</m:t>
                      </m:r>
                      <m:r>
                        <a:rPr lang="en-US" altLang="zh-CN" sz="1600" i="1" dirty="0" smtClean="0">
                          <a:solidFill>
                            <a:srgbClr val="0000CC"/>
                          </a:solidFill>
                          <a:latin typeface="Cambria Math" panose="02040503050406030204" pitchFamily="18" charset="0"/>
                        </a:rPr>
                        <m:t>=−</m:t>
                      </m:r>
                      <m:f>
                        <m:fPr>
                          <m:ctrlPr>
                            <a:rPr lang="en-US" altLang="zh-CN" sz="1600" i="1" dirty="0">
                              <a:solidFill>
                                <a:srgbClr val="0000CC"/>
                              </a:solidFill>
                              <a:latin typeface="Cambria Math" panose="02040503050406030204" pitchFamily="18" charset="0"/>
                            </a:rPr>
                          </m:ctrlPr>
                        </m:fPr>
                        <m:num>
                          <m:r>
                            <a:rPr lang="en-US" altLang="zh-CN" sz="1600" i="1" dirty="0">
                              <a:solidFill>
                                <a:srgbClr val="0000CC"/>
                              </a:solidFill>
                              <a:latin typeface="Cambria Math" panose="02040503050406030204" pitchFamily="18" charset="0"/>
                            </a:rPr>
                            <m:t>𝟏</m:t>
                          </m:r>
                        </m:num>
                        <m:den>
                          <m:r>
                            <a:rPr lang="zh-CN" altLang="en-US" sz="1600" i="1" dirty="0">
                              <a:solidFill>
                                <a:srgbClr val="0000CC"/>
                              </a:solidFill>
                              <a:latin typeface="Cambria Math" panose="02040503050406030204" pitchFamily="18" charset="0"/>
                            </a:rPr>
                            <m:t>𝝆</m:t>
                          </m:r>
                        </m:den>
                      </m:f>
                      <m:f>
                        <m:fPr>
                          <m:ctrlPr>
                            <a:rPr lang="en-US" altLang="zh-CN" sz="1600" i="1" dirty="0">
                              <a:solidFill>
                                <a:srgbClr val="0000CC"/>
                              </a:solidFill>
                              <a:latin typeface="Cambria Math" panose="02040503050406030204" pitchFamily="18" charset="0"/>
                            </a:rPr>
                          </m:ctrlPr>
                        </m:fPr>
                        <m:num>
                          <m:r>
                            <a:rPr lang="en-US" altLang="zh-CN" sz="1600" i="1" dirty="0">
                              <a:solidFill>
                                <a:srgbClr val="0000CC"/>
                              </a:solidFill>
                              <a:latin typeface="Cambria Math" panose="02040503050406030204" pitchFamily="18" charset="0"/>
                            </a:rPr>
                            <m:t>𝝏</m:t>
                          </m:r>
                          <m:r>
                            <a:rPr lang="en-US" altLang="zh-CN" sz="1600" i="1" dirty="0">
                              <a:solidFill>
                                <a:srgbClr val="0000CC"/>
                              </a:solidFill>
                              <a:latin typeface="Cambria Math" panose="02040503050406030204" pitchFamily="18" charset="0"/>
                            </a:rPr>
                            <m:t>𝒑</m:t>
                          </m:r>
                        </m:num>
                        <m:den>
                          <m:r>
                            <a:rPr lang="en-US" altLang="zh-CN" sz="1600" i="1" dirty="0">
                              <a:solidFill>
                                <a:srgbClr val="0000CC"/>
                              </a:solidFill>
                              <a:latin typeface="Cambria Math" panose="02040503050406030204" pitchFamily="18" charset="0"/>
                            </a:rPr>
                            <m:t>𝝏</m:t>
                          </m:r>
                          <m:r>
                            <a:rPr lang="en-US" altLang="zh-CN" sz="1600" i="1" dirty="0">
                              <a:solidFill>
                                <a:srgbClr val="0000CC"/>
                              </a:solidFill>
                              <a:latin typeface="Cambria Math" panose="02040503050406030204" pitchFamily="18" charset="0"/>
                            </a:rPr>
                            <m:t>𝒚</m:t>
                          </m:r>
                        </m:den>
                      </m:f>
                    </m:oMath>
                  </m:oMathPara>
                </a14:m>
                <a:endParaRPr lang="zh-CN" altLang="en-US" sz="1600" dirty="0">
                  <a:solidFill>
                    <a:srgbClr val="0000CC"/>
                  </a:solidFill>
                </a:endParaRPr>
              </a:p>
            </p:txBody>
          </p:sp>
        </mc:Choice>
        <mc:Fallback xmlns="">
          <p:sp>
            <p:nvSpPr>
              <p:cNvPr id="3" name="矩形 2">
                <a:extLst>
                  <a:ext uri="{FF2B5EF4-FFF2-40B4-BE49-F238E27FC236}">
                    <a16:creationId xmlns:a16="http://schemas.microsoft.com/office/drawing/2014/main" id="{094E597E-65BB-4AEE-A264-8AF786CE12E9}"/>
                  </a:ext>
                </a:extLst>
              </p:cNvPr>
              <p:cNvSpPr>
                <a:spLocks noRot="1" noChangeAspect="1" noMove="1" noResize="1" noEditPoints="1" noAdjustHandles="1" noChangeArrowheads="1" noChangeShapeType="1" noTextEdit="1"/>
              </p:cNvSpPr>
              <p:nvPr/>
            </p:nvSpPr>
            <p:spPr>
              <a:xfrm>
                <a:off x="2478157" y="1374070"/>
                <a:ext cx="1514774" cy="60272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528F9FB1-5DC5-4214-ACD3-9DF8C958BBF5}"/>
                  </a:ext>
                </a:extLst>
              </p:cNvPr>
              <p:cNvSpPr/>
              <p:nvPr/>
            </p:nvSpPr>
            <p:spPr>
              <a:xfrm>
                <a:off x="2585436" y="2079897"/>
                <a:ext cx="1620380" cy="6020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b="1" i="1" dirty="0" smtClean="0">
                          <a:solidFill>
                            <a:srgbClr val="0000CC"/>
                          </a:solidFill>
                          <a:latin typeface="Cambria Math" panose="02040503050406030204" pitchFamily="18" charset="0"/>
                        </a:rPr>
                        <m:t>𝟎</m:t>
                      </m:r>
                      <m:r>
                        <a:rPr lang="en-US" altLang="zh-CN" sz="1600" i="1" dirty="0">
                          <a:solidFill>
                            <a:srgbClr val="0000CC"/>
                          </a:solidFill>
                          <a:latin typeface="Cambria Math" panose="02040503050406030204" pitchFamily="18" charset="0"/>
                        </a:rPr>
                        <m:t>=−</m:t>
                      </m:r>
                      <m:f>
                        <m:fPr>
                          <m:ctrlPr>
                            <a:rPr lang="en-US" altLang="zh-CN" sz="1600" i="1" dirty="0">
                              <a:solidFill>
                                <a:srgbClr val="0000CC"/>
                              </a:solidFill>
                              <a:latin typeface="Cambria Math" panose="02040503050406030204" pitchFamily="18" charset="0"/>
                            </a:rPr>
                          </m:ctrlPr>
                        </m:fPr>
                        <m:num>
                          <m:r>
                            <a:rPr lang="en-US" altLang="zh-CN" sz="1600" i="1" dirty="0">
                              <a:solidFill>
                                <a:srgbClr val="0000CC"/>
                              </a:solidFill>
                              <a:latin typeface="Cambria Math" panose="02040503050406030204" pitchFamily="18" charset="0"/>
                            </a:rPr>
                            <m:t>𝟏</m:t>
                          </m:r>
                        </m:num>
                        <m:den>
                          <m:r>
                            <a:rPr lang="zh-CN" altLang="en-US" sz="1600" i="1" dirty="0">
                              <a:solidFill>
                                <a:srgbClr val="0000CC"/>
                              </a:solidFill>
                              <a:latin typeface="Cambria Math" panose="02040503050406030204" pitchFamily="18" charset="0"/>
                            </a:rPr>
                            <m:t>𝝆</m:t>
                          </m:r>
                        </m:den>
                      </m:f>
                      <m:f>
                        <m:fPr>
                          <m:ctrlPr>
                            <a:rPr lang="en-US" altLang="zh-CN" sz="1600" i="1" dirty="0">
                              <a:solidFill>
                                <a:srgbClr val="0000CC"/>
                              </a:solidFill>
                              <a:latin typeface="Cambria Math" panose="02040503050406030204" pitchFamily="18" charset="0"/>
                            </a:rPr>
                          </m:ctrlPr>
                        </m:fPr>
                        <m:num>
                          <m:r>
                            <a:rPr lang="en-US" altLang="zh-CN" sz="1600" i="1" dirty="0">
                              <a:solidFill>
                                <a:srgbClr val="0000CC"/>
                              </a:solidFill>
                              <a:latin typeface="Cambria Math" panose="02040503050406030204" pitchFamily="18" charset="0"/>
                            </a:rPr>
                            <m:t>𝝏</m:t>
                          </m:r>
                          <m:r>
                            <a:rPr lang="en-US" altLang="zh-CN" sz="1600" i="1" dirty="0">
                              <a:solidFill>
                                <a:srgbClr val="0000CC"/>
                              </a:solidFill>
                              <a:latin typeface="Cambria Math" panose="02040503050406030204" pitchFamily="18" charset="0"/>
                            </a:rPr>
                            <m:t>𝒑</m:t>
                          </m:r>
                        </m:num>
                        <m:den>
                          <m:r>
                            <a:rPr lang="en-US" altLang="zh-CN" sz="1600" i="1" dirty="0">
                              <a:solidFill>
                                <a:srgbClr val="0000CC"/>
                              </a:solidFill>
                              <a:latin typeface="Cambria Math" panose="02040503050406030204" pitchFamily="18" charset="0"/>
                            </a:rPr>
                            <m:t>𝝏</m:t>
                          </m:r>
                          <m:r>
                            <a:rPr lang="en-US" altLang="zh-CN" sz="1600" b="1" i="1" dirty="0" smtClean="0">
                              <a:solidFill>
                                <a:srgbClr val="0000CC"/>
                              </a:solidFill>
                              <a:latin typeface="Cambria Math" panose="02040503050406030204" pitchFamily="18" charset="0"/>
                            </a:rPr>
                            <m:t>𝒛</m:t>
                          </m:r>
                        </m:den>
                      </m:f>
                      <m:r>
                        <a:rPr lang="en-US" altLang="zh-CN" sz="1600" b="1" i="1" dirty="0" smtClean="0">
                          <a:solidFill>
                            <a:srgbClr val="0000CC"/>
                          </a:solidFill>
                          <a:latin typeface="Cambria Math" panose="02040503050406030204" pitchFamily="18" charset="0"/>
                        </a:rPr>
                        <m:t>−</m:t>
                      </m:r>
                      <m:r>
                        <a:rPr lang="en-US" altLang="zh-CN" sz="1600" b="1" i="1" dirty="0" smtClean="0">
                          <a:solidFill>
                            <a:srgbClr val="0000CC"/>
                          </a:solidFill>
                          <a:latin typeface="Cambria Math" panose="02040503050406030204" pitchFamily="18" charset="0"/>
                        </a:rPr>
                        <m:t>𝒈</m:t>
                      </m:r>
                    </m:oMath>
                  </m:oMathPara>
                </a14:m>
                <a:endParaRPr lang="zh-CN" altLang="en-US" sz="1600" dirty="0">
                  <a:solidFill>
                    <a:srgbClr val="0000CC"/>
                  </a:solidFill>
                </a:endParaRPr>
              </a:p>
            </p:txBody>
          </p:sp>
        </mc:Choice>
        <mc:Fallback xmlns="">
          <p:sp>
            <p:nvSpPr>
              <p:cNvPr id="4" name="矩形 3">
                <a:extLst>
                  <a:ext uri="{FF2B5EF4-FFF2-40B4-BE49-F238E27FC236}">
                    <a16:creationId xmlns:a16="http://schemas.microsoft.com/office/drawing/2014/main" id="{528F9FB1-5DC5-4214-ACD3-9DF8C958BBF5}"/>
                  </a:ext>
                </a:extLst>
              </p:cNvPr>
              <p:cNvSpPr>
                <a:spLocks noRot="1" noChangeAspect="1" noMove="1" noResize="1" noEditPoints="1" noAdjustHandles="1" noChangeArrowheads="1" noChangeShapeType="1" noTextEdit="1"/>
              </p:cNvSpPr>
              <p:nvPr/>
            </p:nvSpPr>
            <p:spPr>
              <a:xfrm>
                <a:off x="2585436" y="2079897"/>
                <a:ext cx="1620380" cy="602088"/>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12916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18085" y="357188"/>
            <a:ext cx="5829300" cy="323850"/>
          </a:xfrm>
        </p:spPr>
        <p:txBody>
          <a:bodyPr/>
          <a:lstStyle/>
          <a:p>
            <a:r>
              <a:rPr lang="en-US" altLang="zh-CN" sz="1275" dirty="0"/>
              <a:t>NWS daily weather map</a:t>
            </a:r>
            <a:endParaRPr lang="en-US" altLang="zh-CN" dirty="0"/>
          </a:p>
        </p:txBody>
      </p:sp>
      <p:pic>
        <p:nvPicPr>
          <p:cNvPr id="20483" name="Picture 3"/>
          <p:cNvPicPr>
            <a:picLocks noChangeAspect="1" noChangeArrowheads="1"/>
          </p:cNvPicPr>
          <p:nvPr/>
        </p:nvPicPr>
        <p:blipFill>
          <a:blip r:embed="rId3" cstate="print"/>
          <a:srcRect b="5740"/>
          <a:stretch>
            <a:fillRect/>
          </a:stretch>
        </p:blipFill>
        <p:spPr bwMode="auto">
          <a:xfrm>
            <a:off x="1839516" y="750094"/>
            <a:ext cx="5594747" cy="3955256"/>
          </a:xfrm>
          <a:prstGeom prst="rect">
            <a:avLst/>
          </a:prstGeom>
          <a:noFill/>
          <a:ln w="9525">
            <a:noFill/>
            <a:miter lim="800000"/>
            <a:headEnd/>
            <a:tailEnd/>
          </a:ln>
        </p:spPr>
      </p:pic>
      <p:grpSp>
        <p:nvGrpSpPr>
          <p:cNvPr id="2" name="Group 11"/>
          <p:cNvGrpSpPr>
            <a:grpSpLocks/>
          </p:cNvGrpSpPr>
          <p:nvPr/>
        </p:nvGrpSpPr>
        <p:grpSpPr bwMode="auto">
          <a:xfrm>
            <a:off x="1518047" y="1277541"/>
            <a:ext cx="1565672" cy="1079897"/>
            <a:chOff x="431" y="981"/>
            <a:chExt cx="1315" cy="907"/>
          </a:xfrm>
        </p:grpSpPr>
        <p:sp>
          <p:nvSpPr>
            <p:cNvPr id="20488" name="Freeform 5"/>
            <p:cNvSpPr>
              <a:spLocks/>
            </p:cNvSpPr>
            <p:nvPr/>
          </p:nvSpPr>
          <p:spPr bwMode="auto">
            <a:xfrm>
              <a:off x="1162" y="1125"/>
              <a:ext cx="584" cy="763"/>
            </a:xfrm>
            <a:custGeom>
              <a:avLst/>
              <a:gdLst>
                <a:gd name="T0" fmla="*/ 0 w 584"/>
                <a:gd name="T1" fmla="*/ 575 h 763"/>
                <a:gd name="T2" fmla="*/ 162 w 584"/>
                <a:gd name="T3" fmla="*/ 755 h 763"/>
                <a:gd name="T4" fmla="*/ 341 w 584"/>
                <a:gd name="T5" fmla="*/ 737 h 763"/>
                <a:gd name="T6" fmla="*/ 395 w 584"/>
                <a:gd name="T7" fmla="*/ 701 h 763"/>
                <a:gd name="T8" fmla="*/ 422 w 584"/>
                <a:gd name="T9" fmla="*/ 683 h 763"/>
                <a:gd name="T10" fmla="*/ 467 w 584"/>
                <a:gd name="T11" fmla="*/ 638 h 763"/>
                <a:gd name="T12" fmla="*/ 521 w 584"/>
                <a:gd name="T13" fmla="*/ 575 h 763"/>
                <a:gd name="T14" fmla="*/ 539 w 584"/>
                <a:gd name="T15" fmla="*/ 522 h 763"/>
                <a:gd name="T16" fmla="*/ 548 w 584"/>
                <a:gd name="T17" fmla="*/ 495 h 763"/>
                <a:gd name="T18" fmla="*/ 584 w 584"/>
                <a:gd name="T19" fmla="*/ 297 h 763"/>
                <a:gd name="T20" fmla="*/ 566 w 584"/>
                <a:gd name="T21" fmla="*/ 162 h 763"/>
                <a:gd name="T22" fmla="*/ 557 w 584"/>
                <a:gd name="T23" fmla="*/ 135 h 763"/>
                <a:gd name="T24" fmla="*/ 476 w 584"/>
                <a:gd name="T25" fmla="*/ 81 h 763"/>
                <a:gd name="T26" fmla="*/ 449 w 584"/>
                <a:gd name="T27" fmla="*/ 63 h 763"/>
                <a:gd name="T28" fmla="*/ 341 w 584"/>
                <a:gd name="T29" fmla="*/ 18 h 763"/>
                <a:gd name="T30" fmla="*/ 368 w 584"/>
                <a:gd name="T31" fmla="*/ 9 h 763"/>
                <a:gd name="T32" fmla="*/ 449 w 584"/>
                <a:gd name="T33" fmla="*/ 0 h 763"/>
                <a:gd name="T34" fmla="*/ 332 w 584"/>
                <a:gd name="T35" fmla="*/ 9 h 763"/>
                <a:gd name="T36" fmla="*/ 323 w 584"/>
                <a:gd name="T37" fmla="*/ 36 h 763"/>
                <a:gd name="T38" fmla="*/ 350 w 584"/>
                <a:gd name="T39" fmla="*/ 45 h 763"/>
                <a:gd name="T40" fmla="*/ 359 w 584"/>
                <a:gd name="T41" fmla="*/ 72 h 763"/>
                <a:gd name="T42" fmla="*/ 404 w 584"/>
                <a:gd name="T43" fmla="*/ 108 h 763"/>
                <a:gd name="T44" fmla="*/ 413 w 584"/>
                <a:gd name="T45" fmla="*/ 144 h 7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4"/>
                <a:gd name="T70" fmla="*/ 0 h 763"/>
                <a:gd name="T71" fmla="*/ 584 w 584"/>
                <a:gd name="T72" fmla="*/ 763 h 7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4" h="763">
                  <a:moveTo>
                    <a:pt x="0" y="575"/>
                  </a:moveTo>
                  <a:cubicBezTo>
                    <a:pt x="28" y="659"/>
                    <a:pt x="73" y="725"/>
                    <a:pt x="162" y="755"/>
                  </a:cubicBezTo>
                  <a:cubicBezTo>
                    <a:pt x="221" y="751"/>
                    <a:pt x="287" y="763"/>
                    <a:pt x="341" y="737"/>
                  </a:cubicBezTo>
                  <a:cubicBezTo>
                    <a:pt x="360" y="727"/>
                    <a:pt x="377" y="713"/>
                    <a:pt x="395" y="701"/>
                  </a:cubicBezTo>
                  <a:cubicBezTo>
                    <a:pt x="404" y="695"/>
                    <a:pt x="422" y="683"/>
                    <a:pt x="422" y="683"/>
                  </a:cubicBezTo>
                  <a:cubicBezTo>
                    <a:pt x="470" y="611"/>
                    <a:pt x="407" y="698"/>
                    <a:pt x="467" y="638"/>
                  </a:cubicBezTo>
                  <a:cubicBezTo>
                    <a:pt x="468" y="636"/>
                    <a:pt x="515" y="580"/>
                    <a:pt x="521" y="575"/>
                  </a:cubicBezTo>
                  <a:cubicBezTo>
                    <a:pt x="527" y="557"/>
                    <a:pt x="533" y="539"/>
                    <a:pt x="539" y="522"/>
                  </a:cubicBezTo>
                  <a:cubicBezTo>
                    <a:pt x="542" y="513"/>
                    <a:pt x="548" y="495"/>
                    <a:pt x="548" y="495"/>
                  </a:cubicBezTo>
                  <a:cubicBezTo>
                    <a:pt x="557" y="427"/>
                    <a:pt x="575" y="364"/>
                    <a:pt x="584" y="297"/>
                  </a:cubicBezTo>
                  <a:cubicBezTo>
                    <a:pt x="576" y="219"/>
                    <a:pt x="581" y="217"/>
                    <a:pt x="566" y="162"/>
                  </a:cubicBezTo>
                  <a:cubicBezTo>
                    <a:pt x="563" y="152"/>
                    <a:pt x="563" y="141"/>
                    <a:pt x="557" y="135"/>
                  </a:cubicBezTo>
                  <a:cubicBezTo>
                    <a:pt x="556" y="134"/>
                    <a:pt x="489" y="90"/>
                    <a:pt x="476" y="81"/>
                  </a:cubicBezTo>
                  <a:cubicBezTo>
                    <a:pt x="467" y="75"/>
                    <a:pt x="449" y="63"/>
                    <a:pt x="449" y="63"/>
                  </a:cubicBezTo>
                  <a:cubicBezTo>
                    <a:pt x="432" y="13"/>
                    <a:pt x="393" y="24"/>
                    <a:pt x="341" y="18"/>
                  </a:cubicBezTo>
                  <a:cubicBezTo>
                    <a:pt x="350" y="15"/>
                    <a:pt x="358" y="10"/>
                    <a:pt x="368" y="9"/>
                  </a:cubicBezTo>
                  <a:cubicBezTo>
                    <a:pt x="394" y="4"/>
                    <a:pt x="476" y="0"/>
                    <a:pt x="449" y="0"/>
                  </a:cubicBezTo>
                  <a:cubicBezTo>
                    <a:pt x="409" y="0"/>
                    <a:pt x="371" y="6"/>
                    <a:pt x="332" y="9"/>
                  </a:cubicBezTo>
                  <a:cubicBezTo>
                    <a:pt x="329" y="18"/>
                    <a:pt x="318" y="27"/>
                    <a:pt x="323" y="36"/>
                  </a:cubicBezTo>
                  <a:cubicBezTo>
                    <a:pt x="327" y="44"/>
                    <a:pt x="343" y="38"/>
                    <a:pt x="350" y="45"/>
                  </a:cubicBezTo>
                  <a:cubicBezTo>
                    <a:pt x="356" y="51"/>
                    <a:pt x="354" y="63"/>
                    <a:pt x="359" y="72"/>
                  </a:cubicBezTo>
                  <a:cubicBezTo>
                    <a:pt x="375" y="104"/>
                    <a:pt x="372" y="97"/>
                    <a:pt x="404" y="108"/>
                  </a:cubicBezTo>
                  <a:cubicBezTo>
                    <a:pt x="413" y="137"/>
                    <a:pt x="413" y="125"/>
                    <a:pt x="413" y="144"/>
                  </a:cubicBezTo>
                </a:path>
              </a:pathLst>
            </a:custGeom>
            <a:noFill/>
            <a:ln w="76200">
              <a:solidFill>
                <a:srgbClr val="F41820"/>
              </a:solidFill>
              <a:round/>
              <a:headEnd/>
              <a:tailEnd/>
            </a:ln>
          </p:spPr>
          <p:txBody>
            <a:bodyPr wrap="none" anchor="ctr"/>
            <a:lstStyle/>
            <a:p>
              <a:endParaRPr lang="zh-CN" altLang="en-US"/>
            </a:p>
          </p:txBody>
        </p:sp>
        <p:sp>
          <p:nvSpPr>
            <p:cNvPr id="20489" name="Text Box 6"/>
            <p:cNvSpPr txBox="1">
              <a:spLocks noChangeArrowheads="1"/>
            </p:cNvSpPr>
            <p:nvPr/>
          </p:nvSpPr>
          <p:spPr bwMode="auto">
            <a:xfrm>
              <a:off x="431" y="981"/>
              <a:ext cx="864" cy="310"/>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000"/>
                  </a:solidFill>
                  <a:latin typeface="Times" pitchFamily="18" charset="0"/>
                </a:rPr>
                <a:t>cyclonic</a:t>
              </a:r>
            </a:p>
          </p:txBody>
        </p:sp>
      </p:grpSp>
      <p:grpSp>
        <p:nvGrpSpPr>
          <p:cNvPr id="3" name="Group 7"/>
          <p:cNvGrpSpPr>
            <a:grpSpLocks/>
          </p:cNvGrpSpPr>
          <p:nvPr/>
        </p:nvGrpSpPr>
        <p:grpSpPr bwMode="auto">
          <a:xfrm>
            <a:off x="2803922" y="2913461"/>
            <a:ext cx="1771650" cy="863203"/>
            <a:chOff x="1392" y="2561"/>
            <a:chExt cx="1488" cy="725"/>
          </a:xfrm>
        </p:grpSpPr>
        <p:sp>
          <p:nvSpPr>
            <p:cNvPr id="28679" name="Freeform 8"/>
            <p:cNvSpPr>
              <a:spLocks/>
            </p:cNvSpPr>
            <p:nvPr/>
          </p:nvSpPr>
          <p:spPr bwMode="auto">
            <a:xfrm>
              <a:off x="2142" y="2561"/>
              <a:ext cx="474" cy="360"/>
            </a:xfrm>
            <a:custGeom>
              <a:avLst/>
              <a:gdLst>
                <a:gd name="T0" fmla="*/ 42 w 474"/>
                <a:gd name="T1" fmla="*/ 288 h 360"/>
                <a:gd name="T2" fmla="*/ 69 w 474"/>
                <a:gd name="T3" fmla="*/ 82 h 360"/>
                <a:gd name="T4" fmla="*/ 204 w 474"/>
                <a:gd name="T5" fmla="*/ 1 h 360"/>
                <a:gd name="T6" fmla="*/ 303 w 474"/>
                <a:gd name="T7" fmla="*/ 10 h 360"/>
                <a:gd name="T8" fmla="*/ 330 w 474"/>
                <a:gd name="T9" fmla="*/ 37 h 360"/>
                <a:gd name="T10" fmla="*/ 366 w 474"/>
                <a:gd name="T11" fmla="*/ 55 h 360"/>
                <a:gd name="T12" fmla="*/ 384 w 474"/>
                <a:gd name="T13" fmla="*/ 91 h 360"/>
                <a:gd name="T14" fmla="*/ 402 w 474"/>
                <a:gd name="T15" fmla="*/ 144 h 360"/>
                <a:gd name="T16" fmla="*/ 393 w 474"/>
                <a:gd name="T17" fmla="*/ 279 h 360"/>
                <a:gd name="T18" fmla="*/ 357 w 474"/>
                <a:gd name="T19" fmla="*/ 333 h 360"/>
                <a:gd name="T20" fmla="*/ 321 w 474"/>
                <a:gd name="T21" fmla="*/ 243 h 360"/>
                <a:gd name="T22" fmla="*/ 348 w 474"/>
                <a:gd name="T23" fmla="*/ 360 h 360"/>
                <a:gd name="T24" fmla="*/ 474 w 474"/>
                <a:gd name="T25" fmla="*/ 333 h 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4"/>
                <a:gd name="T40" fmla="*/ 0 h 360"/>
                <a:gd name="T41" fmla="*/ 474 w 474"/>
                <a:gd name="T42" fmla="*/ 360 h 3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4" h="360">
                  <a:moveTo>
                    <a:pt x="42" y="288"/>
                  </a:moveTo>
                  <a:cubicBezTo>
                    <a:pt x="19" y="219"/>
                    <a:pt x="0" y="127"/>
                    <a:pt x="69" y="82"/>
                  </a:cubicBezTo>
                  <a:cubicBezTo>
                    <a:pt x="105" y="26"/>
                    <a:pt x="147" y="19"/>
                    <a:pt x="204" y="1"/>
                  </a:cubicBezTo>
                  <a:cubicBezTo>
                    <a:pt x="237" y="4"/>
                    <a:pt x="271" y="0"/>
                    <a:pt x="303" y="10"/>
                  </a:cubicBezTo>
                  <a:cubicBezTo>
                    <a:pt x="315" y="13"/>
                    <a:pt x="319" y="29"/>
                    <a:pt x="330" y="37"/>
                  </a:cubicBezTo>
                  <a:cubicBezTo>
                    <a:pt x="340" y="44"/>
                    <a:pt x="354" y="49"/>
                    <a:pt x="366" y="55"/>
                  </a:cubicBezTo>
                  <a:cubicBezTo>
                    <a:pt x="372" y="67"/>
                    <a:pt x="378" y="78"/>
                    <a:pt x="384" y="91"/>
                  </a:cubicBezTo>
                  <a:cubicBezTo>
                    <a:pt x="390" y="108"/>
                    <a:pt x="402" y="144"/>
                    <a:pt x="402" y="144"/>
                  </a:cubicBezTo>
                  <a:cubicBezTo>
                    <a:pt x="409" y="189"/>
                    <a:pt x="416" y="236"/>
                    <a:pt x="393" y="279"/>
                  </a:cubicBezTo>
                  <a:cubicBezTo>
                    <a:pt x="382" y="297"/>
                    <a:pt x="357" y="333"/>
                    <a:pt x="357" y="333"/>
                  </a:cubicBezTo>
                  <a:cubicBezTo>
                    <a:pt x="348" y="297"/>
                    <a:pt x="341" y="273"/>
                    <a:pt x="321" y="243"/>
                  </a:cubicBezTo>
                  <a:cubicBezTo>
                    <a:pt x="328" y="282"/>
                    <a:pt x="340" y="320"/>
                    <a:pt x="348" y="360"/>
                  </a:cubicBezTo>
                  <a:cubicBezTo>
                    <a:pt x="388" y="351"/>
                    <a:pt x="432" y="333"/>
                    <a:pt x="474" y="333"/>
                  </a:cubicBezTo>
                </a:path>
              </a:pathLst>
            </a:custGeom>
            <a:noFill/>
            <a:ln w="76200">
              <a:solidFill>
                <a:schemeClr val="accent4">
                  <a:lumMod val="75000"/>
                </a:schemeClr>
              </a:solidFill>
              <a:round/>
              <a:headEnd/>
              <a:tailEnd/>
            </a:ln>
          </p:spPr>
          <p:txBody>
            <a:bodyPr wrap="none" anchor="ctr"/>
            <a:lstStyle/>
            <a:p>
              <a:pPr>
                <a:defRPr/>
              </a:pPr>
              <a:endParaRPr lang="zh-CN" altLang="en-US" dirty="0">
                <a:solidFill>
                  <a:srgbClr val="FF0000"/>
                </a:solidFill>
              </a:endParaRPr>
            </a:p>
          </p:txBody>
        </p:sp>
        <p:sp>
          <p:nvSpPr>
            <p:cNvPr id="20487" name="Text Box 9"/>
            <p:cNvSpPr txBox="1">
              <a:spLocks noChangeArrowheads="1"/>
            </p:cNvSpPr>
            <p:nvPr/>
          </p:nvSpPr>
          <p:spPr bwMode="auto">
            <a:xfrm>
              <a:off x="1392" y="2976"/>
              <a:ext cx="1488" cy="310"/>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000"/>
                  </a:solidFill>
                  <a:latin typeface="Times" pitchFamily="18" charset="0"/>
                </a:rPr>
                <a:t>anticyclonic</a:t>
              </a:r>
            </a:p>
          </p:txBody>
        </p:sp>
      </p:grpSp>
    </p:spTree>
    <p:extLst>
      <p:ext uri="{BB962C8B-B14F-4D97-AF65-F5344CB8AC3E}">
        <p14:creationId xmlns:p14="http://schemas.microsoft.com/office/powerpoint/2010/main" val="3782889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01391" y="52388"/>
            <a:ext cx="6000750" cy="413147"/>
          </a:xfrm>
        </p:spPr>
        <p:txBody>
          <a:bodyPr/>
          <a:lstStyle/>
          <a:p>
            <a:r>
              <a:rPr lang="en-US" altLang="zh-CN" dirty="0"/>
              <a:t>Misunderstanding of Coriolis Force</a:t>
            </a:r>
          </a:p>
        </p:txBody>
      </p:sp>
      <p:pic>
        <p:nvPicPr>
          <p:cNvPr id="21507" name="Picture 3"/>
          <p:cNvPicPr>
            <a:picLocks noChangeAspect="1" noChangeArrowheads="1"/>
          </p:cNvPicPr>
          <p:nvPr/>
        </p:nvPicPr>
        <p:blipFill>
          <a:blip r:embed="rId3" cstate="print"/>
          <a:srcRect/>
          <a:stretch>
            <a:fillRect/>
          </a:stretch>
        </p:blipFill>
        <p:spPr bwMode="auto">
          <a:xfrm>
            <a:off x="1818085" y="900000"/>
            <a:ext cx="2915840" cy="2191941"/>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4733925" y="900000"/>
            <a:ext cx="2915841" cy="2185988"/>
          </a:xfrm>
          <a:prstGeom prst="rect">
            <a:avLst/>
          </a:prstGeom>
          <a:noFill/>
          <a:ln w="9525">
            <a:noFill/>
            <a:miter lim="800000"/>
            <a:headEnd/>
            <a:tailEnd/>
          </a:ln>
        </p:spPr>
      </p:pic>
      <p:sp>
        <p:nvSpPr>
          <p:cNvPr id="29701" name="Text Box 5"/>
          <p:cNvSpPr txBox="1">
            <a:spLocks noChangeArrowheads="1"/>
          </p:cNvSpPr>
          <p:nvPr/>
        </p:nvSpPr>
        <p:spPr bwMode="auto">
          <a:xfrm>
            <a:off x="1494235" y="3168000"/>
            <a:ext cx="6318125" cy="553998"/>
          </a:xfrm>
          <a:prstGeom prst="rect">
            <a:avLst/>
          </a:prstGeom>
          <a:noFill/>
          <a:ln w="9525">
            <a:noFill/>
            <a:miter lim="800000"/>
            <a:headEnd/>
            <a:tailEnd/>
          </a:ln>
        </p:spPr>
        <p:txBody>
          <a:bodyPr wrap="square">
            <a:spAutoFit/>
          </a:bodyPr>
          <a:lstStyle/>
          <a:p>
            <a:pPr eaLnBrk="0" hangingPunct="0">
              <a:spcBef>
                <a:spcPct val="40000"/>
              </a:spcBef>
              <a:defRPr/>
            </a:pPr>
            <a:r>
              <a:rPr lang="en-US" altLang="zh-CN" sz="1500" b="0" dirty="0">
                <a:solidFill>
                  <a:srgbClr val="0000FF"/>
                </a:solidFill>
                <a:latin typeface="+mn-lt"/>
              </a:rPr>
              <a:t>What about your bathroom sink?  Or an equatorial entrepreneur?  Can you see the Coriolis effect on the spiral of water?</a:t>
            </a:r>
          </a:p>
        </p:txBody>
      </p:sp>
      <p:sp>
        <p:nvSpPr>
          <p:cNvPr id="6" name="Text Box 5"/>
          <p:cNvSpPr txBox="1">
            <a:spLocks noChangeArrowheads="1"/>
          </p:cNvSpPr>
          <p:nvPr/>
        </p:nvSpPr>
        <p:spPr bwMode="auto">
          <a:xfrm>
            <a:off x="1494048" y="3780000"/>
            <a:ext cx="6210300" cy="369332"/>
          </a:xfrm>
          <a:prstGeom prst="rect">
            <a:avLst/>
          </a:prstGeom>
          <a:noFill/>
          <a:ln w="9525">
            <a:noFill/>
            <a:miter lim="800000"/>
            <a:headEnd/>
            <a:tailEnd/>
          </a:ln>
        </p:spPr>
        <p:txBody>
          <a:bodyPr>
            <a:spAutoFit/>
          </a:bodyPr>
          <a:lstStyle/>
          <a:p>
            <a:pPr eaLnBrk="0" hangingPunct="0">
              <a:spcBef>
                <a:spcPct val="40000"/>
              </a:spcBef>
              <a:defRPr/>
            </a:pPr>
            <a:r>
              <a:rPr lang="en-US" altLang="zh-CN" b="0" dirty="0">
                <a:solidFill>
                  <a:srgbClr val="0000FF"/>
                </a:solidFill>
                <a:latin typeface="+mn-lt"/>
              </a:rPr>
              <a:t>NO </a:t>
            </a:r>
            <a:r>
              <a:rPr lang="en-US" altLang="zh-CN" b="0" dirty="0" err="1">
                <a:solidFill>
                  <a:srgbClr val="0000FF"/>
                </a:solidFill>
                <a:latin typeface="+mn-lt"/>
              </a:rPr>
              <a:t>NO</a:t>
            </a:r>
            <a:r>
              <a:rPr lang="en-US" altLang="zh-CN" b="0" dirty="0">
                <a:solidFill>
                  <a:srgbClr val="0000FF"/>
                </a:solidFill>
                <a:latin typeface="+mn-lt"/>
              </a:rPr>
              <a:t> </a:t>
            </a:r>
            <a:r>
              <a:rPr lang="en-US" altLang="zh-CN" b="0" dirty="0" err="1">
                <a:solidFill>
                  <a:srgbClr val="0000FF"/>
                </a:solidFill>
                <a:latin typeface="+mn-lt"/>
              </a:rPr>
              <a:t>NO</a:t>
            </a:r>
            <a:r>
              <a:rPr lang="en-US" altLang="zh-CN" b="0" dirty="0">
                <a:solidFill>
                  <a:srgbClr val="0000FF"/>
                </a:solidFill>
                <a:latin typeface="+mn-lt"/>
              </a:rPr>
              <a:t> </a:t>
            </a:r>
            <a:r>
              <a:rPr lang="en-US" altLang="zh-CN" b="0" dirty="0" err="1">
                <a:solidFill>
                  <a:srgbClr val="0000FF"/>
                </a:solidFill>
                <a:latin typeface="+mn-lt"/>
              </a:rPr>
              <a:t>NO</a:t>
            </a:r>
            <a:r>
              <a:rPr lang="en-US" altLang="zh-CN" b="0" dirty="0">
                <a:solidFill>
                  <a:srgbClr val="0000FF"/>
                </a:solidFill>
                <a:latin typeface="+mn-lt"/>
              </a:rPr>
              <a:t>, unless you have an extremely good laboratory!</a:t>
            </a:r>
          </a:p>
        </p:txBody>
      </p:sp>
    </p:spTree>
    <p:extLst>
      <p:ext uri="{BB962C8B-B14F-4D97-AF65-F5344CB8AC3E}">
        <p14:creationId xmlns:p14="http://schemas.microsoft.com/office/powerpoint/2010/main" val="3956642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lide0008_image011"/>
          <p:cNvPicPr>
            <a:picLocks noChangeAspect="1" noChangeArrowheads="1"/>
          </p:cNvPicPr>
          <p:nvPr/>
        </p:nvPicPr>
        <p:blipFill>
          <a:blip r:embed="rId3" cstate="print"/>
          <a:srcRect/>
          <a:stretch>
            <a:fillRect/>
          </a:stretch>
        </p:blipFill>
        <p:spPr bwMode="auto">
          <a:xfrm>
            <a:off x="1404000" y="1008000"/>
            <a:ext cx="6306740" cy="2253854"/>
          </a:xfrm>
          <a:prstGeom prst="rect">
            <a:avLst/>
          </a:prstGeom>
          <a:noFill/>
          <a:ln w="9525">
            <a:noFill/>
            <a:miter lim="800000"/>
            <a:headEnd/>
            <a:tailEnd/>
          </a:ln>
        </p:spPr>
      </p:pic>
      <p:sp>
        <p:nvSpPr>
          <p:cNvPr id="22531" name="Rectangle 2"/>
          <p:cNvSpPr>
            <a:spLocks noGrp="1" noChangeArrowheads="1"/>
          </p:cNvSpPr>
          <p:nvPr>
            <p:ph type="title"/>
          </p:nvPr>
        </p:nvSpPr>
        <p:spPr>
          <a:xfrm>
            <a:off x="1464469" y="105966"/>
            <a:ext cx="6185297" cy="359569"/>
          </a:xfrm>
        </p:spPr>
        <p:txBody>
          <a:bodyPr/>
          <a:lstStyle/>
          <a:p>
            <a:r>
              <a:rPr lang="en-US" altLang="zh-CN" sz="2000" dirty="0"/>
              <a:t>Geostrophic Currents from SSH Measurements</a:t>
            </a:r>
          </a:p>
        </p:txBody>
      </p:sp>
    </p:spTree>
    <p:extLst>
      <p:ext uri="{BB962C8B-B14F-4D97-AF65-F5344CB8AC3E}">
        <p14:creationId xmlns:p14="http://schemas.microsoft.com/office/powerpoint/2010/main" val="30703654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684714478"/>
              </p:ext>
            </p:extLst>
          </p:nvPr>
        </p:nvGraphicFramePr>
        <p:xfrm>
          <a:off x="7210326" y="828000"/>
          <a:ext cx="1528763" cy="1066800"/>
        </p:xfrm>
        <a:graphic>
          <a:graphicData uri="http://schemas.openxmlformats.org/presentationml/2006/ole">
            <mc:AlternateContent xmlns:mc="http://schemas.openxmlformats.org/markup-compatibility/2006">
              <mc:Choice xmlns:v="urn:schemas-microsoft-com:vml" Requires="v">
                <p:oleObj spid="_x0000_s1088" name="Document" r:id="rId4" imgW="3048000" imgH="2127504" progId="Word.Document.8">
                  <p:embed/>
                </p:oleObj>
              </mc:Choice>
              <mc:Fallback>
                <p:oleObj name="Document" r:id="rId4" imgW="3048000" imgH="2127504" progId="Word.Document.8">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326" y="828000"/>
                        <a:ext cx="152876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2"/>
          <p:cNvSpPr>
            <a:spLocks noGrp="1" noChangeArrowheads="1"/>
          </p:cNvSpPr>
          <p:nvPr>
            <p:ph type="title"/>
          </p:nvPr>
        </p:nvSpPr>
        <p:spPr>
          <a:xfrm>
            <a:off x="3060000" y="72000"/>
            <a:ext cx="2952000" cy="540544"/>
          </a:xfrm>
        </p:spPr>
        <p:txBody>
          <a:bodyPr/>
          <a:lstStyle/>
          <a:p>
            <a:r>
              <a:rPr lang="en-US" altLang="zh-CN" dirty="0"/>
              <a:t>Satellite Altimetry</a:t>
            </a:r>
          </a:p>
        </p:txBody>
      </p:sp>
      <p:graphicFrame>
        <p:nvGraphicFramePr>
          <p:cNvPr id="1027" name="Object 3"/>
          <p:cNvGraphicFramePr>
            <a:graphicFrameLocks noChangeAspect="1"/>
          </p:cNvGraphicFramePr>
          <p:nvPr>
            <p:extLst>
              <p:ext uri="{D42A27DB-BD31-4B8C-83A1-F6EECF244321}">
                <p14:modId xmlns:p14="http://schemas.microsoft.com/office/powerpoint/2010/main" val="3123096691"/>
              </p:ext>
            </p:extLst>
          </p:nvPr>
        </p:nvGraphicFramePr>
        <p:xfrm>
          <a:off x="1475656" y="792000"/>
          <a:ext cx="5722144" cy="3600450"/>
        </p:xfrm>
        <a:graphic>
          <a:graphicData uri="http://schemas.openxmlformats.org/presentationml/2006/ole">
            <mc:AlternateContent xmlns:mc="http://schemas.openxmlformats.org/markup-compatibility/2006">
              <mc:Choice xmlns:v="urn:schemas-microsoft-com:vml" Requires="v">
                <p:oleObj spid="_x0000_s1089" name="Document" r:id="rId6" imgW="5401440" imgH="3456720" progId="Word.Document.8">
                  <p:embed/>
                </p:oleObj>
              </mc:Choice>
              <mc:Fallback>
                <p:oleObj name="Document" r:id="rId6" imgW="5401440" imgH="3456720" progId="Word.Document.8">
                  <p:embed/>
                  <p:pic>
                    <p:nvPicPr>
                      <p:cNvPr id="1027" name="Object 3"/>
                      <p:cNvPicPr>
                        <a:picLocks noChangeAspect="1" noChangeArrowheads="1"/>
                      </p:cNvPicPr>
                      <p:nvPr/>
                    </p:nvPicPr>
                    <p:blipFill>
                      <a:blip r:embed="rId7">
                        <a:extLst>
                          <a:ext uri="{28A0092B-C50C-407E-A947-70E740481C1C}">
                            <a14:useLocalDpi xmlns:a14="http://schemas.microsoft.com/office/drawing/2010/main" val="0"/>
                          </a:ext>
                        </a:extLst>
                      </a:blip>
                      <a:srcRect l="981" t="4645" r="2072"/>
                      <a:stretch>
                        <a:fillRect/>
                      </a:stretch>
                    </p:blipFill>
                    <p:spPr bwMode="auto">
                      <a:xfrm>
                        <a:off x="1475656" y="792000"/>
                        <a:ext cx="5722144" cy="360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6954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357313" y="720000"/>
            <a:ext cx="6429375" cy="3692153"/>
          </a:xfrm>
        </p:spPr>
        <p:txBody>
          <a:bodyPr/>
          <a:lstStyle/>
          <a:p>
            <a:pPr>
              <a:lnSpc>
                <a:spcPct val="80000"/>
              </a:lnSpc>
              <a:spcBef>
                <a:spcPct val="40000"/>
              </a:spcBef>
            </a:pPr>
            <a:r>
              <a:rPr lang="en-US" altLang="zh-CN" sz="1650" dirty="0"/>
              <a:t>Rotation (centrifugal and </a:t>
            </a:r>
            <a:r>
              <a:rPr lang="en-US" altLang="zh-CN" sz="1650" dirty="0" err="1"/>
              <a:t>coriolis</a:t>
            </a:r>
            <a:r>
              <a:rPr lang="en-US" altLang="zh-CN" sz="1650" dirty="0"/>
              <a:t>):</a:t>
            </a:r>
          </a:p>
          <a:p>
            <a:pPr lvl="1">
              <a:lnSpc>
                <a:spcPct val="80000"/>
              </a:lnSpc>
              <a:spcBef>
                <a:spcPct val="40000"/>
              </a:spcBef>
            </a:pPr>
            <a:r>
              <a:rPr lang="en-US" altLang="zh-CN" sz="1500" dirty="0"/>
              <a:t>Emery, Talley and Pickard, chapter 8.2.3 </a:t>
            </a:r>
          </a:p>
          <a:p>
            <a:pPr lvl="1">
              <a:lnSpc>
                <a:spcPct val="80000"/>
              </a:lnSpc>
              <a:spcBef>
                <a:spcPct val="40000"/>
              </a:spcBef>
            </a:pPr>
            <a:r>
              <a:rPr lang="en-US" altLang="zh-CN" sz="1500" dirty="0"/>
              <a:t>R. Stewart's online book, chapter 7.6.</a:t>
            </a:r>
          </a:p>
          <a:p>
            <a:pPr lvl="1">
              <a:lnSpc>
                <a:spcPct val="80000"/>
              </a:lnSpc>
              <a:spcBef>
                <a:spcPct val="40000"/>
              </a:spcBef>
            </a:pPr>
            <a:r>
              <a:rPr lang="en-US" altLang="zh-CN" sz="1500" dirty="0" err="1"/>
              <a:t>Tomczak</a:t>
            </a:r>
            <a:r>
              <a:rPr lang="en-US" altLang="zh-CN" sz="1500" dirty="0"/>
              <a:t> and Godfrey chapter 3 - pages 29-35. </a:t>
            </a:r>
          </a:p>
          <a:p>
            <a:pPr>
              <a:lnSpc>
                <a:spcPct val="80000"/>
              </a:lnSpc>
              <a:spcBef>
                <a:spcPct val="40000"/>
              </a:spcBef>
            </a:pPr>
            <a:r>
              <a:rPr lang="en-US" altLang="zh-CN" sz="1650" dirty="0"/>
              <a:t>Inertial motion:</a:t>
            </a:r>
          </a:p>
          <a:p>
            <a:pPr lvl="1">
              <a:lnSpc>
                <a:spcPct val="80000"/>
              </a:lnSpc>
              <a:spcBef>
                <a:spcPct val="40000"/>
              </a:spcBef>
            </a:pPr>
            <a:r>
              <a:rPr lang="en-US" altLang="zh-CN" sz="1500" dirty="0"/>
              <a:t>Emery, Talley and Pickard, chapter 8.4.1</a:t>
            </a:r>
          </a:p>
          <a:p>
            <a:pPr lvl="1">
              <a:lnSpc>
                <a:spcPct val="80000"/>
              </a:lnSpc>
              <a:spcBef>
                <a:spcPct val="40000"/>
              </a:spcBef>
            </a:pPr>
            <a:r>
              <a:rPr lang="en-US" altLang="zh-CN" sz="1500" dirty="0"/>
              <a:t>R. Stewart's online book, chapter 9.1. </a:t>
            </a:r>
          </a:p>
          <a:p>
            <a:pPr>
              <a:lnSpc>
                <a:spcPct val="80000"/>
              </a:lnSpc>
              <a:spcBef>
                <a:spcPct val="40000"/>
              </a:spcBef>
            </a:pPr>
            <a:r>
              <a:rPr lang="en-US" altLang="zh-CN" sz="1650" dirty="0"/>
              <a:t>Geostrophy and dynamic height:</a:t>
            </a:r>
          </a:p>
          <a:p>
            <a:pPr lvl="1">
              <a:lnSpc>
                <a:spcPct val="80000"/>
              </a:lnSpc>
              <a:spcBef>
                <a:spcPct val="40000"/>
              </a:spcBef>
            </a:pPr>
            <a:r>
              <a:rPr lang="en-US" altLang="zh-CN" sz="1500" dirty="0"/>
              <a:t>Emery, Talley and Pickard, chapter 8.5.1 to 8.5.3</a:t>
            </a:r>
          </a:p>
          <a:p>
            <a:pPr lvl="1">
              <a:lnSpc>
                <a:spcPct val="80000"/>
              </a:lnSpc>
              <a:spcBef>
                <a:spcPct val="40000"/>
              </a:spcBef>
            </a:pPr>
            <a:r>
              <a:rPr lang="en-US" altLang="zh-CN" sz="1500" dirty="0"/>
              <a:t>R. Stewart's online book, chapter 10.3, 10.5.</a:t>
            </a:r>
          </a:p>
          <a:p>
            <a:pPr lvl="1">
              <a:lnSpc>
                <a:spcPct val="80000"/>
              </a:lnSpc>
              <a:spcBef>
                <a:spcPct val="40000"/>
              </a:spcBef>
            </a:pPr>
            <a:r>
              <a:rPr lang="en-US" altLang="zh-CN" sz="1500" dirty="0" err="1"/>
              <a:t>Tomczak</a:t>
            </a:r>
            <a:r>
              <a:rPr lang="en-US" altLang="zh-CN" sz="1500" dirty="0"/>
              <a:t> and Godfrey chapter 3 - pages 29-35. </a:t>
            </a:r>
            <a:endParaRPr lang="zh-CN" altLang="en-US" sz="1500" dirty="0"/>
          </a:p>
        </p:txBody>
      </p:sp>
    </p:spTree>
    <p:extLst>
      <p:ext uri="{BB962C8B-B14F-4D97-AF65-F5344CB8AC3E}">
        <p14:creationId xmlns:p14="http://schemas.microsoft.com/office/powerpoint/2010/main" val="38349602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85900" y="141685"/>
            <a:ext cx="6172200" cy="270272"/>
          </a:xfrm>
        </p:spPr>
        <p:txBody>
          <a:bodyPr/>
          <a:lstStyle/>
          <a:p>
            <a:r>
              <a:rPr lang="en-US" altLang="zh-CN" dirty="0"/>
              <a:t>Thermal Wind</a:t>
            </a:r>
            <a:r>
              <a:rPr lang="zh-CN" altLang="en-US" dirty="0"/>
              <a:t>（热成风）</a:t>
            </a:r>
            <a:endParaRPr lang="en-US" altLang="zh-CN" dirty="0"/>
          </a:p>
        </p:txBody>
      </p:sp>
      <p:sp>
        <p:nvSpPr>
          <p:cNvPr id="23555" name="Rectangle 3"/>
          <p:cNvSpPr>
            <a:spLocks noGrp="1" noChangeArrowheads="1"/>
          </p:cNvSpPr>
          <p:nvPr>
            <p:ph type="body" idx="1"/>
          </p:nvPr>
        </p:nvSpPr>
        <p:spPr>
          <a:xfrm>
            <a:off x="504000" y="792000"/>
            <a:ext cx="8136000" cy="3394472"/>
          </a:xfrm>
        </p:spPr>
        <p:txBody>
          <a:bodyPr/>
          <a:lstStyle/>
          <a:p>
            <a:pPr>
              <a:spcBef>
                <a:spcPts val="450"/>
              </a:spcBef>
            </a:pPr>
            <a:r>
              <a:rPr lang="en-US" altLang="zh-CN" sz="1800" dirty="0"/>
              <a:t>Geostrophic flow with vertical shear is often called </a:t>
            </a:r>
            <a:r>
              <a:rPr lang="en-US" altLang="zh-CN" sz="1800" b="1" i="1" dirty="0">
                <a:solidFill>
                  <a:srgbClr val="FF0000"/>
                </a:solidFill>
              </a:rPr>
              <a:t>baroclinic</a:t>
            </a:r>
            <a:r>
              <a:rPr lang="en-US" altLang="zh-CN" sz="1800" dirty="0"/>
              <a:t>.  Geostrophic flow without any vertical shear is often called </a:t>
            </a:r>
            <a:r>
              <a:rPr lang="en-US" altLang="zh-CN" sz="1800" b="1" i="1" dirty="0">
                <a:solidFill>
                  <a:srgbClr val="FF0000"/>
                </a:solidFill>
              </a:rPr>
              <a:t>barotropic</a:t>
            </a:r>
            <a:r>
              <a:rPr lang="en-US" altLang="zh-CN" sz="1800" dirty="0"/>
              <a:t>. For barotropic flow, the density depends on depth only, and not on horizontal location. </a:t>
            </a:r>
          </a:p>
          <a:p>
            <a:pPr>
              <a:spcBef>
                <a:spcPts val="450"/>
              </a:spcBef>
            </a:pPr>
            <a:r>
              <a:rPr lang="en-US" altLang="zh-CN" sz="1800" dirty="0"/>
              <a:t>The relation between the geostrophic velocity shear and the horizontal change (gradient) in density is called the </a:t>
            </a:r>
            <a:r>
              <a:rPr lang="en-US" altLang="zh-CN" sz="1800" b="1" i="1" dirty="0">
                <a:solidFill>
                  <a:srgbClr val="FF0000"/>
                </a:solidFill>
              </a:rPr>
              <a:t>thermal wind relation</a:t>
            </a:r>
            <a:endParaRPr lang="en-US" altLang="zh-CN" sz="1800" dirty="0">
              <a:solidFill>
                <a:srgbClr val="FF0000"/>
              </a:solidFill>
            </a:endParaRPr>
          </a:p>
        </p:txBody>
      </p:sp>
    </p:spTree>
    <p:extLst>
      <p:ext uri="{BB962C8B-B14F-4D97-AF65-F5344CB8AC3E}">
        <p14:creationId xmlns:p14="http://schemas.microsoft.com/office/powerpoint/2010/main" val="38129919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a:t>Thermal Wind</a:t>
            </a:r>
          </a:p>
        </p:txBody>
      </p:sp>
      <p:sp>
        <p:nvSpPr>
          <p:cNvPr id="24579" name="Rectangle 3"/>
          <p:cNvSpPr>
            <a:spLocks noGrp="1" noChangeArrowheads="1"/>
          </p:cNvSpPr>
          <p:nvPr>
            <p:ph type="body" idx="1"/>
          </p:nvPr>
        </p:nvSpPr>
        <p:spPr>
          <a:xfrm>
            <a:off x="504000" y="792000"/>
            <a:ext cx="8136000" cy="3394472"/>
          </a:xfrm>
        </p:spPr>
        <p:txBody>
          <a:bodyPr/>
          <a:lstStyle/>
          <a:p>
            <a:pPr>
              <a:spcBef>
                <a:spcPts val="450"/>
              </a:spcBef>
            </a:pPr>
            <a:r>
              <a:rPr lang="en-US" altLang="zh-CN" sz="1800" dirty="0"/>
              <a:t>In the upper layers of the northern hemisphere the “light” water (the higher sea surface and hence greater pressure gradient) is on the right of the direction of geostrophic flow.</a:t>
            </a:r>
          </a:p>
          <a:p>
            <a:pPr>
              <a:spcBef>
                <a:spcPts val="450"/>
              </a:spcBef>
            </a:pPr>
            <a:r>
              <a:rPr lang="en-US" altLang="zh-CN" sz="1800" dirty="0"/>
              <a:t>Mathematically, the thermal wind relations are derived from the geostrophic flow and the hydrostatic balance: </a:t>
            </a:r>
          </a:p>
          <a:p>
            <a:pPr marL="0" lvl="1" indent="0" algn="ctr">
              <a:spcBef>
                <a:spcPts val="450"/>
              </a:spcBef>
              <a:buNone/>
            </a:pPr>
            <a:endParaRPr lang="en-US" altLang="zh-CN" dirty="0">
              <a:solidFill>
                <a:srgbClr val="FF0000"/>
              </a:solidFill>
            </a:endParaRPr>
          </a:p>
          <a:p>
            <a:pPr marL="0" lvl="1" indent="0" algn="ctr">
              <a:spcBef>
                <a:spcPts val="450"/>
              </a:spcBef>
              <a:buNone/>
            </a:pPr>
            <a:endParaRPr lang="en-US" altLang="zh-CN" dirty="0">
              <a:solidFill>
                <a:srgbClr val="FF0000"/>
              </a:solidFill>
            </a:endParaRPr>
          </a:p>
          <a:p>
            <a:pPr lvl="1">
              <a:spcBef>
                <a:spcPts val="450"/>
              </a:spcBef>
            </a:pPr>
            <a:r>
              <a:rPr lang="en-US" altLang="zh-CN" sz="1500" dirty="0"/>
              <a:t>Boussinesq approximation, a constant density </a:t>
            </a:r>
            <a:r>
              <a:rPr lang="en-US" altLang="zh-CN" sz="1500" dirty="0">
                <a:sym typeface="Symbol" pitchFamily="18" charset="2"/>
              </a:rPr>
              <a:t></a:t>
            </a:r>
            <a:r>
              <a:rPr lang="en-US" altLang="zh-CN" sz="1500" baseline="-25000" dirty="0"/>
              <a:t>o</a:t>
            </a:r>
            <a:r>
              <a:rPr lang="en-US" altLang="zh-CN" sz="1500" dirty="0"/>
              <a:t> is used in (g/</a:t>
            </a:r>
            <a:r>
              <a:rPr lang="en-US" altLang="zh-CN" sz="1500" dirty="0">
                <a:sym typeface="Symbol" pitchFamily="18" charset="2"/>
              </a:rPr>
              <a:t></a:t>
            </a:r>
            <a:r>
              <a:rPr lang="en-US" altLang="zh-CN" sz="1500" dirty="0"/>
              <a:t>) here</a:t>
            </a:r>
            <a:endParaRPr lang="zh-CN" altLang="en-US" sz="1500"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8E33AE5A-6032-45C8-A8C8-291DB141B271}"/>
                  </a:ext>
                </a:extLst>
              </p:cNvPr>
              <p:cNvSpPr/>
              <p:nvPr/>
            </p:nvSpPr>
            <p:spPr>
              <a:xfrm>
                <a:off x="1259632" y="2355726"/>
                <a:ext cx="3072636"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i="1" dirty="0" smtClean="0">
                          <a:solidFill>
                            <a:srgbClr val="960000"/>
                          </a:solidFill>
                          <a:latin typeface="Cambria Math" panose="02040503050406030204" pitchFamily="18" charset="0"/>
                        </a:rPr>
                        <m:t>−</m:t>
                      </m:r>
                      <m:r>
                        <a:rPr lang="en-US" altLang="zh-CN" sz="1600" i="1" dirty="0" smtClean="0">
                          <a:solidFill>
                            <a:srgbClr val="960000"/>
                          </a:solidFill>
                          <a:latin typeface="Cambria Math" panose="02040503050406030204" pitchFamily="18" charset="0"/>
                        </a:rPr>
                        <m:t>𝒇</m:t>
                      </m:r>
                      <m:f>
                        <m:fPr>
                          <m:ctrlPr>
                            <a:rPr lang="en-US" altLang="zh-CN" sz="1600" i="1" dirty="0" smtClean="0">
                              <a:solidFill>
                                <a:srgbClr val="960000"/>
                              </a:solidFill>
                              <a:latin typeface="Cambria Math" panose="02040503050406030204" pitchFamily="18" charset="0"/>
                            </a:rPr>
                          </m:ctrlPr>
                        </m:fPr>
                        <m:num>
                          <m:r>
                            <a:rPr lang="en-US" altLang="zh-CN" sz="1600" i="1" dirty="0" smtClean="0">
                              <a:solidFill>
                                <a:srgbClr val="960000"/>
                              </a:solidFill>
                              <a:latin typeface="Cambria Math" panose="02040503050406030204" pitchFamily="18" charset="0"/>
                            </a:rPr>
                            <m:t>𝜕</m:t>
                          </m:r>
                          <m:r>
                            <a:rPr lang="en-US" altLang="zh-CN" sz="1600" b="1" i="1" dirty="0" smtClean="0">
                              <a:solidFill>
                                <a:srgbClr val="960000"/>
                              </a:solidFill>
                              <a:latin typeface="Cambria Math" panose="02040503050406030204" pitchFamily="18" charset="0"/>
                            </a:rPr>
                            <m:t>𝒗</m:t>
                          </m:r>
                        </m:num>
                        <m:den>
                          <m:r>
                            <a:rPr lang="en-US" altLang="zh-CN" sz="1600" i="1" dirty="0" smtClean="0">
                              <a:solidFill>
                                <a:srgbClr val="960000"/>
                              </a:solidFill>
                              <a:latin typeface="Cambria Math" panose="02040503050406030204" pitchFamily="18" charset="0"/>
                            </a:rPr>
                            <m:t>𝜕</m:t>
                          </m:r>
                          <m:r>
                            <a:rPr lang="en-US" altLang="zh-CN" sz="1600" b="1" i="1" dirty="0" smtClean="0">
                              <a:solidFill>
                                <a:srgbClr val="960000"/>
                              </a:solidFill>
                              <a:latin typeface="Cambria Math" panose="02040503050406030204" pitchFamily="18" charset="0"/>
                            </a:rPr>
                            <m:t>𝒛</m:t>
                          </m:r>
                        </m:den>
                      </m:f>
                      <m:r>
                        <a:rPr lang="en-US" altLang="zh-CN" sz="1600" i="1" dirty="0" smtClean="0">
                          <a:solidFill>
                            <a:srgbClr val="960000"/>
                          </a:solidFill>
                          <a:latin typeface="Cambria Math" panose="02040503050406030204" pitchFamily="18" charset="0"/>
                        </a:rPr>
                        <m:t>=−</m:t>
                      </m:r>
                      <m:f>
                        <m:fPr>
                          <m:ctrlPr>
                            <a:rPr lang="en-US" altLang="zh-CN" sz="1600" i="1" dirty="0" smtClean="0">
                              <a:solidFill>
                                <a:srgbClr val="960000"/>
                              </a:solidFill>
                              <a:latin typeface="Cambria Math" panose="02040503050406030204" pitchFamily="18" charset="0"/>
                            </a:rPr>
                          </m:ctrlPr>
                        </m:fPr>
                        <m:num>
                          <m:r>
                            <a:rPr lang="en-US" altLang="zh-CN" sz="1600" i="1" dirty="0" smtClean="0">
                              <a:solidFill>
                                <a:srgbClr val="960000"/>
                              </a:solidFill>
                              <a:latin typeface="Cambria Math" panose="02040503050406030204" pitchFamily="18" charset="0"/>
                            </a:rPr>
                            <m:t>𝜕</m:t>
                          </m:r>
                        </m:num>
                        <m:den>
                          <m:r>
                            <a:rPr lang="en-US" altLang="zh-CN" sz="1600" i="1" dirty="0" smtClean="0">
                              <a:solidFill>
                                <a:srgbClr val="960000"/>
                              </a:solidFill>
                              <a:latin typeface="Cambria Math" panose="02040503050406030204" pitchFamily="18" charset="0"/>
                            </a:rPr>
                            <m:t>𝜕</m:t>
                          </m:r>
                          <m:r>
                            <a:rPr lang="en-US" altLang="zh-CN" sz="1600" b="1" i="1" dirty="0" smtClean="0">
                              <a:solidFill>
                                <a:srgbClr val="960000"/>
                              </a:solidFill>
                              <a:latin typeface="Cambria Math" panose="02040503050406030204" pitchFamily="18" charset="0"/>
                            </a:rPr>
                            <m:t>𝒛</m:t>
                          </m:r>
                        </m:den>
                      </m:f>
                      <m:d>
                        <m:dPr>
                          <m:ctrlPr>
                            <a:rPr lang="en-US" altLang="zh-CN" sz="1600" b="1" i="1" dirty="0" smtClean="0">
                              <a:solidFill>
                                <a:srgbClr val="960000"/>
                              </a:solidFill>
                              <a:latin typeface="Cambria Math" panose="02040503050406030204" pitchFamily="18" charset="0"/>
                            </a:rPr>
                          </m:ctrlPr>
                        </m:dPr>
                        <m:e>
                          <m:f>
                            <m:fPr>
                              <m:ctrlPr>
                                <a:rPr lang="en-US" altLang="zh-CN" sz="1600" i="1" dirty="0">
                                  <a:solidFill>
                                    <a:srgbClr val="960000"/>
                                  </a:solidFill>
                                  <a:latin typeface="Cambria Math" panose="02040503050406030204" pitchFamily="18" charset="0"/>
                                </a:rPr>
                              </m:ctrlPr>
                            </m:fPr>
                            <m:num>
                              <m:r>
                                <a:rPr lang="en-US" altLang="zh-CN" sz="1600" i="1" dirty="0">
                                  <a:solidFill>
                                    <a:srgbClr val="960000"/>
                                  </a:solidFill>
                                  <a:latin typeface="Cambria Math" panose="02040503050406030204" pitchFamily="18" charset="0"/>
                                </a:rPr>
                                <m:t>𝟏</m:t>
                              </m:r>
                            </m:num>
                            <m:den>
                              <m:r>
                                <a:rPr lang="zh-CN" altLang="en-US" sz="1600" i="1" dirty="0">
                                  <a:solidFill>
                                    <a:srgbClr val="960000"/>
                                  </a:solidFill>
                                  <a:latin typeface="Cambria Math" panose="02040503050406030204" pitchFamily="18" charset="0"/>
                                </a:rPr>
                                <m:t>𝝆</m:t>
                              </m:r>
                            </m:den>
                          </m:f>
                          <m:f>
                            <m:fPr>
                              <m:ctrlPr>
                                <a:rPr lang="en-US" altLang="zh-CN" sz="1600" i="1" dirty="0">
                                  <a:solidFill>
                                    <a:srgbClr val="960000"/>
                                  </a:solidFill>
                                  <a:latin typeface="Cambria Math" panose="02040503050406030204" pitchFamily="18" charset="0"/>
                                </a:rPr>
                              </m:ctrlPr>
                            </m:fPr>
                            <m:num>
                              <m:r>
                                <a:rPr lang="en-US" altLang="zh-CN" sz="1600" i="1" dirty="0">
                                  <a:solidFill>
                                    <a:srgbClr val="960000"/>
                                  </a:solidFill>
                                  <a:latin typeface="Cambria Math" panose="02040503050406030204" pitchFamily="18" charset="0"/>
                                </a:rPr>
                                <m:t>𝝏</m:t>
                              </m:r>
                              <m:r>
                                <a:rPr lang="en-US" altLang="zh-CN" sz="1600" i="1" dirty="0">
                                  <a:solidFill>
                                    <a:srgbClr val="960000"/>
                                  </a:solidFill>
                                  <a:latin typeface="Cambria Math" panose="02040503050406030204" pitchFamily="18" charset="0"/>
                                </a:rPr>
                                <m:t>𝒑</m:t>
                              </m:r>
                            </m:num>
                            <m:den>
                              <m:r>
                                <a:rPr lang="en-US" altLang="zh-CN" sz="1600" i="1" dirty="0">
                                  <a:solidFill>
                                    <a:srgbClr val="960000"/>
                                  </a:solidFill>
                                  <a:latin typeface="Cambria Math" panose="02040503050406030204" pitchFamily="18" charset="0"/>
                                </a:rPr>
                                <m:t>𝝏</m:t>
                              </m:r>
                              <m:r>
                                <a:rPr lang="en-US" altLang="zh-CN" sz="1600" i="1" dirty="0">
                                  <a:solidFill>
                                    <a:srgbClr val="960000"/>
                                  </a:solidFill>
                                  <a:latin typeface="Cambria Math" panose="02040503050406030204" pitchFamily="18" charset="0"/>
                                </a:rPr>
                                <m:t>𝒙</m:t>
                              </m:r>
                            </m:den>
                          </m:f>
                        </m:e>
                      </m:d>
                      <m:r>
                        <a:rPr lang="en-US" altLang="zh-CN" sz="1600" b="1" i="1" dirty="0" smtClean="0">
                          <a:solidFill>
                            <a:srgbClr val="960000"/>
                          </a:solidFill>
                          <a:latin typeface="Cambria Math" panose="02040503050406030204" pitchFamily="18" charset="0"/>
                        </a:rPr>
                        <m:t>=</m:t>
                      </m:r>
                      <m:d>
                        <m:dPr>
                          <m:ctrlPr>
                            <a:rPr lang="en-US" altLang="zh-CN" sz="1600" b="1" i="1" dirty="0" smtClean="0">
                              <a:solidFill>
                                <a:srgbClr val="960000"/>
                              </a:solidFill>
                              <a:latin typeface="Cambria Math" panose="02040503050406030204" pitchFamily="18" charset="0"/>
                            </a:rPr>
                          </m:ctrlPr>
                        </m:dPr>
                        <m:e>
                          <m:f>
                            <m:fPr>
                              <m:ctrlPr>
                                <a:rPr lang="en-US" altLang="zh-CN" sz="1600" b="1" i="1" dirty="0" smtClean="0">
                                  <a:solidFill>
                                    <a:srgbClr val="960000"/>
                                  </a:solidFill>
                                  <a:latin typeface="Cambria Math" panose="02040503050406030204" pitchFamily="18" charset="0"/>
                                </a:rPr>
                              </m:ctrlPr>
                            </m:fPr>
                            <m:num>
                              <m:r>
                                <a:rPr lang="en-US" altLang="zh-CN" sz="1600" b="1" i="1" dirty="0" smtClean="0">
                                  <a:solidFill>
                                    <a:srgbClr val="960000"/>
                                  </a:solidFill>
                                  <a:latin typeface="Cambria Math" panose="02040503050406030204" pitchFamily="18" charset="0"/>
                                </a:rPr>
                                <m:t>𝒈</m:t>
                              </m:r>
                            </m:num>
                            <m:den>
                              <m:r>
                                <a:rPr lang="zh-CN" altLang="en-US" sz="1600" b="1" i="1" dirty="0" smtClean="0">
                                  <a:solidFill>
                                    <a:srgbClr val="960000"/>
                                  </a:solidFill>
                                  <a:latin typeface="Cambria Math" panose="02040503050406030204" pitchFamily="18" charset="0"/>
                                </a:rPr>
                                <m:t>𝝆</m:t>
                              </m:r>
                            </m:den>
                          </m:f>
                        </m:e>
                      </m:d>
                      <m:f>
                        <m:fPr>
                          <m:ctrlPr>
                            <a:rPr lang="en-US" altLang="zh-CN" sz="1600" b="1" i="1" dirty="0" smtClean="0">
                              <a:solidFill>
                                <a:srgbClr val="960000"/>
                              </a:solidFill>
                              <a:latin typeface="Cambria Math" panose="02040503050406030204" pitchFamily="18" charset="0"/>
                            </a:rPr>
                          </m:ctrlPr>
                        </m:fPr>
                        <m:num>
                          <m:r>
                            <a:rPr lang="en-US" altLang="zh-CN" sz="1600" b="1" i="1" dirty="0" smtClean="0">
                              <a:solidFill>
                                <a:srgbClr val="960000"/>
                              </a:solidFill>
                              <a:latin typeface="Cambria Math" panose="02040503050406030204" pitchFamily="18" charset="0"/>
                            </a:rPr>
                            <m:t>𝝏</m:t>
                          </m:r>
                          <m:r>
                            <a:rPr lang="zh-CN" altLang="en-US" sz="1600" b="1" i="1" dirty="0" smtClean="0">
                              <a:solidFill>
                                <a:srgbClr val="960000"/>
                              </a:solidFill>
                              <a:latin typeface="Cambria Math" panose="02040503050406030204" pitchFamily="18" charset="0"/>
                            </a:rPr>
                            <m:t>𝝆</m:t>
                          </m:r>
                        </m:num>
                        <m:den>
                          <m:r>
                            <a:rPr lang="en-US" altLang="zh-CN" sz="1600" b="1" i="1" dirty="0" smtClean="0">
                              <a:solidFill>
                                <a:srgbClr val="960000"/>
                              </a:solidFill>
                              <a:latin typeface="Cambria Math" panose="02040503050406030204" pitchFamily="18" charset="0"/>
                            </a:rPr>
                            <m:t>𝝏</m:t>
                          </m:r>
                          <m:r>
                            <a:rPr lang="en-US" altLang="zh-CN" sz="1600" b="1" i="1" dirty="0" smtClean="0">
                              <a:solidFill>
                                <a:srgbClr val="960000"/>
                              </a:solidFill>
                              <a:latin typeface="Cambria Math" panose="02040503050406030204" pitchFamily="18" charset="0"/>
                            </a:rPr>
                            <m:t>𝒙</m:t>
                          </m:r>
                        </m:den>
                      </m:f>
                    </m:oMath>
                  </m:oMathPara>
                </a14:m>
                <a:endParaRPr lang="zh-CN" altLang="en-US" sz="1600" dirty="0">
                  <a:solidFill>
                    <a:srgbClr val="960000"/>
                  </a:solidFill>
                </a:endParaRPr>
              </a:p>
            </p:txBody>
          </p:sp>
        </mc:Choice>
        <mc:Fallback xmlns="">
          <p:sp>
            <p:nvSpPr>
              <p:cNvPr id="4" name="矩形 3">
                <a:extLst>
                  <a:ext uri="{FF2B5EF4-FFF2-40B4-BE49-F238E27FC236}">
                    <a16:creationId xmlns:a16="http://schemas.microsoft.com/office/drawing/2014/main" id="{8E33AE5A-6032-45C8-A8C8-291DB141B271}"/>
                  </a:ext>
                </a:extLst>
              </p:cNvPr>
              <p:cNvSpPr>
                <a:spLocks noRot="1" noChangeAspect="1" noMove="1" noResize="1" noEditPoints="1" noAdjustHandles="1" noChangeArrowheads="1" noChangeShapeType="1" noTextEdit="1"/>
              </p:cNvSpPr>
              <p:nvPr/>
            </p:nvSpPr>
            <p:spPr>
              <a:xfrm>
                <a:off x="1259632" y="2355726"/>
                <a:ext cx="3072636" cy="64556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31FCB1DF-9D3C-470A-BE3A-7A3EDCC4028C}"/>
                  </a:ext>
                </a:extLst>
              </p:cNvPr>
              <p:cNvSpPr/>
              <p:nvPr/>
            </p:nvSpPr>
            <p:spPr>
              <a:xfrm>
                <a:off x="4572000" y="2339510"/>
                <a:ext cx="1569084"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i="1" dirty="0" smtClean="0">
                          <a:solidFill>
                            <a:srgbClr val="960000"/>
                          </a:solidFill>
                          <a:latin typeface="Cambria Math" panose="02040503050406030204" pitchFamily="18" charset="0"/>
                        </a:rPr>
                        <m:t>𝒇</m:t>
                      </m:r>
                      <m:f>
                        <m:fPr>
                          <m:ctrlPr>
                            <a:rPr lang="en-US" altLang="zh-CN" sz="1600" i="1" dirty="0" smtClean="0">
                              <a:solidFill>
                                <a:srgbClr val="960000"/>
                              </a:solidFill>
                              <a:latin typeface="Cambria Math" panose="02040503050406030204" pitchFamily="18" charset="0"/>
                            </a:rPr>
                          </m:ctrlPr>
                        </m:fPr>
                        <m:num>
                          <m:r>
                            <a:rPr lang="en-US" altLang="zh-CN" sz="1600" i="1" dirty="0" smtClean="0">
                              <a:solidFill>
                                <a:srgbClr val="960000"/>
                              </a:solidFill>
                              <a:latin typeface="Cambria Math" panose="02040503050406030204" pitchFamily="18" charset="0"/>
                            </a:rPr>
                            <m:t>𝜕</m:t>
                          </m:r>
                          <m:r>
                            <a:rPr lang="en-US" altLang="zh-CN" sz="1600" b="1" i="1" dirty="0" smtClean="0">
                              <a:solidFill>
                                <a:srgbClr val="960000"/>
                              </a:solidFill>
                              <a:latin typeface="Cambria Math" panose="02040503050406030204" pitchFamily="18" charset="0"/>
                            </a:rPr>
                            <m:t>𝒖</m:t>
                          </m:r>
                        </m:num>
                        <m:den>
                          <m:r>
                            <a:rPr lang="en-US" altLang="zh-CN" sz="1600" i="1" dirty="0" smtClean="0">
                              <a:solidFill>
                                <a:srgbClr val="960000"/>
                              </a:solidFill>
                              <a:latin typeface="Cambria Math" panose="02040503050406030204" pitchFamily="18" charset="0"/>
                            </a:rPr>
                            <m:t>𝜕</m:t>
                          </m:r>
                          <m:r>
                            <a:rPr lang="en-US" altLang="zh-CN" sz="1600" b="1" i="1" dirty="0" smtClean="0">
                              <a:solidFill>
                                <a:srgbClr val="960000"/>
                              </a:solidFill>
                              <a:latin typeface="Cambria Math" panose="02040503050406030204" pitchFamily="18" charset="0"/>
                            </a:rPr>
                            <m:t>𝒛</m:t>
                          </m:r>
                        </m:den>
                      </m:f>
                      <m:r>
                        <a:rPr lang="en-US" altLang="zh-CN" sz="1600" i="1" dirty="0" smtClean="0">
                          <a:solidFill>
                            <a:srgbClr val="960000"/>
                          </a:solidFill>
                          <a:latin typeface="Cambria Math" panose="02040503050406030204" pitchFamily="18" charset="0"/>
                        </a:rPr>
                        <m:t>=</m:t>
                      </m:r>
                      <m:d>
                        <m:dPr>
                          <m:ctrlPr>
                            <a:rPr lang="en-US" altLang="zh-CN" sz="1600" b="1" i="1" dirty="0" smtClean="0">
                              <a:solidFill>
                                <a:srgbClr val="960000"/>
                              </a:solidFill>
                              <a:latin typeface="Cambria Math" panose="02040503050406030204" pitchFamily="18" charset="0"/>
                            </a:rPr>
                          </m:ctrlPr>
                        </m:dPr>
                        <m:e>
                          <m:f>
                            <m:fPr>
                              <m:ctrlPr>
                                <a:rPr lang="en-US" altLang="zh-CN" sz="1600" b="1" i="1" dirty="0" smtClean="0">
                                  <a:solidFill>
                                    <a:srgbClr val="960000"/>
                                  </a:solidFill>
                                  <a:latin typeface="Cambria Math" panose="02040503050406030204" pitchFamily="18" charset="0"/>
                                </a:rPr>
                              </m:ctrlPr>
                            </m:fPr>
                            <m:num>
                              <m:r>
                                <a:rPr lang="en-US" altLang="zh-CN" sz="1600" b="1" i="1" dirty="0" smtClean="0">
                                  <a:solidFill>
                                    <a:srgbClr val="960000"/>
                                  </a:solidFill>
                                  <a:latin typeface="Cambria Math" panose="02040503050406030204" pitchFamily="18" charset="0"/>
                                </a:rPr>
                                <m:t>𝒈</m:t>
                              </m:r>
                            </m:num>
                            <m:den>
                              <m:r>
                                <a:rPr lang="zh-CN" altLang="en-US" sz="1600" b="1" i="1" dirty="0" smtClean="0">
                                  <a:solidFill>
                                    <a:srgbClr val="960000"/>
                                  </a:solidFill>
                                  <a:latin typeface="Cambria Math" panose="02040503050406030204" pitchFamily="18" charset="0"/>
                                </a:rPr>
                                <m:t>𝝆</m:t>
                              </m:r>
                            </m:den>
                          </m:f>
                        </m:e>
                      </m:d>
                      <m:f>
                        <m:fPr>
                          <m:ctrlPr>
                            <a:rPr lang="en-US" altLang="zh-CN" sz="1600" b="1" i="1" dirty="0" smtClean="0">
                              <a:solidFill>
                                <a:srgbClr val="960000"/>
                              </a:solidFill>
                              <a:latin typeface="Cambria Math" panose="02040503050406030204" pitchFamily="18" charset="0"/>
                            </a:rPr>
                          </m:ctrlPr>
                        </m:fPr>
                        <m:num>
                          <m:r>
                            <a:rPr lang="en-US" altLang="zh-CN" sz="1600" b="1" i="1" dirty="0" smtClean="0">
                              <a:solidFill>
                                <a:srgbClr val="960000"/>
                              </a:solidFill>
                              <a:latin typeface="Cambria Math" panose="02040503050406030204" pitchFamily="18" charset="0"/>
                            </a:rPr>
                            <m:t>𝝏</m:t>
                          </m:r>
                          <m:r>
                            <a:rPr lang="zh-CN" altLang="en-US" sz="1600" b="1" i="1" dirty="0" smtClean="0">
                              <a:solidFill>
                                <a:srgbClr val="960000"/>
                              </a:solidFill>
                              <a:latin typeface="Cambria Math" panose="02040503050406030204" pitchFamily="18" charset="0"/>
                            </a:rPr>
                            <m:t>𝝆</m:t>
                          </m:r>
                        </m:num>
                        <m:den>
                          <m:r>
                            <a:rPr lang="en-US" altLang="zh-CN" sz="1600" b="1" i="1" dirty="0" smtClean="0">
                              <a:solidFill>
                                <a:srgbClr val="960000"/>
                              </a:solidFill>
                              <a:latin typeface="Cambria Math" panose="02040503050406030204" pitchFamily="18" charset="0"/>
                            </a:rPr>
                            <m:t>𝝏</m:t>
                          </m:r>
                          <m:r>
                            <a:rPr lang="en-US" altLang="zh-CN" sz="1600" b="1" i="1" dirty="0" smtClean="0">
                              <a:solidFill>
                                <a:srgbClr val="960000"/>
                              </a:solidFill>
                              <a:latin typeface="Cambria Math" panose="02040503050406030204" pitchFamily="18" charset="0"/>
                            </a:rPr>
                            <m:t>𝒚</m:t>
                          </m:r>
                        </m:den>
                      </m:f>
                    </m:oMath>
                  </m:oMathPara>
                </a14:m>
                <a:endParaRPr lang="zh-CN" altLang="en-US" sz="1600" dirty="0">
                  <a:solidFill>
                    <a:srgbClr val="960000"/>
                  </a:solidFill>
                </a:endParaRPr>
              </a:p>
            </p:txBody>
          </p:sp>
        </mc:Choice>
        <mc:Fallback xmlns="">
          <p:sp>
            <p:nvSpPr>
              <p:cNvPr id="6" name="矩形 5">
                <a:extLst>
                  <a:ext uri="{FF2B5EF4-FFF2-40B4-BE49-F238E27FC236}">
                    <a16:creationId xmlns:a16="http://schemas.microsoft.com/office/drawing/2014/main" id="{31FCB1DF-9D3C-470A-BE3A-7A3EDCC4028C}"/>
                  </a:ext>
                </a:extLst>
              </p:cNvPr>
              <p:cNvSpPr>
                <a:spLocks noRot="1" noChangeAspect="1" noMove="1" noResize="1" noEditPoints="1" noAdjustHandles="1" noChangeArrowheads="1" noChangeShapeType="1" noTextEdit="1"/>
              </p:cNvSpPr>
              <p:nvPr/>
            </p:nvSpPr>
            <p:spPr>
              <a:xfrm>
                <a:off x="4572000" y="2339510"/>
                <a:ext cx="1569084" cy="645561"/>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357794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85900" y="141685"/>
            <a:ext cx="6172200" cy="270272"/>
          </a:xfrm>
        </p:spPr>
        <p:txBody>
          <a:bodyPr/>
          <a:lstStyle/>
          <a:p>
            <a:r>
              <a:rPr lang="en-US" altLang="zh-CN"/>
              <a:t>Reference Level</a:t>
            </a:r>
            <a:endParaRPr lang="zh-CN" altLang="en-US"/>
          </a:p>
        </p:txBody>
      </p:sp>
      <p:sp>
        <p:nvSpPr>
          <p:cNvPr id="25603" name="Rectangle 3"/>
          <p:cNvSpPr>
            <a:spLocks noGrp="1" noChangeArrowheads="1"/>
          </p:cNvSpPr>
          <p:nvPr>
            <p:ph type="body" idx="1"/>
          </p:nvPr>
        </p:nvSpPr>
        <p:spPr>
          <a:xfrm>
            <a:off x="504000" y="792000"/>
            <a:ext cx="8100000" cy="3394472"/>
          </a:xfrm>
        </p:spPr>
        <p:txBody>
          <a:bodyPr/>
          <a:lstStyle/>
          <a:p>
            <a:pPr>
              <a:spcBef>
                <a:spcPct val="40000"/>
              </a:spcBef>
            </a:pPr>
            <a:r>
              <a:rPr lang="en-US" altLang="zh-CN" sz="1800" dirty="0"/>
              <a:t>If the velocity is known at one depth, then the shear can be used (integrated vertically) to give the velocity at all other depths.  The assumed or measured velocity at one depth is called the </a:t>
            </a:r>
            <a:r>
              <a:rPr lang="en-US" altLang="zh-CN" sz="1800" b="1" i="1" dirty="0">
                <a:solidFill>
                  <a:srgbClr val="FF0000"/>
                </a:solidFill>
              </a:rPr>
              <a:t>reference velocity</a:t>
            </a:r>
            <a:r>
              <a:rPr lang="en-US" altLang="zh-CN" sz="1800" dirty="0"/>
              <a:t>, and its depth is called the "reference depth" or </a:t>
            </a:r>
            <a:r>
              <a:rPr lang="en-US" altLang="zh-CN" sz="1800" b="1" i="1" dirty="0">
                <a:solidFill>
                  <a:srgbClr val="FF0000"/>
                </a:solidFill>
              </a:rPr>
              <a:t>reference level</a:t>
            </a:r>
            <a:r>
              <a:rPr lang="en-US" altLang="zh-CN" sz="1800" dirty="0"/>
              <a:t>. </a:t>
            </a:r>
          </a:p>
        </p:txBody>
      </p:sp>
    </p:spTree>
    <p:extLst>
      <p:ext uri="{BB962C8B-B14F-4D97-AF65-F5344CB8AC3E}">
        <p14:creationId xmlns:p14="http://schemas.microsoft.com/office/powerpoint/2010/main" val="28103050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56160" y="86916"/>
            <a:ext cx="5829300" cy="378619"/>
          </a:xfrm>
        </p:spPr>
        <p:txBody>
          <a:bodyPr/>
          <a:lstStyle/>
          <a:p>
            <a:r>
              <a:rPr lang="en-US" altLang="zh-CN" dirty="0"/>
              <a:t>Geostrophic Flow Below the Sea Surface</a:t>
            </a:r>
          </a:p>
        </p:txBody>
      </p:sp>
      <mc:AlternateContent xmlns:mc="http://schemas.openxmlformats.org/markup-compatibility/2006" xmlns:a14="http://schemas.microsoft.com/office/drawing/2010/main">
        <mc:Choice Requires="a14">
          <p:sp>
            <p:nvSpPr>
              <p:cNvPr id="31747" name="Text Box 5"/>
              <p:cNvSpPr txBox="1">
                <a:spLocks noChangeArrowheads="1"/>
              </p:cNvSpPr>
              <p:nvPr/>
            </p:nvSpPr>
            <p:spPr bwMode="auto">
              <a:xfrm>
                <a:off x="828000" y="3384000"/>
                <a:ext cx="7488832" cy="954107"/>
              </a:xfrm>
              <a:prstGeom prst="rect">
                <a:avLst/>
              </a:prstGeom>
              <a:noFill/>
              <a:ln w="9525">
                <a:noFill/>
                <a:miter lim="800000"/>
                <a:headEnd/>
                <a:tailEnd/>
              </a:ln>
            </p:spPr>
            <p:txBody>
              <a:bodyPr wrap="square">
                <a:spAutoFit/>
              </a:bodyPr>
              <a:lstStyle/>
              <a:p>
                <a:pPr eaLnBrk="0" hangingPunct="0">
                  <a:spcBef>
                    <a:spcPct val="40000"/>
                  </a:spcBef>
                  <a:defRPr/>
                </a:pPr>
                <a:r>
                  <a:rPr lang="en-US" altLang="zh-CN" sz="1400" b="0" dirty="0">
                    <a:solidFill>
                      <a:srgbClr val="0000FF"/>
                    </a:solidFill>
                    <a:latin typeface="+mn-lt"/>
                  </a:rPr>
                  <a:t>Schematic of change in PGF with depth, left column (A) is shorter and denser than the right column (B), that is, </a:t>
                </a:r>
                <a14:m>
                  <m:oMath xmlns:m="http://schemas.openxmlformats.org/officeDocument/2006/math">
                    <m:sSub>
                      <m:sSubPr>
                        <m:ctrlPr>
                          <a:rPr lang="en-US" altLang="zh-CN" sz="1400" i="1" dirty="0" smtClean="0">
                            <a:solidFill>
                              <a:srgbClr val="FF0000"/>
                            </a:solidFill>
                            <a:latin typeface="Cambria Math" panose="02040503050406030204" pitchFamily="18" charset="0"/>
                            <a:ea typeface="Cambria Math" panose="02040503050406030204" pitchFamily="18" charset="0"/>
                          </a:rPr>
                        </m:ctrlPr>
                      </m:sSubPr>
                      <m:e>
                        <m:r>
                          <a:rPr lang="zh-CN" altLang="en-US" sz="1400" i="1" dirty="0" smtClean="0">
                            <a:solidFill>
                              <a:srgbClr val="FF0000"/>
                            </a:solidFill>
                            <a:latin typeface="Cambria Math" panose="02040503050406030204" pitchFamily="18" charset="0"/>
                            <a:ea typeface="Cambria Math" panose="02040503050406030204" pitchFamily="18" charset="0"/>
                          </a:rPr>
                          <m:t>𝝆</m:t>
                        </m:r>
                      </m:e>
                      <m:sub>
                        <m:r>
                          <a:rPr lang="en-US" altLang="zh-CN" sz="1400" b="1" i="1" dirty="0" smtClean="0">
                            <a:solidFill>
                              <a:srgbClr val="FF0000"/>
                            </a:solidFill>
                            <a:latin typeface="Cambria Math" panose="02040503050406030204" pitchFamily="18" charset="0"/>
                            <a:ea typeface="Cambria Math" panose="02040503050406030204" pitchFamily="18" charset="0"/>
                          </a:rPr>
                          <m:t>𝑨</m:t>
                        </m:r>
                      </m:sub>
                    </m:sSub>
                    <m:r>
                      <a:rPr lang="en-US" altLang="zh-CN" sz="1400" b="1" i="1" dirty="0" smtClean="0">
                        <a:solidFill>
                          <a:srgbClr val="FF0000"/>
                        </a:solidFill>
                        <a:latin typeface="Cambria Math" panose="02040503050406030204" pitchFamily="18" charset="0"/>
                        <a:ea typeface="Cambria Math" panose="02040503050406030204" pitchFamily="18" charset="0"/>
                      </a:rPr>
                      <m:t>&gt;</m:t>
                    </m:r>
                    <m:sSub>
                      <m:sSubPr>
                        <m:ctrlPr>
                          <a:rPr lang="en-US" altLang="zh-CN" sz="1400" b="1" i="1" dirty="0" smtClean="0">
                            <a:solidFill>
                              <a:srgbClr val="FF0000"/>
                            </a:solidFill>
                            <a:latin typeface="Cambria Math" panose="02040503050406030204" pitchFamily="18" charset="0"/>
                            <a:ea typeface="Cambria Math" panose="02040503050406030204" pitchFamily="18" charset="0"/>
                          </a:rPr>
                        </m:ctrlPr>
                      </m:sSubPr>
                      <m:e>
                        <m:r>
                          <a:rPr lang="zh-CN" altLang="en-US" sz="1400" b="1" i="1" dirty="0" smtClean="0">
                            <a:solidFill>
                              <a:srgbClr val="FF0000"/>
                            </a:solidFill>
                            <a:latin typeface="Cambria Math" panose="02040503050406030204" pitchFamily="18" charset="0"/>
                            <a:ea typeface="Cambria Math" panose="02040503050406030204" pitchFamily="18" charset="0"/>
                          </a:rPr>
                          <m:t>𝝆</m:t>
                        </m:r>
                      </m:e>
                      <m:sub>
                        <m:r>
                          <a:rPr lang="en-US" altLang="zh-CN" sz="1400" b="1" i="1" dirty="0" smtClean="0">
                            <a:solidFill>
                              <a:srgbClr val="FF0000"/>
                            </a:solidFill>
                            <a:latin typeface="Cambria Math" panose="02040503050406030204" pitchFamily="18" charset="0"/>
                            <a:ea typeface="Cambria Math" panose="02040503050406030204" pitchFamily="18" charset="0"/>
                          </a:rPr>
                          <m:t>𝑩</m:t>
                        </m:r>
                      </m:sub>
                    </m:sSub>
                  </m:oMath>
                </a14:m>
                <a:r>
                  <a:rPr lang="en-US" altLang="zh-CN" sz="1400" b="0" dirty="0">
                    <a:solidFill>
                      <a:srgbClr val="0000FF"/>
                    </a:solidFill>
                    <a:latin typeface="+mn-lt"/>
                  </a:rPr>
                  <a:t>. The horizontal geostrophic velocity V is into the page for this direction of PGF and is strongest at the top, weakening with depth.  (If the densities of the two columns were the same, then the PGF and velocity V are the same at all depths.)</a:t>
                </a:r>
              </a:p>
            </p:txBody>
          </p:sp>
        </mc:Choice>
        <mc:Fallback xmlns="">
          <p:sp>
            <p:nvSpPr>
              <p:cNvPr id="31747" name="Text Box 5"/>
              <p:cNvSpPr txBox="1">
                <a:spLocks noRot="1" noChangeAspect="1" noMove="1" noResize="1" noEditPoints="1" noAdjustHandles="1" noChangeArrowheads="1" noChangeShapeType="1" noTextEdit="1"/>
              </p:cNvSpPr>
              <p:nvPr/>
            </p:nvSpPr>
            <p:spPr bwMode="auto">
              <a:xfrm>
                <a:off x="828000" y="3384000"/>
                <a:ext cx="7488832" cy="954107"/>
              </a:xfrm>
              <a:prstGeom prst="rect">
                <a:avLst/>
              </a:prstGeom>
              <a:blipFill>
                <a:blip r:embed="rId3"/>
                <a:stretch>
                  <a:fillRect l="-244" t="-1911" b="-5096"/>
                </a:stretch>
              </a:blipFill>
              <a:ln w="9525">
                <a:noFill/>
                <a:miter lim="800000"/>
                <a:headEnd/>
                <a:tailEnd/>
              </a:ln>
            </p:spPr>
            <p:txBody>
              <a:bodyPr/>
              <a:lstStyle/>
              <a:p>
                <a:r>
                  <a:rPr lang="zh-CN" altLang="en-US">
                    <a:noFill/>
                  </a:rPr>
                  <a:t> </a:t>
                </a:r>
              </a:p>
            </p:txBody>
          </p:sp>
        </mc:Fallback>
      </mc:AlternateContent>
      <p:grpSp>
        <p:nvGrpSpPr>
          <p:cNvPr id="2" name="Group 26"/>
          <p:cNvGrpSpPr>
            <a:grpSpLocks/>
          </p:cNvGrpSpPr>
          <p:nvPr/>
        </p:nvGrpSpPr>
        <p:grpSpPr bwMode="auto">
          <a:xfrm>
            <a:off x="3167844" y="792000"/>
            <a:ext cx="2789902" cy="2471239"/>
            <a:chOff x="2018" y="935"/>
            <a:chExt cx="2180" cy="1879"/>
          </a:xfrm>
        </p:grpSpPr>
        <p:sp>
          <p:nvSpPr>
            <p:cNvPr id="26629" name="Rectangle 6"/>
            <p:cNvSpPr>
              <a:spLocks noChangeArrowheads="1"/>
            </p:cNvSpPr>
            <p:nvPr/>
          </p:nvSpPr>
          <p:spPr bwMode="auto">
            <a:xfrm>
              <a:off x="2064" y="1298"/>
              <a:ext cx="589" cy="1315"/>
            </a:xfrm>
            <a:prstGeom prst="rect">
              <a:avLst/>
            </a:prstGeom>
            <a:solidFill>
              <a:schemeClr val="accent1"/>
            </a:solidFill>
            <a:ln w="38100" algn="ctr">
              <a:solidFill>
                <a:schemeClr val="tx1"/>
              </a:solidFill>
              <a:miter lim="800000"/>
              <a:headEnd/>
              <a:tailEnd/>
            </a:ln>
          </p:spPr>
          <p:txBody>
            <a:bodyPr wrap="none" anchor="ctr"/>
            <a:lstStyle/>
            <a:p>
              <a:endParaRPr lang="zh-CN" altLang="en-US"/>
            </a:p>
          </p:txBody>
        </p:sp>
        <p:sp>
          <p:nvSpPr>
            <p:cNvPr id="26630" name="Rectangle 7"/>
            <p:cNvSpPr>
              <a:spLocks noChangeArrowheads="1"/>
            </p:cNvSpPr>
            <p:nvPr/>
          </p:nvSpPr>
          <p:spPr bwMode="auto">
            <a:xfrm>
              <a:off x="3198" y="935"/>
              <a:ext cx="589" cy="1678"/>
            </a:xfrm>
            <a:prstGeom prst="rect">
              <a:avLst/>
            </a:prstGeom>
            <a:solidFill>
              <a:schemeClr val="accent1"/>
            </a:solidFill>
            <a:ln w="38100" algn="ctr">
              <a:solidFill>
                <a:schemeClr val="tx1"/>
              </a:solidFill>
              <a:miter lim="800000"/>
              <a:headEnd/>
              <a:tailEnd/>
            </a:ln>
          </p:spPr>
          <p:txBody>
            <a:bodyPr wrap="none" anchor="ctr"/>
            <a:lstStyle/>
            <a:p>
              <a:endParaRPr lang="zh-CN" altLang="en-US"/>
            </a:p>
          </p:txBody>
        </p:sp>
        <p:sp>
          <p:nvSpPr>
            <p:cNvPr id="26631" name="Line 8"/>
            <p:cNvSpPr>
              <a:spLocks noChangeShapeType="1"/>
            </p:cNvSpPr>
            <p:nvPr/>
          </p:nvSpPr>
          <p:spPr bwMode="auto">
            <a:xfrm>
              <a:off x="2018" y="1298"/>
              <a:ext cx="2177" cy="0"/>
            </a:xfrm>
            <a:prstGeom prst="line">
              <a:avLst/>
            </a:prstGeom>
            <a:noFill/>
            <a:ln w="38100">
              <a:solidFill>
                <a:schemeClr val="tx1"/>
              </a:solidFill>
              <a:prstDash val="dash"/>
              <a:round/>
              <a:headEnd/>
              <a:tailEnd/>
            </a:ln>
          </p:spPr>
          <p:txBody>
            <a:bodyPr/>
            <a:lstStyle/>
            <a:p>
              <a:endParaRPr lang="zh-CN" altLang="en-US"/>
            </a:p>
          </p:txBody>
        </p:sp>
        <p:sp>
          <p:nvSpPr>
            <p:cNvPr id="26632" name="Line 9"/>
            <p:cNvSpPr>
              <a:spLocks noChangeShapeType="1"/>
            </p:cNvSpPr>
            <p:nvPr/>
          </p:nvSpPr>
          <p:spPr bwMode="auto">
            <a:xfrm>
              <a:off x="2018" y="1933"/>
              <a:ext cx="2177" cy="0"/>
            </a:xfrm>
            <a:prstGeom prst="line">
              <a:avLst/>
            </a:prstGeom>
            <a:noFill/>
            <a:ln w="38100">
              <a:solidFill>
                <a:schemeClr val="tx1"/>
              </a:solidFill>
              <a:prstDash val="dash"/>
              <a:round/>
              <a:headEnd/>
              <a:tailEnd/>
            </a:ln>
          </p:spPr>
          <p:txBody>
            <a:bodyPr/>
            <a:lstStyle/>
            <a:p>
              <a:endParaRPr lang="zh-CN" altLang="en-US"/>
            </a:p>
          </p:txBody>
        </p:sp>
        <p:sp>
          <p:nvSpPr>
            <p:cNvPr id="26633" name="Line 10"/>
            <p:cNvSpPr>
              <a:spLocks noChangeShapeType="1"/>
            </p:cNvSpPr>
            <p:nvPr/>
          </p:nvSpPr>
          <p:spPr bwMode="auto">
            <a:xfrm>
              <a:off x="2018" y="2613"/>
              <a:ext cx="2177" cy="0"/>
            </a:xfrm>
            <a:prstGeom prst="line">
              <a:avLst/>
            </a:prstGeom>
            <a:noFill/>
            <a:ln w="38100">
              <a:solidFill>
                <a:schemeClr val="tx1"/>
              </a:solidFill>
              <a:prstDash val="dash"/>
              <a:round/>
              <a:headEnd/>
              <a:tailEnd/>
            </a:ln>
          </p:spPr>
          <p:txBody>
            <a:bodyPr/>
            <a:lstStyle/>
            <a:p>
              <a:endParaRPr lang="zh-CN" altLang="en-US"/>
            </a:p>
          </p:txBody>
        </p:sp>
        <p:sp>
          <p:nvSpPr>
            <p:cNvPr id="26634" name="Text Box 11"/>
            <p:cNvSpPr txBox="1">
              <a:spLocks noChangeArrowheads="1"/>
            </p:cNvSpPr>
            <p:nvPr/>
          </p:nvSpPr>
          <p:spPr bwMode="auto">
            <a:xfrm>
              <a:off x="3865" y="960"/>
              <a:ext cx="320" cy="246"/>
            </a:xfrm>
            <a:prstGeom prst="rect">
              <a:avLst/>
            </a:prstGeom>
            <a:noFill/>
            <a:ln w="9525" algn="ctr">
              <a:noFill/>
              <a:miter lim="800000"/>
              <a:headEnd/>
              <a:tailEnd/>
            </a:ln>
          </p:spPr>
          <p:txBody>
            <a:bodyPr wrap="none">
              <a:spAutoFit/>
            </a:bodyPr>
            <a:lstStyle/>
            <a:p>
              <a:r>
                <a:rPr lang="en-US" altLang="zh-CN" sz="1500"/>
                <a:t>h1</a:t>
              </a:r>
            </a:p>
          </p:txBody>
        </p:sp>
        <p:sp>
          <p:nvSpPr>
            <p:cNvPr id="26635" name="Text Box 12"/>
            <p:cNvSpPr txBox="1">
              <a:spLocks noChangeArrowheads="1"/>
            </p:cNvSpPr>
            <p:nvPr/>
          </p:nvSpPr>
          <p:spPr bwMode="auto">
            <a:xfrm>
              <a:off x="3878" y="1479"/>
              <a:ext cx="320" cy="246"/>
            </a:xfrm>
            <a:prstGeom prst="rect">
              <a:avLst/>
            </a:prstGeom>
            <a:noFill/>
            <a:ln w="9525" algn="ctr">
              <a:noFill/>
              <a:miter lim="800000"/>
              <a:headEnd/>
              <a:tailEnd/>
            </a:ln>
          </p:spPr>
          <p:txBody>
            <a:bodyPr wrap="none">
              <a:spAutoFit/>
            </a:bodyPr>
            <a:lstStyle/>
            <a:p>
              <a:r>
                <a:rPr lang="en-US" altLang="zh-CN" sz="1500"/>
                <a:t>h2</a:t>
              </a:r>
            </a:p>
          </p:txBody>
        </p:sp>
        <p:sp>
          <p:nvSpPr>
            <p:cNvPr id="26636" name="Text Box 13"/>
            <p:cNvSpPr txBox="1">
              <a:spLocks noChangeArrowheads="1"/>
            </p:cNvSpPr>
            <p:nvPr/>
          </p:nvSpPr>
          <p:spPr bwMode="auto">
            <a:xfrm>
              <a:off x="3878" y="2114"/>
              <a:ext cx="320" cy="246"/>
            </a:xfrm>
            <a:prstGeom prst="rect">
              <a:avLst/>
            </a:prstGeom>
            <a:noFill/>
            <a:ln w="9525" algn="ctr">
              <a:noFill/>
              <a:miter lim="800000"/>
              <a:headEnd/>
              <a:tailEnd/>
            </a:ln>
          </p:spPr>
          <p:txBody>
            <a:bodyPr wrap="none">
              <a:spAutoFit/>
            </a:bodyPr>
            <a:lstStyle/>
            <a:p>
              <a:r>
                <a:rPr lang="en-US" altLang="zh-CN" sz="1500"/>
                <a:t>h3</a:t>
              </a:r>
            </a:p>
          </p:txBody>
        </p:sp>
        <p:sp>
          <p:nvSpPr>
            <p:cNvPr id="26637" name="Text Box 14"/>
            <p:cNvSpPr txBox="1">
              <a:spLocks noChangeArrowheads="1"/>
            </p:cNvSpPr>
            <p:nvPr/>
          </p:nvSpPr>
          <p:spPr bwMode="auto">
            <a:xfrm>
              <a:off x="2946" y="1275"/>
              <a:ext cx="312" cy="246"/>
            </a:xfrm>
            <a:prstGeom prst="rect">
              <a:avLst/>
            </a:prstGeom>
            <a:noFill/>
            <a:ln w="9525" algn="ctr">
              <a:noFill/>
              <a:miter lim="800000"/>
              <a:headEnd/>
              <a:tailEnd/>
            </a:ln>
          </p:spPr>
          <p:txBody>
            <a:bodyPr wrap="none">
              <a:spAutoFit/>
            </a:bodyPr>
            <a:lstStyle/>
            <a:p>
              <a:r>
                <a:rPr lang="en-US" altLang="zh-CN" sz="1500" dirty="0"/>
                <a:t>v1</a:t>
              </a:r>
            </a:p>
          </p:txBody>
        </p:sp>
        <p:sp>
          <p:nvSpPr>
            <p:cNvPr id="26638" name="Text Box 15"/>
            <p:cNvSpPr txBox="1">
              <a:spLocks noChangeArrowheads="1"/>
            </p:cNvSpPr>
            <p:nvPr/>
          </p:nvSpPr>
          <p:spPr bwMode="auto">
            <a:xfrm>
              <a:off x="2200" y="2250"/>
              <a:ext cx="361" cy="316"/>
            </a:xfrm>
            <a:prstGeom prst="rect">
              <a:avLst/>
            </a:prstGeom>
            <a:noFill/>
            <a:ln w="9525" algn="ctr">
              <a:noFill/>
              <a:miter lim="800000"/>
              <a:headEnd/>
              <a:tailEnd/>
            </a:ln>
          </p:spPr>
          <p:txBody>
            <a:bodyPr wrap="none">
              <a:spAutoFit/>
            </a:bodyPr>
            <a:lstStyle/>
            <a:p>
              <a:r>
                <a:rPr lang="en-US" altLang="zh-CN" sz="2100">
                  <a:solidFill>
                    <a:srgbClr val="FF0000"/>
                  </a:solidFill>
                  <a:sym typeface="Symbol" pitchFamily="18" charset="2"/>
                </a:rPr>
                <a:t></a:t>
              </a:r>
              <a:r>
                <a:rPr lang="en-US" altLang="zh-CN" sz="2100" baseline="-25000">
                  <a:solidFill>
                    <a:srgbClr val="FF0000"/>
                  </a:solidFill>
                  <a:sym typeface="Symbol" pitchFamily="18" charset="2"/>
                </a:rPr>
                <a:t>A</a:t>
              </a:r>
            </a:p>
          </p:txBody>
        </p:sp>
        <p:sp>
          <p:nvSpPr>
            <p:cNvPr id="26639" name="Text Box 16"/>
            <p:cNvSpPr txBox="1">
              <a:spLocks noChangeArrowheads="1"/>
            </p:cNvSpPr>
            <p:nvPr/>
          </p:nvSpPr>
          <p:spPr bwMode="auto">
            <a:xfrm>
              <a:off x="3357" y="2250"/>
              <a:ext cx="361" cy="316"/>
            </a:xfrm>
            <a:prstGeom prst="rect">
              <a:avLst/>
            </a:prstGeom>
            <a:noFill/>
            <a:ln w="9525" algn="ctr">
              <a:noFill/>
              <a:miter lim="800000"/>
              <a:headEnd/>
              <a:tailEnd/>
            </a:ln>
          </p:spPr>
          <p:txBody>
            <a:bodyPr wrap="none">
              <a:spAutoFit/>
            </a:bodyPr>
            <a:lstStyle/>
            <a:p>
              <a:r>
                <a:rPr lang="en-US" altLang="zh-CN" sz="2100" dirty="0">
                  <a:solidFill>
                    <a:srgbClr val="FF0000"/>
                  </a:solidFill>
                  <a:sym typeface="Symbol" pitchFamily="18" charset="2"/>
                </a:rPr>
                <a:t></a:t>
              </a:r>
              <a:r>
                <a:rPr lang="en-US" altLang="zh-CN" sz="2100" baseline="-25000" dirty="0">
                  <a:solidFill>
                    <a:srgbClr val="FF0000"/>
                  </a:solidFill>
                  <a:sym typeface="Symbol" pitchFamily="18" charset="2"/>
                </a:rPr>
                <a:t>B</a:t>
              </a:r>
            </a:p>
          </p:txBody>
        </p:sp>
        <p:sp>
          <p:nvSpPr>
            <p:cNvPr id="26640" name="Text Box 17"/>
            <p:cNvSpPr txBox="1">
              <a:spLocks noChangeArrowheads="1"/>
            </p:cNvSpPr>
            <p:nvPr/>
          </p:nvSpPr>
          <p:spPr bwMode="auto">
            <a:xfrm>
              <a:off x="2773" y="1243"/>
              <a:ext cx="306" cy="316"/>
            </a:xfrm>
            <a:prstGeom prst="rect">
              <a:avLst/>
            </a:prstGeom>
            <a:noFill/>
            <a:ln w="9525" algn="ctr">
              <a:noFill/>
              <a:miter lim="800000"/>
              <a:headEnd/>
              <a:tailEnd/>
            </a:ln>
          </p:spPr>
          <p:txBody>
            <a:bodyPr wrap="none">
              <a:spAutoFit/>
            </a:bodyPr>
            <a:lstStyle/>
            <a:p>
              <a:r>
                <a:rPr lang="en-US" altLang="zh-CN" sz="2100">
                  <a:sym typeface="Symbol" pitchFamily="18" charset="2"/>
                </a:rPr>
                <a:t></a:t>
              </a:r>
            </a:p>
          </p:txBody>
        </p:sp>
        <p:sp>
          <p:nvSpPr>
            <p:cNvPr id="26641" name="Text Box 18"/>
            <p:cNvSpPr txBox="1">
              <a:spLocks noChangeArrowheads="1"/>
            </p:cNvSpPr>
            <p:nvPr/>
          </p:nvSpPr>
          <p:spPr bwMode="auto">
            <a:xfrm>
              <a:off x="2789" y="1887"/>
              <a:ext cx="283" cy="281"/>
            </a:xfrm>
            <a:prstGeom prst="rect">
              <a:avLst/>
            </a:prstGeom>
            <a:noFill/>
            <a:ln w="9525" algn="ctr">
              <a:noFill/>
              <a:miter lim="800000"/>
              <a:headEnd/>
              <a:tailEnd/>
            </a:ln>
          </p:spPr>
          <p:txBody>
            <a:bodyPr wrap="none">
              <a:spAutoFit/>
            </a:bodyPr>
            <a:lstStyle/>
            <a:p>
              <a:r>
                <a:rPr lang="en-US" altLang="zh-CN">
                  <a:sym typeface="Symbol" pitchFamily="18" charset="2"/>
                </a:rPr>
                <a:t></a:t>
              </a:r>
            </a:p>
          </p:txBody>
        </p:sp>
        <p:sp>
          <p:nvSpPr>
            <p:cNvPr id="26642" name="Text Box 19"/>
            <p:cNvSpPr txBox="1">
              <a:spLocks noChangeArrowheads="1"/>
            </p:cNvSpPr>
            <p:nvPr/>
          </p:nvSpPr>
          <p:spPr bwMode="auto">
            <a:xfrm>
              <a:off x="2835" y="2583"/>
              <a:ext cx="237" cy="211"/>
            </a:xfrm>
            <a:prstGeom prst="rect">
              <a:avLst/>
            </a:prstGeom>
            <a:noFill/>
            <a:ln w="9525" algn="ctr">
              <a:noFill/>
              <a:miter lim="800000"/>
              <a:headEnd/>
              <a:tailEnd/>
            </a:ln>
          </p:spPr>
          <p:txBody>
            <a:bodyPr wrap="none">
              <a:spAutoFit/>
            </a:bodyPr>
            <a:lstStyle/>
            <a:p>
              <a:r>
                <a:rPr lang="en-US" altLang="zh-CN" sz="1200">
                  <a:sym typeface="Symbol" pitchFamily="18" charset="2"/>
                </a:rPr>
                <a:t></a:t>
              </a:r>
            </a:p>
          </p:txBody>
        </p:sp>
        <p:sp>
          <p:nvSpPr>
            <p:cNvPr id="26643" name="Line 20"/>
            <p:cNvSpPr>
              <a:spLocks noChangeShapeType="1"/>
            </p:cNvSpPr>
            <p:nvPr/>
          </p:nvSpPr>
          <p:spPr bwMode="auto">
            <a:xfrm flipH="1">
              <a:off x="2699" y="1207"/>
              <a:ext cx="453" cy="0"/>
            </a:xfrm>
            <a:prstGeom prst="line">
              <a:avLst/>
            </a:prstGeom>
            <a:noFill/>
            <a:ln w="57150">
              <a:solidFill>
                <a:srgbClr val="003366"/>
              </a:solidFill>
              <a:round/>
              <a:headEnd/>
              <a:tailEnd type="stealth" w="med" len="lg"/>
            </a:ln>
          </p:spPr>
          <p:txBody>
            <a:bodyPr/>
            <a:lstStyle/>
            <a:p>
              <a:endParaRPr lang="zh-CN" altLang="en-US"/>
            </a:p>
          </p:txBody>
        </p:sp>
        <p:sp>
          <p:nvSpPr>
            <p:cNvPr id="26644" name="Line 21"/>
            <p:cNvSpPr>
              <a:spLocks noChangeShapeType="1"/>
            </p:cNvSpPr>
            <p:nvPr/>
          </p:nvSpPr>
          <p:spPr bwMode="auto">
            <a:xfrm flipH="1">
              <a:off x="2745" y="1842"/>
              <a:ext cx="362" cy="0"/>
            </a:xfrm>
            <a:prstGeom prst="line">
              <a:avLst/>
            </a:prstGeom>
            <a:noFill/>
            <a:ln w="57150">
              <a:solidFill>
                <a:srgbClr val="003366"/>
              </a:solidFill>
              <a:round/>
              <a:headEnd/>
              <a:tailEnd type="stealth" w="med" len="lg"/>
            </a:ln>
          </p:spPr>
          <p:txBody>
            <a:bodyPr/>
            <a:lstStyle/>
            <a:p>
              <a:endParaRPr lang="zh-CN" altLang="en-US"/>
            </a:p>
          </p:txBody>
        </p:sp>
        <p:sp>
          <p:nvSpPr>
            <p:cNvPr id="26645" name="Line 22"/>
            <p:cNvSpPr>
              <a:spLocks noChangeShapeType="1"/>
            </p:cNvSpPr>
            <p:nvPr/>
          </p:nvSpPr>
          <p:spPr bwMode="auto">
            <a:xfrm flipH="1">
              <a:off x="2790" y="2523"/>
              <a:ext cx="226" cy="0"/>
            </a:xfrm>
            <a:prstGeom prst="line">
              <a:avLst/>
            </a:prstGeom>
            <a:noFill/>
            <a:ln w="57150">
              <a:solidFill>
                <a:srgbClr val="003366"/>
              </a:solidFill>
              <a:round/>
              <a:headEnd/>
              <a:tailEnd type="stealth" w="med" len="lg"/>
            </a:ln>
          </p:spPr>
          <p:txBody>
            <a:bodyPr/>
            <a:lstStyle/>
            <a:p>
              <a:endParaRPr lang="zh-CN" altLang="en-US"/>
            </a:p>
          </p:txBody>
        </p:sp>
        <p:sp>
          <p:nvSpPr>
            <p:cNvPr id="26646" name="Text Box 24"/>
            <p:cNvSpPr txBox="1">
              <a:spLocks noChangeArrowheads="1"/>
            </p:cNvSpPr>
            <p:nvPr/>
          </p:nvSpPr>
          <p:spPr bwMode="auto">
            <a:xfrm>
              <a:off x="2946" y="1910"/>
              <a:ext cx="312" cy="246"/>
            </a:xfrm>
            <a:prstGeom prst="rect">
              <a:avLst/>
            </a:prstGeom>
            <a:noFill/>
            <a:ln w="9525" algn="ctr">
              <a:noFill/>
              <a:miter lim="800000"/>
              <a:headEnd/>
              <a:tailEnd/>
            </a:ln>
          </p:spPr>
          <p:txBody>
            <a:bodyPr wrap="none">
              <a:spAutoFit/>
            </a:bodyPr>
            <a:lstStyle/>
            <a:p>
              <a:r>
                <a:rPr lang="en-US" altLang="zh-CN" sz="1500" dirty="0"/>
                <a:t>v2</a:t>
              </a:r>
            </a:p>
          </p:txBody>
        </p:sp>
        <p:sp>
          <p:nvSpPr>
            <p:cNvPr id="26647" name="Text Box 25"/>
            <p:cNvSpPr txBox="1">
              <a:spLocks noChangeArrowheads="1"/>
            </p:cNvSpPr>
            <p:nvPr/>
          </p:nvSpPr>
          <p:spPr bwMode="auto">
            <a:xfrm>
              <a:off x="2946" y="2568"/>
              <a:ext cx="312" cy="246"/>
            </a:xfrm>
            <a:prstGeom prst="rect">
              <a:avLst/>
            </a:prstGeom>
            <a:noFill/>
            <a:ln w="9525" algn="ctr">
              <a:noFill/>
              <a:miter lim="800000"/>
              <a:headEnd/>
              <a:tailEnd/>
            </a:ln>
          </p:spPr>
          <p:txBody>
            <a:bodyPr wrap="none">
              <a:spAutoFit/>
            </a:bodyPr>
            <a:lstStyle/>
            <a:p>
              <a:r>
                <a:rPr lang="en-US" altLang="zh-CN" sz="1500" dirty="0"/>
                <a:t>v3</a:t>
              </a:r>
            </a:p>
          </p:txBody>
        </p:sp>
      </p:grpSp>
    </p:spTree>
    <p:extLst>
      <p:ext uri="{BB962C8B-B14F-4D97-AF65-F5344CB8AC3E}">
        <p14:creationId xmlns:p14="http://schemas.microsoft.com/office/powerpoint/2010/main" val="30600299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85900" y="141685"/>
            <a:ext cx="6172200" cy="270272"/>
          </a:xfrm>
        </p:spPr>
        <p:txBody>
          <a:bodyPr/>
          <a:lstStyle/>
          <a:p>
            <a:r>
              <a:rPr lang="en-US" altLang="zh-CN"/>
              <a:t>Geopotential</a:t>
            </a:r>
            <a:endParaRPr lang="zh-CN" altLang="en-US"/>
          </a:p>
        </p:txBody>
      </p:sp>
      <mc:AlternateContent xmlns:mc="http://schemas.openxmlformats.org/markup-compatibility/2006" xmlns:a14="http://schemas.microsoft.com/office/drawing/2010/main">
        <mc:Choice Requires="a14">
          <p:sp>
            <p:nvSpPr>
              <p:cNvPr id="27651" name="Rectangle 3"/>
              <p:cNvSpPr>
                <a:spLocks noGrp="1" noChangeArrowheads="1"/>
              </p:cNvSpPr>
              <p:nvPr>
                <p:ph type="body" idx="1"/>
              </p:nvPr>
            </p:nvSpPr>
            <p:spPr>
              <a:xfrm>
                <a:off x="755576" y="792000"/>
                <a:ext cx="7056784" cy="2931878"/>
              </a:xfrm>
            </p:spPr>
            <p:txBody>
              <a:bodyPr/>
              <a:lstStyle/>
              <a:p>
                <a:pPr>
                  <a:lnSpc>
                    <a:spcPct val="150000"/>
                  </a:lnSpc>
                  <a:spcBef>
                    <a:spcPts val="450"/>
                  </a:spcBef>
                </a:pPr>
                <a:r>
                  <a:rPr lang="en-US" altLang="zh-CN" sz="2000" dirty="0"/>
                  <a:t>Geopotential is defined from hydrostatic balance </a:t>
                </a:r>
              </a:p>
              <a:p>
                <a:pPr marL="0" lvl="1" indent="0" algn="ctr">
                  <a:lnSpc>
                    <a:spcPct val="150000"/>
                  </a:lnSpc>
                  <a:spcBef>
                    <a:spcPts val="450"/>
                  </a:spcBef>
                  <a:buNone/>
                </a:pPr>
                <a14:m>
                  <m:oMathPara xmlns:m="http://schemas.openxmlformats.org/officeDocument/2006/math">
                    <m:oMathParaPr>
                      <m:jc m:val="centerGroup"/>
                    </m:oMathParaPr>
                    <m:oMath xmlns:m="http://schemas.openxmlformats.org/officeDocument/2006/math">
                      <m:r>
                        <a:rPr lang="en-US" altLang="zh-CN" sz="2000" b="1" i="1" dirty="0" smtClean="0">
                          <a:solidFill>
                            <a:srgbClr val="FF0000"/>
                          </a:solidFill>
                          <a:latin typeface="Cambria Math" panose="02040503050406030204" pitchFamily="18" charset="0"/>
                          <a:ea typeface="Cambria Math" panose="02040503050406030204" pitchFamily="18" charset="0"/>
                        </a:rPr>
                        <m:t>𝒅</m:t>
                      </m:r>
                      <m:r>
                        <a:rPr lang="zh-CN" altLang="en-US" sz="2000" b="1" i="1" dirty="0" smtClean="0">
                          <a:solidFill>
                            <a:srgbClr val="FF0000"/>
                          </a:solidFill>
                          <a:latin typeface="Cambria Math" panose="02040503050406030204" pitchFamily="18" charset="0"/>
                          <a:ea typeface="Cambria Math" panose="02040503050406030204" pitchFamily="18" charset="0"/>
                        </a:rPr>
                        <m:t>𝚽</m:t>
                      </m:r>
                      <m:r>
                        <a:rPr lang="zh-CN" altLang="en-US"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𝒈</m:t>
                      </m:r>
                      <m:r>
                        <a:rPr lang="en-US" altLang="zh-CN" sz="2000" b="1" i="1" dirty="0" smtClean="0">
                          <a:solidFill>
                            <a:srgbClr val="FF0000"/>
                          </a:solidFill>
                          <a:latin typeface="Cambria Math" panose="02040503050406030204" pitchFamily="18" charset="0"/>
                          <a:ea typeface="Cambria Math" panose="02040503050406030204" pitchFamily="18" charset="0"/>
                        </a:rPr>
                        <m:t>𝒅𝒛</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zh-CN" altLang="en-US" sz="2000" b="1" i="1" dirty="0" smtClean="0">
                          <a:solidFill>
                            <a:srgbClr val="FF0000"/>
                          </a:solidFill>
                          <a:latin typeface="Cambria Math" panose="02040503050406030204" pitchFamily="18" charset="0"/>
                          <a:ea typeface="Cambria Math" panose="02040503050406030204" pitchFamily="18" charset="0"/>
                        </a:rPr>
                        <m:t>𝜶</m:t>
                      </m:r>
                      <m:r>
                        <a:rPr lang="en-US" altLang="zh-CN" sz="2000" b="1" i="1" dirty="0" smtClean="0">
                          <a:solidFill>
                            <a:srgbClr val="FF0000"/>
                          </a:solidFill>
                          <a:latin typeface="Cambria Math" panose="02040503050406030204" pitchFamily="18" charset="0"/>
                          <a:ea typeface="Cambria Math" panose="02040503050406030204" pitchFamily="18" charset="0"/>
                        </a:rPr>
                        <m:t>𝒅𝒑</m:t>
                      </m:r>
                    </m:oMath>
                  </m:oMathPara>
                </a14:m>
                <a:endParaRPr lang="en-US" altLang="zh-CN" sz="2000" dirty="0">
                  <a:solidFill>
                    <a:srgbClr val="FF0000"/>
                  </a:solidFill>
                </a:endParaRPr>
              </a:p>
              <a:p>
                <a:pPr lvl="1">
                  <a:lnSpc>
                    <a:spcPct val="150000"/>
                  </a:lnSpc>
                  <a:spcBef>
                    <a:spcPts val="450"/>
                  </a:spcBef>
                </a:pPr>
                <a:r>
                  <a:rPr lang="en-US" altLang="zh-CN" sz="2000" dirty="0"/>
                  <a:t>Where </a:t>
                </a:r>
                <a14:m>
                  <m:oMath xmlns:m="http://schemas.openxmlformats.org/officeDocument/2006/math">
                    <m:r>
                      <a:rPr lang="zh-CN" altLang="en-US" sz="2000" b="1" i="1" dirty="0">
                        <a:solidFill>
                          <a:srgbClr val="FF0000"/>
                        </a:solidFill>
                        <a:latin typeface="Cambria Math" panose="02040503050406030204" pitchFamily="18" charset="0"/>
                        <a:ea typeface="Cambria Math" panose="02040503050406030204" pitchFamily="18" charset="0"/>
                      </a:rPr>
                      <m:t>𝜶</m:t>
                    </m:r>
                  </m:oMath>
                </a14:m>
                <a:r>
                  <a:rPr lang="en-US" altLang="zh-CN" sz="2000" dirty="0"/>
                  <a:t> is specific volume. Units of </a:t>
                </a:r>
                <a14:m>
                  <m:oMath xmlns:m="http://schemas.openxmlformats.org/officeDocument/2006/math">
                    <m:r>
                      <a:rPr lang="zh-CN" altLang="en-US" sz="2000" b="1" i="1" dirty="0">
                        <a:solidFill>
                          <a:srgbClr val="FF0000"/>
                        </a:solidFill>
                        <a:latin typeface="Cambria Math" panose="02040503050406030204" pitchFamily="18" charset="0"/>
                        <a:ea typeface="Cambria Math" panose="02040503050406030204" pitchFamily="18" charset="0"/>
                      </a:rPr>
                      <m:t>𝚽</m:t>
                    </m:r>
                  </m:oMath>
                </a14:m>
                <a:r>
                  <a:rPr lang="en-US" altLang="zh-CN" sz="2000" dirty="0"/>
                  <a:t>: m</a:t>
                </a:r>
                <a:r>
                  <a:rPr lang="en-US" altLang="zh-CN" sz="2000" baseline="30000" dirty="0"/>
                  <a:t>2</a:t>
                </a:r>
                <a:r>
                  <a:rPr lang="en-US" altLang="zh-CN" sz="2000" dirty="0"/>
                  <a:t>/sec</a:t>
                </a:r>
                <a:r>
                  <a:rPr lang="en-US" altLang="zh-CN" sz="2000" baseline="30000" dirty="0"/>
                  <a:t>2</a:t>
                </a:r>
                <a:r>
                  <a:rPr lang="en-US" altLang="zh-CN" sz="2000" dirty="0"/>
                  <a:t> or J/kg.  </a:t>
                </a:r>
              </a:p>
            </p:txBody>
          </p:sp>
        </mc:Choice>
        <mc:Fallback xmlns="">
          <p:sp>
            <p:nvSpPr>
              <p:cNvPr id="27651" name="Rectangle 3"/>
              <p:cNvSpPr>
                <a:spLocks noGrp="1" noRot="1" noChangeAspect="1" noMove="1" noResize="1" noEditPoints="1" noAdjustHandles="1" noChangeArrowheads="1" noChangeShapeType="1" noTextEdit="1"/>
              </p:cNvSpPr>
              <p:nvPr>
                <p:ph type="body" idx="1"/>
              </p:nvPr>
            </p:nvSpPr>
            <p:spPr>
              <a:xfrm>
                <a:off x="755576" y="792000"/>
                <a:ext cx="7056784" cy="2931878"/>
              </a:xfr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435661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141685"/>
            <a:ext cx="6172200" cy="270272"/>
          </a:xfrm>
        </p:spPr>
        <p:txBody>
          <a:bodyPr/>
          <a:lstStyle/>
          <a:p>
            <a:r>
              <a:rPr lang="en-US" altLang="zh-CN"/>
              <a:t>Geopotential Height</a:t>
            </a:r>
            <a:endParaRPr lang="zh-CN" altLang="en-US"/>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504000" y="792000"/>
                <a:ext cx="8136000" cy="3394472"/>
              </a:xfrm>
            </p:spPr>
            <p:txBody>
              <a:bodyPr/>
              <a:lstStyle/>
              <a:p>
                <a:pPr>
                  <a:spcBef>
                    <a:spcPts val="450"/>
                  </a:spcBef>
                </a:pPr>
                <a:r>
                  <a:rPr lang="en-US" altLang="zh-CN" sz="2000" dirty="0"/>
                  <a:t>For two isobaric surfaces </a:t>
                </a:r>
                <a14:m>
                  <m:oMath xmlns:m="http://schemas.openxmlformats.org/officeDocument/2006/math">
                    <m:sSub>
                      <m:sSubPr>
                        <m:ctrlPr>
                          <a:rPr lang="en-US" altLang="zh-CN" sz="2000" b="1" i="1" dirty="0">
                            <a:solidFill>
                              <a:srgbClr val="FF0000"/>
                            </a:solidFill>
                            <a:latin typeface="Cambria Math" panose="02040503050406030204" pitchFamily="18" charset="0"/>
                          </a:rPr>
                        </m:ctrlPr>
                      </m:sSubPr>
                      <m:e>
                        <m:r>
                          <a:rPr lang="en-US" altLang="zh-CN" sz="2000" b="1" i="1" dirty="0">
                            <a:solidFill>
                              <a:srgbClr val="FF0000"/>
                            </a:solidFill>
                            <a:latin typeface="Cambria Math" panose="02040503050406030204" pitchFamily="18" charset="0"/>
                          </a:rPr>
                          <m:t>𝒑</m:t>
                        </m:r>
                      </m:e>
                      <m:sub>
                        <m:r>
                          <a:rPr lang="en-US" altLang="zh-CN" sz="2000" b="1" i="1" dirty="0" smtClean="0">
                            <a:solidFill>
                              <a:srgbClr val="FF0000"/>
                            </a:solidFill>
                            <a:latin typeface="Cambria Math" panose="02040503050406030204" pitchFamily="18" charset="0"/>
                          </a:rPr>
                          <m:t>𝟐</m:t>
                        </m:r>
                      </m:sub>
                    </m:sSub>
                  </m:oMath>
                </a14:m>
                <a:r>
                  <a:rPr lang="en-US" altLang="zh-CN" sz="2000" dirty="0"/>
                  <a:t> (upper) and </a:t>
                </a:r>
                <a14:m>
                  <m:oMath xmlns:m="http://schemas.openxmlformats.org/officeDocument/2006/math">
                    <m:sSub>
                      <m:sSubPr>
                        <m:ctrlPr>
                          <a:rPr lang="en-US" altLang="zh-CN" sz="2000" b="1" i="1" dirty="0">
                            <a:solidFill>
                              <a:srgbClr val="FF0000"/>
                            </a:solidFill>
                            <a:latin typeface="Cambria Math" panose="02040503050406030204" pitchFamily="18" charset="0"/>
                          </a:rPr>
                        </m:ctrlPr>
                      </m:sSubPr>
                      <m:e>
                        <m:r>
                          <a:rPr lang="en-US" altLang="zh-CN" sz="2000" b="1" i="1" dirty="0">
                            <a:solidFill>
                              <a:srgbClr val="FF0000"/>
                            </a:solidFill>
                            <a:latin typeface="Cambria Math" panose="02040503050406030204" pitchFamily="18" charset="0"/>
                          </a:rPr>
                          <m:t>𝒑</m:t>
                        </m:r>
                      </m:e>
                      <m:sub>
                        <m:r>
                          <a:rPr lang="en-US" altLang="zh-CN" sz="2000" b="1" i="1" dirty="0">
                            <a:solidFill>
                              <a:srgbClr val="FF0000"/>
                            </a:solidFill>
                            <a:latin typeface="Cambria Math" panose="02040503050406030204" pitchFamily="18" charset="0"/>
                          </a:rPr>
                          <m:t>𝟏</m:t>
                        </m:r>
                      </m:sub>
                    </m:sSub>
                  </m:oMath>
                </a14:m>
                <a:r>
                  <a:rPr lang="en-US" altLang="zh-CN" sz="2000" dirty="0"/>
                  <a:t>(lower), the geopotential is </a:t>
                </a:r>
              </a:p>
              <a:p>
                <a:pPr marL="0" lvl="1" indent="0" algn="ctr">
                  <a:spcBef>
                    <a:spcPts val="450"/>
                  </a:spcBef>
                  <a:buNone/>
                </a:pPr>
                <a14:m>
                  <m:oMathPara xmlns:m="http://schemas.openxmlformats.org/officeDocument/2006/math">
                    <m:oMathParaPr>
                      <m:jc m:val="centerGroup"/>
                    </m:oMathParaPr>
                    <m:oMath xmlns:m="http://schemas.openxmlformats.org/officeDocument/2006/math">
                      <m:r>
                        <a:rPr lang="zh-CN" altLang="en-US" sz="2000" b="1" i="1" dirty="0" smtClean="0">
                          <a:solidFill>
                            <a:srgbClr val="FF0000"/>
                          </a:solidFill>
                          <a:latin typeface="Cambria Math" panose="02040503050406030204" pitchFamily="18" charset="0"/>
                          <a:ea typeface="Cambria Math" panose="02040503050406030204" pitchFamily="18" charset="0"/>
                        </a:rPr>
                        <m:t>𝚽</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𝒈</m:t>
                      </m:r>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en-US" altLang="zh-CN" sz="2000" b="1" i="1" dirty="0">
                              <a:solidFill>
                                <a:srgbClr val="FF0000"/>
                              </a:solidFill>
                              <a:latin typeface="Cambria Math" panose="02040503050406030204" pitchFamily="18" charset="0"/>
                              <a:ea typeface="Cambria Math" panose="02040503050406030204" pitchFamily="18" charset="0"/>
                            </a:rPr>
                            <m:t>𝒅𝒛</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𝒈</m:t>
                          </m:r>
                          <m:d>
                            <m:dPr>
                              <m:ctrlPr>
                                <a:rPr lang="en-US" altLang="zh-CN" sz="2000" b="1" i="1" dirty="0" smtClean="0">
                                  <a:solidFill>
                                    <a:srgbClr val="FF0000"/>
                                  </a:solidFill>
                                  <a:latin typeface="Cambria Math" panose="02040503050406030204" pitchFamily="18" charset="0"/>
                                  <a:ea typeface="Cambria Math" panose="02040503050406030204" pitchFamily="18" charset="0"/>
                                </a:rPr>
                              </m:ctrlPr>
                            </m:dPr>
                            <m:e>
                              <m:sSub>
                                <m:sSubPr>
                                  <m:ctrlPr>
                                    <a:rPr lang="en-US" altLang="zh-CN" sz="2000" b="1" i="1" dirty="0" smtClean="0">
                                      <a:solidFill>
                                        <a:srgbClr val="FF0000"/>
                                      </a:solidFill>
                                      <a:latin typeface="Cambria Math" panose="02040503050406030204" pitchFamily="18" charset="0"/>
                                      <a:ea typeface="Cambria Math" panose="02040503050406030204" pitchFamily="18" charset="0"/>
                                    </a:rPr>
                                  </m:ctrlPr>
                                </m:sSubPr>
                                <m:e>
                                  <m:r>
                                    <a:rPr lang="en-US" altLang="zh-CN" sz="2000" b="1" i="1" dirty="0" smtClean="0">
                                      <a:solidFill>
                                        <a:srgbClr val="FF0000"/>
                                      </a:solidFill>
                                      <a:latin typeface="Cambria Math" panose="02040503050406030204" pitchFamily="18" charset="0"/>
                                      <a:ea typeface="Cambria Math" panose="02040503050406030204" pitchFamily="18" charset="0"/>
                                    </a:rPr>
                                    <m:t>𝒛</m:t>
                                  </m:r>
                                </m:e>
                                <m:sub>
                                  <m:r>
                                    <a:rPr lang="en-US" altLang="zh-CN" sz="2000" b="1" i="1" dirty="0" smtClean="0">
                                      <a:solidFill>
                                        <a:srgbClr val="FF0000"/>
                                      </a:solidFill>
                                      <a:latin typeface="Cambria Math" panose="02040503050406030204" pitchFamily="18" charset="0"/>
                                      <a:ea typeface="Cambria Math" panose="02040503050406030204" pitchFamily="18" charset="0"/>
                                    </a:rPr>
                                    <m:t>𝟐</m:t>
                                  </m:r>
                                </m:sub>
                              </m:sSub>
                              <m:r>
                                <a:rPr lang="en-US" altLang="zh-CN" sz="2000" b="1" i="1" dirty="0" smtClean="0">
                                  <a:solidFill>
                                    <a:srgbClr val="FF0000"/>
                                  </a:solidFill>
                                  <a:latin typeface="Cambria Math" panose="02040503050406030204" pitchFamily="18" charset="0"/>
                                  <a:ea typeface="Cambria Math" panose="02040503050406030204" pitchFamily="18" charset="0"/>
                                </a:rPr>
                                <m:t>−</m:t>
                              </m:r>
                              <m:sSub>
                                <m:sSubPr>
                                  <m:ctrlPr>
                                    <a:rPr lang="en-US" altLang="zh-CN" sz="2000" b="1" i="1" dirty="0" smtClean="0">
                                      <a:solidFill>
                                        <a:srgbClr val="FF0000"/>
                                      </a:solidFill>
                                      <a:latin typeface="Cambria Math" panose="02040503050406030204" pitchFamily="18" charset="0"/>
                                      <a:ea typeface="Cambria Math" panose="02040503050406030204" pitchFamily="18" charset="0"/>
                                    </a:rPr>
                                  </m:ctrlPr>
                                </m:sSubPr>
                                <m:e>
                                  <m:r>
                                    <a:rPr lang="en-US" altLang="zh-CN" sz="2000" b="1" i="1" dirty="0" smtClean="0">
                                      <a:solidFill>
                                        <a:srgbClr val="FF0000"/>
                                      </a:solidFill>
                                      <a:latin typeface="Cambria Math" panose="02040503050406030204" pitchFamily="18" charset="0"/>
                                      <a:ea typeface="Cambria Math" panose="02040503050406030204" pitchFamily="18" charset="0"/>
                                    </a:rPr>
                                    <m:t>𝒛</m:t>
                                  </m:r>
                                </m:e>
                                <m:sub>
                                  <m:r>
                                    <a:rPr lang="en-US" altLang="zh-CN" sz="2000" b="1" i="1" dirty="0" smtClean="0">
                                      <a:solidFill>
                                        <a:srgbClr val="FF0000"/>
                                      </a:solidFill>
                                      <a:latin typeface="Cambria Math" panose="02040503050406030204" pitchFamily="18" charset="0"/>
                                      <a:ea typeface="Cambria Math" panose="02040503050406030204" pitchFamily="18" charset="0"/>
                                    </a:rPr>
                                    <m:t>𝟏</m:t>
                                  </m:r>
                                </m:sub>
                              </m:sSub>
                            </m:e>
                          </m:d>
                          <m:r>
                            <a:rPr lang="en-US" altLang="zh-CN" sz="2000" b="1" i="1" dirty="0"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zh-CN" altLang="en-US" sz="2000" b="1" i="1" dirty="0" smtClean="0">
                                  <a:solidFill>
                                    <a:srgbClr val="FF0000"/>
                                  </a:solidFill>
                                  <a:latin typeface="Cambria Math" panose="02040503050406030204" pitchFamily="18" charset="0"/>
                                  <a:ea typeface="Cambria Math" panose="02040503050406030204" pitchFamily="18" charset="0"/>
                                </a:rPr>
                                <m:t>𝜶</m:t>
                              </m:r>
                              <m:r>
                                <a:rPr lang="en-US" altLang="zh-CN" sz="2000" b="1" i="1" dirty="0">
                                  <a:solidFill>
                                    <a:srgbClr val="FF0000"/>
                                  </a:solidFill>
                                  <a:latin typeface="Cambria Math" panose="02040503050406030204" pitchFamily="18" charset="0"/>
                                  <a:ea typeface="Cambria Math" panose="02040503050406030204" pitchFamily="18" charset="0"/>
                                </a:rPr>
                                <m:t>𝒅</m:t>
                              </m:r>
                              <m:r>
                                <a:rPr lang="en-US" altLang="zh-CN" sz="2000" b="1" i="1" dirty="0" smtClean="0">
                                  <a:solidFill>
                                    <a:srgbClr val="FF0000"/>
                                  </a:solidFill>
                                  <a:latin typeface="Cambria Math" panose="02040503050406030204" pitchFamily="18" charset="0"/>
                                  <a:ea typeface="Cambria Math" panose="02040503050406030204" pitchFamily="18" charset="0"/>
                                </a:rPr>
                                <m:t>𝒑</m:t>
                              </m:r>
                            </m:e>
                          </m:nary>
                        </m:e>
                      </m:nary>
                    </m:oMath>
                  </m:oMathPara>
                </a14:m>
                <a:endParaRPr lang="en-US" altLang="zh-CN" sz="2000" dirty="0">
                  <a:solidFill>
                    <a:srgbClr val="FF0000"/>
                  </a:solidFill>
                </a:endParaRPr>
              </a:p>
              <a:p>
                <a:pPr>
                  <a:spcBef>
                    <a:spcPts val="450"/>
                  </a:spcBef>
                </a:pPr>
                <a:r>
                  <a:rPr lang="en-US" altLang="zh-CN" sz="2000" dirty="0"/>
                  <a:t> </a:t>
                </a:r>
                <a:r>
                  <a:rPr lang="en-US" altLang="zh-CN" sz="2000" i="1" dirty="0"/>
                  <a:t>Geopotential height</a:t>
                </a:r>
                <a:r>
                  <a:rPr lang="en-US" altLang="zh-CN" sz="2000" dirty="0"/>
                  <a:t> is defined as</a:t>
                </a:r>
              </a:p>
              <a:p>
                <a:pPr marL="0" lvl="1" indent="0" algn="ctr">
                  <a:spcBef>
                    <a:spcPts val="450"/>
                  </a:spcBef>
                  <a:buNone/>
                </a:pPr>
                <a14:m>
                  <m:oMathPara xmlns:m="http://schemas.openxmlformats.org/officeDocument/2006/math">
                    <m:oMathParaPr>
                      <m:jc m:val="centerGroup"/>
                    </m:oMathParaPr>
                    <m:oMath xmlns:m="http://schemas.openxmlformats.org/officeDocument/2006/math">
                      <m:r>
                        <a:rPr lang="en-US" altLang="zh-CN" sz="2000" b="1" i="1" dirty="0" smtClean="0">
                          <a:solidFill>
                            <a:srgbClr val="FF0000"/>
                          </a:solidFill>
                          <a:latin typeface="Cambria Math" panose="02040503050406030204" pitchFamily="18" charset="0"/>
                          <a:ea typeface="Cambria Math" panose="02040503050406030204" pitchFamily="18" charset="0"/>
                        </a:rPr>
                        <m:t>𝒁</m:t>
                      </m:r>
                      <m:r>
                        <a:rPr lang="en-US" altLang="zh-CN" sz="2000" b="1" i="1" dirty="0">
                          <a:solidFill>
                            <a:srgbClr val="FF0000"/>
                          </a:solidFill>
                          <a:latin typeface="Cambria Math" panose="02040503050406030204" pitchFamily="18" charset="0"/>
                          <a:ea typeface="Cambria Math" panose="02040503050406030204" pitchFamily="18" charset="0"/>
                        </a:rPr>
                        <m:t>=</m:t>
                      </m:r>
                      <m:sSup>
                        <m:sSupPr>
                          <m:ctrlPr>
                            <a:rPr lang="en-US" altLang="zh-CN" sz="2000" b="1" i="1" dirty="0">
                              <a:solidFill>
                                <a:srgbClr val="FF0000"/>
                              </a:solidFill>
                              <a:latin typeface="Cambria Math" panose="02040503050406030204" pitchFamily="18" charset="0"/>
                              <a:ea typeface="Cambria Math" panose="02040503050406030204" pitchFamily="18" charset="0"/>
                            </a:rPr>
                          </m:ctrlPr>
                        </m:sSupPr>
                        <m:e>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𝟗</m:t>
                          </m:r>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𝟖</m:t>
                          </m:r>
                          <m:r>
                            <a:rPr lang="en-US" altLang="zh-CN" sz="2000" b="1" i="1" dirty="0">
                              <a:solidFill>
                                <a:srgbClr val="FF0000"/>
                              </a:solidFill>
                              <a:latin typeface="Cambria Math" panose="02040503050406030204" pitchFamily="18" charset="0"/>
                              <a:ea typeface="Cambria Math" panose="02040503050406030204" pitchFamily="18" charset="0"/>
                            </a:rPr>
                            <m:t>)</m:t>
                          </m:r>
                        </m:e>
                        <m:sup>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𝟏</m:t>
                          </m:r>
                        </m:sup>
                      </m:sSup>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en-US" altLang="zh-CN" sz="2000" b="1" i="1" dirty="0" smtClean="0">
                              <a:solidFill>
                                <a:srgbClr val="FF0000"/>
                              </a:solidFill>
                              <a:latin typeface="Cambria Math" panose="02040503050406030204" pitchFamily="18" charset="0"/>
                              <a:ea typeface="Cambria Math" panose="02040503050406030204" pitchFamily="18" charset="0"/>
                            </a:rPr>
                            <m:t>𝒈</m:t>
                          </m:r>
                          <m:r>
                            <a:rPr lang="en-US" altLang="zh-CN" sz="2000" b="1" i="1" dirty="0">
                              <a:solidFill>
                                <a:srgbClr val="FF0000"/>
                              </a:solidFill>
                              <a:latin typeface="Cambria Math" panose="02040503050406030204" pitchFamily="18" charset="0"/>
                              <a:ea typeface="Cambria Math" panose="02040503050406030204" pitchFamily="18" charset="0"/>
                            </a:rPr>
                            <m:t>𝒅</m:t>
                          </m:r>
                          <m:r>
                            <a:rPr lang="en-US" altLang="zh-CN" sz="2000" b="1" i="1" dirty="0" smtClean="0">
                              <a:solidFill>
                                <a:srgbClr val="FF0000"/>
                              </a:solidFill>
                              <a:latin typeface="Cambria Math" panose="02040503050406030204" pitchFamily="18" charset="0"/>
                              <a:ea typeface="Cambria Math" panose="02040503050406030204" pitchFamily="18" charset="0"/>
                            </a:rPr>
                            <m:t>𝒛</m:t>
                          </m:r>
                        </m:e>
                      </m:nary>
                      <m:r>
                        <a:rPr lang="en-US" altLang="zh-CN" sz="20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2000" b="1" i="1" dirty="0">
                              <a:solidFill>
                                <a:srgbClr val="FF0000"/>
                              </a:solidFill>
                              <a:latin typeface="Cambria Math" panose="02040503050406030204" pitchFamily="18" charset="0"/>
                              <a:ea typeface="Cambria Math" panose="02040503050406030204" pitchFamily="18" charset="0"/>
                            </a:rPr>
                          </m:ctrlPr>
                        </m:sSupPr>
                        <m:e>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𝟗</m:t>
                          </m:r>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𝟖</m:t>
                          </m:r>
                          <m:r>
                            <a:rPr lang="en-US" altLang="zh-CN" sz="2000" b="1" i="1" dirty="0">
                              <a:solidFill>
                                <a:srgbClr val="FF0000"/>
                              </a:solidFill>
                              <a:latin typeface="Cambria Math" panose="02040503050406030204" pitchFamily="18" charset="0"/>
                              <a:ea typeface="Cambria Math" panose="02040503050406030204" pitchFamily="18" charset="0"/>
                            </a:rPr>
                            <m:t>)</m:t>
                          </m:r>
                        </m:e>
                        <m:sup>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𝟏</m:t>
                          </m:r>
                        </m:sup>
                      </m:sSup>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zh-CN" altLang="en-US" sz="2000" b="1" i="1" dirty="0" smtClean="0">
                              <a:solidFill>
                                <a:srgbClr val="FF0000"/>
                              </a:solidFill>
                              <a:latin typeface="Cambria Math" panose="02040503050406030204" pitchFamily="18" charset="0"/>
                              <a:ea typeface="Cambria Math" panose="02040503050406030204" pitchFamily="18" charset="0"/>
                            </a:rPr>
                            <m:t>𝜶</m:t>
                          </m:r>
                          <m:r>
                            <a:rPr lang="en-US" altLang="zh-CN" sz="2000" b="1" i="1" dirty="0">
                              <a:solidFill>
                                <a:srgbClr val="FF0000"/>
                              </a:solidFill>
                              <a:latin typeface="Cambria Math" panose="02040503050406030204" pitchFamily="18" charset="0"/>
                              <a:ea typeface="Cambria Math" panose="02040503050406030204" pitchFamily="18" charset="0"/>
                            </a:rPr>
                            <m:t>𝒅</m:t>
                          </m:r>
                          <m:r>
                            <a:rPr lang="en-US" altLang="zh-CN" sz="2000" b="1" i="1" dirty="0" smtClean="0">
                              <a:solidFill>
                                <a:srgbClr val="FF0000"/>
                              </a:solidFill>
                              <a:latin typeface="Cambria Math" panose="02040503050406030204" pitchFamily="18" charset="0"/>
                              <a:ea typeface="Cambria Math" panose="02040503050406030204" pitchFamily="18" charset="0"/>
                            </a:rPr>
                            <m:t>𝒑</m:t>
                          </m:r>
                        </m:e>
                      </m:nary>
                    </m:oMath>
                  </m:oMathPara>
                </a14:m>
                <a:endParaRPr lang="en-US" altLang="zh-CN" sz="2000" dirty="0">
                  <a:solidFill>
                    <a:srgbClr val="FF0000"/>
                  </a:solidFill>
                </a:endParaRP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504000" y="792000"/>
                <a:ext cx="8136000" cy="3394472"/>
              </a:xfrm>
              <a:blipFill>
                <a:blip r:embed="rId3"/>
                <a:stretch>
                  <a:fillRect t="-10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18251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141685"/>
            <a:ext cx="6172200" cy="270272"/>
          </a:xfrm>
        </p:spPr>
        <p:txBody>
          <a:bodyPr/>
          <a:lstStyle/>
          <a:p>
            <a:r>
              <a:rPr lang="en-US" altLang="zh-CN" dirty="0"/>
              <a:t>Geopotential Height Anomalies</a:t>
            </a:r>
            <a:endParaRPr lang="zh-CN" altLang="en-US" dirty="0"/>
          </a:p>
        </p:txBody>
      </p:sp>
      <mc:AlternateContent xmlns:mc="http://schemas.openxmlformats.org/markup-compatibility/2006" xmlns:a14="http://schemas.microsoft.com/office/drawing/2010/main">
        <mc:Choice Requires="a14">
          <p:sp>
            <p:nvSpPr>
              <p:cNvPr id="29699" name="Rectangle 3"/>
              <p:cNvSpPr>
                <a:spLocks noGrp="1" noChangeArrowheads="1"/>
              </p:cNvSpPr>
              <p:nvPr>
                <p:ph type="body" idx="1"/>
              </p:nvPr>
            </p:nvSpPr>
            <p:spPr>
              <a:xfrm>
                <a:off x="503999" y="792000"/>
                <a:ext cx="8136000" cy="3683794"/>
              </a:xfrm>
            </p:spPr>
            <p:txBody>
              <a:bodyPr/>
              <a:lstStyle/>
              <a:p>
                <a:pPr>
                  <a:spcBef>
                    <a:spcPct val="40000"/>
                  </a:spcBef>
                </a:pPr>
                <a:r>
                  <a:rPr lang="en-US" altLang="zh-CN" sz="2000" dirty="0"/>
                  <a:t>Most practical calculations, use the specific volume anomaly </a:t>
                </a:r>
                <a:endParaRPr lang="en-US" altLang="zh-CN" sz="2000" b="1" i="1" dirty="0">
                  <a:solidFill>
                    <a:srgbClr val="FF0000"/>
                  </a:solidFill>
                  <a:latin typeface="Cambria Math" panose="02040503050406030204" pitchFamily="18" charset="0"/>
                  <a:ea typeface="Cambria Math" panose="02040503050406030204" pitchFamily="18" charset="0"/>
                </a:endParaRPr>
              </a:p>
              <a:p>
                <a:pPr marL="0" indent="0" algn="ctr">
                  <a:spcBef>
                    <a:spcPct val="40000"/>
                  </a:spcBef>
                  <a:buNone/>
                </a:pPr>
                <a14:m>
                  <m:oMath xmlns:m="http://schemas.openxmlformats.org/officeDocument/2006/math">
                    <m:r>
                      <a:rPr lang="zh-CN" altLang="en-US" sz="2000" b="1" i="1" dirty="0">
                        <a:solidFill>
                          <a:srgbClr val="FF0000"/>
                        </a:solidFill>
                        <a:latin typeface="Cambria Math" panose="02040503050406030204" pitchFamily="18" charset="0"/>
                        <a:ea typeface="Cambria Math" panose="02040503050406030204" pitchFamily="18" charset="0"/>
                      </a:rPr>
                      <m:t>𝜹</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zh-CN" altLang="en-US" sz="2000" b="1" i="1" dirty="0" smtClean="0">
                        <a:solidFill>
                          <a:srgbClr val="FF0000"/>
                        </a:solidFill>
                        <a:latin typeface="Cambria Math" panose="02040503050406030204" pitchFamily="18" charset="0"/>
                        <a:ea typeface="Cambria Math" panose="02040503050406030204" pitchFamily="18" charset="0"/>
                      </a:rPr>
                      <m:t>𝜶</m:t>
                    </m:r>
                    <m:d>
                      <m:dPr>
                        <m:ctrlPr>
                          <a:rPr lang="en-US" altLang="zh-CN" sz="2000" b="1" i="1" dirty="0" smtClean="0">
                            <a:solidFill>
                              <a:srgbClr val="FF0000"/>
                            </a:solidFill>
                            <a:latin typeface="Cambria Math" panose="02040503050406030204" pitchFamily="18" charset="0"/>
                            <a:ea typeface="Cambria Math" panose="02040503050406030204" pitchFamily="18" charset="0"/>
                          </a:rPr>
                        </m:ctrlPr>
                      </m:dPr>
                      <m:e>
                        <m:r>
                          <a:rPr lang="en-US" altLang="zh-CN" sz="2000" b="1" i="1" dirty="0" smtClean="0">
                            <a:solidFill>
                              <a:srgbClr val="FF0000"/>
                            </a:solidFill>
                            <a:latin typeface="Cambria Math" panose="02040503050406030204" pitchFamily="18" charset="0"/>
                            <a:ea typeface="Cambria Math" panose="02040503050406030204" pitchFamily="18" charset="0"/>
                          </a:rPr>
                          <m:t>𝑺</m:t>
                        </m:r>
                        <m:r>
                          <a:rPr lang="en-US" altLang="zh-CN" sz="2000" b="1" i="1" dirty="0" smtClean="0">
                            <a:solidFill>
                              <a:srgbClr val="FF0000"/>
                            </a:solidFill>
                            <a:latin typeface="Cambria Math" panose="02040503050406030204" pitchFamily="18" charset="0"/>
                            <a:ea typeface="Cambria Math" panose="02040503050406030204" pitchFamily="18" charset="0"/>
                          </a:rPr>
                          <m:t>, </m:t>
                        </m:r>
                        <m:r>
                          <a:rPr lang="en-US" altLang="zh-CN" sz="2000" b="1" i="1" dirty="0" smtClean="0">
                            <a:solidFill>
                              <a:srgbClr val="FF0000"/>
                            </a:solidFill>
                            <a:latin typeface="Cambria Math" panose="02040503050406030204" pitchFamily="18" charset="0"/>
                            <a:ea typeface="Cambria Math" panose="02040503050406030204" pitchFamily="18" charset="0"/>
                          </a:rPr>
                          <m:t>𝑻</m:t>
                        </m:r>
                        <m:r>
                          <a:rPr lang="en-US" altLang="zh-CN" sz="2000" b="1" i="1" dirty="0" smtClean="0">
                            <a:solidFill>
                              <a:srgbClr val="FF0000"/>
                            </a:solidFill>
                            <a:latin typeface="Cambria Math" panose="02040503050406030204" pitchFamily="18" charset="0"/>
                            <a:ea typeface="Cambria Math" panose="02040503050406030204" pitchFamily="18" charset="0"/>
                          </a:rPr>
                          <m:t>, </m:t>
                        </m:r>
                        <m:r>
                          <a:rPr lang="en-US" altLang="zh-CN" sz="2000" b="1" i="1" dirty="0" smtClean="0">
                            <a:solidFill>
                              <a:srgbClr val="FF0000"/>
                            </a:solidFill>
                            <a:latin typeface="Cambria Math" panose="02040503050406030204" pitchFamily="18" charset="0"/>
                            <a:ea typeface="Cambria Math" panose="02040503050406030204" pitchFamily="18" charset="0"/>
                          </a:rPr>
                          <m:t>𝒑</m:t>
                        </m:r>
                      </m:e>
                    </m:d>
                    <m:r>
                      <a:rPr lang="en-US" altLang="zh-CN" sz="2000" b="1" i="1" dirty="0" smtClean="0">
                        <a:solidFill>
                          <a:srgbClr val="FF0000"/>
                        </a:solidFill>
                        <a:latin typeface="Cambria Math" panose="02040503050406030204" pitchFamily="18" charset="0"/>
                        <a:ea typeface="Cambria Math" panose="02040503050406030204" pitchFamily="18" charset="0"/>
                      </a:rPr>
                      <m:t>−</m:t>
                    </m:r>
                    <m:r>
                      <a:rPr lang="zh-CN" altLang="en-US" sz="2000" b="1" i="1" dirty="0">
                        <a:solidFill>
                          <a:srgbClr val="FF0000"/>
                        </a:solidFill>
                        <a:latin typeface="Cambria Math" panose="02040503050406030204" pitchFamily="18" charset="0"/>
                        <a:ea typeface="Cambria Math" panose="02040503050406030204" pitchFamily="18" charset="0"/>
                      </a:rPr>
                      <m:t>𝜶</m:t>
                    </m:r>
                    <m:d>
                      <m:dPr>
                        <m:ctrlPr>
                          <a:rPr lang="en-US" altLang="zh-CN" sz="2000" b="1" i="1" dirty="0">
                            <a:solidFill>
                              <a:srgbClr val="FF0000"/>
                            </a:solidFill>
                            <a:latin typeface="Cambria Math" panose="02040503050406030204" pitchFamily="18" charset="0"/>
                            <a:ea typeface="Cambria Math" panose="02040503050406030204" pitchFamily="18" charset="0"/>
                          </a:rPr>
                        </m:ctrlPr>
                      </m:dPr>
                      <m:e>
                        <m:r>
                          <a:rPr lang="en-US" altLang="zh-CN" sz="2000" b="1" i="1" dirty="0" smtClean="0">
                            <a:solidFill>
                              <a:srgbClr val="FF0000"/>
                            </a:solidFill>
                            <a:latin typeface="Cambria Math" panose="02040503050406030204" pitchFamily="18" charset="0"/>
                            <a:ea typeface="Cambria Math" panose="02040503050406030204" pitchFamily="18" charset="0"/>
                          </a:rPr>
                          <m:t>𝟑𝟓</m:t>
                        </m:r>
                        <m:r>
                          <a:rPr lang="en-US" altLang="zh-CN" sz="2000" b="1" i="1" dirty="0">
                            <a:solidFill>
                              <a:srgbClr val="FF0000"/>
                            </a:solidFill>
                            <a:latin typeface="Cambria Math" panose="02040503050406030204" pitchFamily="18" charset="0"/>
                            <a:ea typeface="Cambria Math" panose="02040503050406030204" pitchFamily="18" charset="0"/>
                          </a:rPr>
                          <m:t>, </m:t>
                        </m:r>
                        <m:r>
                          <a:rPr lang="en-US" altLang="zh-CN" sz="2000" b="1" i="1" dirty="0" smtClean="0">
                            <a:solidFill>
                              <a:srgbClr val="FF0000"/>
                            </a:solidFill>
                            <a:latin typeface="Cambria Math" panose="02040503050406030204" pitchFamily="18" charset="0"/>
                            <a:ea typeface="Cambria Math" panose="02040503050406030204" pitchFamily="18" charset="0"/>
                          </a:rPr>
                          <m:t>𝟎</m:t>
                        </m:r>
                        <m:r>
                          <a:rPr lang="en-US" altLang="zh-CN" sz="2000" b="1" i="1" dirty="0">
                            <a:solidFill>
                              <a:srgbClr val="FF0000"/>
                            </a:solidFill>
                            <a:latin typeface="Cambria Math" panose="02040503050406030204" pitchFamily="18" charset="0"/>
                            <a:ea typeface="Cambria Math" panose="02040503050406030204" pitchFamily="18" charset="0"/>
                          </a:rPr>
                          <m:t>, </m:t>
                        </m:r>
                        <m:r>
                          <a:rPr lang="en-US" altLang="zh-CN" sz="2000" b="1" i="1" dirty="0">
                            <a:solidFill>
                              <a:srgbClr val="FF0000"/>
                            </a:solidFill>
                            <a:latin typeface="Cambria Math" panose="02040503050406030204" pitchFamily="18" charset="0"/>
                            <a:ea typeface="Cambria Math" panose="02040503050406030204" pitchFamily="18" charset="0"/>
                          </a:rPr>
                          <m:t>𝒑</m:t>
                        </m:r>
                      </m:e>
                    </m:d>
                  </m:oMath>
                </a14:m>
                <a:r>
                  <a:rPr lang="en-US" altLang="zh-CN" sz="2000" dirty="0"/>
                  <a:t> </a:t>
                </a:r>
              </a:p>
              <a:p>
                <a:pPr>
                  <a:spcBef>
                    <a:spcPct val="40000"/>
                  </a:spcBef>
                </a:pPr>
                <a:r>
                  <a:rPr lang="en-US" altLang="zh-CN" sz="2000" dirty="0"/>
                  <a:t>to compute the </a:t>
                </a:r>
                <a:r>
                  <a:rPr lang="en-US" altLang="zh-CN" sz="2000" b="1" i="1" dirty="0"/>
                  <a:t>geopotential anomaly</a:t>
                </a:r>
                <a:r>
                  <a:rPr lang="en-US" altLang="zh-CN" sz="2000" dirty="0"/>
                  <a:t> </a:t>
                </a:r>
              </a:p>
              <a:p>
                <a:pPr marL="0" lvl="1" indent="0" algn="ctr">
                  <a:spcBef>
                    <a:spcPct val="40000"/>
                  </a:spcBef>
                  <a:buNone/>
                </a:pPr>
                <a14:m>
                  <m:oMathPara xmlns:m="http://schemas.openxmlformats.org/officeDocument/2006/math">
                    <m:oMathParaPr>
                      <m:jc m:val="centerGroup"/>
                    </m:oMathParaPr>
                    <m:oMath xmlns:m="http://schemas.openxmlformats.org/officeDocument/2006/math">
                      <m:r>
                        <a:rPr lang="zh-CN" altLang="en-US" sz="2000" b="1" i="1" dirty="0" smtClean="0">
                          <a:solidFill>
                            <a:srgbClr val="FF0000"/>
                          </a:solidFill>
                          <a:latin typeface="Cambria Math" panose="02040503050406030204" pitchFamily="18" charset="0"/>
                          <a:ea typeface="Cambria Math" panose="02040503050406030204" pitchFamily="18" charset="0"/>
                        </a:rPr>
                        <m:t>𝚫𝚽</m:t>
                      </m:r>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zh-CN" altLang="en-US" sz="2000" b="1" i="1" dirty="0">
                              <a:solidFill>
                                <a:srgbClr val="FF0000"/>
                              </a:solidFill>
                              <a:latin typeface="Cambria Math" panose="02040503050406030204" pitchFamily="18" charset="0"/>
                              <a:ea typeface="Cambria Math" panose="02040503050406030204" pitchFamily="18" charset="0"/>
                            </a:rPr>
                            <m:t>𝜹</m:t>
                          </m:r>
                          <m:r>
                            <a:rPr lang="en-US" altLang="zh-CN" sz="2000" b="1" i="1" dirty="0">
                              <a:solidFill>
                                <a:srgbClr val="FF0000"/>
                              </a:solidFill>
                              <a:latin typeface="Cambria Math" panose="02040503050406030204" pitchFamily="18" charset="0"/>
                              <a:ea typeface="Cambria Math" panose="02040503050406030204" pitchFamily="18" charset="0"/>
                            </a:rPr>
                            <m:t>𝒅</m:t>
                          </m:r>
                          <m:r>
                            <a:rPr lang="en-US" altLang="zh-CN" sz="2000" b="1" i="1" dirty="0" smtClean="0">
                              <a:solidFill>
                                <a:srgbClr val="FF0000"/>
                              </a:solidFill>
                              <a:latin typeface="Cambria Math" panose="02040503050406030204" pitchFamily="18" charset="0"/>
                              <a:ea typeface="Cambria Math" panose="02040503050406030204" pitchFamily="18" charset="0"/>
                            </a:rPr>
                            <m:t>𝒑</m:t>
                          </m:r>
                        </m:e>
                      </m:nary>
                    </m:oMath>
                  </m:oMathPara>
                </a14:m>
                <a:endParaRPr lang="en-US" altLang="zh-CN" sz="2000" dirty="0">
                  <a:solidFill>
                    <a:srgbClr val="FF0000"/>
                  </a:solidFill>
                </a:endParaRPr>
              </a:p>
              <a:p>
                <a:pPr>
                  <a:spcBef>
                    <a:spcPct val="40000"/>
                  </a:spcBef>
                </a:pPr>
                <a:r>
                  <a:rPr lang="en-US" altLang="zh-CN" sz="2000" dirty="0"/>
                  <a:t>The </a:t>
                </a:r>
                <a:r>
                  <a:rPr lang="en-US" altLang="zh-CN" sz="2000" b="1" i="1" dirty="0"/>
                  <a:t>geopotential height anomaly</a:t>
                </a:r>
                <a:r>
                  <a:rPr lang="en-US" altLang="zh-CN" sz="2000" dirty="0"/>
                  <a:t> is then defined as  </a:t>
                </a:r>
              </a:p>
              <a:p>
                <a:pPr marL="0" lvl="1" indent="0" algn="ctr">
                  <a:spcBef>
                    <a:spcPct val="40000"/>
                  </a:spcBef>
                  <a:buNone/>
                </a:pPr>
                <a14:m>
                  <m:oMathPara xmlns:m="http://schemas.openxmlformats.org/officeDocument/2006/math">
                    <m:oMathParaPr>
                      <m:jc m:val="centerGroup"/>
                    </m:oMathParaPr>
                    <m:oMath xmlns:m="http://schemas.openxmlformats.org/officeDocument/2006/math">
                      <m:sSup>
                        <m:sSupPr>
                          <m:ctrlPr>
                            <a:rPr lang="en-US" altLang="zh-CN" sz="2000" b="1" i="1" dirty="0">
                              <a:solidFill>
                                <a:srgbClr val="FF0000"/>
                              </a:solidFill>
                              <a:latin typeface="Cambria Math" panose="02040503050406030204" pitchFamily="18" charset="0"/>
                              <a:ea typeface="Cambria Math" panose="02040503050406030204" pitchFamily="18" charset="0"/>
                            </a:rPr>
                          </m:ctrlPr>
                        </m:sSupPr>
                        <m:e>
                          <m:r>
                            <a:rPr lang="en-US" altLang="zh-CN" sz="2000" b="1" i="1" dirty="0" smtClean="0">
                              <a:solidFill>
                                <a:srgbClr val="FF0000"/>
                              </a:solidFill>
                              <a:latin typeface="Cambria Math" panose="02040503050406030204" pitchFamily="18" charset="0"/>
                              <a:ea typeface="Cambria Math" panose="02040503050406030204" pitchFamily="18" charset="0"/>
                            </a:rPr>
                            <m:t>𝒁</m:t>
                          </m:r>
                        </m:e>
                        <m:sup>
                          <m:r>
                            <a:rPr lang="en-US" altLang="zh-CN" sz="2000" b="1" i="1" dirty="0">
                              <a:solidFill>
                                <a:srgbClr val="FF0000"/>
                              </a:solidFill>
                              <a:latin typeface="Cambria Math" panose="02040503050406030204" pitchFamily="18" charset="0"/>
                              <a:ea typeface="Cambria Math" panose="02040503050406030204" pitchFamily="18" charset="0"/>
                            </a:rPr>
                            <m:t>′</m:t>
                          </m:r>
                        </m:sup>
                      </m:sSup>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2000" b="1" i="1" dirty="0" smtClean="0">
                              <a:solidFill>
                                <a:srgbClr val="FF0000"/>
                              </a:solidFill>
                              <a:latin typeface="Cambria Math" panose="02040503050406030204" pitchFamily="18" charset="0"/>
                              <a:ea typeface="Cambria Math" panose="02040503050406030204" pitchFamily="18" charset="0"/>
                            </a:rPr>
                          </m:ctrlPr>
                        </m:sSupPr>
                        <m:e>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𝟗</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𝟖</m:t>
                          </m:r>
                          <m:r>
                            <a:rPr lang="en-US" altLang="zh-CN" sz="2000" b="1" i="1" dirty="0" smtClean="0">
                              <a:solidFill>
                                <a:srgbClr val="FF0000"/>
                              </a:solidFill>
                              <a:latin typeface="Cambria Math" panose="02040503050406030204" pitchFamily="18" charset="0"/>
                              <a:ea typeface="Cambria Math" panose="02040503050406030204" pitchFamily="18" charset="0"/>
                            </a:rPr>
                            <m:t>)</m:t>
                          </m:r>
                        </m:e>
                        <m:sup>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𝟏</m:t>
                          </m:r>
                        </m:sup>
                      </m:sSup>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zh-CN" altLang="en-US" sz="2000" b="1" i="1" dirty="0">
                              <a:solidFill>
                                <a:srgbClr val="FF0000"/>
                              </a:solidFill>
                              <a:latin typeface="Cambria Math" panose="02040503050406030204" pitchFamily="18" charset="0"/>
                              <a:ea typeface="Cambria Math" panose="02040503050406030204" pitchFamily="18" charset="0"/>
                            </a:rPr>
                            <m:t>𝜹</m:t>
                          </m:r>
                          <m:r>
                            <a:rPr lang="en-US" altLang="zh-CN" sz="2000" b="1" i="1" dirty="0">
                              <a:solidFill>
                                <a:srgbClr val="FF0000"/>
                              </a:solidFill>
                              <a:latin typeface="Cambria Math" panose="02040503050406030204" pitchFamily="18" charset="0"/>
                              <a:ea typeface="Cambria Math" panose="02040503050406030204" pitchFamily="18" charset="0"/>
                            </a:rPr>
                            <m:t>𝒅</m:t>
                          </m:r>
                          <m:r>
                            <a:rPr lang="en-US" altLang="zh-CN" sz="2000" b="1" i="1" dirty="0" smtClean="0">
                              <a:solidFill>
                                <a:srgbClr val="FF0000"/>
                              </a:solidFill>
                              <a:latin typeface="Cambria Math" panose="02040503050406030204" pitchFamily="18" charset="0"/>
                              <a:ea typeface="Cambria Math" panose="02040503050406030204" pitchFamily="18" charset="0"/>
                            </a:rPr>
                            <m:t>𝒑</m:t>
                          </m:r>
                        </m:e>
                      </m:nary>
                    </m:oMath>
                  </m:oMathPara>
                </a14:m>
                <a:endParaRPr lang="en-US" altLang="zh-CN" sz="2000" dirty="0">
                  <a:solidFill>
                    <a:srgbClr val="FF0000"/>
                  </a:solidFill>
                </a:endParaRPr>
              </a:p>
            </p:txBody>
          </p:sp>
        </mc:Choice>
        <mc:Fallback xmlns="">
          <p:sp>
            <p:nvSpPr>
              <p:cNvPr id="29699" name="Rectangle 3"/>
              <p:cNvSpPr>
                <a:spLocks noGrp="1" noRot="1" noChangeAspect="1" noMove="1" noResize="1" noEditPoints="1" noAdjustHandles="1" noChangeArrowheads="1" noChangeShapeType="1" noTextEdit="1"/>
              </p:cNvSpPr>
              <p:nvPr>
                <p:ph type="body" idx="1"/>
              </p:nvPr>
            </p:nvSpPr>
            <p:spPr>
              <a:xfrm>
                <a:off x="503999" y="792000"/>
                <a:ext cx="8136000" cy="3683794"/>
              </a:xfrm>
              <a:blipFill>
                <a:blip r:embed="rId2"/>
                <a:stretch>
                  <a:fillRect t="-9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74731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0" y="52388"/>
            <a:ext cx="6172200" cy="413147"/>
          </a:xfrm>
        </p:spPr>
        <p:txBody>
          <a:bodyPr/>
          <a:lstStyle/>
          <a:p>
            <a:r>
              <a:rPr lang="en-US" altLang="zh-CN"/>
              <a:t>Steric (</a:t>
            </a:r>
            <a:r>
              <a:rPr lang="zh-CN" altLang="en-US"/>
              <a:t>比容</a:t>
            </a:r>
            <a:r>
              <a:rPr lang="en-US" altLang="zh-CN"/>
              <a:t>) Height Anomaly</a:t>
            </a:r>
            <a:endParaRPr lang="zh-CN" altLang="en-US"/>
          </a:p>
        </p:txBody>
      </p:sp>
      <mc:AlternateContent xmlns:mc="http://schemas.openxmlformats.org/markup-compatibility/2006" xmlns:a14="http://schemas.microsoft.com/office/drawing/2010/main">
        <mc:Choice Requires="a14">
          <p:sp>
            <p:nvSpPr>
              <p:cNvPr id="30723" name="Rectangle 3"/>
              <p:cNvSpPr>
                <a:spLocks noGrp="1" noChangeArrowheads="1"/>
              </p:cNvSpPr>
              <p:nvPr>
                <p:ph type="body" idx="1"/>
              </p:nvPr>
            </p:nvSpPr>
            <p:spPr>
              <a:xfrm>
                <a:off x="503999" y="792000"/>
                <a:ext cx="8136000" cy="3592115"/>
              </a:xfrm>
            </p:spPr>
            <p:txBody>
              <a:bodyPr/>
              <a:lstStyle/>
              <a:p>
                <a:pPr>
                  <a:spcBef>
                    <a:spcPts val="450"/>
                  </a:spcBef>
                </a:pPr>
                <a:r>
                  <a:rPr lang="en-US" altLang="zh-CN" sz="2100" dirty="0"/>
                  <a:t>Geopotential height anomaly</a:t>
                </a:r>
                <a:r>
                  <a:rPr lang="en-US" altLang="zh-CN" sz="2100" i="1" dirty="0"/>
                  <a:t> </a:t>
                </a:r>
                <a:r>
                  <a:rPr lang="en-US" altLang="zh-CN" sz="2100" dirty="0"/>
                  <a:t>is effectively identical to </a:t>
                </a:r>
                <a:r>
                  <a:rPr lang="en-US" altLang="zh-CN" sz="2100" i="1" dirty="0" err="1"/>
                  <a:t>steric</a:t>
                </a:r>
                <a:r>
                  <a:rPr lang="en-US" altLang="zh-CN" sz="2100" i="1" dirty="0"/>
                  <a:t> height anomaly</a:t>
                </a:r>
                <a:r>
                  <a:rPr lang="en-US" altLang="zh-CN" sz="2100" dirty="0"/>
                  <a:t> (Gill and </a:t>
                </a:r>
                <a:r>
                  <a:rPr lang="en-US" altLang="zh-CN" sz="2100" dirty="0" err="1"/>
                  <a:t>Niiler</a:t>
                </a:r>
                <a:r>
                  <a:rPr lang="en-US" altLang="zh-CN" sz="2100" dirty="0"/>
                  <a:t>, 1973)  </a:t>
                </a:r>
              </a:p>
              <a:p>
                <a:pPr marL="0" lvl="1" indent="0" algn="ctr">
                  <a:spcBef>
                    <a:spcPts val="450"/>
                  </a:spcBef>
                  <a:buNone/>
                </a:pPr>
                <a14:m>
                  <m:oMathPara xmlns:m="http://schemas.openxmlformats.org/officeDocument/2006/math">
                    <m:oMathParaPr>
                      <m:jc m:val="centerGroup"/>
                    </m:oMathParaPr>
                    <m:oMath xmlns:m="http://schemas.openxmlformats.org/officeDocument/2006/math">
                      <m:sSup>
                        <m:sSupPr>
                          <m:ctrlPr>
                            <a:rPr lang="en-US" altLang="zh-CN" sz="2000" b="1" i="1" dirty="0">
                              <a:solidFill>
                                <a:srgbClr val="FF0000"/>
                              </a:solidFill>
                              <a:latin typeface="Cambria Math" panose="02040503050406030204" pitchFamily="18" charset="0"/>
                              <a:ea typeface="Cambria Math" panose="02040503050406030204" pitchFamily="18" charset="0"/>
                            </a:rPr>
                          </m:ctrlPr>
                        </m:sSupPr>
                        <m:e>
                          <m:r>
                            <a:rPr lang="en-US" altLang="zh-CN" sz="2000" b="1" i="1" dirty="0">
                              <a:solidFill>
                                <a:srgbClr val="FF0000"/>
                              </a:solidFill>
                              <a:latin typeface="Cambria Math" panose="02040503050406030204" pitchFamily="18" charset="0"/>
                              <a:ea typeface="Cambria Math" panose="02040503050406030204" pitchFamily="18" charset="0"/>
                            </a:rPr>
                            <m:t>𝒉</m:t>
                          </m:r>
                        </m:e>
                        <m:sup>
                          <m:r>
                            <a:rPr lang="en-US" altLang="zh-CN" sz="2000" b="1" i="1" dirty="0">
                              <a:solidFill>
                                <a:srgbClr val="FF0000"/>
                              </a:solidFill>
                              <a:latin typeface="Cambria Math" panose="02040503050406030204" pitchFamily="18" charset="0"/>
                              <a:ea typeface="Cambria Math" panose="02040503050406030204" pitchFamily="18" charset="0"/>
                            </a:rPr>
                            <m:t>′</m:t>
                          </m:r>
                        </m:sup>
                      </m:sSup>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𝟏</m:t>
                      </m:r>
                      <m:r>
                        <a:rPr lang="en-US" altLang="zh-CN" sz="2000" b="1" i="1" dirty="0" smtClean="0">
                          <a:solidFill>
                            <a:srgbClr val="FF0000"/>
                          </a:solidFill>
                          <a:latin typeface="Cambria Math" panose="02040503050406030204" pitchFamily="18" charset="0"/>
                          <a:ea typeface="Cambria Math" panose="02040503050406030204" pitchFamily="18" charset="0"/>
                        </a:rPr>
                        <m:t>/</m:t>
                      </m:r>
                      <m:sSub>
                        <m:sSubPr>
                          <m:ctrlPr>
                            <a:rPr lang="en-US" altLang="zh-CN" sz="2000" b="1" i="1" dirty="0" smtClean="0">
                              <a:solidFill>
                                <a:srgbClr val="FF0000"/>
                              </a:solidFill>
                              <a:latin typeface="Cambria Math" panose="02040503050406030204" pitchFamily="18" charset="0"/>
                              <a:ea typeface="Cambria Math" panose="02040503050406030204" pitchFamily="18" charset="0"/>
                            </a:rPr>
                          </m:ctrlPr>
                        </m:sSubPr>
                        <m:e>
                          <m:r>
                            <a:rPr lang="zh-CN" altLang="en-US" sz="2000" b="1" i="1" dirty="0" smtClean="0">
                              <a:solidFill>
                                <a:srgbClr val="FF0000"/>
                              </a:solidFill>
                              <a:latin typeface="Cambria Math" panose="02040503050406030204" pitchFamily="18" charset="0"/>
                              <a:ea typeface="Cambria Math" panose="02040503050406030204" pitchFamily="18" charset="0"/>
                            </a:rPr>
                            <m:t>𝝆</m:t>
                          </m:r>
                        </m:e>
                        <m:sub>
                          <m:r>
                            <a:rPr lang="en-US" altLang="zh-CN" sz="2000" b="1" i="1" dirty="0" smtClean="0">
                              <a:solidFill>
                                <a:srgbClr val="FF0000"/>
                              </a:solidFill>
                              <a:latin typeface="Cambria Math" panose="02040503050406030204" pitchFamily="18" charset="0"/>
                              <a:ea typeface="Cambria Math" panose="02040503050406030204" pitchFamily="18" charset="0"/>
                            </a:rPr>
                            <m:t>𝟎</m:t>
                          </m:r>
                        </m:sub>
                      </m:sSub>
                      <m:r>
                        <a:rPr lang="en-US" altLang="zh-CN" sz="2000" b="1" i="1" dirty="0"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zh-CN" altLang="en-US" sz="2000" b="1" i="1" dirty="0">
                              <a:solidFill>
                                <a:srgbClr val="FF0000"/>
                              </a:solidFill>
                              <a:latin typeface="Cambria Math" panose="02040503050406030204" pitchFamily="18" charset="0"/>
                              <a:ea typeface="Cambria Math" panose="02040503050406030204" pitchFamily="18" charset="0"/>
                            </a:rPr>
                            <m:t>𝝆</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𝒅𝒛</m:t>
                          </m:r>
                        </m:e>
                      </m:nary>
                    </m:oMath>
                  </m:oMathPara>
                </a14:m>
                <a:endParaRPr lang="en-US" altLang="zh-CN" sz="2000" dirty="0">
                  <a:solidFill>
                    <a:srgbClr val="FF0000"/>
                  </a:solidFill>
                </a:endParaRPr>
              </a:p>
              <a:p>
                <a:pPr lvl="1">
                  <a:spcBef>
                    <a:spcPts val="450"/>
                  </a:spcBef>
                </a:pPr>
                <a:r>
                  <a:rPr lang="en-US" altLang="zh-CN" b="1" i="1" dirty="0"/>
                  <a:t>Density anomaly</a:t>
                </a:r>
                <a:r>
                  <a:rPr lang="en-US" altLang="zh-CN" dirty="0"/>
                  <a:t> </a:t>
                </a:r>
                <a14:m>
                  <m:oMath xmlns:m="http://schemas.openxmlformats.org/officeDocument/2006/math">
                    <m:sSup>
                      <m:sSupPr>
                        <m:ctrlPr>
                          <a:rPr lang="en-US" altLang="zh-CN" sz="2000" b="1" i="1" dirty="0">
                            <a:solidFill>
                              <a:srgbClr val="FF0000"/>
                            </a:solidFill>
                            <a:latin typeface="Cambria Math" panose="02040503050406030204" pitchFamily="18" charset="0"/>
                            <a:ea typeface="Cambria Math" panose="02040503050406030204" pitchFamily="18" charset="0"/>
                          </a:rPr>
                        </m:ctrlPr>
                      </m:sSupPr>
                      <m:e>
                        <m:r>
                          <a:rPr lang="zh-CN" altLang="en-US" sz="2000" b="1" i="1" dirty="0" smtClean="0">
                            <a:solidFill>
                              <a:srgbClr val="FF0000"/>
                            </a:solidFill>
                            <a:latin typeface="Cambria Math" panose="02040503050406030204" pitchFamily="18" charset="0"/>
                            <a:ea typeface="Cambria Math" panose="02040503050406030204" pitchFamily="18" charset="0"/>
                          </a:rPr>
                          <m:t>𝝆</m:t>
                        </m:r>
                      </m:e>
                      <m:sup>
                        <m:r>
                          <a:rPr lang="en-US" altLang="zh-CN" sz="2000" b="1" i="1" dirty="0">
                            <a:solidFill>
                              <a:srgbClr val="FF0000"/>
                            </a:solidFill>
                            <a:latin typeface="Cambria Math" panose="02040503050406030204" pitchFamily="18" charset="0"/>
                            <a:ea typeface="Cambria Math" panose="02040503050406030204" pitchFamily="18" charset="0"/>
                          </a:rPr>
                          <m:t>′</m:t>
                        </m:r>
                      </m:sup>
                    </m:sSup>
                    <m:r>
                      <a:rPr lang="en-US" altLang="zh-CN" sz="2000" b="1" i="1" dirty="0">
                        <a:solidFill>
                          <a:srgbClr val="FF0000"/>
                        </a:solidFill>
                        <a:latin typeface="Cambria Math" panose="02040503050406030204" pitchFamily="18" charset="0"/>
                        <a:ea typeface="Cambria Math" panose="02040503050406030204" pitchFamily="18" charset="0"/>
                      </a:rPr>
                      <m:t>=</m:t>
                    </m:r>
                    <m:r>
                      <a:rPr lang="zh-CN" altLang="en-US" sz="2000" b="1" i="1" dirty="0" smtClean="0">
                        <a:solidFill>
                          <a:srgbClr val="FF0000"/>
                        </a:solidFill>
                        <a:latin typeface="Cambria Math" panose="02040503050406030204" pitchFamily="18" charset="0"/>
                        <a:ea typeface="Cambria Math" panose="02040503050406030204" pitchFamily="18" charset="0"/>
                      </a:rPr>
                      <m:t>𝝆</m:t>
                    </m:r>
                    <m:r>
                      <a:rPr lang="en-US" altLang="zh-CN" sz="2000" b="1" i="1" dirty="0" smtClean="0">
                        <a:solidFill>
                          <a:srgbClr val="FF0000"/>
                        </a:solidFill>
                        <a:latin typeface="Cambria Math" panose="02040503050406030204" pitchFamily="18" charset="0"/>
                        <a:ea typeface="Cambria Math" panose="02040503050406030204" pitchFamily="18" charset="0"/>
                      </a:rPr>
                      <m:t>−</m:t>
                    </m:r>
                    <m:sSub>
                      <m:sSubPr>
                        <m:ctrlPr>
                          <a:rPr lang="en-US" altLang="zh-CN" sz="2000" b="1" i="1" dirty="0" smtClean="0">
                            <a:solidFill>
                              <a:srgbClr val="FF0000"/>
                            </a:solidFill>
                            <a:latin typeface="Cambria Math" panose="02040503050406030204" pitchFamily="18" charset="0"/>
                            <a:ea typeface="Cambria Math" panose="02040503050406030204" pitchFamily="18" charset="0"/>
                          </a:rPr>
                        </m:ctrlPr>
                      </m:sSubPr>
                      <m:e>
                        <m:r>
                          <a:rPr lang="zh-CN" altLang="en-US" sz="2000" b="1" i="1" dirty="0" smtClean="0">
                            <a:solidFill>
                              <a:srgbClr val="FF0000"/>
                            </a:solidFill>
                            <a:latin typeface="Cambria Math" panose="02040503050406030204" pitchFamily="18" charset="0"/>
                            <a:ea typeface="Cambria Math" panose="02040503050406030204" pitchFamily="18" charset="0"/>
                          </a:rPr>
                          <m:t>𝝆</m:t>
                        </m:r>
                      </m:e>
                      <m:sub>
                        <m:r>
                          <a:rPr lang="en-US" altLang="zh-CN" sz="2000" b="1" i="1" dirty="0" smtClean="0">
                            <a:solidFill>
                              <a:srgbClr val="FF0000"/>
                            </a:solidFill>
                            <a:latin typeface="Cambria Math" panose="02040503050406030204" pitchFamily="18" charset="0"/>
                            <a:ea typeface="Cambria Math" panose="02040503050406030204" pitchFamily="18" charset="0"/>
                          </a:rPr>
                          <m:t>𝟎</m:t>
                        </m:r>
                      </m:sub>
                    </m:sSub>
                  </m:oMath>
                </a14:m>
                <a:r>
                  <a:rPr lang="en-US" altLang="zh-CN" sz="2000" dirty="0"/>
                  <a:t> .  </a:t>
                </a:r>
              </a:p>
            </p:txBody>
          </p:sp>
        </mc:Choice>
        <mc:Fallback xmlns="">
          <p:sp>
            <p:nvSpPr>
              <p:cNvPr id="30723" name="Rectangle 3"/>
              <p:cNvSpPr>
                <a:spLocks noGrp="1" noRot="1" noChangeAspect="1" noMove="1" noResize="1" noEditPoints="1" noAdjustHandles="1" noChangeArrowheads="1" noChangeShapeType="1" noTextEdit="1"/>
              </p:cNvSpPr>
              <p:nvPr>
                <p:ph type="body" idx="1"/>
              </p:nvPr>
            </p:nvSpPr>
            <p:spPr>
              <a:xfrm>
                <a:off x="503999" y="792000"/>
                <a:ext cx="8136000" cy="3592115"/>
              </a:xfrm>
              <a:blipFill>
                <a:blip r:embed="rId2"/>
                <a:stretch>
                  <a:fillRect t="-10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547434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141685"/>
            <a:ext cx="6172200" cy="270272"/>
          </a:xfrm>
        </p:spPr>
        <p:txBody>
          <a:bodyPr/>
          <a:lstStyle/>
          <a:p>
            <a:r>
              <a:rPr lang="en-US" altLang="zh-CN"/>
              <a:t>Steric (</a:t>
            </a:r>
            <a:r>
              <a:rPr lang="zh-CN" altLang="en-US"/>
              <a:t>比容</a:t>
            </a:r>
            <a:r>
              <a:rPr lang="en-US" altLang="zh-CN"/>
              <a:t>) Height Anomaly</a:t>
            </a:r>
            <a:endParaRPr lang="zh-CN" altLang="en-US"/>
          </a:p>
        </p:txBody>
      </p:sp>
      <mc:AlternateContent xmlns:mc="http://schemas.openxmlformats.org/markup-compatibility/2006" xmlns:a14="http://schemas.microsoft.com/office/drawing/2010/main">
        <mc:Choice Requires="a14">
          <p:sp>
            <p:nvSpPr>
              <p:cNvPr id="31747" name="Rectangle 3"/>
              <p:cNvSpPr>
                <a:spLocks noGrp="1" noChangeArrowheads="1"/>
              </p:cNvSpPr>
              <p:nvPr>
                <p:ph type="body" idx="1"/>
              </p:nvPr>
            </p:nvSpPr>
            <p:spPr>
              <a:xfrm>
                <a:off x="503999" y="792000"/>
                <a:ext cx="8136000" cy="3592115"/>
              </a:xfrm>
            </p:spPr>
            <p:txBody>
              <a:bodyPr/>
              <a:lstStyle/>
              <a:p>
                <a:pPr>
                  <a:spcBef>
                    <a:spcPts val="450"/>
                  </a:spcBef>
                </a:pPr>
                <a:r>
                  <a:rPr lang="en-US" altLang="zh-CN" sz="2100" dirty="0"/>
                  <a:t>Using hydrostatic balance and defining </a:t>
                </a:r>
                <a:r>
                  <a:rPr lang="en-US" altLang="zh-CN" sz="2100" dirty="0">
                    <a:sym typeface="Symbol" pitchFamily="18" charset="2"/>
                  </a:rPr>
                  <a:t></a:t>
                </a:r>
                <a:r>
                  <a:rPr lang="en-US" altLang="zh-CN" sz="2100" baseline="-25000" dirty="0"/>
                  <a:t>o</a:t>
                </a:r>
                <a:r>
                  <a:rPr lang="en-US" altLang="zh-CN" sz="2100" dirty="0"/>
                  <a:t> as </a:t>
                </a:r>
                <a:r>
                  <a:rPr lang="en-US" altLang="zh-CN" sz="2100" dirty="0">
                    <a:sym typeface="Symbol" pitchFamily="18" charset="2"/>
                  </a:rPr>
                  <a:t></a:t>
                </a:r>
                <a:r>
                  <a:rPr lang="en-US" altLang="zh-CN" sz="2100" dirty="0"/>
                  <a:t>(35,0,p)</a:t>
                </a:r>
                <a:endParaRPr lang="en-US" altLang="zh-CN" sz="1875" dirty="0"/>
              </a:p>
              <a:p>
                <a:pPr marL="0" lvl="1" indent="0">
                  <a:spcBef>
                    <a:spcPts val="450"/>
                  </a:spcBef>
                  <a:buNone/>
                </a:pPr>
                <a14:m>
                  <m:oMathPara xmlns:m="http://schemas.openxmlformats.org/officeDocument/2006/math">
                    <m:oMathParaPr>
                      <m:jc m:val="center"/>
                    </m:oMathParaPr>
                    <m:oMath xmlns:m="http://schemas.openxmlformats.org/officeDocument/2006/math">
                      <m:sSup>
                        <m:sSupPr>
                          <m:ctrlPr>
                            <a:rPr lang="en-US" altLang="zh-CN" sz="2000" b="1" i="1" dirty="0" smtClean="0">
                              <a:solidFill>
                                <a:srgbClr val="FF0000"/>
                              </a:solidFill>
                              <a:latin typeface="Cambria Math" panose="02040503050406030204" pitchFamily="18" charset="0"/>
                              <a:ea typeface="Cambria Math" panose="02040503050406030204" pitchFamily="18" charset="0"/>
                            </a:rPr>
                          </m:ctrlPr>
                        </m:sSupPr>
                        <m:e>
                          <m:r>
                            <a:rPr lang="en-US" altLang="zh-CN" sz="2000" b="1" i="1" dirty="0" smtClean="0">
                              <a:solidFill>
                                <a:srgbClr val="FF0000"/>
                              </a:solidFill>
                              <a:latin typeface="Cambria Math" panose="02040503050406030204" pitchFamily="18" charset="0"/>
                              <a:ea typeface="Cambria Math" panose="02040503050406030204" pitchFamily="18" charset="0"/>
                            </a:rPr>
                            <m:t>𝒉</m:t>
                          </m:r>
                        </m:e>
                        <m:sup>
                          <m:r>
                            <a:rPr lang="en-US" altLang="zh-CN" sz="2000" b="1" i="1" dirty="0" smtClean="0">
                              <a:solidFill>
                                <a:srgbClr val="FF0000"/>
                              </a:solidFill>
                              <a:latin typeface="Cambria Math" panose="02040503050406030204" pitchFamily="18" charset="0"/>
                              <a:ea typeface="Cambria Math" panose="02040503050406030204" pitchFamily="18" charset="0"/>
                            </a:rPr>
                            <m:t>′</m:t>
                          </m:r>
                        </m:sup>
                      </m:sSup>
                      <m:r>
                        <a:rPr lang="en-US" altLang="zh-CN" sz="2000" b="1" i="1" dirty="0"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2000" b="1" i="1" dirty="0" smtClean="0">
                              <a:solidFill>
                                <a:srgbClr val="FF0000"/>
                              </a:solidFill>
                              <a:latin typeface="Cambria Math" panose="02040503050406030204" pitchFamily="18" charset="0"/>
                              <a:ea typeface="Cambria Math" panose="02040503050406030204" pitchFamily="18" charset="0"/>
                            </a:rPr>
                          </m:ctrlPr>
                        </m:naryPr>
                        <m:sub/>
                        <m:sup/>
                        <m:e>
                          <m:r>
                            <a:rPr lang="zh-CN" altLang="en-US" sz="2000" b="1" i="1" dirty="0" smtClean="0">
                              <a:solidFill>
                                <a:srgbClr val="FF0000"/>
                              </a:solidFill>
                              <a:latin typeface="Cambria Math" panose="02040503050406030204" pitchFamily="18" charset="0"/>
                              <a:ea typeface="Cambria Math" panose="02040503050406030204" pitchFamily="18" charset="0"/>
                            </a:rPr>
                            <m:t>𝜹𝝆</m:t>
                          </m:r>
                          <m:r>
                            <a:rPr lang="en-US" altLang="zh-CN" sz="2000" b="1" i="1" dirty="0" smtClean="0">
                              <a:solidFill>
                                <a:srgbClr val="FF0000"/>
                              </a:solidFill>
                              <a:latin typeface="Cambria Math" panose="02040503050406030204" pitchFamily="18" charset="0"/>
                              <a:ea typeface="Cambria Math" panose="02040503050406030204" pitchFamily="18" charset="0"/>
                            </a:rPr>
                            <m:t>𝒅𝒛</m:t>
                          </m:r>
                        </m:e>
                      </m:nary>
                    </m:oMath>
                  </m:oMathPara>
                </a14:m>
                <a:endParaRPr lang="en-US" altLang="zh-CN" sz="2000" dirty="0">
                  <a:solidFill>
                    <a:srgbClr val="FF0000"/>
                  </a:solidFill>
                </a:endParaRPr>
              </a:p>
              <a:p>
                <a:pPr marL="0" lvl="1" indent="0" algn="ctr">
                  <a:spcBef>
                    <a:spcPts val="450"/>
                  </a:spcBef>
                  <a:buNone/>
                </a:pPr>
                <a14:m>
                  <m:oMathPara xmlns:m="http://schemas.openxmlformats.org/officeDocument/2006/math">
                    <m:oMathParaPr>
                      <m:jc m:val="centerGroup"/>
                    </m:oMathParaPr>
                    <m:oMath xmlns:m="http://schemas.openxmlformats.org/officeDocument/2006/math">
                      <m:sSup>
                        <m:sSupPr>
                          <m:ctrlPr>
                            <a:rPr lang="en-US" altLang="zh-CN" sz="2000" b="1" i="1" dirty="0">
                              <a:solidFill>
                                <a:srgbClr val="FF0000"/>
                              </a:solidFill>
                              <a:latin typeface="Cambria Math" panose="02040503050406030204" pitchFamily="18" charset="0"/>
                              <a:ea typeface="Cambria Math" panose="02040503050406030204" pitchFamily="18" charset="0"/>
                            </a:rPr>
                          </m:ctrlPr>
                        </m:sSupPr>
                        <m:e>
                          <m:r>
                            <a:rPr lang="en-US" altLang="zh-CN" sz="2000" b="1" i="1" dirty="0">
                              <a:solidFill>
                                <a:srgbClr val="FF0000"/>
                              </a:solidFill>
                              <a:latin typeface="Cambria Math" panose="02040503050406030204" pitchFamily="18" charset="0"/>
                              <a:ea typeface="Cambria Math" panose="02040503050406030204" pitchFamily="18" charset="0"/>
                            </a:rPr>
                            <m:t>𝒉</m:t>
                          </m:r>
                        </m:e>
                        <m:sup>
                          <m:r>
                            <a:rPr lang="en-US" altLang="zh-CN" sz="2000" b="1" i="1" dirty="0">
                              <a:solidFill>
                                <a:srgbClr val="FF0000"/>
                              </a:solidFill>
                              <a:latin typeface="Cambria Math" panose="02040503050406030204" pitchFamily="18" charset="0"/>
                              <a:ea typeface="Cambria Math" panose="02040503050406030204" pitchFamily="18" charset="0"/>
                            </a:rPr>
                            <m:t>′</m:t>
                          </m:r>
                        </m:sup>
                      </m:sSup>
                      <m:r>
                        <a:rPr lang="en-US" altLang="zh-CN" sz="2000" b="1" i="1" dirty="0">
                          <a:solidFill>
                            <a:srgbClr val="FF0000"/>
                          </a:solidFill>
                          <a:latin typeface="Cambria Math" panose="02040503050406030204" pitchFamily="18" charset="0"/>
                          <a:ea typeface="Cambria Math" panose="02040503050406030204" pitchFamily="18" charset="0"/>
                        </a:rPr>
                        <m:t>=</m:t>
                      </m:r>
                      <m:f>
                        <m:fPr>
                          <m:ctrlPr>
                            <a:rPr lang="en-US" altLang="zh-CN" sz="2000" b="1" i="1" dirty="0" smtClean="0">
                              <a:solidFill>
                                <a:srgbClr val="FF0000"/>
                              </a:solidFill>
                              <a:latin typeface="Cambria Math" panose="02040503050406030204" pitchFamily="18" charset="0"/>
                              <a:ea typeface="Cambria Math" panose="02040503050406030204" pitchFamily="18" charset="0"/>
                            </a:rPr>
                          </m:ctrlPr>
                        </m:fPr>
                        <m:num>
                          <m:r>
                            <a:rPr lang="en-US" altLang="zh-CN" sz="2000" b="1" i="1" dirty="0" smtClean="0">
                              <a:solidFill>
                                <a:srgbClr val="FF0000"/>
                              </a:solidFill>
                              <a:latin typeface="Cambria Math" panose="02040503050406030204" pitchFamily="18" charset="0"/>
                              <a:ea typeface="Cambria Math" panose="02040503050406030204" pitchFamily="18" charset="0"/>
                            </a:rPr>
                            <m:t>𝟏</m:t>
                          </m:r>
                        </m:num>
                        <m:den>
                          <m:r>
                            <a:rPr lang="en-US" altLang="zh-CN" sz="2000" b="1" i="1" dirty="0" smtClean="0">
                              <a:solidFill>
                                <a:srgbClr val="FF0000"/>
                              </a:solidFill>
                              <a:latin typeface="Cambria Math" panose="02040503050406030204" pitchFamily="18" charset="0"/>
                              <a:ea typeface="Cambria Math" panose="02040503050406030204" pitchFamily="18" charset="0"/>
                            </a:rPr>
                            <m:t>𝒈</m:t>
                          </m:r>
                        </m:den>
                      </m:f>
                      <m:nary>
                        <m:naryPr>
                          <m:limLoc m:val="undOvr"/>
                          <m:subHide m:val="on"/>
                          <m:supHide m:val="on"/>
                          <m:ctrlPr>
                            <a:rPr lang="en-US" altLang="zh-CN" sz="2000" b="1" i="1" dirty="0">
                              <a:solidFill>
                                <a:srgbClr val="FF0000"/>
                              </a:solidFill>
                              <a:latin typeface="Cambria Math" panose="02040503050406030204" pitchFamily="18" charset="0"/>
                              <a:ea typeface="Cambria Math" panose="02040503050406030204" pitchFamily="18" charset="0"/>
                            </a:rPr>
                          </m:ctrlPr>
                        </m:naryPr>
                        <m:sub/>
                        <m:sup/>
                        <m:e>
                          <m:r>
                            <a:rPr lang="zh-CN" altLang="en-US" sz="2000" b="1" i="1" dirty="0">
                              <a:solidFill>
                                <a:srgbClr val="FF0000"/>
                              </a:solidFill>
                              <a:latin typeface="Cambria Math" panose="02040503050406030204" pitchFamily="18" charset="0"/>
                              <a:ea typeface="Cambria Math" panose="02040503050406030204" pitchFamily="18" charset="0"/>
                            </a:rPr>
                            <m:t>𝜹</m:t>
                          </m:r>
                          <m:r>
                            <a:rPr lang="en-US" altLang="zh-CN" sz="2000" b="1" i="1" dirty="0">
                              <a:solidFill>
                                <a:srgbClr val="FF0000"/>
                              </a:solidFill>
                              <a:latin typeface="Cambria Math" panose="02040503050406030204" pitchFamily="18" charset="0"/>
                              <a:ea typeface="Cambria Math" panose="02040503050406030204" pitchFamily="18" charset="0"/>
                            </a:rPr>
                            <m:t>𝒅</m:t>
                          </m:r>
                          <m:r>
                            <a:rPr lang="en-US" altLang="zh-CN" sz="2000" b="1" i="1" dirty="0" smtClean="0">
                              <a:solidFill>
                                <a:srgbClr val="FF0000"/>
                              </a:solidFill>
                              <a:latin typeface="Cambria Math" panose="02040503050406030204" pitchFamily="18" charset="0"/>
                              <a:ea typeface="Cambria Math" panose="02040503050406030204" pitchFamily="18" charset="0"/>
                            </a:rPr>
                            <m:t>𝒑</m:t>
                          </m:r>
                        </m:e>
                      </m:nary>
                      <m:r>
                        <a:rPr lang="en-US" altLang="zh-CN" sz="2000" b="1" i="1" dirty="0" smtClean="0">
                          <a:solidFill>
                            <a:srgbClr val="FF0000"/>
                          </a:solidFill>
                          <a:latin typeface="Cambria Math" panose="02040503050406030204" pitchFamily="18" charset="0"/>
                          <a:ea typeface="Cambria Math" panose="02040503050406030204" pitchFamily="18" charset="0"/>
                        </a:rPr>
                        <m:t> </m:t>
                      </m:r>
                    </m:oMath>
                  </m:oMathPara>
                </a14:m>
                <a:endParaRPr lang="en-US" altLang="zh-CN" sz="2100" dirty="0"/>
              </a:p>
              <a:p>
                <a:pPr marL="0" lvl="1" indent="0" algn="ctr">
                  <a:spcBef>
                    <a:spcPts val="450"/>
                  </a:spcBef>
                  <a:buNone/>
                </a:pPr>
                <a:r>
                  <a:rPr lang="en-US" altLang="zh-CN" sz="2100" dirty="0"/>
                  <a:t>Nearly identical to the </a:t>
                </a:r>
                <a:r>
                  <a:rPr lang="en-US" altLang="zh-CN" sz="2100" dirty="0" err="1"/>
                  <a:t>geopotential</a:t>
                </a:r>
                <a:r>
                  <a:rPr lang="en-US" altLang="zh-CN" sz="2100" dirty="0"/>
                  <a:t> height anomaly Z’, differing only in the appearance of a standard quantity for </a:t>
                </a:r>
                <a:r>
                  <a:rPr lang="en-US" altLang="zh-CN" sz="2100" i="1" dirty="0">
                    <a:solidFill>
                      <a:srgbClr val="FF0000"/>
                    </a:solidFill>
                  </a:rPr>
                  <a:t>g</a:t>
                </a:r>
                <a:r>
                  <a:rPr lang="en-US" altLang="zh-CN" sz="2100" dirty="0"/>
                  <a:t>. </a:t>
                </a:r>
                <a:endParaRPr lang="en-US" altLang="zh-CN" dirty="0"/>
              </a:p>
            </p:txBody>
          </p:sp>
        </mc:Choice>
        <mc:Fallback xmlns="">
          <p:sp>
            <p:nvSpPr>
              <p:cNvPr id="31747" name="Rectangle 3"/>
              <p:cNvSpPr>
                <a:spLocks noGrp="1" noRot="1" noChangeAspect="1" noMove="1" noResize="1" noEditPoints="1" noAdjustHandles="1" noChangeArrowheads="1" noChangeShapeType="1" noTextEdit="1"/>
              </p:cNvSpPr>
              <p:nvPr>
                <p:ph type="body" idx="1"/>
              </p:nvPr>
            </p:nvSpPr>
            <p:spPr>
              <a:xfrm>
                <a:off x="503999" y="792000"/>
                <a:ext cx="8136000" cy="3592115"/>
              </a:xfrm>
              <a:blipFill>
                <a:blip r:embed="rId2"/>
                <a:stretch>
                  <a:fillRect t="-13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55188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141685"/>
            <a:ext cx="6172200" cy="270272"/>
          </a:xfrm>
        </p:spPr>
        <p:txBody>
          <a:bodyPr/>
          <a:lstStyle/>
          <a:p>
            <a:r>
              <a:rPr lang="en-US" altLang="zh-CN" dirty="0"/>
              <a:t>Dynamic Height</a:t>
            </a:r>
            <a:r>
              <a:rPr lang="zh-CN" altLang="en-US" dirty="0"/>
              <a:t>（动力高度）</a:t>
            </a:r>
          </a:p>
        </p:txBody>
      </p:sp>
      <p:sp>
        <p:nvSpPr>
          <p:cNvPr id="32771"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2100" b="1" i="1" dirty="0">
                <a:solidFill>
                  <a:srgbClr val="FF0000"/>
                </a:solidFill>
              </a:rPr>
              <a:t>Dynamic height</a:t>
            </a:r>
            <a:r>
              <a:rPr lang="en-US" altLang="zh-CN" sz="2100" b="1" dirty="0">
                <a:solidFill>
                  <a:srgbClr val="FF0000"/>
                </a:solidFill>
              </a:rPr>
              <a:t> D</a:t>
            </a:r>
            <a:r>
              <a:rPr lang="en-US" altLang="zh-CN" sz="2100" dirty="0"/>
              <a:t> is closely related to </a:t>
            </a:r>
            <a:r>
              <a:rPr lang="en-US" altLang="zh-CN" sz="2100" dirty="0" err="1"/>
              <a:t>geopotential</a:t>
            </a:r>
            <a:r>
              <a:rPr lang="en-US" altLang="zh-CN" sz="2100" dirty="0"/>
              <a:t> </a:t>
            </a:r>
            <a:r>
              <a:rPr lang="en-US" altLang="zh-CN" sz="2100" dirty="0">
                <a:solidFill>
                  <a:srgbClr val="FF0000"/>
                </a:solidFill>
                <a:sym typeface="Symbol" pitchFamily="18" charset="2"/>
              </a:rPr>
              <a:t></a:t>
            </a:r>
            <a:r>
              <a:rPr lang="en-US" altLang="zh-CN" sz="2100" dirty="0"/>
              <a:t>, differing only in sign and units.  In fact many modern publications and common computer subroutines do not distinguish between dynamic height and </a:t>
            </a:r>
            <a:r>
              <a:rPr lang="en-US" altLang="zh-CN" sz="2100" dirty="0" err="1"/>
              <a:t>geopotential</a:t>
            </a:r>
            <a:r>
              <a:rPr lang="en-US" altLang="zh-CN" sz="2100" dirty="0"/>
              <a:t> anomaly.  The traditional unit is the dynamic meter (m</a:t>
            </a:r>
            <a:r>
              <a:rPr lang="en-US" altLang="zh-CN" sz="2100" baseline="30000" dirty="0"/>
              <a:t>2</a:t>
            </a:r>
            <a:r>
              <a:rPr lang="en-US" altLang="zh-CN" sz="2100" dirty="0"/>
              <a:t>/s</a:t>
            </a:r>
            <a:r>
              <a:rPr lang="en-US" altLang="zh-CN" sz="2100" baseline="30000" dirty="0"/>
              <a:t>2</a:t>
            </a:r>
            <a:r>
              <a:rPr lang="en-US" altLang="zh-CN" sz="2100" dirty="0"/>
              <a:t>):</a:t>
            </a:r>
          </a:p>
        </p:txBody>
      </p:sp>
    </p:spTree>
    <p:extLst>
      <p:ext uri="{BB962C8B-B14F-4D97-AF65-F5344CB8AC3E}">
        <p14:creationId xmlns:p14="http://schemas.microsoft.com/office/powerpoint/2010/main" val="6067082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85900" y="141685"/>
            <a:ext cx="6172200" cy="270272"/>
          </a:xfrm>
        </p:spPr>
        <p:txBody>
          <a:bodyPr/>
          <a:lstStyle/>
          <a:p>
            <a:r>
              <a:rPr lang="en-US" altLang="zh-CN"/>
              <a:t>Concepts</a:t>
            </a:r>
          </a:p>
        </p:txBody>
      </p:sp>
      <p:sp>
        <p:nvSpPr>
          <p:cNvPr id="7171" name="Rectangle 3"/>
          <p:cNvSpPr>
            <a:spLocks noGrp="1" noChangeArrowheads="1"/>
          </p:cNvSpPr>
          <p:nvPr>
            <p:ph type="body" idx="1"/>
          </p:nvPr>
        </p:nvSpPr>
        <p:spPr>
          <a:xfrm>
            <a:off x="2897982" y="792000"/>
            <a:ext cx="3302794" cy="3498056"/>
          </a:xfrm>
        </p:spPr>
        <p:txBody>
          <a:bodyPr/>
          <a:lstStyle/>
          <a:p>
            <a:pPr>
              <a:spcBef>
                <a:spcPts val="450"/>
              </a:spcBef>
            </a:pPr>
            <a:r>
              <a:rPr lang="en-US" altLang="zh-CN" sz="1800" dirty="0"/>
              <a:t>Centrifugal force</a:t>
            </a:r>
          </a:p>
          <a:p>
            <a:pPr>
              <a:spcBef>
                <a:spcPts val="450"/>
              </a:spcBef>
            </a:pPr>
            <a:r>
              <a:rPr lang="en-US" altLang="zh-CN" sz="1800" dirty="0"/>
              <a:t>Coriolis force</a:t>
            </a:r>
          </a:p>
          <a:p>
            <a:pPr>
              <a:spcBef>
                <a:spcPts val="450"/>
              </a:spcBef>
            </a:pPr>
            <a:r>
              <a:rPr lang="en-US" altLang="zh-CN" sz="1800" dirty="0"/>
              <a:t>Inertial motion</a:t>
            </a:r>
          </a:p>
          <a:p>
            <a:pPr>
              <a:spcBef>
                <a:spcPts val="450"/>
              </a:spcBef>
            </a:pPr>
            <a:r>
              <a:rPr lang="en-US" altLang="zh-CN" sz="1800" dirty="0"/>
              <a:t>Geostrophic balance</a:t>
            </a:r>
          </a:p>
          <a:p>
            <a:pPr>
              <a:spcBef>
                <a:spcPts val="450"/>
              </a:spcBef>
            </a:pPr>
            <a:r>
              <a:rPr lang="en-US" altLang="zh-CN" sz="1800" dirty="0"/>
              <a:t>Thermal wind</a:t>
            </a:r>
          </a:p>
          <a:p>
            <a:pPr>
              <a:spcBef>
                <a:spcPts val="450"/>
              </a:spcBef>
            </a:pPr>
            <a:r>
              <a:rPr lang="en-US" altLang="zh-CN" sz="1800" dirty="0"/>
              <a:t>Dynamic height</a:t>
            </a:r>
            <a:endParaRPr lang="en-US" altLang="zh-CN" sz="1500" dirty="0"/>
          </a:p>
        </p:txBody>
      </p:sp>
    </p:spTree>
    <p:extLst>
      <p:ext uri="{BB962C8B-B14F-4D97-AF65-F5344CB8AC3E}">
        <p14:creationId xmlns:p14="http://schemas.microsoft.com/office/powerpoint/2010/main" val="20892927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85900" y="141685"/>
            <a:ext cx="6172200" cy="270272"/>
          </a:xfrm>
        </p:spPr>
        <p:txBody>
          <a:bodyPr/>
          <a:lstStyle/>
          <a:p>
            <a:r>
              <a:rPr lang="en-US" altLang="zh-CN"/>
              <a:t>Dynamic Height</a:t>
            </a:r>
            <a:endParaRPr lang="zh-CN" altLang="en-US"/>
          </a:p>
        </p:txBody>
      </p:sp>
      <mc:AlternateContent xmlns:mc="http://schemas.openxmlformats.org/markup-compatibility/2006" xmlns:a14="http://schemas.microsoft.com/office/drawing/2010/main">
        <mc:Choice Requires="a14">
          <p:sp>
            <p:nvSpPr>
              <p:cNvPr id="33795" name="Rectangle 3"/>
              <p:cNvSpPr>
                <a:spLocks noGrp="1" noChangeArrowheads="1"/>
              </p:cNvSpPr>
              <p:nvPr>
                <p:ph type="body" idx="1"/>
              </p:nvPr>
            </p:nvSpPr>
            <p:spPr>
              <a:xfrm>
                <a:off x="504000" y="792000"/>
                <a:ext cx="8136000" cy="3394472"/>
              </a:xfrm>
            </p:spPr>
            <p:txBody>
              <a:bodyPr/>
              <a:lstStyle/>
              <a:p>
                <a:pPr>
                  <a:spcBef>
                    <a:spcPts val="450"/>
                  </a:spcBef>
                </a:pPr>
                <a:r>
                  <a:rPr lang="en-US" altLang="zh-CN" sz="1800" dirty="0"/>
                  <a:t>Dynamic height anomaly is related to </a:t>
                </a:r>
                <a:r>
                  <a:rPr lang="en-US" altLang="zh-CN" sz="1800" dirty="0" err="1"/>
                  <a:t>geopotential</a:t>
                </a:r>
                <a:r>
                  <a:rPr lang="en-US" altLang="zh-CN" sz="1800" dirty="0"/>
                  <a:t> anomaly </a:t>
                </a:r>
              </a:p>
              <a:p>
                <a:pPr marL="0" lvl="1" indent="0" algn="ctr">
                  <a:spcBef>
                    <a:spcPts val="450"/>
                  </a:spcBef>
                  <a:buNone/>
                </a:pPr>
                <a14:m>
                  <m:oMath xmlns:m="http://schemas.openxmlformats.org/officeDocument/2006/math">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𝑫</m:t>
                    </m:r>
                    <m:r>
                      <a:rPr lang="en-US" altLang="zh-CN" sz="2000" b="1" i="1" dirty="0" smtClean="0">
                        <a:solidFill>
                          <a:srgbClr val="FF0000"/>
                        </a:solidFill>
                        <a:latin typeface="Cambria Math" panose="02040503050406030204" pitchFamily="18" charset="0"/>
                        <a:ea typeface="Cambria Math" panose="02040503050406030204" pitchFamily="18" charset="0"/>
                      </a:rPr>
                      <m:t>=−</m:t>
                    </m:r>
                    <m:f>
                      <m:fPr>
                        <m:ctrlPr>
                          <a:rPr lang="en-US" altLang="zh-CN" sz="2000" b="1" i="1" dirty="0" smtClean="0">
                            <a:solidFill>
                              <a:srgbClr val="FF0000"/>
                            </a:solidFill>
                            <a:latin typeface="Cambria Math" panose="02040503050406030204" pitchFamily="18" charset="0"/>
                            <a:ea typeface="Cambria Math" panose="02040503050406030204" pitchFamily="18" charset="0"/>
                          </a:rPr>
                        </m:ctrlPr>
                      </m:fPr>
                      <m:num>
                        <m:r>
                          <a:rPr lang="en-US" altLang="zh-CN" sz="2000" b="1" i="1" dirty="0">
                            <a:solidFill>
                              <a:srgbClr val="FF0000"/>
                            </a:solidFill>
                            <a:latin typeface="Cambria Math" panose="02040503050406030204" pitchFamily="18" charset="0"/>
                            <a:ea typeface="Cambria Math" panose="02040503050406030204" pitchFamily="18" charset="0"/>
                          </a:rPr>
                          <m:t>∆</m:t>
                        </m:r>
                        <m:r>
                          <a:rPr lang="zh-CN" altLang="en-US" sz="2000" b="1" i="1" dirty="0" smtClean="0">
                            <a:solidFill>
                              <a:srgbClr val="FF0000"/>
                            </a:solidFill>
                            <a:latin typeface="Cambria Math" panose="02040503050406030204" pitchFamily="18" charset="0"/>
                            <a:ea typeface="Cambria Math" panose="02040503050406030204" pitchFamily="18" charset="0"/>
                          </a:rPr>
                          <m:t>𝚽</m:t>
                        </m:r>
                      </m:num>
                      <m:den>
                        <m:r>
                          <a:rPr lang="en-US" altLang="zh-CN" sz="2000" b="1" i="1" dirty="0" smtClean="0">
                            <a:solidFill>
                              <a:srgbClr val="FF0000"/>
                            </a:solidFill>
                            <a:latin typeface="Cambria Math" panose="02040503050406030204" pitchFamily="18" charset="0"/>
                            <a:ea typeface="Cambria Math" panose="02040503050406030204" pitchFamily="18" charset="0"/>
                          </a:rPr>
                          <m:t>𝟏𝟎</m:t>
                        </m:r>
                      </m:den>
                    </m:f>
                    <m:r>
                      <a:rPr lang="en-US" altLang="zh-CN" sz="2000" b="1" i="1" dirty="0"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2000" b="1" i="1" dirty="0" smtClean="0">
                            <a:solidFill>
                              <a:srgbClr val="FF0000"/>
                            </a:solidFill>
                            <a:latin typeface="Cambria Math" panose="02040503050406030204" pitchFamily="18" charset="0"/>
                            <a:ea typeface="Cambria Math" panose="02040503050406030204" pitchFamily="18" charset="0"/>
                          </a:rPr>
                        </m:ctrlPr>
                      </m:naryPr>
                      <m:sub/>
                      <m:sup/>
                      <m:e>
                        <m:f>
                          <m:fPr>
                            <m:ctrlPr>
                              <a:rPr lang="en-US" altLang="zh-CN" sz="2000" b="1" i="1" dirty="0" smtClean="0">
                                <a:solidFill>
                                  <a:srgbClr val="FF0000"/>
                                </a:solidFill>
                                <a:latin typeface="Cambria Math" panose="02040503050406030204" pitchFamily="18" charset="0"/>
                                <a:ea typeface="Cambria Math" panose="02040503050406030204" pitchFamily="18" charset="0"/>
                              </a:rPr>
                            </m:ctrlPr>
                          </m:fPr>
                          <m:num>
                            <m:r>
                              <a:rPr lang="zh-CN" altLang="en-US" sz="2000" b="1" i="1" dirty="0" smtClean="0">
                                <a:solidFill>
                                  <a:srgbClr val="FF0000"/>
                                </a:solidFill>
                                <a:latin typeface="Cambria Math" panose="02040503050406030204" pitchFamily="18" charset="0"/>
                                <a:ea typeface="Cambria Math" panose="02040503050406030204" pitchFamily="18" charset="0"/>
                              </a:rPr>
                              <m:t>𝜹</m:t>
                            </m:r>
                            <m:r>
                              <a:rPr lang="en-US" altLang="zh-CN" sz="2000" b="1" i="1" dirty="0" smtClean="0">
                                <a:solidFill>
                                  <a:srgbClr val="FF0000"/>
                                </a:solidFill>
                                <a:latin typeface="Cambria Math" panose="02040503050406030204" pitchFamily="18" charset="0"/>
                                <a:ea typeface="Cambria Math" panose="02040503050406030204" pitchFamily="18" charset="0"/>
                              </a:rPr>
                              <m:t>𝒅𝒑</m:t>
                            </m:r>
                          </m:num>
                          <m:den>
                            <m:r>
                              <a:rPr lang="en-US" altLang="zh-CN" sz="2000" b="1" i="1" dirty="0" smtClean="0">
                                <a:solidFill>
                                  <a:srgbClr val="FF0000"/>
                                </a:solidFill>
                                <a:latin typeface="Cambria Math" panose="02040503050406030204" pitchFamily="18" charset="0"/>
                                <a:ea typeface="Cambria Math" panose="02040503050406030204" pitchFamily="18" charset="0"/>
                              </a:rPr>
                              <m:t>𝟏𝟎</m:t>
                            </m:r>
                          </m:den>
                        </m:f>
                      </m:e>
                    </m:nary>
                  </m:oMath>
                </a14:m>
                <a:r>
                  <a:rPr lang="en-US" altLang="zh-CN" sz="2000" dirty="0">
                    <a:solidFill>
                      <a:srgbClr val="FF0000"/>
                    </a:solidFill>
                  </a:rPr>
                  <a:t>   </a:t>
                </a:r>
              </a:p>
              <a:p>
                <a:pPr>
                  <a:spcBef>
                    <a:spcPts val="450"/>
                  </a:spcBef>
                </a:pPr>
                <a:r>
                  <a:rPr lang="en-US" altLang="zh-CN" sz="1800" dirty="0"/>
                  <a:t>Its relation to the </a:t>
                </a:r>
                <a:r>
                  <a:rPr lang="en-US" altLang="zh-CN" sz="1800" dirty="0" err="1"/>
                  <a:t>geopotential</a:t>
                </a:r>
                <a:r>
                  <a:rPr lang="en-US" altLang="zh-CN" sz="1800" dirty="0"/>
                  <a:t> height and </a:t>
                </a:r>
                <a:r>
                  <a:rPr lang="en-US" altLang="zh-CN" sz="1800" dirty="0" err="1"/>
                  <a:t>steric</a:t>
                </a:r>
                <a:r>
                  <a:rPr lang="en-US" altLang="zh-CN" sz="1800" dirty="0"/>
                  <a:t> height anomalies is</a:t>
                </a:r>
              </a:p>
              <a:p>
                <a:pPr marL="0" lvl="1" indent="0" algn="ctr">
                  <a:spcBef>
                    <a:spcPts val="450"/>
                  </a:spcBef>
                  <a:buNone/>
                </a:pPr>
                <a14:m>
                  <m:oMathPara xmlns:m="http://schemas.openxmlformats.org/officeDocument/2006/math">
                    <m:oMathParaPr>
                      <m:jc m:val="centerGroup"/>
                    </m:oMathParaPr>
                    <m:oMath xmlns:m="http://schemas.openxmlformats.org/officeDocument/2006/math">
                      <m:r>
                        <a:rPr lang="en-US" altLang="zh-CN" sz="2000" b="1" i="1" dirty="0" smtClean="0">
                          <a:solidFill>
                            <a:srgbClr val="FF0000"/>
                          </a:solidFill>
                          <a:latin typeface="Cambria Math" panose="02040503050406030204" pitchFamily="18" charset="0"/>
                          <a:ea typeface="Cambria Math" panose="02040503050406030204" pitchFamily="18" charset="0"/>
                        </a:rPr>
                        <m:t>𝟏𝟎</m:t>
                      </m:r>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𝑫</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𝟗</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𝟖</m:t>
                      </m:r>
                      <m:sSup>
                        <m:sSupPr>
                          <m:ctrlPr>
                            <a:rPr lang="en-US" altLang="zh-CN" sz="2000" b="1" i="1" dirty="0" smtClean="0">
                              <a:solidFill>
                                <a:srgbClr val="FF0000"/>
                              </a:solidFill>
                              <a:latin typeface="Cambria Math" panose="02040503050406030204" pitchFamily="18" charset="0"/>
                              <a:ea typeface="Cambria Math" panose="02040503050406030204" pitchFamily="18" charset="0"/>
                            </a:rPr>
                          </m:ctrlPr>
                        </m:sSupPr>
                        <m:e>
                          <m:r>
                            <a:rPr lang="en-US" altLang="zh-CN" sz="2000" b="1" i="1" dirty="0" smtClean="0">
                              <a:solidFill>
                                <a:srgbClr val="FF0000"/>
                              </a:solidFill>
                              <a:latin typeface="Cambria Math" panose="02040503050406030204" pitchFamily="18" charset="0"/>
                              <a:ea typeface="Cambria Math" panose="02040503050406030204" pitchFamily="18" charset="0"/>
                            </a:rPr>
                            <m:t>𝒁</m:t>
                          </m:r>
                        </m:e>
                        <m:sup>
                          <m:r>
                            <a:rPr lang="en-US" altLang="zh-CN" sz="2000" b="1" i="1" dirty="0" smtClean="0">
                              <a:solidFill>
                                <a:srgbClr val="FF0000"/>
                              </a:solidFill>
                              <a:latin typeface="Cambria Math" panose="02040503050406030204" pitchFamily="18" charset="0"/>
                              <a:ea typeface="Cambria Math" panose="02040503050406030204" pitchFamily="18" charset="0"/>
                            </a:rPr>
                            <m:t>′</m:t>
                          </m:r>
                        </m:sup>
                      </m:sSup>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𝒈𝒉</m:t>
                      </m:r>
                      <m:r>
                        <a:rPr lang="en-US" altLang="zh-CN" sz="2000" b="1" i="1" dirty="0" smtClean="0">
                          <a:solidFill>
                            <a:srgbClr val="FF0000"/>
                          </a:solidFill>
                          <a:latin typeface="Cambria Math" panose="02040503050406030204" pitchFamily="18" charset="0"/>
                          <a:ea typeface="Cambria Math" panose="02040503050406030204" pitchFamily="18" charset="0"/>
                        </a:rPr>
                        <m:t>′</m:t>
                      </m:r>
                    </m:oMath>
                  </m:oMathPara>
                </a14:m>
                <a:endParaRPr lang="en-US" altLang="zh-CN" sz="2000" dirty="0">
                  <a:solidFill>
                    <a:srgbClr val="FF0000"/>
                  </a:solidFill>
                </a:endParaRPr>
              </a:p>
              <a:p>
                <a:pPr>
                  <a:spcBef>
                    <a:spcPts val="450"/>
                  </a:spcBef>
                </a:pPr>
                <a:r>
                  <a:rPr lang="en-US" altLang="zh-CN" sz="1800" dirty="0"/>
                  <a:t>The quantities </a:t>
                </a:r>
                <a14:m>
                  <m:oMath xmlns:m="http://schemas.openxmlformats.org/officeDocument/2006/math">
                    <m:r>
                      <a:rPr lang="en-US" altLang="zh-CN" sz="1800" b="1" i="1" dirty="0">
                        <a:solidFill>
                          <a:srgbClr val="FF0000"/>
                        </a:solidFill>
                        <a:latin typeface="Cambria Math" panose="02040503050406030204" pitchFamily="18" charset="0"/>
                        <a:ea typeface="Cambria Math" panose="02040503050406030204" pitchFamily="18" charset="0"/>
                      </a:rPr>
                      <m:t>∆</m:t>
                    </m:r>
                    <m:r>
                      <a:rPr lang="en-US" altLang="zh-CN" sz="1800" b="1" i="1" dirty="0">
                        <a:solidFill>
                          <a:srgbClr val="FF0000"/>
                        </a:solidFill>
                        <a:latin typeface="Cambria Math" panose="02040503050406030204" pitchFamily="18" charset="0"/>
                        <a:ea typeface="Cambria Math" panose="02040503050406030204" pitchFamily="18" charset="0"/>
                      </a:rPr>
                      <m:t>𝑫</m:t>
                    </m:r>
                    <m:r>
                      <a:rPr lang="en-US" altLang="zh-CN" sz="1800" b="1" i="1" dirty="0">
                        <a:solidFill>
                          <a:srgbClr val="FF0000"/>
                        </a:solidFill>
                        <a:latin typeface="Cambria Math" panose="02040503050406030204" pitchFamily="18" charset="0"/>
                        <a:ea typeface="Cambria Math" panose="02040503050406030204" pitchFamily="18" charset="0"/>
                      </a:rPr>
                      <m:t> </m:t>
                    </m:r>
                  </m:oMath>
                </a14:m>
                <a:r>
                  <a:rPr lang="en-US" altLang="zh-CN" sz="1800" dirty="0"/>
                  <a:t>and </a:t>
                </a:r>
                <a14:m>
                  <m:oMath xmlns:m="http://schemas.openxmlformats.org/officeDocument/2006/math">
                    <m:r>
                      <a:rPr lang="en-US" altLang="zh-CN" sz="1800" b="1" i="1" dirty="0" smtClean="0">
                        <a:solidFill>
                          <a:srgbClr val="FF0000"/>
                        </a:solidFill>
                        <a:latin typeface="Cambria Math" panose="02040503050406030204" pitchFamily="18" charset="0"/>
                        <a:ea typeface="Cambria Math" panose="02040503050406030204" pitchFamily="18" charset="0"/>
                      </a:rPr>
                      <m:t>𝒁</m:t>
                    </m:r>
                    <m:r>
                      <a:rPr lang="en-US" altLang="zh-CN" sz="1800" b="1" i="1" dirty="0" smtClean="0">
                        <a:solidFill>
                          <a:srgbClr val="FF0000"/>
                        </a:solidFill>
                        <a:latin typeface="Cambria Math" panose="02040503050406030204" pitchFamily="18" charset="0"/>
                        <a:ea typeface="Cambria Math" panose="02040503050406030204" pitchFamily="18" charset="0"/>
                      </a:rPr>
                      <m:t>′</m:t>
                    </m:r>
                  </m:oMath>
                </a14:m>
                <a:r>
                  <a:rPr lang="en-US" altLang="zh-CN" sz="1800" dirty="0">
                    <a:solidFill>
                      <a:srgbClr val="FF0000"/>
                    </a:solidFill>
                  </a:rPr>
                  <a:t> </a:t>
                </a:r>
                <a:r>
                  <a:rPr lang="en-US" altLang="zh-CN" sz="1800" dirty="0"/>
                  <a:t>are often used interchangeably, differing only by 2%.  </a:t>
                </a:r>
                <a:r>
                  <a:rPr lang="en-US" altLang="zh-CN" sz="1800" dirty="0">
                    <a:solidFill>
                      <a:srgbClr val="FF0000"/>
                    </a:solidFill>
                  </a:rPr>
                  <a:t>The </a:t>
                </a:r>
                <a:r>
                  <a:rPr lang="en-US" altLang="zh-CN" sz="1800" dirty="0" err="1">
                    <a:solidFill>
                      <a:srgbClr val="FF0000"/>
                    </a:solidFill>
                  </a:rPr>
                  <a:t>geopotential</a:t>
                </a:r>
                <a:r>
                  <a:rPr lang="en-US" altLang="zh-CN" sz="1800" dirty="0">
                    <a:solidFill>
                      <a:srgbClr val="FF0000"/>
                    </a:solidFill>
                  </a:rPr>
                  <a:t> height anomaly more closely reflects the actual height variation</a:t>
                </a:r>
                <a:r>
                  <a:rPr lang="en-US" altLang="zh-CN" sz="1800" dirty="0"/>
                  <a:t>, so a variation of 1 </a:t>
                </a:r>
                <a:r>
                  <a:rPr lang="en-US" altLang="zh-CN" sz="1800" dirty="0" err="1"/>
                  <a:t>dyn</a:t>
                </a:r>
                <a:r>
                  <a:rPr lang="en-US" altLang="zh-CN" sz="1800" dirty="0"/>
                  <a:t> m would be an actual height variation closer to 1.02 m</a:t>
                </a:r>
              </a:p>
            </p:txBody>
          </p:sp>
        </mc:Choice>
        <mc:Fallback xmlns="">
          <p:sp>
            <p:nvSpPr>
              <p:cNvPr id="33795" name="Rectangle 3"/>
              <p:cNvSpPr>
                <a:spLocks noGrp="1" noRot="1" noChangeAspect="1" noMove="1" noResize="1" noEditPoints="1" noAdjustHandles="1" noChangeArrowheads="1" noChangeShapeType="1" noTextEdit="1"/>
              </p:cNvSpPr>
              <p:nvPr>
                <p:ph type="body" idx="1"/>
              </p:nvPr>
            </p:nvSpPr>
            <p:spPr>
              <a:xfrm>
                <a:off x="504000" y="792000"/>
                <a:ext cx="8136000" cy="3394472"/>
              </a:xfrm>
              <a:blipFill>
                <a:blip r:embed="rId2"/>
                <a:stretch>
                  <a:fillRect t="-10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981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85900" y="52388"/>
            <a:ext cx="6172200" cy="413147"/>
          </a:xfrm>
        </p:spPr>
        <p:txBody>
          <a:bodyPr/>
          <a:lstStyle/>
          <a:p>
            <a:r>
              <a:rPr lang="en-US" altLang="zh-CN"/>
              <a:t>Geostrophic Velocities</a:t>
            </a:r>
            <a:endParaRPr lang="zh-CN" altLang="en-US"/>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idx="1"/>
              </p:nvPr>
            </p:nvSpPr>
            <p:spPr>
              <a:xfrm>
                <a:off x="503999" y="792001"/>
                <a:ext cx="8136000" cy="2643846"/>
              </a:xfrm>
            </p:spPr>
            <p:txBody>
              <a:bodyPr/>
              <a:lstStyle/>
              <a:p>
                <a:pPr>
                  <a:spcBef>
                    <a:spcPts val="450"/>
                  </a:spcBef>
                </a:pPr>
                <a:r>
                  <a:rPr lang="en-US" altLang="zh-CN" sz="1800" dirty="0"/>
                  <a:t>Geostrophic velocities are calculated from geopotential anomalies, steric height anomalies or dynamic heights, combined with hydrostatic balance. They are</a:t>
                </a:r>
                <a:endParaRPr lang="en-US" altLang="zh-CN" sz="2100" dirty="0"/>
              </a:p>
              <a:p>
                <a:pPr marL="0" lvl="1" indent="0" algn="ctr">
                  <a:spcBef>
                    <a:spcPts val="450"/>
                  </a:spcBef>
                  <a:buNone/>
                </a:pPr>
                <a14:m>
                  <m:oMath xmlns:m="http://schemas.openxmlformats.org/officeDocument/2006/math">
                    <m:r>
                      <a:rPr lang="en-US" altLang="zh-CN" sz="2000" b="1" i="1" dirty="0" smtClean="0">
                        <a:solidFill>
                          <a:srgbClr val="FF0000"/>
                        </a:solidFill>
                        <a:latin typeface="Cambria Math" panose="02040503050406030204" pitchFamily="18" charset="0"/>
                      </a:rPr>
                      <m:t>𝒇</m:t>
                    </m:r>
                    <m:d>
                      <m:dPr>
                        <m:ctrlPr>
                          <a:rPr lang="en-US" altLang="zh-CN" sz="2000" b="1" i="1" dirty="0" smtClean="0">
                            <a:solidFill>
                              <a:srgbClr val="FF0000"/>
                            </a:solidFill>
                            <a:latin typeface="Cambria Math" panose="02040503050406030204" pitchFamily="18" charset="0"/>
                          </a:rPr>
                        </m:ctrlPr>
                      </m:dPr>
                      <m:e>
                        <m:sSub>
                          <m:sSubPr>
                            <m:ctrlPr>
                              <a:rPr lang="en-US" altLang="zh-CN" sz="2000" b="1" i="1" dirty="0" smtClean="0">
                                <a:solidFill>
                                  <a:srgbClr val="FF0000"/>
                                </a:solidFill>
                                <a:latin typeface="Cambria Math" panose="02040503050406030204" pitchFamily="18" charset="0"/>
                              </a:rPr>
                            </m:ctrlPr>
                          </m:sSubPr>
                          <m:e>
                            <m:r>
                              <a:rPr lang="en-US" altLang="zh-CN" sz="2000" b="1" i="1" dirty="0" smtClean="0">
                                <a:solidFill>
                                  <a:srgbClr val="FF0000"/>
                                </a:solidFill>
                                <a:latin typeface="Cambria Math" panose="02040503050406030204" pitchFamily="18" charset="0"/>
                              </a:rPr>
                              <m:t>𝒗</m:t>
                            </m:r>
                          </m:e>
                          <m:sub>
                            <m:r>
                              <a:rPr lang="en-US" altLang="zh-CN" sz="2000" b="1" i="1" dirty="0" smtClean="0">
                                <a:solidFill>
                                  <a:srgbClr val="FF0000"/>
                                </a:solidFill>
                                <a:latin typeface="Cambria Math" panose="02040503050406030204" pitchFamily="18" charset="0"/>
                              </a:rPr>
                              <m:t>𝟐</m:t>
                            </m:r>
                          </m:sub>
                        </m:sSub>
                        <m:r>
                          <a:rPr lang="en-US" altLang="zh-CN" sz="2000" b="1" i="1" dirty="0" smtClean="0">
                            <a:solidFill>
                              <a:srgbClr val="FF0000"/>
                            </a:solidFill>
                            <a:latin typeface="Cambria Math" panose="02040503050406030204" pitchFamily="18" charset="0"/>
                          </a:rPr>
                          <m:t>−</m:t>
                        </m:r>
                        <m:sSub>
                          <m:sSubPr>
                            <m:ctrlPr>
                              <a:rPr lang="en-US" altLang="zh-CN" sz="2000" b="1" i="1" dirty="0" smtClean="0">
                                <a:solidFill>
                                  <a:srgbClr val="FF0000"/>
                                </a:solidFill>
                                <a:latin typeface="Cambria Math" panose="02040503050406030204" pitchFamily="18" charset="0"/>
                              </a:rPr>
                            </m:ctrlPr>
                          </m:sSubPr>
                          <m:e>
                            <m:r>
                              <a:rPr lang="en-US" altLang="zh-CN" sz="2000" b="1" i="1" dirty="0" smtClean="0">
                                <a:solidFill>
                                  <a:srgbClr val="FF0000"/>
                                </a:solidFill>
                                <a:latin typeface="Cambria Math" panose="02040503050406030204" pitchFamily="18" charset="0"/>
                              </a:rPr>
                              <m:t>𝒗</m:t>
                            </m:r>
                          </m:e>
                          <m:sub>
                            <m:r>
                              <a:rPr lang="en-US" altLang="zh-CN" sz="2000" b="1" i="1" dirty="0" smtClean="0">
                                <a:solidFill>
                                  <a:srgbClr val="FF0000"/>
                                </a:solidFill>
                                <a:latin typeface="Cambria Math" panose="02040503050406030204" pitchFamily="18" charset="0"/>
                              </a:rPr>
                              <m:t>𝟏</m:t>
                            </m:r>
                          </m:sub>
                        </m:sSub>
                      </m:e>
                    </m:d>
                    <m:r>
                      <a:rPr lang="en-US" altLang="zh-CN" sz="2000" b="1" i="1" dirty="0" smtClean="0">
                        <a:solidFill>
                          <a:srgbClr val="FF0000"/>
                        </a:solidFill>
                        <a:latin typeface="Cambria Math" panose="02040503050406030204" pitchFamily="18" charset="0"/>
                      </a:rPr>
                      <m:t>=</m:t>
                    </m:r>
                    <m:r>
                      <a:rPr lang="en-US" altLang="zh-CN" sz="2000" b="1" i="1" dirty="0" smtClean="0">
                        <a:solidFill>
                          <a:srgbClr val="FF0000"/>
                        </a:solidFill>
                        <a:latin typeface="Cambria Math" panose="02040503050406030204" pitchFamily="18" charset="0"/>
                      </a:rPr>
                      <m:t>𝟏𝟎</m:t>
                    </m:r>
                    <m:f>
                      <m:fPr>
                        <m:ctrlPr>
                          <a:rPr lang="en-US" altLang="zh-CN" sz="2000" b="1" i="1" dirty="0" smtClean="0">
                            <a:solidFill>
                              <a:srgbClr val="FF0000"/>
                            </a:solidFill>
                            <a:latin typeface="Cambria Math" panose="02040503050406030204" pitchFamily="18" charset="0"/>
                          </a:rPr>
                        </m:ctrlPr>
                      </m:fPr>
                      <m:num>
                        <m:r>
                          <a:rPr lang="en-US" altLang="zh-CN" sz="2000" b="1" i="1" dirty="0" smtClean="0">
                            <a:solidFill>
                              <a:srgbClr val="FF0000"/>
                            </a:solidFill>
                            <a:latin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m:t>
                        </m:r>
                        <m:r>
                          <a:rPr lang="en-US" altLang="zh-CN" sz="2000" b="1" i="1" dirty="0" smtClean="0">
                            <a:solidFill>
                              <a:srgbClr val="FF0000"/>
                            </a:solidFill>
                            <a:latin typeface="Cambria Math" panose="02040503050406030204" pitchFamily="18" charset="0"/>
                            <a:ea typeface="Cambria Math" panose="02040503050406030204" pitchFamily="18" charset="0"/>
                          </a:rPr>
                          <m:t>𝑫</m:t>
                        </m:r>
                      </m:num>
                      <m:den>
                        <m:r>
                          <a:rPr lang="en-US" altLang="zh-CN" sz="2000" b="1" i="1" dirty="0" smtClean="0">
                            <a:solidFill>
                              <a:srgbClr val="FF0000"/>
                            </a:solidFill>
                            <a:latin typeface="Cambria Math" panose="02040503050406030204" pitchFamily="18" charset="0"/>
                          </a:rPr>
                          <m:t>𝝏</m:t>
                        </m:r>
                        <m:r>
                          <a:rPr lang="en-US" altLang="zh-CN" sz="2000" b="1" i="1" dirty="0" smtClean="0">
                            <a:solidFill>
                              <a:srgbClr val="FF0000"/>
                            </a:solidFill>
                            <a:latin typeface="Cambria Math" panose="02040503050406030204" pitchFamily="18" charset="0"/>
                          </a:rPr>
                          <m:t>𝒙</m:t>
                        </m:r>
                      </m:den>
                    </m:f>
                    <m:r>
                      <a:rPr lang="en-US" altLang="zh-CN" sz="2000" b="1" i="1" dirty="0" smtClean="0">
                        <a:solidFill>
                          <a:srgbClr val="FF0000"/>
                        </a:solidFill>
                        <a:latin typeface="Cambria Math" panose="02040503050406030204" pitchFamily="18" charset="0"/>
                      </a:rPr>
                      <m:t>=−</m:t>
                    </m:r>
                    <m:f>
                      <m:fPr>
                        <m:ctrlPr>
                          <a:rPr lang="en-US" altLang="zh-CN" sz="2000" b="1" i="1" dirty="0">
                            <a:solidFill>
                              <a:srgbClr val="FF0000"/>
                            </a:solidFill>
                            <a:latin typeface="Cambria Math" panose="02040503050406030204" pitchFamily="18" charset="0"/>
                          </a:rPr>
                        </m:ctrlPr>
                      </m:fPr>
                      <m:num>
                        <m:r>
                          <a:rPr lang="en-US" altLang="zh-CN" sz="2000" b="1" i="1" dirty="0">
                            <a:solidFill>
                              <a:srgbClr val="FF0000"/>
                            </a:solidFill>
                            <a:latin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m:t>
                        </m:r>
                        <m:r>
                          <a:rPr lang="zh-CN" altLang="en-US" sz="2000" b="1" i="1" dirty="0" smtClean="0">
                            <a:solidFill>
                              <a:srgbClr val="FF0000"/>
                            </a:solidFill>
                            <a:latin typeface="Cambria Math" panose="02040503050406030204" pitchFamily="18" charset="0"/>
                            <a:ea typeface="Cambria Math" panose="02040503050406030204" pitchFamily="18" charset="0"/>
                          </a:rPr>
                          <m:t>𝚽</m:t>
                        </m:r>
                      </m:num>
                      <m:den>
                        <m:r>
                          <a:rPr lang="en-US" altLang="zh-CN" sz="2000" b="1" i="1" dirty="0">
                            <a:solidFill>
                              <a:srgbClr val="FF0000"/>
                            </a:solidFill>
                            <a:latin typeface="Cambria Math" panose="02040503050406030204" pitchFamily="18" charset="0"/>
                          </a:rPr>
                          <m:t>𝝏</m:t>
                        </m:r>
                        <m:r>
                          <a:rPr lang="en-US" altLang="zh-CN" sz="2000" b="1" i="1" dirty="0">
                            <a:solidFill>
                              <a:srgbClr val="FF0000"/>
                            </a:solidFill>
                            <a:latin typeface="Cambria Math" panose="02040503050406030204" pitchFamily="18" charset="0"/>
                          </a:rPr>
                          <m:t>𝒙</m:t>
                        </m:r>
                      </m:den>
                    </m:f>
                  </m:oMath>
                </a14:m>
                <a:r>
                  <a:rPr lang="en-US" altLang="zh-CN" sz="2000" dirty="0">
                    <a:solidFill>
                      <a:srgbClr val="FF0000"/>
                    </a:solidFill>
                  </a:rPr>
                  <a:t> </a:t>
                </a:r>
              </a:p>
              <a:p>
                <a:pPr marL="0" lvl="1" indent="0" algn="ctr">
                  <a:spcBef>
                    <a:spcPts val="450"/>
                  </a:spcBef>
                  <a:buNone/>
                </a:pPr>
                <a14:m>
                  <m:oMath xmlns:m="http://schemas.openxmlformats.org/officeDocument/2006/math">
                    <m:r>
                      <a:rPr lang="en-US" altLang="zh-CN" sz="2000" b="1" i="1" dirty="0">
                        <a:solidFill>
                          <a:srgbClr val="FF0000"/>
                        </a:solidFill>
                        <a:latin typeface="Cambria Math" panose="02040503050406030204" pitchFamily="18" charset="0"/>
                      </a:rPr>
                      <m:t>𝒇</m:t>
                    </m:r>
                    <m:d>
                      <m:dPr>
                        <m:ctrlPr>
                          <a:rPr lang="en-US" altLang="zh-CN" sz="2000" b="1" i="1" dirty="0">
                            <a:solidFill>
                              <a:srgbClr val="FF0000"/>
                            </a:solidFill>
                            <a:latin typeface="Cambria Math" panose="02040503050406030204" pitchFamily="18" charset="0"/>
                          </a:rPr>
                        </m:ctrlPr>
                      </m:dPr>
                      <m:e>
                        <m:sSub>
                          <m:sSubPr>
                            <m:ctrlPr>
                              <a:rPr lang="en-US" altLang="zh-CN" sz="2000" b="1" i="1" dirty="0">
                                <a:solidFill>
                                  <a:srgbClr val="FF0000"/>
                                </a:solidFill>
                                <a:latin typeface="Cambria Math" panose="02040503050406030204" pitchFamily="18" charset="0"/>
                              </a:rPr>
                            </m:ctrlPr>
                          </m:sSubPr>
                          <m:e>
                            <m:r>
                              <a:rPr lang="en-US" altLang="zh-CN" sz="2000" b="1" i="1" dirty="0" smtClean="0">
                                <a:solidFill>
                                  <a:srgbClr val="FF0000"/>
                                </a:solidFill>
                                <a:latin typeface="Cambria Math" panose="02040503050406030204" pitchFamily="18" charset="0"/>
                              </a:rPr>
                              <m:t>𝒖</m:t>
                            </m:r>
                          </m:e>
                          <m:sub>
                            <m:r>
                              <a:rPr lang="en-US" altLang="zh-CN" sz="2000" b="1" i="1" dirty="0">
                                <a:solidFill>
                                  <a:srgbClr val="FF0000"/>
                                </a:solidFill>
                                <a:latin typeface="Cambria Math" panose="02040503050406030204" pitchFamily="18" charset="0"/>
                              </a:rPr>
                              <m:t>𝟐</m:t>
                            </m:r>
                          </m:sub>
                        </m:sSub>
                        <m:r>
                          <a:rPr lang="en-US" altLang="zh-CN" sz="2000" b="1" i="1" dirty="0">
                            <a:solidFill>
                              <a:srgbClr val="FF0000"/>
                            </a:solidFill>
                            <a:latin typeface="Cambria Math" panose="02040503050406030204" pitchFamily="18" charset="0"/>
                          </a:rPr>
                          <m:t>−</m:t>
                        </m:r>
                        <m:sSub>
                          <m:sSubPr>
                            <m:ctrlPr>
                              <a:rPr lang="en-US" altLang="zh-CN" sz="2000" b="1" i="1" dirty="0">
                                <a:solidFill>
                                  <a:srgbClr val="FF0000"/>
                                </a:solidFill>
                                <a:latin typeface="Cambria Math" panose="02040503050406030204" pitchFamily="18" charset="0"/>
                              </a:rPr>
                            </m:ctrlPr>
                          </m:sSubPr>
                          <m:e>
                            <m:r>
                              <a:rPr lang="en-US" altLang="zh-CN" sz="2000" b="1" i="1" dirty="0" smtClean="0">
                                <a:solidFill>
                                  <a:srgbClr val="FF0000"/>
                                </a:solidFill>
                                <a:latin typeface="Cambria Math" panose="02040503050406030204" pitchFamily="18" charset="0"/>
                              </a:rPr>
                              <m:t>𝒖</m:t>
                            </m:r>
                          </m:e>
                          <m:sub>
                            <m:r>
                              <a:rPr lang="en-US" altLang="zh-CN" sz="2000" b="1" i="1" dirty="0">
                                <a:solidFill>
                                  <a:srgbClr val="FF0000"/>
                                </a:solidFill>
                                <a:latin typeface="Cambria Math" panose="02040503050406030204" pitchFamily="18" charset="0"/>
                              </a:rPr>
                              <m:t>𝟏</m:t>
                            </m:r>
                          </m:sub>
                        </m:sSub>
                      </m:e>
                    </m:d>
                    <m:r>
                      <a:rPr lang="en-US" altLang="zh-CN" sz="2000" b="1" i="1" dirty="0">
                        <a:solidFill>
                          <a:srgbClr val="FF0000"/>
                        </a:solidFill>
                        <a:latin typeface="Cambria Math" panose="02040503050406030204" pitchFamily="18" charset="0"/>
                      </a:rPr>
                      <m:t>=</m:t>
                    </m:r>
                    <m:r>
                      <a:rPr lang="en-US" altLang="zh-CN" sz="2000" b="1" i="1" dirty="0" smtClean="0">
                        <a:solidFill>
                          <a:srgbClr val="FF0000"/>
                        </a:solidFill>
                        <a:latin typeface="Cambria Math" panose="02040503050406030204" pitchFamily="18" charset="0"/>
                      </a:rPr>
                      <m:t>−</m:t>
                    </m:r>
                    <m:r>
                      <a:rPr lang="en-US" altLang="zh-CN" sz="2000" b="1" i="1" dirty="0">
                        <a:solidFill>
                          <a:srgbClr val="FF0000"/>
                        </a:solidFill>
                        <a:latin typeface="Cambria Math" panose="02040503050406030204" pitchFamily="18" charset="0"/>
                      </a:rPr>
                      <m:t>𝟏𝟎</m:t>
                    </m:r>
                    <m:f>
                      <m:fPr>
                        <m:ctrlPr>
                          <a:rPr lang="en-US" altLang="zh-CN" sz="2000" b="1" i="1" dirty="0">
                            <a:solidFill>
                              <a:srgbClr val="FF0000"/>
                            </a:solidFill>
                            <a:latin typeface="Cambria Math" panose="02040503050406030204" pitchFamily="18" charset="0"/>
                          </a:rPr>
                        </m:ctrlPr>
                      </m:fPr>
                      <m:num>
                        <m:r>
                          <a:rPr lang="en-US" altLang="zh-CN" sz="2000" b="1" i="1" dirty="0">
                            <a:solidFill>
                              <a:srgbClr val="FF0000"/>
                            </a:solidFill>
                            <a:latin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𝑫</m:t>
                        </m:r>
                      </m:num>
                      <m:den>
                        <m:r>
                          <a:rPr lang="en-US" altLang="zh-CN" sz="2000" b="1" i="1" dirty="0">
                            <a:solidFill>
                              <a:srgbClr val="FF0000"/>
                            </a:solidFill>
                            <a:latin typeface="Cambria Math" panose="02040503050406030204" pitchFamily="18" charset="0"/>
                          </a:rPr>
                          <m:t>𝝏</m:t>
                        </m:r>
                        <m:r>
                          <a:rPr lang="en-US" altLang="zh-CN" sz="2000" b="1" i="1" dirty="0" smtClean="0">
                            <a:solidFill>
                              <a:srgbClr val="FF0000"/>
                            </a:solidFill>
                            <a:latin typeface="Cambria Math" panose="02040503050406030204" pitchFamily="18" charset="0"/>
                          </a:rPr>
                          <m:t>𝒚</m:t>
                        </m:r>
                      </m:den>
                    </m:f>
                    <m:r>
                      <a:rPr lang="en-US" altLang="zh-CN" sz="2000" b="1" i="1" dirty="0">
                        <a:solidFill>
                          <a:srgbClr val="FF0000"/>
                        </a:solidFill>
                        <a:latin typeface="Cambria Math" panose="02040503050406030204" pitchFamily="18" charset="0"/>
                      </a:rPr>
                      <m:t>=</m:t>
                    </m:r>
                    <m:f>
                      <m:fPr>
                        <m:ctrlPr>
                          <a:rPr lang="en-US" altLang="zh-CN" sz="2000" b="1" i="1" dirty="0">
                            <a:solidFill>
                              <a:srgbClr val="FF0000"/>
                            </a:solidFill>
                            <a:latin typeface="Cambria Math" panose="02040503050406030204" pitchFamily="18" charset="0"/>
                          </a:rPr>
                        </m:ctrlPr>
                      </m:fPr>
                      <m:num>
                        <m:r>
                          <a:rPr lang="en-US" altLang="zh-CN" sz="2000" b="1" i="1" dirty="0">
                            <a:solidFill>
                              <a:srgbClr val="FF0000"/>
                            </a:solidFill>
                            <a:latin typeface="Cambria Math" panose="02040503050406030204" pitchFamily="18" charset="0"/>
                          </a:rPr>
                          <m:t>𝝏</m:t>
                        </m:r>
                        <m:r>
                          <a:rPr lang="en-US" altLang="zh-CN" sz="2000" b="1" i="1" dirty="0">
                            <a:solidFill>
                              <a:srgbClr val="FF0000"/>
                            </a:solidFill>
                            <a:latin typeface="Cambria Math" panose="02040503050406030204" pitchFamily="18" charset="0"/>
                            <a:ea typeface="Cambria Math" panose="02040503050406030204" pitchFamily="18" charset="0"/>
                          </a:rPr>
                          <m:t>∆</m:t>
                        </m:r>
                        <m:r>
                          <a:rPr lang="zh-CN" altLang="en-US" sz="2000" b="1" i="1" dirty="0">
                            <a:solidFill>
                              <a:srgbClr val="FF0000"/>
                            </a:solidFill>
                            <a:latin typeface="Cambria Math" panose="02040503050406030204" pitchFamily="18" charset="0"/>
                            <a:ea typeface="Cambria Math" panose="02040503050406030204" pitchFamily="18" charset="0"/>
                          </a:rPr>
                          <m:t>𝚽</m:t>
                        </m:r>
                      </m:num>
                      <m:den>
                        <m:r>
                          <a:rPr lang="en-US" altLang="zh-CN" sz="2000" b="1" i="1" dirty="0">
                            <a:solidFill>
                              <a:srgbClr val="FF0000"/>
                            </a:solidFill>
                            <a:latin typeface="Cambria Math" panose="02040503050406030204" pitchFamily="18" charset="0"/>
                          </a:rPr>
                          <m:t>𝝏</m:t>
                        </m:r>
                        <m:r>
                          <a:rPr lang="en-US" altLang="zh-CN" sz="2000" b="1" i="1" dirty="0" smtClean="0">
                            <a:solidFill>
                              <a:srgbClr val="FF0000"/>
                            </a:solidFill>
                            <a:latin typeface="Cambria Math" panose="02040503050406030204" pitchFamily="18" charset="0"/>
                          </a:rPr>
                          <m:t>𝒚</m:t>
                        </m:r>
                      </m:den>
                    </m:f>
                  </m:oMath>
                </a14:m>
                <a:r>
                  <a:rPr lang="en-US" altLang="zh-CN" sz="2000" dirty="0">
                    <a:solidFill>
                      <a:srgbClr val="FF0000"/>
                    </a:solidFill>
                  </a:rPr>
                  <a:t> </a:t>
                </a:r>
              </a:p>
              <a:p>
                <a:pPr lvl="1">
                  <a:spcBef>
                    <a:spcPts val="450"/>
                  </a:spcBef>
                </a:pPr>
                <a:r>
                  <a:rPr lang="en-US" altLang="zh-CN" sz="1800" dirty="0"/>
                  <a:t>where the dynamic height or geopotential anomalies are integrated vertically from </a:t>
                </a:r>
                <a14:m>
                  <m:oMath xmlns:m="http://schemas.openxmlformats.org/officeDocument/2006/math">
                    <m:sSub>
                      <m:sSubPr>
                        <m:ctrlPr>
                          <a:rPr lang="en-US" altLang="zh-CN" sz="1800" b="1" i="1" dirty="0">
                            <a:solidFill>
                              <a:srgbClr val="FF0000"/>
                            </a:solidFill>
                            <a:latin typeface="Cambria Math" panose="02040503050406030204" pitchFamily="18" charset="0"/>
                          </a:rPr>
                        </m:ctrlPr>
                      </m:sSubPr>
                      <m:e>
                        <m:r>
                          <a:rPr lang="en-US" altLang="zh-CN" sz="1800" b="1" i="1" dirty="0" smtClean="0">
                            <a:solidFill>
                              <a:srgbClr val="FF0000"/>
                            </a:solidFill>
                            <a:latin typeface="Cambria Math" panose="02040503050406030204" pitchFamily="18" charset="0"/>
                          </a:rPr>
                          <m:t>𝒑</m:t>
                        </m:r>
                      </m:e>
                      <m:sub>
                        <m:r>
                          <a:rPr lang="en-US" altLang="zh-CN" sz="1800" b="1" i="1" dirty="0" smtClean="0">
                            <a:solidFill>
                              <a:srgbClr val="FF0000"/>
                            </a:solidFill>
                            <a:latin typeface="Cambria Math" panose="02040503050406030204" pitchFamily="18" charset="0"/>
                          </a:rPr>
                          <m:t>𝟏</m:t>
                        </m:r>
                      </m:sub>
                    </m:sSub>
                  </m:oMath>
                </a14:m>
                <a:r>
                  <a:rPr lang="en-US" altLang="zh-CN" sz="1800" dirty="0"/>
                  <a:t> to </a:t>
                </a:r>
                <a14:m>
                  <m:oMath xmlns:m="http://schemas.openxmlformats.org/officeDocument/2006/math">
                    <m:sSub>
                      <m:sSubPr>
                        <m:ctrlPr>
                          <a:rPr lang="en-US" altLang="zh-CN" sz="1800" b="1" i="1" dirty="0">
                            <a:solidFill>
                              <a:srgbClr val="FF0000"/>
                            </a:solidFill>
                            <a:latin typeface="Cambria Math" panose="02040503050406030204" pitchFamily="18" charset="0"/>
                          </a:rPr>
                        </m:ctrlPr>
                      </m:sSubPr>
                      <m:e>
                        <m:r>
                          <a:rPr lang="en-US" altLang="zh-CN" sz="1800" b="1" i="1" dirty="0">
                            <a:solidFill>
                              <a:srgbClr val="FF0000"/>
                            </a:solidFill>
                            <a:latin typeface="Cambria Math" panose="02040503050406030204" pitchFamily="18" charset="0"/>
                          </a:rPr>
                          <m:t>𝒑</m:t>
                        </m:r>
                      </m:e>
                      <m:sub>
                        <m:r>
                          <a:rPr lang="en-US" altLang="zh-CN" sz="1800" b="1" i="1" dirty="0" smtClean="0">
                            <a:solidFill>
                              <a:srgbClr val="FF0000"/>
                            </a:solidFill>
                            <a:latin typeface="Cambria Math" panose="02040503050406030204" pitchFamily="18" charset="0"/>
                          </a:rPr>
                          <m:t>𝟐</m:t>
                        </m:r>
                      </m:sub>
                    </m:sSub>
                  </m:oMath>
                </a14:m>
                <a:r>
                  <a:rPr lang="en-US" altLang="zh-CN" sz="1800" dirty="0"/>
                  <a:t>.   The surface </a:t>
                </a:r>
                <a14:m>
                  <m:oMath xmlns:m="http://schemas.openxmlformats.org/officeDocument/2006/math">
                    <m:sSub>
                      <m:sSubPr>
                        <m:ctrlPr>
                          <a:rPr lang="en-US" altLang="zh-CN" sz="1800" b="1" i="1" dirty="0">
                            <a:solidFill>
                              <a:srgbClr val="FF0000"/>
                            </a:solidFill>
                            <a:latin typeface="Cambria Math" panose="02040503050406030204" pitchFamily="18" charset="0"/>
                          </a:rPr>
                        </m:ctrlPr>
                      </m:sSubPr>
                      <m:e>
                        <m:r>
                          <a:rPr lang="en-US" altLang="zh-CN" sz="1800" b="1" i="1" dirty="0">
                            <a:solidFill>
                              <a:srgbClr val="FF0000"/>
                            </a:solidFill>
                            <a:latin typeface="Cambria Math" panose="02040503050406030204" pitchFamily="18" charset="0"/>
                          </a:rPr>
                          <m:t>𝒑</m:t>
                        </m:r>
                      </m:e>
                      <m:sub>
                        <m:r>
                          <a:rPr lang="en-US" altLang="zh-CN" sz="1800" b="1" i="1" dirty="0">
                            <a:solidFill>
                              <a:srgbClr val="FF0000"/>
                            </a:solidFill>
                            <a:latin typeface="Cambria Math" panose="02040503050406030204" pitchFamily="18" charset="0"/>
                          </a:rPr>
                          <m:t>𝟏</m:t>
                        </m:r>
                      </m:sub>
                    </m:sSub>
                  </m:oMath>
                </a14:m>
                <a:r>
                  <a:rPr lang="en-US" altLang="zh-CN" sz="1800" dirty="0"/>
                  <a:t> is the </a:t>
                </a:r>
                <a:r>
                  <a:rPr lang="en-US" altLang="zh-CN" sz="1800" b="1" i="1" dirty="0">
                    <a:solidFill>
                      <a:srgbClr val="FF0000"/>
                    </a:solidFill>
                  </a:rPr>
                  <a:t>reference</a:t>
                </a:r>
                <a:r>
                  <a:rPr lang="en-US" altLang="zh-CN" sz="1800" b="1" i="1" dirty="0"/>
                  <a:t> </a:t>
                </a:r>
                <a:r>
                  <a:rPr lang="en-US" altLang="zh-CN" sz="1800" b="1" i="1" dirty="0">
                    <a:solidFill>
                      <a:srgbClr val="FF0000"/>
                    </a:solidFill>
                  </a:rPr>
                  <a:t>level</a:t>
                </a:r>
                <a:endParaRPr lang="en-US" altLang="zh-CN" sz="1350" b="1" i="1" dirty="0">
                  <a:solidFill>
                    <a:srgbClr val="FF0000"/>
                  </a:solidFill>
                </a:endParaRPr>
              </a:p>
            </p:txBody>
          </p:sp>
        </mc:Choice>
        <mc:Fallback xmlns="">
          <p:sp>
            <p:nvSpPr>
              <p:cNvPr id="34819" name="Rectangle 3"/>
              <p:cNvSpPr>
                <a:spLocks noGrp="1" noRot="1" noChangeAspect="1" noMove="1" noResize="1" noEditPoints="1" noAdjustHandles="1" noChangeArrowheads="1" noChangeShapeType="1" noTextEdit="1"/>
              </p:cNvSpPr>
              <p:nvPr>
                <p:ph type="body" idx="1"/>
              </p:nvPr>
            </p:nvSpPr>
            <p:spPr>
              <a:xfrm>
                <a:off x="503999" y="792001"/>
                <a:ext cx="8136000" cy="2643846"/>
              </a:xfrm>
              <a:blipFill>
                <a:blip r:embed="rId3"/>
                <a:stretch>
                  <a:fillRect t="-13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91980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85900" y="141685"/>
            <a:ext cx="6172200" cy="270272"/>
          </a:xfrm>
        </p:spPr>
        <p:txBody>
          <a:bodyPr/>
          <a:lstStyle/>
          <a:p>
            <a:r>
              <a:rPr lang="en-US" altLang="zh-CN"/>
              <a:t>Geostrophic Velocities</a:t>
            </a:r>
            <a:endParaRPr lang="zh-CN" altLang="en-US"/>
          </a:p>
        </p:txBody>
      </p:sp>
      <p:sp>
        <p:nvSpPr>
          <p:cNvPr id="35843" name="Rectangle 3"/>
          <p:cNvSpPr>
            <a:spLocks noGrp="1" noChangeArrowheads="1"/>
          </p:cNvSpPr>
          <p:nvPr>
            <p:ph type="body" idx="1"/>
          </p:nvPr>
        </p:nvSpPr>
        <p:spPr>
          <a:xfrm>
            <a:off x="539552" y="910829"/>
            <a:ext cx="8136904" cy="2236985"/>
          </a:xfrm>
        </p:spPr>
        <p:txBody>
          <a:bodyPr/>
          <a:lstStyle/>
          <a:p>
            <a:pPr>
              <a:spcBef>
                <a:spcPct val="40000"/>
              </a:spcBef>
            </a:pPr>
            <a:r>
              <a:rPr lang="en-US" altLang="zh-CN" sz="2100" dirty="0"/>
              <a:t>How is the velocity at the reference level chosen? A common practice is to arbitrarily assume that there is no flow at some deep level (a "</a:t>
            </a:r>
            <a:r>
              <a:rPr lang="en-US" altLang="zh-CN" sz="2100" b="1" i="1" dirty="0">
                <a:solidFill>
                  <a:srgbClr val="FF0000"/>
                </a:solidFill>
              </a:rPr>
              <a:t>level of no motion</a:t>
            </a:r>
            <a:r>
              <a:rPr lang="en-US" altLang="zh-CN" sz="2100" dirty="0"/>
              <a:t>").   </a:t>
            </a:r>
            <a:endParaRPr lang="zh-CN" altLang="en-US" sz="2100" dirty="0"/>
          </a:p>
        </p:txBody>
      </p:sp>
    </p:spTree>
    <p:extLst>
      <p:ext uri="{BB962C8B-B14F-4D97-AF65-F5344CB8AC3E}">
        <p14:creationId xmlns:p14="http://schemas.microsoft.com/office/powerpoint/2010/main" val="135871312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85900" y="141685"/>
            <a:ext cx="6172200" cy="270272"/>
          </a:xfrm>
        </p:spPr>
        <p:txBody>
          <a:bodyPr/>
          <a:lstStyle/>
          <a:p>
            <a:r>
              <a:rPr lang="en-US" altLang="zh-CN"/>
              <a:t>Example of a section across the Gulf Stream:</a:t>
            </a:r>
            <a:endParaRPr lang="zh-CN" altLang="en-US"/>
          </a:p>
        </p:txBody>
      </p:sp>
      <p:sp>
        <p:nvSpPr>
          <p:cNvPr id="36867"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350" dirty="0"/>
              <a:t>Measure temperature and salinity and compute the density. Across the Gulf Stream, we see </a:t>
            </a:r>
            <a:r>
              <a:rPr lang="en-US" altLang="zh-CN" sz="1350" dirty="0" err="1"/>
              <a:t>isopycnals</a:t>
            </a:r>
            <a:r>
              <a:rPr lang="en-US" altLang="zh-CN" sz="1350" dirty="0"/>
              <a:t> plunging hundreds of meters from on to offshore (towards the east if looking at an east-west section). </a:t>
            </a:r>
          </a:p>
          <a:p>
            <a:pPr>
              <a:spcBef>
                <a:spcPct val="40000"/>
              </a:spcBef>
            </a:pPr>
            <a:r>
              <a:rPr lang="en-US" altLang="zh-CN" sz="1350" dirty="0"/>
              <a:t>As one guess, assume there is no flow at some depth, which means that the PGF = 0 at that depth. This was common practice until about 20 years ago, and the depth assumed with no flow was called the "level of no motion". (In reality, there is almost never such a level, but this is a convenient step for teaching how to compute relative speeds.) </a:t>
            </a:r>
          </a:p>
          <a:p>
            <a:pPr>
              <a:spcBef>
                <a:spcPct val="40000"/>
              </a:spcBef>
            </a:pPr>
            <a:r>
              <a:rPr lang="en-US" altLang="zh-CN" sz="1350" dirty="0"/>
              <a:t>Go upward from that level where PGF = 0 on the west side, which is the cold, dense side and calculate how the pressure decreases as you go up. Then go upward from the PGF=0 level on the east side, which is warm and less dense and calculate the pressure decrease. The pressure will decrease faster on the cold, dense side since the water is heavier and more is subtracted at each step. </a:t>
            </a:r>
          </a:p>
        </p:txBody>
      </p:sp>
    </p:spTree>
    <p:extLst>
      <p:ext uri="{BB962C8B-B14F-4D97-AF65-F5344CB8AC3E}">
        <p14:creationId xmlns:p14="http://schemas.microsoft.com/office/powerpoint/2010/main" val="16328236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64000" y="141685"/>
            <a:ext cx="7344816" cy="323850"/>
          </a:xfrm>
        </p:spPr>
        <p:txBody>
          <a:bodyPr/>
          <a:lstStyle/>
          <a:p>
            <a:r>
              <a:rPr lang="en-US" altLang="zh-CN" sz="2000" dirty="0"/>
              <a:t>Gulf Stream vertical sections in Florida Strait (west on left)</a:t>
            </a:r>
            <a:endParaRPr lang="en-US" altLang="zh-CN" sz="3200" dirty="0"/>
          </a:p>
        </p:txBody>
      </p:sp>
      <p:sp>
        <p:nvSpPr>
          <p:cNvPr id="39939" name="Text Box 6"/>
          <p:cNvSpPr txBox="1">
            <a:spLocks noChangeArrowheads="1"/>
          </p:cNvSpPr>
          <p:nvPr/>
        </p:nvSpPr>
        <p:spPr bwMode="auto">
          <a:xfrm>
            <a:off x="2432298" y="4227934"/>
            <a:ext cx="2571750" cy="338554"/>
          </a:xfrm>
          <a:prstGeom prst="rect">
            <a:avLst/>
          </a:prstGeom>
          <a:noFill/>
          <a:ln w="9525">
            <a:noFill/>
            <a:miter lim="800000"/>
            <a:headEnd/>
            <a:tailEnd/>
          </a:ln>
        </p:spPr>
        <p:txBody>
          <a:bodyPr>
            <a:spAutoFit/>
          </a:bodyPr>
          <a:lstStyle/>
          <a:p>
            <a:pPr eaLnBrk="0" hangingPunct="0">
              <a:spcBef>
                <a:spcPct val="50000"/>
              </a:spcBef>
            </a:pPr>
            <a:r>
              <a:rPr lang="en-US" altLang="zh-CN" sz="1600" b="0" dirty="0" err="1">
                <a:solidFill>
                  <a:srgbClr val="0000CC"/>
                </a:solidFill>
                <a:latin typeface="Times" pitchFamily="18" charset="0"/>
              </a:rPr>
              <a:t>Roemmich</a:t>
            </a:r>
            <a:r>
              <a:rPr lang="en-US" altLang="zh-CN" sz="1600" b="0" dirty="0">
                <a:solidFill>
                  <a:srgbClr val="0000CC"/>
                </a:solidFill>
                <a:latin typeface="Times" pitchFamily="18" charset="0"/>
              </a:rPr>
              <a:t>, 1983</a:t>
            </a:r>
          </a:p>
        </p:txBody>
      </p:sp>
      <p:grpSp>
        <p:nvGrpSpPr>
          <p:cNvPr id="2" name="组合 9"/>
          <p:cNvGrpSpPr>
            <a:grpSpLocks/>
          </p:cNvGrpSpPr>
          <p:nvPr/>
        </p:nvGrpSpPr>
        <p:grpSpPr bwMode="auto">
          <a:xfrm>
            <a:off x="629247" y="915566"/>
            <a:ext cx="1428750" cy="1257300"/>
            <a:chOff x="670946" y="981075"/>
            <a:chExt cx="1905000" cy="1676400"/>
          </a:xfrm>
        </p:grpSpPr>
        <p:pic>
          <p:nvPicPr>
            <p:cNvPr id="39944" name="Picture 7"/>
            <p:cNvPicPr>
              <a:picLocks noChangeAspect="1" noChangeArrowheads="1"/>
            </p:cNvPicPr>
            <p:nvPr/>
          </p:nvPicPr>
          <p:blipFill>
            <a:blip r:embed="rId3" cstate="print"/>
            <a:srcRect l="12642" t="18430" r="63329" b="68755"/>
            <a:stretch>
              <a:fillRect/>
            </a:stretch>
          </p:blipFill>
          <p:spPr bwMode="auto">
            <a:xfrm rot="-289952">
              <a:off x="670946" y="981075"/>
              <a:ext cx="1905000" cy="1676400"/>
            </a:xfrm>
            <a:prstGeom prst="rect">
              <a:avLst/>
            </a:prstGeom>
            <a:noFill/>
            <a:ln w="9525">
              <a:noFill/>
              <a:miter lim="800000"/>
              <a:headEnd/>
              <a:tailEnd/>
            </a:ln>
          </p:spPr>
        </p:pic>
        <p:sp>
          <p:nvSpPr>
            <p:cNvPr id="39945" name="Line 8"/>
            <p:cNvSpPr>
              <a:spLocks noChangeShapeType="1"/>
            </p:cNvSpPr>
            <p:nvPr/>
          </p:nvSpPr>
          <p:spPr bwMode="auto">
            <a:xfrm>
              <a:off x="1692275" y="1844675"/>
              <a:ext cx="176213" cy="1588"/>
            </a:xfrm>
            <a:prstGeom prst="line">
              <a:avLst/>
            </a:prstGeom>
            <a:noFill/>
            <a:ln w="76200">
              <a:solidFill>
                <a:srgbClr val="FF0000"/>
              </a:solidFill>
              <a:round/>
              <a:headEnd/>
              <a:tailEnd/>
            </a:ln>
          </p:spPr>
          <p:txBody>
            <a:bodyPr wrap="none" anchor="ctr"/>
            <a:lstStyle/>
            <a:p>
              <a:endParaRPr lang="zh-CN" altLang="en-US"/>
            </a:p>
          </p:txBody>
        </p:sp>
      </p:grpSp>
      <p:pic>
        <p:nvPicPr>
          <p:cNvPr id="39941" name="Picture 3"/>
          <p:cNvPicPr>
            <a:picLocks noChangeAspect="1" noChangeArrowheads="1"/>
          </p:cNvPicPr>
          <p:nvPr/>
        </p:nvPicPr>
        <p:blipFill>
          <a:blip r:embed="rId4" cstate="print"/>
          <a:srcRect/>
          <a:stretch>
            <a:fillRect/>
          </a:stretch>
        </p:blipFill>
        <p:spPr bwMode="auto">
          <a:xfrm>
            <a:off x="2372917" y="627534"/>
            <a:ext cx="2240756" cy="3568303"/>
          </a:xfrm>
          <a:prstGeom prst="rect">
            <a:avLst/>
          </a:prstGeom>
          <a:noFill/>
          <a:ln w="9525">
            <a:noFill/>
            <a:miter lim="800000"/>
            <a:headEnd/>
            <a:tailEnd/>
          </a:ln>
        </p:spPr>
      </p:pic>
      <p:pic>
        <p:nvPicPr>
          <p:cNvPr id="39942" name="Picture 4"/>
          <p:cNvPicPr>
            <a:picLocks noChangeAspect="1" noChangeArrowheads="1"/>
          </p:cNvPicPr>
          <p:nvPr/>
        </p:nvPicPr>
        <p:blipFill>
          <a:blip r:embed="rId5" cstate="print"/>
          <a:srcRect/>
          <a:stretch>
            <a:fillRect/>
          </a:stretch>
        </p:blipFill>
        <p:spPr bwMode="auto">
          <a:xfrm>
            <a:off x="4006454" y="648965"/>
            <a:ext cx="2321719" cy="3551634"/>
          </a:xfrm>
          <a:prstGeom prst="rect">
            <a:avLst/>
          </a:prstGeom>
          <a:noFill/>
          <a:ln w="9525">
            <a:noFill/>
            <a:miter lim="800000"/>
            <a:headEnd/>
            <a:tailEnd/>
          </a:ln>
        </p:spPr>
      </p:pic>
      <p:pic>
        <p:nvPicPr>
          <p:cNvPr id="39943" name="Picture 9" descr="slide0016_image026"/>
          <p:cNvPicPr>
            <a:picLocks noChangeAspect="1" noChangeArrowheads="1"/>
          </p:cNvPicPr>
          <p:nvPr/>
        </p:nvPicPr>
        <p:blipFill>
          <a:blip r:embed="rId6" cstate="print"/>
          <a:srcRect l="2290" t="1526" r="3053" b="12312"/>
          <a:stretch>
            <a:fillRect/>
          </a:stretch>
        </p:blipFill>
        <p:spPr bwMode="auto">
          <a:xfrm>
            <a:off x="5732860" y="939478"/>
            <a:ext cx="2132409" cy="2912269"/>
          </a:xfrm>
          <a:prstGeom prst="rect">
            <a:avLst/>
          </a:prstGeom>
          <a:noFill/>
          <a:ln w="9525">
            <a:noFill/>
            <a:miter lim="800000"/>
            <a:headEnd/>
            <a:tailEnd/>
          </a:ln>
        </p:spPr>
      </p:pic>
    </p:spTree>
    <p:extLst>
      <p:ext uri="{BB962C8B-B14F-4D97-AF65-F5344CB8AC3E}">
        <p14:creationId xmlns:p14="http://schemas.microsoft.com/office/powerpoint/2010/main" val="350512396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5900" y="141685"/>
            <a:ext cx="6172200" cy="270272"/>
          </a:xfrm>
        </p:spPr>
        <p:txBody>
          <a:bodyPr/>
          <a:lstStyle/>
          <a:p>
            <a:r>
              <a:rPr lang="en-US" altLang="zh-CN" dirty="0"/>
              <a:t>Example of a section across the Gulf Stream:</a:t>
            </a:r>
            <a:endParaRPr lang="zh-CN" altLang="en-US" dirty="0"/>
          </a:p>
        </p:txBody>
      </p:sp>
      <p:sp>
        <p:nvSpPr>
          <p:cNvPr id="37891"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350" dirty="0"/>
              <a:t>Therefore at a higher level, the nearshore (cold, dense) P &lt; offshore (warm, light) P. Therefore the PGF is westward at all of these higher levels, above the PGF = 0. </a:t>
            </a:r>
          </a:p>
          <a:p>
            <a:pPr>
              <a:spcBef>
                <a:spcPct val="40000"/>
              </a:spcBef>
            </a:pPr>
            <a:r>
              <a:rPr lang="en-US" altLang="zh-CN" sz="1350" dirty="0"/>
              <a:t>If the flow is geostrophic, which we assert, the Coriolis force is eastward. Therefore the flow is northward. </a:t>
            </a:r>
          </a:p>
          <a:p>
            <a:pPr>
              <a:spcBef>
                <a:spcPct val="40000"/>
              </a:spcBef>
            </a:pPr>
            <a:r>
              <a:rPr lang="en-US" altLang="zh-CN" sz="1350" dirty="0"/>
              <a:t>Since the Pressure gradient persists to the very surface, the surface itself must slope upward from west to east so that the pressure is higher offshore. If in fact we could measure the sea surface height relative to the geoid, this is what we would find (and which is found in various interpretations of satellite altimetry data). </a:t>
            </a:r>
          </a:p>
          <a:p>
            <a:pPr>
              <a:spcBef>
                <a:spcPct val="40000"/>
              </a:spcBef>
            </a:pPr>
            <a:r>
              <a:rPr lang="en-US" altLang="zh-CN" sz="1350" dirty="0"/>
              <a:t>Caveat: </a:t>
            </a:r>
            <a:r>
              <a:rPr lang="en-US" altLang="zh-CN" sz="1350" dirty="0">
                <a:solidFill>
                  <a:srgbClr val="FF0000"/>
                </a:solidFill>
              </a:rPr>
              <a:t>we don't really know what the PGF is at a given depth; we just assumed PGF = 0 at some depth </a:t>
            </a:r>
            <a:r>
              <a:rPr lang="en-US" altLang="zh-CN" sz="1350" dirty="0"/>
              <a:t>since we expect from other observations that the flow is much weaker at depth than at the surface in the Gulf Stream. All that we actually know from measuring the density is the relative flow at one depth compared with another - that is, we know the geostrophic velocity </a:t>
            </a:r>
            <a:r>
              <a:rPr lang="en-US" altLang="zh-CN" sz="1350" i="1" dirty="0"/>
              <a:t>shear</a:t>
            </a:r>
            <a:r>
              <a:rPr lang="en-US" altLang="zh-CN" sz="1350" dirty="0"/>
              <a:t> and not the absolute geostrophic flow. </a:t>
            </a:r>
            <a:endParaRPr lang="zh-CN" altLang="en-US" sz="1050" dirty="0"/>
          </a:p>
        </p:txBody>
      </p:sp>
    </p:spTree>
    <p:extLst>
      <p:ext uri="{BB962C8B-B14F-4D97-AF65-F5344CB8AC3E}">
        <p14:creationId xmlns:p14="http://schemas.microsoft.com/office/powerpoint/2010/main" val="24044660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8000" y="86916"/>
            <a:ext cx="7848872" cy="378619"/>
          </a:xfrm>
        </p:spPr>
        <p:txBody>
          <a:bodyPr/>
          <a:lstStyle/>
          <a:p>
            <a:r>
              <a:rPr lang="en-US" altLang="zh-CN" sz="2000" dirty="0"/>
              <a:t>Gulf Stream density, dynamic height and geostrophic velocity</a:t>
            </a:r>
          </a:p>
        </p:txBody>
      </p:sp>
      <p:pic>
        <p:nvPicPr>
          <p:cNvPr id="38915" name="Picture 3" descr="chapter8_fig21A22_SIGMA0_dynht"/>
          <p:cNvPicPr>
            <a:picLocks noChangeAspect="1" noChangeArrowheads="1"/>
          </p:cNvPicPr>
          <p:nvPr/>
        </p:nvPicPr>
        <p:blipFill>
          <a:blip r:embed="rId3" cstate="print"/>
          <a:srcRect t="5272"/>
          <a:stretch>
            <a:fillRect/>
          </a:stretch>
        </p:blipFill>
        <p:spPr bwMode="auto">
          <a:xfrm>
            <a:off x="1872000" y="792000"/>
            <a:ext cx="5336381" cy="3871913"/>
          </a:xfrm>
          <a:prstGeom prst="rect">
            <a:avLst/>
          </a:prstGeom>
          <a:noFill/>
          <a:ln w="9525">
            <a:noFill/>
            <a:miter lim="800000"/>
            <a:headEnd/>
            <a:tailEnd/>
          </a:ln>
        </p:spPr>
      </p:pic>
    </p:spTree>
    <p:extLst>
      <p:ext uri="{BB962C8B-B14F-4D97-AF65-F5344CB8AC3E}">
        <p14:creationId xmlns:p14="http://schemas.microsoft.com/office/powerpoint/2010/main" val="3511567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Fig10-5"/>
          <p:cNvPicPr>
            <a:picLocks noChangeAspect="1" noChangeArrowheads="1"/>
          </p:cNvPicPr>
          <p:nvPr/>
        </p:nvPicPr>
        <p:blipFill>
          <a:blip r:embed="rId3" cstate="print"/>
          <a:srcRect/>
          <a:stretch>
            <a:fillRect/>
          </a:stretch>
        </p:blipFill>
        <p:spPr bwMode="auto">
          <a:xfrm>
            <a:off x="1908000" y="792000"/>
            <a:ext cx="5297091" cy="3670697"/>
          </a:xfrm>
          <a:prstGeom prst="rect">
            <a:avLst/>
          </a:prstGeom>
          <a:noFill/>
          <a:ln w="9525">
            <a:noFill/>
            <a:miter lim="800000"/>
            <a:headEnd/>
            <a:tailEnd/>
          </a:ln>
        </p:spPr>
      </p:pic>
      <p:sp>
        <p:nvSpPr>
          <p:cNvPr id="40963" name="Rectangle 3"/>
          <p:cNvSpPr>
            <a:spLocks noGrp="1" noChangeArrowheads="1"/>
          </p:cNvSpPr>
          <p:nvPr>
            <p:ph type="title"/>
          </p:nvPr>
        </p:nvSpPr>
        <p:spPr>
          <a:xfrm>
            <a:off x="1332000" y="86916"/>
            <a:ext cx="6480719" cy="336947"/>
          </a:xfrm>
          <a:noFill/>
        </p:spPr>
        <p:txBody>
          <a:bodyPr/>
          <a:lstStyle/>
          <a:p>
            <a:r>
              <a:rPr lang="en-US" altLang="zh-CN" sz="2000" dirty="0"/>
              <a:t>Pacific Steric Height at Sea Surface (Reid, 1998)</a:t>
            </a:r>
          </a:p>
        </p:txBody>
      </p:sp>
    </p:spTree>
    <p:extLst>
      <p:ext uri="{BB962C8B-B14F-4D97-AF65-F5344CB8AC3E}">
        <p14:creationId xmlns:p14="http://schemas.microsoft.com/office/powerpoint/2010/main" val="5521784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l="6187" t="5736" r="1010" b="26822"/>
          <a:stretch>
            <a:fillRect/>
          </a:stretch>
        </p:blipFill>
        <p:spPr bwMode="auto">
          <a:xfrm>
            <a:off x="2395537" y="792000"/>
            <a:ext cx="4319588" cy="4024313"/>
          </a:xfrm>
          <a:prstGeom prst="rect">
            <a:avLst/>
          </a:prstGeom>
          <a:noFill/>
          <a:ln w="9525">
            <a:noFill/>
            <a:miter lim="800000"/>
            <a:headEnd/>
            <a:tailEnd/>
          </a:ln>
        </p:spPr>
      </p:pic>
      <p:sp>
        <p:nvSpPr>
          <p:cNvPr id="41987" name="标题 7"/>
          <p:cNvSpPr>
            <a:spLocks noGrp="1"/>
          </p:cNvSpPr>
          <p:nvPr>
            <p:ph type="title"/>
          </p:nvPr>
        </p:nvSpPr>
        <p:spPr/>
        <p:txBody>
          <a:bodyPr/>
          <a:lstStyle/>
          <a:p>
            <a:r>
              <a:rPr lang="en-US" altLang="zh-CN"/>
              <a:t>Dynamic Height (meter)</a:t>
            </a:r>
            <a:endParaRPr lang="zh-CN" altLang="en-US"/>
          </a:p>
        </p:txBody>
      </p:sp>
    </p:spTree>
    <p:extLst>
      <p:ext uri="{BB962C8B-B14F-4D97-AF65-F5344CB8AC3E}">
        <p14:creationId xmlns:p14="http://schemas.microsoft.com/office/powerpoint/2010/main" val="4148651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85900" y="141685"/>
            <a:ext cx="6172200" cy="270272"/>
          </a:xfrm>
        </p:spPr>
        <p:txBody>
          <a:bodyPr/>
          <a:lstStyle/>
          <a:p>
            <a:r>
              <a:rPr lang="en-US" altLang="zh-CN"/>
              <a:t>Questions (Due in 2-week)</a:t>
            </a:r>
          </a:p>
        </p:txBody>
      </p:sp>
      <p:sp>
        <p:nvSpPr>
          <p:cNvPr id="43011" name="Rectangle 3"/>
          <p:cNvSpPr>
            <a:spLocks noGrp="1" noChangeArrowheads="1"/>
          </p:cNvSpPr>
          <p:nvPr>
            <p:ph type="body" idx="1"/>
          </p:nvPr>
        </p:nvSpPr>
        <p:spPr>
          <a:xfrm>
            <a:off x="504000" y="792000"/>
            <a:ext cx="8136000" cy="3780235"/>
          </a:xfrm>
        </p:spPr>
        <p:txBody>
          <a:bodyPr/>
          <a:lstStyle/>
          <a:p>
            <a:pPr marL="371475" indent="-371475">
              <a:spcBef>
                <a:spcPct val="40000"/>
              </a:spcBef>
              <a:buClrTx/>
              <a:buSzPct val="100000"/>
              <a:buFont typeface="Wingdings" pitchFamily="2" charset="2"/>
              <a:buAutoNum type="arabicPeriod"/>
            </a:pPr>
            <a:r>
              <a:rPr lang="en-US" altLang="zh-CN" sz="1800" dirty="0"/>
              <a:t>Work out the period of inertial oscillations at the north pole, 30N, equator, and south pole. </a:t>
            </a:r>
          </a:p>
          <a:p>
            <a:pPr marL="371475" indent="-371475">
              <a:spcBef>
                <a:spcPct val="40000"/>
              </a:spcBef>
              <a:buClrTx/>
              <a:buSzPct val="100000"/>
              <a:buFont typeface="Wingdings" pitchFamily="2" charset="2"/>
              <a:buAutoNum type="arabicPeriod"/>
            </a:pPr>
            <a:r>
              <a:rPr lang="en-US" altLang="zh-CN" sz="1800" dirty="0"/>
              <a:t>In geostrophic flow, what direction is the Coriolis force in relation to the pressure gradient force? What direction is it in relation to the velocity? </a:t>
            </a:r>
          </a:p>
          <a:p>
            <a:pPr marL="371475" indent="-371475">
              <a:spcBef>
                <a:spcPct val="40000"/>
              </a:spcBef>
              <a:buClrTx/>
              <a:buSzPct val="100000"/>
              <a:buFont typeface="Wingdings" pitchFamily="2" charset="2"/>
              <a:buAutoNum type="arabicPeriod"/>
            </a:pPr>
            <a:r>
              <a:rPr lang="en-US" altLang="zh-CN" sz="1800" dirty="0"/>
              <a:t>Why do we use a method based on temperature and salinity instead of direct current measurements for most of the ocean?</a:t>
            </a:r>
          </a:p>
        </p:txBody>
      </p:sp>
    </p:spTree>
    <p:extLst>
      <p:ext uri="{BB962C8B-B14F-4D97-AF65-F5344CB8AC3E}">
        <p14:creationId xmlns:p14="http://schemas.microsoft.com/office/powerpoint/2010/main" val="32514712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a:t>Centrifugal Force (</a:t>
            </a:r>
            <a:r>
              <a:rPr lang="zh-CN" altLang="en-US"/>
              <a:t>离心力</a:t>
            </a:r>
            <a:r>
              <a:rPr lang="en-US" altLang="zh-CN"/>
              <a:t>)</a:t>
            </a:r>
          </a:p>
        </p:txBody>
      </p:sp>
      <p:sp>
        <p:nvSpPr>
          <p:cNvPr id="16387" name="Text Box 3"/>
          <p:cNvSpPr txBox="1">
            <a:spLocks noChangeArrowheads="1"/>
          </p:cNvSpPr>
          <p:nvPr/>
        </p:nvSpPr>
        <p:spPr bwMode="auto">
          <a:xfrm>
            <a:off x="4626006" y="1260000"/>
            <a:ext cx="3618402" cy="1588127"/>
          </a:xfrm>
          <a:prstGeom prst="rect">
            <a:avLst/>
          </a:prstGeom>
          <a:noFill/>
          <a:ln w="9525">
            <a:noFill/>
            <a:miter lim="800000"/>
            <a:headEnd/>
            <a:tailEnd/>
          </a:ln>
        </p:spPr>
        <p:txBody>
          <a:bodyPr wrap="square">
            <a:spAutoFit/>
          </a:bodyPr>
          <a:lstStyle/>
          <a:p>
            <a:pPr eaLnBrk="0" hangingPunct="0">
              <a:spcBef>
                <a:spcPct val="40000"/>
              </a:spcBef>
              <a:defRPr/>
            </a:pPr>
            <a:r>
              <a:rPr lang="en-US" altLang="zh-CN" b="0" dirty="0">
                <a:solidFill>
                  <a:srgbClr val="0000FF"/>
                </a:solidFill>
                <a:latin typeface="+mn-lt"/>
              </a:rPr>
              <a:t>Centrifugal acceleration =  </a:t>
            </a:r>
            <a:r>
              <a:rPr lang="en-US" altLang="zh-CN" dirty="0">
                <a:solidFill>
                  <a:srgbClr val="C00000"/>
                </a:solidFill>
                <a:latin typeface="+mn-lt"/>
                <a:sym typeface="Symbol" pitchFamily="18" charset="2"/>
              </a:rPr>
              <a:t></a:t>
            </a:r>
            <a:r>
              <a:rPr lang="en-US" altLang="zh-CN" baseline="30000" dirty="0">
                <a:solidFill>
                  <a:srgbClr val="C00000"/>
                </a:solidFill>
                <a:latin typeface="+mn-lt"/>
              </a:rPr>
              <a:t>2</a:t>
            </a:r>
            <a:r>
              <a:rPr lang="en-US" altLang="zh-CN" dirty="0">
                <a:solidFill>
                  <a:srgbClr val="C00000"/>
                </a:solidFill>
                <a:latin typeface="+mn-lt"/>
              </a:rPr>
              <a:t>R </a:t>
            </a:r>
          </a:p>
          <a:p>
            <a:pPr eaLnBrk="0" hangingPunct="0">
              <a:spcBef>
                <a:spcPct val="40000"/>
              </a:spcBef>
              <a:defRPr/>
            </a:pPr>
            <a:r>
              <a:rPr lang="en-US" altLang="zh-CN" b="0" dirty="0">
                <a:solidFill>
                  <a:srgbClr val="0000FF"/>
                </a:solidFill>
                <a:latin typeface="+mn-lt"/>
              </a:rPr>
              <a:t>where </a:t>
            </a:r>
            <a:r>
              <a:rPr lang="en-US" altLang="zh-CN" b="0" i="1" dirty="0">
                <a:solidFill>
                  <a:srgbClr val="0000FF"/>
                </a:solidFill>
                <a:latin typeface="+mn-lt"/>
              </a:rPr>
              <a:t>R</a:t>
            </a:r>
            <a:r>
              <a:rPr lang="en-US" altLang="zh-CN" b="0" dirty="0">
                <a:solidFill>
                  <a:srgbClr val="0000FF"/>
                </a:solidFill>
                <a:latin typeface="+mn-lt"/>
              </a:rPr>
              <a:t> is radius and omega is the angular speed </a:t>
            </a:r>
            <a:r>
              <a:rPr lang="en-US" altLang="zh-CN" b="0" i="1" dirty="0">
                <a:solidFill>
                  <a:srgbClr val="0000FF"/>
                </a:solidFill>
                <a:latin typeface="+mn-lt"/>
              </a:rPr>
              <a:t>omega = </a:t>
            </a:r>
            <a:r>
              <a:rPr lang="en-US" altLang="zh-CN" i="1" dirty="0">
                <a:solidFill>
                  <a:srgbClr val="C00000"/>
                </a:solidFill>
                <a:latin typeface="+mn-lt"/>
              </a:rPr>
              <a:t>2*pi/T</a:t>
            </a:r>
            <a:r>
              <a:rPr lang="en-US" altLang="zh-CN" dirty="0">
                <a:solidFill>
                  <a:srgbClr val="C00000"/>
                </a:solidFill>
                <a:latin typeface="+mn-lt"/>
              </a:rPr>
              <a:t> </a:t>
            </a:r>
            <a:r>
              <a:rPr lang="en-US" altLang="zh-CN" b="0" dirty="0">
                <a:solidFill>
                  <a:srgbClr val="0000FF"/>
                </a:solidFill>
                <a:latin typeface="+mn-lt"/>
              </a:rPr>
              <a:t>where T is the time of one full rotation. </a:t>
            </a:r>
          </a:p>
        </p:txBody>
      </p:sp>
      <p:pic>
        <p:nvPicPr>
          <p:cNvPr id="8196" name="Picture 4" descr="chapter8_fig2ab"/>
          <p:cNvPicPr>
            <a:picLocks noChangeAspect="1" noChangeArrowheads="1"/>
          </p:cNvPicPr>
          <p:nvPr/>
        </p:nvPicPr>
        <p:blipFill>
          <a:blip r:embed="rId3" cstate="print"/>
          <a:srcRect t="-2441" b="50000"/>
          <a:stretch>
            <a:fillRect/>
          </a:stretch>
        </p:blipFill>
        <p:spPr bwMode="auto">
          <a:xfrm>
            <a:off x="1404000" y="864000"/>
            <a:ext cx="3074492" cy="3074492"/>
          </a:xfrm>
          <a:prstGeom prst="rect">
            <a:avLst/>
          </a:prstGeom>
          <a:noFill/>
          <a:ln w="9525">
            <a:noFill/>
            <a:miter lim="800000"/>
            <a:headEnd/>
            <a:tailEnd/>
          </a:ln>
        </p:spPr>
      </p:pic>
    </p:spTree>
    <p:extLst>
      <p:ext uri="{BB962C8B-B14F-4D97-AF65-F5344CB8AC3E}">
        <p14:creationId xmlns:p14="http://schemas.microsoft.com/office/powerpoint/2010/main" val="17186330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85900" y="141685"/>
            <a:ext cx="6172200" cy="270272"/>
          </a:xfrm>
        </p:spPr>
        <p:txBody>
          <a:bodyPr/>
          <a:lstStyle/>
          <a:p>
            <a:r>
              <a:rPr lang="en-US" altLang="zh-CN"/>
              <a:t>Questions</a:t>
            </a:r>
          </a:p>
        </p:txBody>
      </p:sp>
      <p:sp>
        <p:nvSpPr>
          <p:cNvPr id="44035" name="Rectangle 3"/>
          <p:cNvSpPr>
            <a:spLocks noGrp="1" noChangeArrowheads="1"/>
          </p:cNvSpPr>
          <p:nvPr>
            <p:ph type="body" idx="1"/>
          </p:nvPr>
        </p:nvSpPr>
        <p:spPr>
          <a:xfrm>
            <a:off x="503999" y="792000"/>
            <a:ext cx="8136000" cy="3658791"/>
          </a:xfrm>
        </p:spPr>
        <p:txBody>
          <a:bodyPr/>
          <a:lstStyle/>
          <a:p>
            <a:pPr marL="371475" indent="-371475">
              <a:spcBef>
                <a:spcPct val="40000"/>
              </a:spcBef>
              <a:buClrTx/>
              <a:buSzPct val="100000"/>
              <a:buFont typeface="Wingdings" pitchFamily="2" charset="2"/>
              <a:buAutoNum type="arabicPeriod" startAt="4"/>
            </a:pPr>
            <a:r>
              <a:rPr lang="en-US" altLang="zh-CN" sz="1500" dirty="0"/>
              <a:t>What is a "level of no motion"? Why would a "level of known motion" be a better choice for the same kind of calculation? (What can we actually compute about the velocity structure given the density distribution and an assumption of </a:t>
            </a:r>
            <a:r>
              <a:rPr lang="en-US" altLang="zh-CN" sz="1500" dirty="0" err="1"/>
              <a:t>geostrophy</a:t>
            </a:r>
            <a:r>
              <a:rPr lang="en-US" altLang="zh-CN" sz="1500" dirty="0"/>
              <a:t>?) </a:t>
            </a:r>
          </a:p>
          <a:p>
            <a:pPr marL="371475" indent="-371475">
              <a:spcBef>
                <a:spcPct val="40000"/>
              </a:spcBef>
              <a:buClrTx/>
              <a:buSzPct val="100000"/>
              <a:buFont typeface="Wingdings" pitchFamily="2" charset="2"/>
              <a:buAutoNum type="arabicPeriod" startAt="4"/>
            </a:pPr>
            <a:r>
              <a:rPr lang="en-US" altLang="zh-CN" sz="1500" dirty="0"/>
              <a:t>The southern hemisphere also has strong boundary currents, like the Gulf Stream and Kuroshio. Off the eastern coast of Africa for instance is the Agulhas Current. The Agulhas Current flows along the coast from north to south (opposite direction to the Gulf Stream). What is the relative pressure onshore and offshore? What do the </a:t>
            </a:r>
            <a:r>
              <a:rPr lang="en-US" altLang="zh-CN" sz="1500" dirty="0" err="1"/>
              <a:t>isopycnals</a:t>
            </a:r>
            <a:r>
              <a:rPr lang="en-US" altLang="zh-CN" sz="1500" dirty="0"/>
              <a:t> look like in the Agulhas assuming it has the exact same vertical structure as the Gulf Stream (i.e. decreasing velocity with increasing depth)</a:t>
            </a:r>
          </a:p>
        </p:txBody>
      </p:sp>
    </p:spTree>
    <p:extLst>
      <p:ext uri="{BB962C8B-B14F-4D97-AF65-F5344CB8AC3E}">
        <p14:creationId xmlns:p14="http://schemas.microsoft.com/office/powerpoint/2010/main" val="2110977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85900" y="141685"/>
            <a:ext cx="6172200" cy="270272"/>
          </a:xfrm>
        </p:spPr>
        <p:txBody>
          <a:bodyPr/>
          <a:lstStyle/>
          <a:p>
            <a:r>
              <a:rPr lang="en-US" altLang="zh-CN"/>
              <a:t>Calculations</a:t>
            </a:r>
            <a:endParaRPr lang="zh-CN" altLang="en-US"/>
          </a:p>
        </p:txBody>
      </p:sp>
      <p:sp>
        <p:nvSpPr>
          <p:cNvPr id="45059" name="Rectangle 3"/>
          <p:cNvSpPr>
            <a:spLocks noGrp="1" noChangeArrowheads="1"/>
          </p:cNvSpPr>
          <p:nvPr>
            <p:ph type="body" idx="1"/>
          </p:nvPr>
        </p:nvSpPr>
        <p:spPr>
          <a:xfrm>
            <a:off x="504000" y="3024000"/>
            <a:ext cx="8136000" cy="1702594"/>
          </a:xfrm>
        </p:spPr>
        <p:txBody>
          <a:bodyPr/>
          <a:lstStyle/>
          <a:p>
            <a:pPr marL="314325" indent="-314325">
              <a:spcBef>
                <a:spcPct val="40000"/>
              </a:spcBef>
              <a:buClrTx/>
              <a:buSzPct val="100000"/>
              <a:buFont typeface="Wingdings" pitchFamily="2" charset="2"/>
              <a:buAutoNum type="arabicPeriod"/>
            </a:pPr>
            <a:r>
              <a:rPr lang="en-US" altLang="zh-CN" sz="1200"/>
              <a:t>Compute the pressure gradient force associated with the Antarctic Circumpolar Current at the sea surface. </a:t>
            </a:r>
            <a:r>
              <a:rPr lang="en-US" altLang="zh-CN" sz="1200" dirty="0"/>
              <a:t>What speed do you get for this PGF? Which direction is the PGF and which direction is the flow? (f &lt; 0 for SH)</a:t>
            </a:r>
          </a:p>
          <a:p>
            <a:pPr marL="314325" indent="-314325">
              <a:spcBef>
                <a:spcPct val="40000"/>
              </a:spcBef>
              <a:buClrTx/>
              <a:buSzPct val="100000"/>
              <a:buFont typeface="Wingdings" pitchFamily="2" charset="2"/>
              <a:buAutoNum type="arabicPeriod"/>
            </a:pPr>
            <a:r>
              <a:rPr lang="en-US" altLang="zh-CN" sz="1200" dirty="0"/>
              <a:t>What is the volume transport in m</a:t>
            </a:r>
            <a:r>
              <a:rPr lang="en-US" altLang="zh-CN" sz="1200" baseline="30000" dirty="0"/>
              <a:t>3</a:t>
            </a:r>
            <a:r>
              <a:rPr lang="en-US" altLang="zh-CN" sz="1200" dirty="0"/>
              <a:t> /sec of a current with velocity 10 cm/sec over a width of 200 km and a depth of 5000m? </a:t>
            </a:r>
          </a:p>
          <a:p>
            <a:pPr marL="314325" indent="-314325">
              <a:spcBef>
                <a:spcPct val="40000"/>
              </a:spcBef>
              <a:buClrTx/>
              <a:buSzPct val="100000"/>
              <a:buFont typeface="Wingdings" pitchFamily="2" charset="2"/>
              <a:buAutoNum type="arabicPeriod"/>
            </a:pPr>
            <a:r>
              <a:rPr lang="en-US" altLang="zh-CN" sz="1200" dirty="0"/>
              <a:t>What dynamic height difference over a width of 100 km is associated with a current speed of 100 cm/sec? </a:t>
            </a:r>
            <a:endParaRPr lang="zh-CN" altLang="en-US" sz="1200" dirty="0"/>
          </a:p>
        </p:txBody>
      </p:sp>
      <p:pic>
        <p:nvPicPr>
          <p:cNvPr id="45060" name="Picture 4"/>
          <p:cNvPicPr>
            <a:picLocks noChangeAspect="1" noChangeArrowheads="1"/>
          </p:cNvPicPr>
          <p:nvPr/>
        </p:nvPicPr>
        <p:blipFill>
          <a:blip r:embed="rId3" cstate="print"/>
          <a:srcRect l="11340" t="50237" r="6163" b="26822"/>
          <a:stretch>
            <a:fillRect/>
          </a:stretch>
        </p:blipFill>
        <p:spPr bwMode="auto">
          <a:xfrm>
            <a:off x="2087166" y="987574"/>
            <a:ext cx="5185172" cy="1847850"/>
          </a:xfrm>
          <a:prstGeom prst="rect">
            <a:avLst/>
          </a:prstGeom>
          <a:noFill/>
          <a:ln w="9525">
            <a:noFill/>
            <a:miter lim="800000"/>
            <a:headEnd/>
            <a:tailEnd/>
          </a:ln>
        </p:spPr>
      </p:pic>
      <p:sp>
        <p:nvSpPr>
          <p:cNvPr id="45061" name="AutoShape 5"/>
          <p:cNvSpPr>
            <a:spLocks noChangeArrowheads="1"/>
          </p:cNvSpPr>
          <p:nvPr/>
        </p:nvSpPr>
        <p:spPr bwMode="auto">
          <a:xfrm>
            <a:off x="3869531" y="1862833"/>
            <a:ext cx="161925" cy="432197"/>
          </a:xfrm>
          <a:prstGeom prst="downArrow">
            <a:avLst>
              <a:gd name="adj1" fmla="val 50000"/>
              <a:gd name="adj2" fmla="val 66728"/>
            </a:avLst>
          </a:prstGeom>
          <a:solidFill>
            <a:schemeClr val="accent1"/>
          </a:solidFill>
          <a:ln w="9525" algn="ctr">
            <a:solidFill>
              <a:schemeClr val="tx1"/>
            </a:solidFill>
            <a:miter lim="800000"/>
            <a:headEnd/>
            <a:tailEnd/>
          </a:ln>
        </p:spPr>
        <p:txBody>
          <a:bodyPr wrap="none" anchor="ctr"/>
          <a:lstStyle/>
          <a:p>
            <a:endParaRPr lang="zh-CN" altLang="en-US"/>
          </a:p>
        </p:txBody>
      </p:sp>
      <p:sp>
        <p:nvSpPr>
          <p:cNvPr id="45062" name="Text Box 6"/>
          <p:cNvSpPr txBox="1">
            <a:spLocks noChangeArrowheads="1"/>
          </p:cNvSpPr>
          <p:nvPr/>
        </p:nvSpPr>
        <p:spPr bwMode="auto">
          <a:xfrm>
            <a:off x="3240000" y="1847626"/>
            <a:ext cx="659155" cy="369332"/>
          </a:xfrm>
          <a:prstGeom prst="rect">
            <a:avLst/>
          </a:prstGeom>
          <a:noFill/>
          <a:ln w="9525" algn="ctr">
            <a:noFill/>
            <a:miter lim="800000"/>
            <a:headEnd/>
            <a:tailEnd/>
          </a:ln>
        </p:spPr>
        <p:txBody>
          <a:bodyPr wrap="none">
            <a:spAutoFit/>
          </a:bodyPr>
          <a:lstStyle/>
          <a:p>
            <a:r>
              <a:rPr lang="en-US" altLang="zh-CN" dirty="0">
                <a:solidFill>
                  <a:srgbClr val="0000CC"/>
                </a:solidFill>
              </a:rPr>
              <a:t>PGF</a:t>
            </a:r>
          </a:p>
        </p:txBody>
      </p:sp>
      <p:sp>
        <p:nvSpPr>
          <p:cNvPr id="45063" name="AutoShape 8"/>
          <p:cNvSpPr>
            <a:spLocks noChangeArrowheads="1"/>
          </p:cNvSpPr>
          <p:nvPr/>
        </p:nvSpPr>
        <p:spPr bwMode="auto">
          <a:xfrm>
            <a:off x="4086226" y="1809254"/>
            <a:ext cx="432197" cy="108347"/>
          </a:xfrm>
          <a:prstGeom prst="rightArrow">
            <a:avLst>
              <a:gd name="adj1" fmla="val 50000"/>
              <a:gd name="adj2" fmla="val 99726"/>
            </a:avLst>
          </a:prstGeom>
          <a:solidFill>
            <a:schemeClr val="hlink"/>
          </a:solidFill>
          <a:ln w="9525" algn="ctr">
            <a:solidFill>
              <a:schemeClr val="tx1"/>
            </a:solidFill>
            <a:miter lim="800000"/>
            <a:headEnd/>
            <a:tailEnd/>
          </a:ln>
        </p:spPr>
        <p:txBody>
          <a:bodyPr wrap="none" anchor="ctr"/>
          <a:lstStyle/>
          <a:p>
            <a:endParaRPr lang="zh-CN" altLang="en-US"/>
          </a:p>
        </p:txBody>
      </p:sp>
      <p:sp>
        <p:nvSpPr>
          <p:cNvPr id="45064" name="Text Box 9"/>
          <p:cNvSpPr txBox="1">
            <a:spLocks noChangeArrowheads="1"/>
          </p:cNvSpPr>
          <p:nvPr/>
        </p:nvSpPr>
        <p:spPr bwMode="auto">
          <a:xfrm>
            <a:off x="4104000" y="1523626"/>
            <a:ext cx="351378" cy="369332"/>
          </a:xfrm>
          <a:prstGeom prst="rect">
            <a:avLst/>
          </a:prstGeom>
          <a:noFill/>
          <a:ln w="9525" algn="ctr">
            <a:noFill/>
            <a:miter lim="800000"/>
            <a:headEnd/>
            <a:tailEnd/>
          </a:ln>
        </p:spPr>
        <p:txBody>
          <a:bodyPr wrap="none">
            <a:spAutoFit/>
          </a:bodyPr>
          <a:lstStyle/>
          <a:p>
            <a:r>
              <a:rPr lang="en-US" altLang="zh-CN" dirty="0">
                <a:solidFill>
                  <a:srgbClr val="0000CC"/>
                </a:solidFill>
              </a:rPr>
              <a:t>U</a:t>
            </a:r>
          </a:p>
        </p:txBody>
      </p:sp>
      <p:sp>
        <p:nvSpPr>
          <p:cNvPr id="45065" name="Text Box 10"/>
          <p:cNvSpPr txBox="1">
            <a:spLocks noChangeArrowheads="1"/>
          </p:cNvSpPr>
          <p:nvPr/>
        </p:nvSpPr>
        <p:spPr bwMode="auto">
          <a:xfrm>
            <a:off x="5219700" y="2726799"/>
            <a:ext cx="2268624" cy="276999"/>
          </a:xfrm>
          <a:prstGeom prst="rect">
            <a:avLst/>
          </a:prstGeom>
          <a:noFill/>
          <a:ln w="9525" algn="ctr">
            <a:noFill/>
            <a:miter lim="800000"/>
            <a:headEnd/>
            <a:tailEnd/>
          </a:ln>
        </p:spPr>
        <p:txBody>
          <a:bodyPr wrap="square">
            <a:spAutoFit/>
          </a:bodyPr>
          <a:lstStyle/>
          <a:p>
            <a:r>
              <a:rPr lang="en-US" altLang="zh-CN" sz="1200" b="0" dirty="0"/>
              <a:t>Contour unit: Dynamic Meter</a:t>
            </a:r>
          </a:p>
        </p:txBody>
      </p:sp>
    </p:spTree>
    <p:extLst>
      <p:ext uri="{BB962C8B-B14F-4D97-AF65-F5344CB8AC3E}">
        <p14:creationId xmlns:p14="http://schemas.microsoft.com/office/powerpoint/2010/main" val="332748254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85900" y="86916"/>
            <a:ext cx="6172200" cy="428625"/>
          </a:xfrm>
        </p:spPr>
        <p:txBody>
          <a:bodyPr/>
          <a:lstStyle/>
          <a:p>
            <a:r>
              <a:rPr lang="en-US" altLang="zh-CN" dirty="0"/>
              <a:t>Effect of Centrifugal Force on Earth and Ocean</a:t>
            </a:r>
          </a:p>
        </p:txBody>
      </p:sp>
      <p:sp>
        <p:nvSpPr>
          <p:cNvPr id="9219" name="Text Box 3"/>
          <p:cNvSpPr txBox="1">
            <a:spLocks noChangeArrowheads="1"/>
          </p:cNvSpPr>
          <p:nvPr/>
        </p:nvSpPr>
        <p:spPr bwMode="auto">
          <a:xfrm>
            <a:off x="1008000" y="936000"/>
            <a:ext cx="4105275" cy="1615827"/>
          </a:xfrm>
          <a:prstGeom prst="rect">
            <a:avLst/>
          </a:prstGeom>
          <a:noFill/>
          <a:ln w="9525">
            <a:noFill/>
            <a:miter lim="800000"/>
            <a:headEnd/>
            <a:tailEnd/>
          </a:ln>
        </p:spPr>
        <p:txBody>
          <a:bodyPr>
            <a:spAutoFit/>
          </a:bodyPr>
          <a:lstStyle/>
          <a:p>
            <a:pPr marL="333375" indent="-333375" eaLnBrk="0" hangingPunct="0">
              <a:spcBef>
                <a:spcPct val="50000"/>
              </a:spcBef>
              <a:buClr>
                <a:schemeClr val="accent1"/>
              </a:buClr>
              <a:buFont typeface="Wingdings" pitchFamily="2" charset="2"/>
              <a:buChar char="n"/>
            </a:pPr>
            <a:r>
              <a:rPr lang="en-US" altLang="zh-CN" b="0" dirty="0">
                <a:solidFill>
                  <a:srgbClr val="0033B3"/>
                </a:solidFill>
                <a:latin typeface="+mn-lt"/>
              </a:rPr>
              <a:t>Radius</a:t>
            </a:r>
            <a:r>
              <a:rPr lang="en-US" altLang="zh-CN" b="0" dirty="0">
                <a:latin typeface="+mn-lt"/>
              </a:rPr>
              <a:t>:</a:t>
            </a:r>
          </a:p>
          <a:p>
            <a:pPr marL="803672" lvl="1" indent="-335756" eaLnBrk="0" hangingPunct="0">
              <a:spcBef>
                <a:spcPct val="50000"/>
              </a:spcBef>
              <a:buClr>
                <a:schemeClr val="accent1"/>
              </a:buClr>
              <a:buFont typeface="Wingdings" pitchFamily="2" charset="2"/>
              <a:buChar char="n"/>
            </a:pPr>
            <a:r>
              <a:rPr lang="en-US" altLang="zh-CN" b="0" dirty="0">
                <a:solidFill>
                  <a:srgbClr val="0033B3"/>
                </a:solidFill>
                <a:latin typeface="+mn-lt"/>
              </a:rPr>
              <a:t>Equatorial  </a:t>
            </a:r>
            <a:r>
              <a:rPr lang="en-US" altLang="zh-CN" b="0" dirty="0">
                <a:latin typeface="+mn-lt"/>
              </a:rPr>
              <a:t>6,378.135 km</a:t>
            </a:r>
          </a:p>
          <a:p>
            <a:pPr marL="803672" lvl="1" indent="-335756" eaLnBrk="0" hangingPunct="0">
              <a:spcBef>
                <a:spcPct val="50000"/>
              </a:spcBef>
              <a:buClr>
                <a:schemeClr val="accent1"/>
              </a:buClr>
              <a:buFont typeface="Wingdings" pitchFamily="2" charset="2"/>
              <a:buChar char="n"/>
            </a:pPr>
            <a:r>
              <a:rPr lang="en-US" altLang="zh-CN" b="0" dirty="0">
                <a:solidFill>
                  <a:srgbClr val="0033B3"/>
                </a:solidFill>
                <a:latin typeface="+mn-lt"/>
              </a:rPr>
              <a:t>Polar  </a:t>
            </a:r>
            <a:r>
              <a:rPr lang="en-US" altLang="zh-CN" b="0" dirty="0">
                <a:latin typeface="+mn-lt"/>
              </a:rPr>
              <a:t>6,356.750 km</a:t>
            </a:r>
          </a:p>
          <a:p>
            <a:pPr marL="803672" lvl="1" indent="-335756" eaLnBrk="0" hangingPunct="0">
              <a:spcBef>
                <a:spcPct val="50000"/>
              </a:spcBef>
              <a:buClr>
                <a:schemeClr val="accent1"/>
              </a:buClr>
              <a:buFont typeface="Wingdings" pitchFamily="2" charset="2"/>
              <a:buChar char="n"/>
            </a:pPr>
            <a:r>
              <a:rPr lang="en-US" altLang="zh-CN" b="0" dirty="0">
                <a:solidFill>
                  <a:srgbClr val="0033B3"/>
                </a:solidFill>
                <a:latin typeface="+mn-lt"/>
              </a:rPr>
              <a:t>Mean  </a:t>
            </a:r>
            <a:r>
              <a:rPr lang="en-US" altLang="zh-CN" b="0" dirty="0">
                <a:latin typeface="+mn-lt"/>
              </a:rPr>
              <a:t>6,372.795 km</a:t>
            </a:r>
            <a:endParaRPr lang="en-US" altLang="zh-CN" sz="1500" b="0" dirty="0">
              <a:solidFill>
                <a:srgbClr val="0033B3"/>
              </a:solidFill>
              <a:latin typeface="+mn-lt"/>
            </a:endParaRPr>
          </a:p>
        </p:txBody>
      </p:sp>
      <p:pic>
        <p:nvPicPr>
          <p:cNvPr id="9220" name="Picture 5" descr="slide0003_image002"/>
          <p:cNvPicPr>
            <a:picLocks noChangeAspect="1" noChangeArrowheads="1"/>
          </p:cNvPicPr>
          <p:nvPr/>
        </p:nvPicPr>
        <p:blipFill>
          <a:blip r:embed="rId3" cstate="print"/>
          <a:srcRect/>
          <a:stretch>
            <a:fillRect/>
          </a:stretch>
        </p:blipFill>
        <p:spPr bwMode="auto">
          <a:xfrm>
            <a:off x="5400000" y="972000"/>
            <a:ext cx="2376488" cy="235624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9221" name="Rectangle 6"/>
              <p:cNvSpPr>
                <a:spLocks noChangeArrowheads="1"/>
              </p:cNvSpPr>
              <p:nvPr/>
            </p:nvSpPr>
            <p:spPr bwMode="auto">
              <a:xfrm>
                <a:off x="648000" y="3492000"/>
                <a:ext cx="7848872" cy="922753"/>
              </a:xfrm>
              <a:prstGeom prst="rect">
                <a:avLst/>
              </a:prstGeom>
              <a:noFill/>
              <a:ln w="9525" algn="ctr">
                <a:noFill/>
                <a:miter lim="800000"/>
                <a:headEnd/>
                <a:tailEnd/>
              </a:ln>
            </p:spPr>
            <p:txBody>
              <a:bodyPr wrap="square">
                <a:spAutoFit/>
              </a:bodyPr>
              <a:lstStyle/>
              <a:p>
                <a:pPr eaLnBrk="0" hangingPunct="0">
                  <a:spcBef>
                    <a:spcPct val="40000"/>
                  </a:spcBef>
                </a:pPr>
                <a:r>
                  <a:rPr lang="en-US" altLang="zh-CN" sz="1200" b="0" dirty="0">
                    <a:solidFill>
                      <a:srgbClr val="0000FF"/>
                    </a:solidFill>
                  </a:rPr>
                  <a:t>For the earth: The radius </a:t>
                </a:r>
                <a14:m>
                  <m:oMath xmlns:m="http://schemas.openxmlformats.org/officeDocument/2006/math">
                    <m:r>
                      <a:rPr lang="en-US" altLang="zh-CN" sz="1200" i="1" dirty="0">
                        <a:solidFill>
                          <a:srgbClr val="FF0000"/>
                        </a:solidFill>
                        <a:latin typeface="Cambria Math" panose="02040503050406030204" pitchFamily="18" charset="0"/>
                        <a:ea typeface="Cambria Math" panose="02040503050406030204" pitchFamily="18" charset="0"/>
                      </a:rPr>
                      <m:t>𝒓</m:t>
                    </m:r>
                    <m:r>
                      <a:rPr lang="en-US" altLang="zh-CN" sz="1200" i="1" dirty="0">
                        <a:solidFill>
                          <a:srgbClr val="FF0000"/>
                        </a:solidFill>
                        <a:latin typeface="Cambria Math" panose="02040503050406030204" pitchFamily="18" charset="0"/>
                        <a:ea typeface="Cambria Math" panose="02040503050406030204" pitchFamily="18" charset="0"/>
                      </a:rPr>
                      <m:t>=</m:t>
                    </m:r>
                    <m:r>
                      <a:rPr lang="en-US" altLang="zh-CN" sz="1200" b="1" i="1" dirty="0" smtClean="0">
                        <a:solidFill>
                          <a:srgbClr val="FF0000"/>
                        </a:solidFill>
                        <a:latin typeface="Cambria Math" panose="02040503050406030204" pitchFamily="18" charset="0"/>
                        <a:ea typeface="Cambria Math" panose="02040503050406030204" pitchFamily="18" charset="0"/>
                      </a:rPr>
                      <m:t>𝟔𝟎𝟎𝟎</m:t>
                    </m:r>
                    <m:r>
                      <a:rPr lang="en-US" altLang="zh-CN" sz="1200" b="1" i="1" dirty="0" smtClean="0">
                        <a:solidFill>
                          <a:srgbClr val="FF0000"/>
                        </a:solidFill>
                        <a:latin typeface="Cambria Math" panose="02040503050406030204" pitchFamily="18" charset="0"/>
                        <a:ea typeface="Cambria Math" panose="02040503050406030204" pitchFamily="18" charset="0"/>
                      </a:rPr>
                      <m:t> </m:t>
                    </m:r>
                    <m:r>
                      <a:rPr lang="en-US" altLang="zh-CN" sz="1200" b="1" i="1" dirty="0" smtClean="0">
                        <a:solidFill>
                          <a:srgbClr val="FF0000"/>
                        </a:solidFill>
                        <a:latin typeface="Cambria Math" panose="02040503050406030204" pitchFamily="18" charset="0"/>
                        <a:ea typeface="Cambria Math" panose="02040503050406030204" pitchFamily="18" charset="0"/>
                      </a:rPr>
                      <m:t>𝒌𝒎</m:t>
                    </m:r>
                  </m:oMath>
                </a14:m>
                <a:r>
                  <a:rPr lang="en-US" altLang="zh-CN" sz="1200" b="0" dirty="0">
                    <a:solidFill>
                      <a:srgbClr val="0000FF"/>
                    </a:solidFill>
                  </a:rPr>
                  <a:t>, </a:t>
                </a:r>
                <a14:m>
                  <m:oMath xmlns:m="http://schemas.openxmlformats.org/officeDocument/2006/math">
                    <m:r>
                      <a:rPr lang="zh-CN" altLang="el-GR" sz="1200" i="1" dirty="0" smtClean="0">
                        <a:solidFill>
                          <a:srgbClr val="FF0000"/>
                        </a:solidFill>
                        <a:latin typeface="Cambria Math" panose="02040503050406030204" pitchFamily="18" charset="0"/>
                        <a:ea typeface="Cambria Math" panose="02040503050406030204" pitchFamily="18" charset="0"/>
                      </a:rPr>
                      <m:t>𝛀</m:t>
                    </m:r>
                    <m:r>
                      <a:rPr lang="en-US" altLang="zh-CN" sz="1200" b="1" i="1" dirty="0" smtClean="0">
                        <a:solidFill>
                          <a:srgbClr val="FF0000"/>
                        </a:solidFill>
                        <a:latin typeface="Cambria Math" panose="02040503050406030204" pitchFamily="18" charset="0"/>
                        <a:ea typeface="Cambria Math" panose="02040503050406030204" pitchFamily="18" charset="0"/>
                      </a:rPr>
                      <m:t>=</m:t>
                    </m:r>
                    <m:d>
                      <m:dPr>
                        <m:ctrlPr>
                          <a:rPr lang="en-US" altLang="zh-CN" sz="1200" i="1" dirty="0">
                            <a:solidFill>
                              <a:srgbClr val="FF0000"/>
                            </a:solidFill>
                            <a:latin typeface="Cambria Math" panose="02040503050406030204" pitchFamily="18" charset="0"/>
                            <a:ea typeface="Cambria Math" panose="02040503050406030204" pitchFamily="18" charset="0"/>
                          </a:rPr>
                        </m:ctrlPr>
                      </m:dPr>
                      <m:e>
                        <m:f>
                          <m:fPr>
                            <m:ctrlPr>
                              <a:rPr lang="en-US" altLang="zh-CN" sz="1200" i="1" dirty="0">
                                <a:solidFill>
                                  <a:srgbClr val="FF0000"/>
                                </a:solidFill>
                                <a:latin typeface="Cambria Math" panose="02040503050406030204" pitchFamily="18" charset="0"/>
                                <a:ea typeface="Cambria Math" panose="02040503050406030204" pitchFamily="18" charset="0"/>
                              </a:rPr>
                            </m:ctrlPr>
                          </m:fPr>
                          <m:num>
                            <m:r>
                              <a:rPr lang="en-US" altLang="zh-CN" sz="1200" i="1" dirty="0">
                                <a:solidFill>
                                  <a:srgbClr val="FF0000"/>
                                </a:solidFill>
                                <a:latin typeface="Cambria Math" panose="02040503050406030204" pitchFamily="18" charset="0"/>
                                <a:ea typeface="Cambria Math" panose="02040503050406030204" pitchFamily="18" charset="0"/>
                              </a:rPr>
                              <m:t>𝟐</m:t>
                            </m:r>
                            <m:r>
                              <a:rPr lang="zh-CN" altLang="en-US" sz="1200" i="1" dirty="0">
                                <a:solidFill>
                                  <a:srgbClr val="FF0000"/>
                                </a:solidFill>
                                <a:latin typeface="Cambria Math" panose="02040503050406030204" pitchFamily="18" charset="0"/>
                                <a:ea typeface="Cambria Math" panose="02040503050406030204" pitchFamily="18" charset="0"/>
                              </a:rPr>
                              <m:t>𝝅</m:t>
                            </m:r>
                          </m:num>
                          <m:den>
                            <m:r>
                              <a:rPr lang="en-US" altLang="zh-CN" sz="1200" i="1" dirty="0">
                                <a:solidFill>
                                  <a:srgbClr val="FF0000"/>
                                </a:solidFill>
                                <a:latin typeface="Cambria Math" panose="02040503050406030204" pitchFamily="18" charset="0"/>
                                <a:ea typeface="Cambria Math" panose="02040503050406030204" pitchFamily="18" charset="0"/>
                              </a:rPr>
                              <m:t>𝟖𝟔𝟒𝟎𝟎</m:t>
                            </m:r>
                          </m:den>
                        </m:f>
                      </m:e>
                    </m:d>
                    <m:r>
                      <a:rPr lang="en-US" altLang="zh-CN" sz="1200" b="1" i="1" dirty="0" smtClean="0">
                        <a:solidFill>
                          <a:srgbClr val="FF0000"/>
                        </a:solidFill>
                        <a:latin typeface="Cambria Math" panose="02040503050406030204" pitchFamily="18" charset="0"/>
                        <a:ea typeface="Cambria Math" panose="02040503050406030204" pitchFamily="18" charset="0"/>
                      </a:rPr>
                      <m:t>𝒔</m:t>
                    </m:r>
                  </m:oMath>
                </a14:m>
                <a:r>
                  <a:rPr lang="en-US" altLang="zh-CN" sz="1200" b="0" dirty="0">
                    <a:solidFill>
                      <a:srgbClr val="0000FF"/>
                    </a:solidFill>
                  </a:rPr>
                  <a:t>, </a:t>
                </a:r>
                <a14:m>
                  <m:oMath xmlns:m="http://schemas.openxmlformats.org/officeDocument/2006/math">
                    <m:sSup>
                      <m:sSupPr>
                        <m:ctrlPr>
                          <a:rPr lang="el-GR" altLang="zh-CN" sz="1200" i="1" dirty="0" smtClean="0">
                            <a:solidFill>
                              <a:srgbClr val="FF0000"/>
                            </a:solidFill>
                            <a:latin typeface="Cambria Math" panose="02040503050406030204" pitchFamily="18" charset="0"/>
                            <a:ea typeface="Cambria Math" panose="02040503050406030204" pitchFamily="18" charset="0"/>
                          </a:rPr>
                        </m:ctrlPr>
                      </m:sSupPr>
                      <m:e>
                        <m:r>
                          <a:rPr lang="zh-CN" altLang="el-GR" sz="1200" i="1" dirty="0" smtClean="0">
                            <a:solidFill>
                              <a:srgbClr val="FF0000"/>
                            </a:solidFill>
                            <a:latin typeface="Cambria Math" panose="02040503050406030204" pitchFamily="18" charset="0"/>
                            <a:ea typeface="Cambria Math" panose="02040503050406030204" pitchFamily="18" charset="0"/>
                          </a:rPr>
                          <m:t>𝛀</m:t>
                        </m:r>
                      </m:e>
                      <m:sup>
                        <m:r>
                          <a:rPr lang="en-US" altLang="zh-CN" sz="1200" b="1" i="1" dirty="0" smtClean="0">
                            <a:solidFill>
                              <a:srgbClr val="FF0000"/>
                            </a:solidFill>
                            <a:latin typeface="Cambria Math" panose="02040503050406030204" pitchFamily="18" charset="0"/>
                            <a:ea typeface="Cambria Math" panose="02040503050406030204" pitchFamily="18" charset="0"/>
                          </a:rPr>
                          <m:t>𝟐</m:t>
                        </m:r>
                      </m:sup>
                    </m:sSup>
                    <m:r>
                      <a:rPr lang="en-US" altLang="zh-CN" sz="1200" b="1" i="1" dirty="0" smtClean="0">
                        <a:solidFill>
                          <a:srgbClr val="FF0000"/>
                        </a:solidFill>
                        <a:latin typeface="Cambria Math" panose="02040503050406030204" pitchFamily="18" charset="0"/>
                        <a:ea typeface="Cambria Math" panose="02040503050406030204" pitchFamily="18" charset="0"/>
                      </a:rPr>
                      <m:t>𝒓</m:t>
                    </m:r>
                    <m:r>
                      <a:rPr lang="en-US" altLang="zh-CN" sz="1200" b="1" i="1" dirty="0" smtClean="0">
                        <a:solidFill>
                          <a:srgbClr val="FF0000"/>
                        </a:solidFill>
                        <a:latin typeface="Cambria Math" panose="02040503050406030204" pitchFamily="18" charset="0"/>
                        <a:ea typeface="Cambria Math" panose="02040503050406030204" pitchFamily="18" charset="0"/>
                      </a:rPr>
                      <m:t>=</m:t>
                    </m:r>
                    <m:r>
                      <a:rPr lang="en-US" altLang="zh-CN" sz="1200" b="1" i="1" dirty="0" smtClean="0">
                        <a:solidFill>
                          <a:srgbClr val="FF0000"/>
                        </a:solidFill>
                        <a:latin typeface="Cambria Math" panose="02040503050406030204" pitchFamily="18" charset="0"/>
                        <a:ea typeface="Cambria Math" panose="02040503050406030204" pitchFamily="18" charset="0"/>
                      </a:rPr>
                      <m:t>𝟑</m:t>
                    </m:r>
                    <m:r>
                      <a:rPr lang="en-US" altLang="zh-CN" sz="1200" b="1" i="1" dirty="0" smtClean="0">
                        <a:solidFill>
                          <a:srgbClr val="FF0000"/>
                        </a:solidFill>
                        <a:latin typeface="Cambria Math" panose="02040503050406030204" pitchFamily="18" charset="0"/>
                        <a:ea typeface="Cambria Math" panose="02040503050406030204" pitchFamily="18" charset="0"/>
                      </a:rPr>
                      <m:t>.</m:t>
                    </m:r>
                    <m:r>
                      <a:rPr lang="en-US" altLang="zh-CN" sz="1200" b="1" i="1" dirty="0" smtClean="0">
                        <a:solidFill>
                          <a:srgbClr val="FF0000"/>
                        </a:solidFill>
                        <a:latin typeface="Cambria Math" panose="02040503050406030204" pitchFamily="18" charset="0"/>
                        <a:ea typeface="Cambria Math" panose="02040503050406030204" pitchFamily="18" charset="0"/>
                      </a:rPr>
                      <m:t>𝟏𝟕</m:t>
                    </m:r>
                    <m:r>
                      <a:rPr lang="en-US" altLang="zh-CN" sz="1200" b="1" i="1" dirty="0" smtClean="0">
                        <a:solidFill>
                          <a:srgbClr val="FF0000"/>
                        </a:solidFill>
                        <a:latin typeface="Cambria Math" panose="02040503050406030204" pitchFamily="18" charset="0"/>
                        <a:ea typeface="Cambria Math" panose="02040503050406030204" pitchFamily="18" charset="0"/>
                      </a:rPr>
                      <m:t>𝒄𝒎</m:t>
                    </m:r>
                    <m:r>
                      <a:rPr lang="en-US" altLang="zh-CN" sz="1200" b="1" i="1" dirty="0" smtClean="0">
                        <a:solidFill>
                          <a:srgbClr val="FF0000"/>
                        </a:solidFill>
                        <a:latin typeface="Cambria Math" panose="02040503050406030204" pitchFamily="18" charset="0"/>
                        <a:ea typeface="Cambria Math" panose="02040503050406030204" pitchFamily="18" charset="0"/>
                      </a:rPr>
                      <m:t>/</m:t>
                    </m:r>
                    <m:sSup>
                      <m:sSupPr>
                        <m:ctrlPr>
                          <a:rPr lang="en-US" altLang="zh-CN" sz="1200" b="1" i="1" dirty="0" smtClean="0">
                            <a:solidFill>
                              <a:srgbClr val="FF0000"/>
                            </a:solidFill>
                            <a:latin typeface="Cambria Math" panose="02040503050406030204" pitchFamily="18" charset="0"/>
                            <a:ea typeface="Cambria Math" panose="02040503050406030204" pitchFamily="18" charset="0"/>
                          </a:rPr>
                        </m:ctrlPr>
                      </m:sSupPr>
                      <m:e>
                        <m:r>
                          <a:rPr lang="en-US" altLang="zh-CN" sz="1200" b="1" i="1" dirty="0" smtClean="0">
                            <a:solidFill>
                              <a:srgbClr val="FF0000"/>
                            </a:solidFill>
                            <a:latin typeface="Cambria Math" panose="02040503050406030204" pitchFamily="18" charset="0"/>
                            <a:ea typeface="Cambria Math" panose="02040503050406030204" pitchFamily="18" charset="0"/>
                          </a:rPr>
                          <m:t>𝒔</m:t>
                        </m:r>
                      </m:e>
                      <m:sup>
                        <m:r>
                          <a:rPr lang="en-US" altLang="zh-CN" sz="1200" b="1" i="1" dirty="0" smtClean="0">
                            <a:solidFill>
                              <a:srgbClr val="FF0000"/>
                            </a:solidFill>
                            <a:latin typeface="Cambria Math" panose="02040503050406030204" pitchFamily="18" charset="0"/>
                            <a:ea typeface="Cambria Math" panose="02040503050406030204" pitchFamily="18" charset="0"/>
                          </a:rPr>
                          <m:t>𝟐</m:t>
                        </m:r>
                      </m:sup>
                    </m:sSup>
                  </m:oMath>
                </a14:m>
                <a:r>
                  <a:rPr lang="en-US" altLang="zh-CN" sz="1200" b="0" dirty="0">
                    <a:solidFill>
                      <a:srgbClr val="0000FF"/>
                    </a:solidFill>
                  </a:rPr>
                  <a:t>. This would be the centrifugal force at the equator, where it is maximum. At the poles, it is of course 0, since the radius to the axis of rotation is 0 there. (So the actual force is </a:t>
                </a:r>
                <a14:m>
                  <m:oMath xmlns:m="http://schemas.openxmlformats.org/officeDocument/2006/math">
                    <m:sSup>
                      <m:sSupPr>
                        <m:ctrlPr>
                          <a:rPr lang="el-GR" altLang="zh-CN" sz="1200" i="1" dirty="0">
                            <a:solidFill>
                              <a:srgbClr val="FF0000"/>
                            </a:solidFill>
                            <a:latin typeface="Cambria Math" panose="02040503050406030204" pitchFamily="18" charset="0"/>
                            <a:ea typeface="Cambria Math" panose="02040503050406030204" pitchFamily="18" charset="0"/>
                          </a:rPr>
                        </m:ctrlPr>
                      </m:sSupPr>
                      <m:e>
                        <m:r>
                          <a:rPr lang="zh-CN" altLang="el-GR" sz="1200" i="1" dirty="0">
                            <a:solidFill>
                              <a:srgbClr val="FF0000"/>
                            </a:solidFill>
                            <a:latin typeface="Cambria Math" panose="02040503050406030204" pitchFamily="18" charset="0"/>
                            <a:ea typeface="Cambria Math" panose="02040503050406030204" pitchFamily="18" charset="0"/>
                          </a:rPr>
                          <m:t>𝛀</m:t>
                        </m:r>
                      </m:e>
                      <m:sup>
                        <m:r>
                          <a:rPr lang="en-US" altLang="zh-CN" sz="1200" i="1" dirty="0">
                            <a:solidFill>
                              <a:srgbClr val="FF0000"/>
                            </a:solidFill>
                            <a:latin typeface="Cambria Math" panose="02040503050406030204" pitchFamily="18" charset="0"/>
                            <a:ea typeface="Cambria Math" panose="02040503050406030204" pitchFamily="18" charset="0"/>
                          </a:rPr>
                          <m:t>𝟐</m:t>
                        </m:r>
                      </m:sup>
                    </m:sSup>
                    <m:r>
                      <a:rPr lang="en-US" altLang="zh-CN" sz="1200" i="1" dirty="0">
                        <a:solidFill>
                          <a:srgbClr val="FF0000"/>
                        </a:solidFill>
                        <a:latin typeface="Cambria Math" panose="02040503050406030204" pitchFamily="18" charset="0"/>
                        <a:ea typeface="Cambria Math" panose="02040503050406030204" pitchFamily="18" charset="0"/>
                      </a:rPr>
                      <m:t>𝒓</m:t>
                    </m:r>
                    <m:func>
                      <m:funcPr>
                        <m:ctrlPr>
                          <a:rPr lang="en-US" altLang="zh-CN" sz="1200" i="1" dirty="0" smtClean="0">
                            <a:solidFill>
                              <a:srgbClr val="FF0000"/>
                            </a:solidFill>
                            <a:latin typeface="Cambria Math" panose="02040503050406030204" pitchFamily="18" charset="0"/>
                            <a:ea typeface="Cambria Math" panose="02040503050406030204" pitchFamily="18" charset="0"/>
                          </a:rPr>
                        </m:ctrlPr>
                      </m:funcPr>
                      <m:fName>
                        <m:r>
                          <m:rPr>
                            <m:sty m:val="p"/>
                          </m:rPr>
                          <a:rPr lang="en-US" altLang="zh-CN" sz="1200" i="0" dirty="0" smtClean="0">
                            <a:solidFill>
                              <a:srgbClr val="FF0000"/>
                            </a:solidFill>
                            <a:latin typeface="Cambria Math" panose="02040503050406030204" pitchFamily="18" charset="0"/>
                            <a:ea typeface="Cambria Math" panose="02040503050406030204" pitchFamily="18" charset="0"/>
                          </a:rPr>
                          <m:t>cos</m:t>
                        </m:r>
                      </m:fName>
                      <m:e>
                        <m:r>
                          <a:rPr lang="zh-CN" altLang="en-US" sz="1200" i="1" dirty="0" smtClean="0">
                            <a:solidFill>
                              <a:srgbClr val="FF0000"/>
                            </a:solidFill>
                            <a:latin typeface="Cambria Math" panose="02040503050406030204" pitchFamily="18" charset="0"/>
                            <a:ea typeface="Cambria Math" panose="02040503050406030204" pitchFamily="18" charset="0"/>
                          </a:rPr>
                          <m:t>𝝋</m:t>
                        </m:r>
                      </m:e>
                    </m:func>
                  </m:oMath>
                </a14:m>
                <a:r>
                  <a:rPr lang="en-US" altLang="zh-CN" sz="1200" b="0" dirty="0">
                    <a:solidFill>
                      <a:srgbClr val="0000FF"/>
                    </a:solidFill>
                  </a:rPr>
                  <a:t>) Compare this centrifugal force with gravity acceleration of </a:t>
                </a:r>
                <a14:m>
                  <m:oMath xmlns:m="http://schemas.openxmlformats.org/officeDocument/2006/math">
                    <m:r>
                      <a:rPr lang="en-US" altLang="zh-CN" sz="1200" b="1" i="0" dirty="0" smtClean="0">
                        <a:solidFill>
                          <a:srgbClr val="FF0000"/>
                        </a:solidFill>
                        <a:latin typeface="Cambria Math" panose="02040503050406030204" pitchFamily="18" charset="0"/>
                        <a:ea typeface="Cambria Math" panose="02040503050406030204" pitchFamily="18" charset="0"/>
                      </a:rPr>
                      <m:t>𝟗𝟖𝟎</m:t>
                    </m:r>
                    <m:r>
                      <a:rPr lang="en-US" altLang="zh-CN" sz="1200" b="1" i="0" dirty="0" smtClean="0">
                        <a:solidFill>
                          <a:srgbClr val="FF0000"/>
                        </a:solidFill>
                        <a:latin typeface="Cambria Math" panose="02040503050406030204" pitchFamily="18" charset="0"/>
                        <a:ea typeface="Cambria Math" panose="02040503050406030204" pitchFamily="18" charset="0"/>
                      </a:rPr>
                      <m:t> </m:t>
                    </m:r>
                    <m:r>
                      <a:rPr lang="en-US" altLang="zh-CN" sz="1200" b="1" i="1" dirty="0">
                        <a:solidFill>
                          <a:srgbClr val="FF0000"/>
                        </a:solidFill>
                        <a:latin typeface="Cambria Math" panose="02040503050406030204" pitchFamily="18" charset="0"/>
                        <a:ea typeface="Cambria Math" panose="02040503050406030204" pitchFamily="18" charset="0"/>
                      </a:rPr>
                      <m:t>𝒄𝒎</m:t>
                    </m:r>
                    <m:r>
                      <a:rPr lang="en-US" altLang="zh-CN" sz="1200" b="1" i="1" dirty="0">
                        <a:solidFill>
                          <a:srgbClr val="FF0000"/>
                        </a:solidFill>
                        <a:latin typeface="Cambria Math" panose="02040503050406030204" pitchFamily="18" charset="0"/>
                        <a:ea typeface="Cambria Math" panose="02040503050406030204" pitchFamily="18" charset="0"/>
                      </a:rPr>
                      <m:t>/</m:t>
                    </m:r>
                    <m:sSup>
                      <m:sSupPr>
                        <m:ctrlPr>
                          <a:rPr lang="en-US" altLang="zh-CN" sz="1200" i="1" dirty="0">
                            <a:solidFill>
                              <a:srgbClr val="FF0000"/>
                            </a:solidFill>
                            <a:latin typeface="Cambria Math" panose="02040503050406030204" pitchFamily="18" charset="0"/>
                            <a:ea typeface="Cambria Math" panose="02040503050406030204" pitchFamily="18" charset="0"/>
                          </a:rPr>
                        </m:ctrlPr>
                      </m:sSupPr>
                      <m:e>
                        <m:r>
                          <a:rPr lang="en-US" altLang="zh-CN" sz="1200" b="1" i="1" dirty="0">
                            <a:solidFill>
                              <a:srgbClr val="FF0000"/>
                            </a:solidFill>
                            <a:latin typeface="Cambria Math" panose="02040503050406030204" pitchFamily="18" charset="0"/>
                            <a:ea typeface="Cambria Math" panose="02040503050406030204" pitchFamily="18" charset="0"/>
                          </a:rPr>
                          <m:t>𝒔</m:t>
                        </m:r>
                      </m:e>
                      <m:sup>
                        <m:r>
                          <a:rPr lang="en-US" altLang="zh-CN" sz="1200" b="1" i="1" dirty="0">
                            <a:solidFill>
                              <a:srgbClr val="FF0000"/>
                            </a:solidFill>
                            <a:latin typeface="Cambria Math" panose="02040503050406030204" pitchFamily="18" charset="0"/>
                            <a:ea typeface="Cambria Math" panose="02040503050406030204" pitchFamily="18" charset="0"/>
                          </a:rPr>
                          <m:t>𝟐</m:t>
                        </m:r>
                      </m:sup>
                    </m:sSup>
                  </m:oMath>
                </a14:m>
                <a:r>
                  <a:rPr lang="en-US" altLang="zh-CN" sz="1200" b="0" dirty="0">
                    <a:solidFill>
                      <a:srgbClr val="0000FF"/>
                    </a:solidFill>
                  </a:rPr>
                  <a:t>. Therefore on the earth, you weigh </a:t>
                </a:r>
                <a:r>
                  <a:rPr lang="en-US" altLang="zh-CN" sz="1200" dirty="0">
                    <a:solidFill>
                      <a:srgbClr val="FF0000"/>
                    </a:solidFill>
                  </a:rPr>
                  <a:t>0.3% </a:t>
                </a:r>
                <a:r>
                  <a:rPr lang="en-US" altLang="zh-CN" sz="1200" b="0" dirty="0">
                    <a:solidFill>
                      <a:srgbClr val="0000FF"/>
                    </a:solidFill>
                  </a:rPr>
                  <a:t>less at the equator than at the pole. </a:t>
                </a:r>
              </a:p>
            </p:txBody>
          </p:sp>
        </mc:Choice>
        <mc:Fallback xmlns="">
          <p:sp>
            <p:nvSpPr>
              <p:cNvPr id="9221" name="Rectangle 6"/>
              <p:cNvSpPr>
                <a:spLocks noRot="1" noChangeAspect="1" noMove="1" noResize="1" noEditPoints="1" noAdjustHandles="1" noChangeArrowheads="1" noChangeShapeType="1" noTextEdit="1"/>
              </p:cNvSpPr>
              <p:nvPr/>
            </p:nvSpPr>
            <p:spPr bwMode="auto">
              <a:xfrm>
                <a:off x="648000" y="3492000"/>
                <a:ext cx="7848872" cy="922753"/>
              </a:xfrm>
              <a:prstGeom prst="rect">
                <a:avLst/>
              </a:prstGeom>
              <a:blipFill>
                <a:blip r:embed="rId4"/>
                <a:stretch>
                  <a:fillRect r="-311" b="-4636"/>
                </a:stretch>
              </a:blipFill>
              <a:ln w="9525" algn="ctr">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42565121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l="4527" t="2754" r="7889"/>
          <a:stretch>
            <a:fillRect/>
          </a:stretch>
        </p:blipFill>
        <p:spPr bwMode="auto">
          <a:xfrm>
            <a:off x="1331222" y="648000"/>
            <a:ext cx="2592706" cy="4140000"/>
          </a:xfrm>
          <a:prstGeom prst="rect">
            <a:avLst/>
          </a:prstGeom>
          <a:noFill/>
          <a:ln w="9525">
            <a:noFill/>
            <a:miter lim="800000"/>
            <a:headEnd/>
            <a:tailEnd/>
          </a:ln>
        </p:spPr>
      </p:pic>
      <p:grpSp>
        <p:nvGrpSpPr>
          <p:cNvPr id="2" name="Group 7"/>
          <p:cNvGrpSpPr>
            <a:grpSpLocks noChangeAspect="1"/>
          </p:cNvGrpSpPr>
          <p:nvPr/>
        </p:nvGrpSpPr>
        <p:grpSpPr bwMode="auto">
          <a:xfrm>
            <a:off x="4788616" y="792000"/>
            <a:ext cx="2771393" cy="3704732"/>
            <a:chOff x="754" y="527"/>
            <a:chExt cx="1859" cy="2767"/>
          </a:xfrm>
        </p:grpSpPr>
        <p:pic>
          <p:nvPicPr>
            <p:cNvPr id="10245" name="Picture 4" descr="Corioliseffectanimatie"/>
            <p:cNvPicPr>
              <a:picLocks noChangeAspect="1" noChangeArrowheads="1" noCrop="1"/>
            </p:cNvPicPr>
            <p:nvPr/>
          </p:nvPicPr>
          <p:blipFill>
            <a:blip r:embed="rId4" cstate="print"/>
            <a:srcRect/>
            <a:stretch>
              <a:fillRect/>
            </a:stretch>
          </p:blipFill>
          <p:spPr bwMode="auto">
            <a:xfrm>
              <a:off x="754" y="527"/>
              <a:ext cx="1859" cy="2767"/>
            </a:xfrm>
            <a:prstGeom prst="rect">
              <a:avLst/>
            </a:prstGeom>
            <a:noFill/>
            <a:ln w="9525">
              <a:noFill/>
              <a:miter lim="800000"/>
              <a:headEnd/>
              <a:tailEnd/>
            </a:ln>
          </p:spPr>
        </p:pic>
        <p:sp>
          <p:nvSpPr>
            <p:cNvPr id="10246" name="AutoShape 5"/>
            <p:cNvSpPr>
              <a:spLocks noChangeArrowheads="1"/>
            </p:cNvSpPr>
            <p:nvPr/>
          </p:nvSpPr>
          <p:spPr bwMode="auto">
            <a:xfrm>
              <a:off x="1429" y="1616"/>
              <a:ext cx="90" cy="454"/>
            </a:xfrm>
            <a:prstGeom prst="downArrow">
              <a:avLst>
                <a:gd name="adj1" fmla="val 50000"/>
                <a:gd name="adj2" fmla="val 126111"/>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10247" name="AutoShape 6"/>
            <p:cNvSpPr>
              <a:spLocks noChangeArrowheads="1"/>
            </p:cNvSpPr>
            <p:nvPr/>
          </p:nvSpPr>
          <p:spPr bwMode="auto">
            <a:xfrm rot="5574662" flipH="1">
              <a:off x="1917" y="1309"/>
              <a:ext cx="750" cy="3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8 w 21600"/>
                <a:gd name="T19" fmla="*/ 3187 h 21600"/>
                <a:gd name="T20" fmla="*/ 18432 w 21600"/>
                <a:gd name="T21" fmla="*/ 1841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zh-CN" altLang="en-US"/>
            </a:p>
          </p:txBody>
        </p:sp>
      </p:grpSp>
      <p:sp>
        <p:nvSpPr>
          <p:cNvPr id="8" name="Rectangle 2"/>
          <p:cNvSpPr txBox="1">
            <a:spLocks noChangeArrowheads="1"/>
          </p:cNvSpPr>
          <p:nvPr/>
        </p:nvSpPr>
        <p:spPr bwMode="auto">
          <a:xfrm>
            <a:off x="1485900" y="86916"/>
            <a:ext cx="6172200" cy="428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b="0" dirty="0"/>
              <a:t>Coriolis Effect</a:t>
            </a:r>
          </a:p>
        </p:txBody>
      </p:sp>
    </p:spTree>
    <p:extLst>
      <p:ext uri="{BB962C8B-B14F-4D97-AF65-F5344CB8AC3E}">
        <p14:creationId xmlns:p14="http://schemas.microsoft.com/office/powerpoint/2010/main" val="3406471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dirty="0"/>
              <a:t>Coriolis Force</a:t>
            </a:r>
            <a:r>
              <a:rPr lang="zh-CN" altLang="en-US" dirty="0"/>
              <a:t>（地转偏向力）</a:t>
            </a:r>
            <a:endParaRPr lang="en-US" altLang="zh-CN" dirty="0"/>
          </a:p>
        </p:txBody>
      </p:sp>
      <mc:AlternateContent xmlns:mc="http://schemas.openxmlformats.org/markup-compatibility/2006" xmlns:a14="http://schemas.microsoft.com/office/drawing/2010/main">
        <mc:Choice Requires="a14">
          <p:sp>
            <p:nvSpPr>
              <p:cNvPr id="19459" name="Text Box 3"/>
              <p:cNvSpPr txBox="1">
                <a:spLocks noChangeArrowheads="1"/>
              </p:cNvSpPr>
              <p:nvPr/>
            </p:nvSpPr>
            <p:spPr bwMode="auto">
              <a:xfrm>
                <a:off x="4932000" y="1008000"/>
                <a:ext cx="3183160" cy="2654573"/>
              </a:xfrm>
              <a:prstGeom prst="rect">
                <a:avLst/>
              </a:prstGeom>
              <a:noFill/>
              <a:ln w="9525">
                <a:noFill/>
                <a:miter lim="800000"/>
                <a:headEnd/>
                <a:tailEnd/>
              </a:ln>
            </p:spPr>
            <p:txBody>
              <a:bodyPr wrap="square">
                <a:spAutoFit/>
              </a:bodyPr>
              <a:lstStyle/>
              <a:p>
                <a:pPr eaLnBrk="0" hangingPunct="0">
                  <a:defRPr/>
                </a:pPr>
                <a:r>
                  <a:rPr lang="en-US" altLang="zh-CN" b="0" dirty="0">
                    <a:solidFill>
                      <a:srgbClr val="0000FF"/>
                    </a:solidFill>
                    <a:latin typeface="+mn-lt"/>
                  </a:rPr>
                  <a:t>Additional terms in momentum equations</a:t>
                </a:r>
              </a:p>
              <a:p>
                <a:pPr algn="just" eaLnBrk="0" hangingPunct="0">
                  <a:defRPr/>
                </a:pPr>
                <a:endParaRPr lang="en-US" altLang="zh-CN" b="0" dirty="0">
                  <a:solidFill>
                    <a:srgbClr val="0000FF"/>
                  </a:solidFill>
                  <a:latin typeface="+mn-lt"/>
                </a:endParaRPr>
              </a:p>
              <a:p>
                <a:pPr algn="just" eaLnBrk="0" hangingPunct="0">
                  <a:defRPr/>
                </a:pPr>
                <a:r>
                  <a:rPr lang="en-US" altLang="zh-CN" b="0" dirty="0">
                    <a:solidFill>
                      <a:srgbClr val="0000FF"/>
                    </a:solidFill>
                    <a:latin typeface="+mn-lt"/>
                  </a:rPr>
                  <a:t>x-momentum equation:  </a:t>
                </a:r>
              </a:p>
              <a:p>
                <a:pPr algn="just" eaLnBrk="0" hangingPunct="0">
                  <a:defRPr/>
                </a:pPr>
                <a14:m>
                  <m:oMath xmlns:m="http://schemas.openxmlformats.org/officeDocument/2006/math">
                    <m:r>
                      <a:rPr lang="en-US" altLang="zh-CN" b="1" i="0" dirty="0" smtClean="0">
                        <a:solidFill>
                          <a:srgbClr val="FF0000"/>
                        </a:solidFill>
                        <a:latin typeface="Cambria Math" panose="02040503050406030204" pitchFamily="18" charset="0"/>
                      </a:rPr>
                      <m:t>−</m:t>
                    </m:r>
                    <m:r>
                      <a:rPr lang="en-US" altLang="zh-CN" b="1" i="0" dirty="0" smtClean="0">
                        <a:solidFill>
                          <a:srgbClr val="FF0000"/>
                        </a:solidFill>
                        <a:latin typeface="Cambria Math" panose="02040503050406030204" pitchFamily="18" charset="0"/>
                      </a:rPr>
                      <m:t>𝟐</m:t>
                    </m:r>
                    <m:r>
                      <a:rPr lang="el-GR" altLang="zh-CN" b="1" i="1" dirty="0" smtClean="0">
                        <a:solidFill>
                          <a:srgbClr val="FF0000"/>
                        </a:solidFill>
                        <a:latin typeface="Cambria Math" panose="02040503050406030204" pitchFamily="18" charset="0"/>
                        <a:ea typeface="Cambria Math" panose="02040503050406030204" pitchFamily="18" charset="0"/>
                      </a:rPr>
                      <m:t>𝜴</m:t>
                    </m:r>
                    <m:func>
                      <m:funcPr>
                        <m:ctrlPr>
                          <a:rPr lang="en-US" altLang="zh-CN" i="1" dirty="0" smtClean="0">
                            <a:solidFill>
                              <a:srgbClr val="FF0000"/>
                            </a:solidFill>
                            <a:latin typeface="Cambria Math" panose="02040503050406030204" pitchFamily="18" charset="0"/>
                            <a:ea typeface="Cambria Math" panose="02040503050406030204" pitchFamily="18" charset="0"/>
                          </a:rPr>
                        </m:ctrlPr>
                      </m:funcPr>
                      <m:fName>
                        <m:r>
                          <a:rPr lang="en-US" altLang="zh-CN" b="1" i="0" dirty="0" smtClean="0">
                            <a:solidFill>
                              <a:srgbClr val="FF0000"/>
                            </a:solidFill>
                            <a:latin typeface="Cambria Math" panose="02040503050406030204" pitchFamily="18" charset="0"/>
                            <a:ea typeface="Cambria Math" panose="02040503050406030204" pitchFamily="18" charset="0"/>
                          </a:rPr>
                          <m:t>𝐬𝐢𝐧</m:t>
                        </m:r>
                      </m:fName>
                      <m:e>
                        <m:r>
                          <a:rPr lang="zh-CN" altLang="en-US" b="1" i="1" dirty="0" smtClean="0">
                            <a:solidFill>
                              <a:srgbClr val="FF0000"/>
                            </a:solidFill>
                            <a:latin typeface="Cambria Math" panose="02040503050406030204" pitchFamily="18" charset="0"/>
                            <a:ea typeface="Cambria Math" panose="02040503050406030204" pitchFamily="18" charset="0"/>
                          </a:rPr>
                          <m:t>𝝋</m:t>
                        </m:r>
                      </m:e>
                    </m:func>
                    <m:r>
                      <a:rPr lang="en-US" altLang="zh-CN" b="1" i="1" dirty="0" smtClean="0">
                        <a:solidFill>
                          <a:srgbClr val="FF0000"/>
                        </a:solidFill>
                        <a:latin typeface="Cambria Math" panose="02040503050406030204" pitchFamily="18" charset="0"/>
                        <a:ea typeface="Cambria Math" panose="02040503050406030204" pitchFamily="18" charset="0"/>
                      </a:rPr>
                      <m:t>𝒗</m:t>
                    </m:r>
                    <m:r>
                      <a:rPr lang="en-US" altLang="zh-CN" b="1" i="1" dirty="0" smtClean="0">
                        <a:solidFill>
                          <a:srgbClr val="FF0000"/>
                        </a:solidFill>
                        <a:latin typeface="Cambria Math" panose="02040503050406030204" pitchFamily="18" charset="0"/>
                        <a:ea typeface="Cambria Math" panose="02040503050406030204" pitchFamily="18" charset="0"/>
                      </a:rPr>
                      <m:t>=−</m:t>
                    </m:r>
                    <m:r>
                      <a:rPr lang="en-US" altLang="zh-CN" b="1" i="1" dirty="0">
                        <a:solidFill>
                          <a:srgbClr val="FF0000"/>
                        </a:solidFill>
                        <a:latin typeface="Cambria Math" panose="02040503050406030204" pitchFamily="18" charset="0"/>
                      </a:rPr>
                      <m:t>𝒇𝒗</m:t>
                    </m:r>
                  </m:oMath>
                </a14:m>
                <a:r>
                  <a:rPr lang="en-US" altLang="zh-CN" dirty="0">
                    <a:solidFill>
                      <a:srgbClr val="0000FF"/>
                    </a:solidFill>
                    <a:latin typeface="+mn-lt"/>
                  </a:rPr>
                  <a:t> </a:t>
                </a:r>
              </a:p>
              <a:p>
                <a:pPr algn="just" eaLnBrk="0" hangingPunct="0">
                  <a:defRPr/>
                </a:pPr>
                <a:endParaRPr lang="en-US" altLang="zh-CN" b="0" dirty="0">
                  <a:solidFill>
                    <a:srgbClr val="0000FF"/>
                  </a:solidFill>
                  <a:latin typeface="+mn-lt"/>
                </a:endParaRPr>
              </a:p>
              <a:p>
                <a:pPr algn="just" eaLnBrk="0" hangingPunct="0">
                  <a:defRPr/>
                </a:pPr>
                <a:r>
                  <a:rPr lang="en-US" altLang="zh-CN" b="0" dirty="0">
                    <a:solidFill>
                      <a:srgbClr val="0000FF"/>
                    </a:solidFill>
                    <a:latin typeface="+mn-lt"/>
                  </a:rPr>
                  <a:t>y-momentum equation:   </a:t>
                </a:r>
              </a:p>
              <a:p>
                <a:pPr algn="just" eaLnBrk="0" hangingPunct="0">
                  <a:defRPr/>
                </a:pPr>
                <a:r>
                  <a:rPr lang="en-US" altLang="zh-CN" b="0" dirty="0">
                    <a:solidFill>
                      <a:srgbClr val="0000FF"/>
                    </a:solidFill>
                    <a:latin typeface="+mn-lt"/>
                    <a:sym typeface="Symbol" pitchFamily="18" charset="2"/>
                  </a:rPr>
                  <a:t> </a:t>
                </a:r>
                <a14:m>
                  <m:oMath xmlns:m="http://schemas.openxmlformats.org/officeDocument/2006/math">
                    <m:r>
                      <a:rPr lang="en-US" altLang="zh-CN" dirty="0">
                        <a:solidFill>
                          <a:srgbClr val="FF0000"/>
                        </a:solidFill>
                        <a:latin typeface="Cambria Math" panose="02040503050406030204" pitchFamily="18" charset="0"/>
                      </a:rPr>
                      <m:t>𝟐</m:t>
                    </m:r>
                    <m:r>
                      <a:rPr lang="el-GR" altLang="zh-CN" i="1" dirty="0">
                        <a:solidFill>
                          <a:srgbClr val="FF0000"/>
                        </a:solidFill>
                        <a:latin typeface="Cambria Math" panose="02040503050406030204" pitchFamily="18" charset="0"/>
                        <a:ea typeface="Cambria Math" panose="02040503050406030204" pitchFamily="18" charset="0"/>
                      </a:rPr>
                      <m:t>𝜴</m:t>
                    </m:r>
                    <m:func>
                      <m:funcPr>
                        <m:ctrlPr>
                          <a:rPr lang="en-US" altLang="zh-CN" i="1" dirty="0">
                            <a:solidFill>
                              <a:srgbClr val="FF0000"/>
                            </a:solidFill>
                            <a:latin typeface="Cambria Math" panose="02040503050406030204" pitchFamily="18" charset="0"/>
                            <a:ea typeface="Cambria Math" panose="02040503050406030204" pitchFamily="18" charset="0"/>
                          </a:rPr>
                        </m:ctrlPr>
                      </m:funcPr>
                      <m:fName>
                        <m:r>
                          <a:rPr lang="en-US" altLang="zh-CN" dirty="0">
                            <a:solidFill>
                              <a:srgbClr val="FF0000"/>
                            </a:solidFill>
                            <a:latin typeface="Cambria Math" panose="02040503050406030204" pitchFamily="18" charset="0"/>
                            <a:ea typeface="Cambria Math" panose="02040503050406030204" pitchFamily="18" charset="0"/>
                          </a:rPr>
                          <m:t>𝐬𝐢𝐧</m:t>
                        </m:r>
                      </m:fName>
                      <m:e>
                        <m:r>
                          <a:rPr lang="zh-CN" altLang="en-US" i="1" dirty="0">
                            <a:solidFill>
                              <a:srgbClr val="FF0000"/>
                            </a:solidFill>
                            <a:latin typeface="Cambria Math" panose="02040503050406030204" pitchFamily="18" charset="0"/>
                            <a:ea typeface="Cambria Math" panose="02040503050406030204" pitchFamily="18" charset="0"/>
                          </a:rPr>
                          <m:t>𝝋</m:t>
                        </m:r>
                      </m:e>
                    </m:func>
                    <m:r>
                      <a:rPr lang="en-US" altLang="zh-CN" b="1" i="1" dirty="0" smtClean="0">
                        <a:solidFill>
                          <a:srgbClr val="FF0000"/>
                        </a:solidFill>
                        <a:latin typeface="Cambria Math" panose="02040503050406030204" pitchFamily="18" charset="0"/>
                        <a:ea typeface="Cambria Math" panose="02040503050406030204" pitchFamily="18" charset="0"/>
                      </a:rPr>
                      <m:t>𝒖</m:t>
                    </m:r>
                    <m:r>
                      <a:rPr lang="en-US" altLang="zh-CN" i="1" dirty="0">
                        <a:solidFill>
                          <a:srgbClr val="FF0000"/>
                        </a:solidFill>
                        <a:latin typeface="Cambria Math" panose="02040503050406030204" pitchFamily="18" charset="0"/>
                        <a:ea typeface="Cambria Math" panose="02040503050406030204" pitchFamily="18" charset="0"/>
                      </a:rPr>
                      <m:t>=</m:t>
                    </m:r>
                    <m:r>
                      <a:rPr lang="en-US" altLang="zh-CN" i="1" dirty="0">
                        <a:solidFill>
                          <a:srgbClr val="FF0000"/>
                        </a:solidFill>
                        <a:latin typeface="Cambria Math" panose="02040503050406030204" pitchFamily="18" charset="0"/>
                      </a:rPr>
                      <m:t>𝒇</m:t>
                    </m:r>
                    <m:r>
                      <a:rPr lang="en-US" altLang="zh-CN" b="1" i="1" dirty="0" smtClean="0">
                        <a:solidFill>
                          <a:srgbClr val="FF0000"/>
                        </a:solidFill>
                        <a:latin typeface="Cambria Math" panose="02040503050406030204" pitchFamily="18" charset="0"/>
                      </a:rPr>
                      <m:t>𝒖</m:t>
                    </m:r>
                  </m:oMath>
                </a14:m>
                <a:r>
                  <a:rPr lang="en-US" altLang="zh-CN" dirty="0">
                    <a:solidFill>
                      <a:srgbClr val="0000FF"/>
                    </a:solidFill>
                  </a:rPr>
                  <a:t> </a:t>
                </a:r>
              </a:p>
              <a:p>
                <a:pPr eaLnBrk="0" hangingPunct="0">
                  <a:spcBef>
                    <a:spcPct val="50000"/>
                  </a:spcBef>
                  <a:defRPr/>
                </a:pPr>
                <a:endParaRPr lang="zh-CN" altLang="en-US" sz="1500" dirty="0">
                  <a:latin typeface="Times New Roman" pitchFamily="18" charset="0"/>
                </a:endParaRPr>
              </a:p>
            </p:txBody>
          </p:sp>
        </mc:Choice>
        <mc:Fallback xmlns="">
          <p:sp>
            <p:nvSpPr>
              <p:cNvPr id="19459" name="Text Box 3"/>
              <p:cNvSpPr txBox="1">
                <a:spLocks noRot="1" noChangeAspect="1" noMove="1" noResize="1" noEditPoints="1" noAdjustHandles="1" noChangeArrowheads="1" noChangeShapeType="1" noTextEdit="1"/>
              </p:cNvSpPr>
              <p:nvPr/>
            </p:nvSpPr>
            <p:spPr bwMode="auto">
              <a:xfrm>
                <a:off x="4932000" y="1008000"/>
                <a:ext cx="3183160" cy="2654573"/>
              </a:xfrm>
              <a:prstGeom prst="rect">
                <a:avLst/>
              </a:prstGeom>
              <a:blipFill>
                <a:blip r:embed="rId3"/>
                <a:stretch>
                  <a:fillRect l="-1533" t="-1376"/>
                </a:stretch>
              </a:blipFill>
              <a:ln w="9525">
                <a:noFill/>
                <a:miter lim="800000"/>
                <a:headEnd/>
                <a:tailEnd/>
              </a:ln>
            </p:spPr>
            <p:txBody>
              <a:bodyPr/>
              <a:lstStyle/>
              <a:p>
                <a:r>
                  <a:rPr lang="zh-CN" altLang="en-US">
                    <a:noFill/>
                  </a:rPr>
                  <a:t> </a:t>
                </a:r>
              </a:p>
            </p:txBody>
          </p:sp>
        </mc:Fallback>
      </mc:AlternateContent>
      <p:pic>
        <p:nvPicPr>
          <p:cNvPr id="11268" name="Picture 4" descr="chapter8_fig2ab"/>
          <p:cNvPicPr>
            <a:picLocks noChangeAspect="1" noChangeArrowheads="1"/>
          </p:cNvPicPr>
          <p:nvPr/>
        </p:nvPicPr>
        <p:blipFill>
          <a:blip r:embed="rId4" cstate="print"/>
          <a:srcRect t="51775" r="5505"/>
          <a:stretch>
            <a:fillRect/>
          </a:stretch>
        </p:blipFill>
        <p:spPr bwMode="auto">
          <a:xfrm>
            <a:off x="1476000" y="900000"/>
            <a:ext cx="3149668" cy="3065078"/>
          </a:xfrm>
          <a:prstGeom prst="rect">
            <a:avLst/>
          </a:prstGeom>
          <a:noFill/>
          <a:ln w="9525">
            <a:noFill/>
            <a:miter lim="800000"/>
            <a:headEnd/>
            <a:tailEnd/>
          </a:ln>
        </p:spPr>
      </p:pic>
    </p:spTree>
    <p:extLst>
      <p:ext uri="{BB962C8B-B14F-4D97-AF65-F5344CB8AC3E}">
        <p14:creationId xmlns:p14="http://schemas.microsoft.com/office/powerpoint/2010/main" val="24746089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85900" y="86916"/>
            <a:ext cx="6172200" cy="375047"/>
          </a:xfrm>
        </p:spPr>
        <p:txBody>
          <a:bodyPr/>
          <a:lstStyle/>
          <a:p>
            <a:r>
              <a:rPr lang="en-US" altLang="zh-CN" dirty="0"/>
              <a:t>Final Equations of Motion</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4BD693F-AC36-44E3-9228-964D63714FD9}"/>
                  </a:ext>
                </a:extLst>
              </p:cNvPr>
              <p:cNvSpPr txBox="1"/>
              <p:nvPr/>
            </p:nvSpPr>
            <p:spPr>
              <a:xfrm>
                <a:off x="1332000" y="1008000"/>
                <a:ext cx="6643485"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400" i="1" smtClean="0">
                              <a:solidFill>
                                <a:srgbClr val="0000CC"/>
                              </a:solidFill>
                              <a:latin typeface="Cambria Math" panose="02040503050406030204" pitchFamily="18" charset="0"/>
                            </a:rPr>
                          </m:ctrlPr>
                        </m:fPr>
                        <m:num>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𝒖</m:t>
                          </m:r>
                        </m:num>
                        <m:den>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𝒕</m:t>
                          </m:r>
                        </m:den>
                      </m:f>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𝒖</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𝒖</m:t>
                          </m:r>
                        </m:num>
                        <m:den>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𝒙</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𝒗</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𝒘</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r>
                        <a:rPr lang="en-US" altLang="zh-CN" sz="1400" b="1" i="1" dirty="0" smtClean="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𝒇𝒗</m:t>
                      </m:r>
                      <m:r>
                        <a:rPr lang="en-US" altLang="zh-CN" sz="1400" b="1" i="1" dirty="0" smtClean="0">
                          <a:solidFill>
                            <a:srgbClr val="0000CC"/>
                          </a:solidFill>
                          <a:latin typeface="Cambria Math" panose="02040503050406030204" pitchFamily="18" charset="0"/>
                        </a:rPr>
                        <m:t>=−</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𝟏</m:t>
                          </m:r>
                        </m:num>
                        <m:den>
                          <m:r>
                            <a:rPr lang="zh-CN" altLang="en-US" sz="1400" b="1" i="1" dirty="0" smtClean="0">
                              <a:solidFill>
                                <a:srgbClr val="0000CC"/>
                              </a:solidFill>
                              <a:latin typeface="Cambria Math" panose="02040503050406030204" pitchFamily="18" charset="0"/>
                            </a:rPr>
                            <m:t>𝝆</m:t>
                          </m:r>
                        </m:den>
                      </m:f>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𝒑</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d>
                        <m:dPr>
                          <m:ctrlPr>
                            <a:rPr lang="en-US" altLang="zh-CN" sz="1400" i="1" dirty="0" smtClean="0">
                              <a:solidFill>
                                <a:srgbClr val="0000CC"/>
                              </a:solidFill>
                              <a:latin typeface="Cambria Math" panose="02040503050406030204" pitchFamily="18" charset="0"/>
                            </a:rPr>
                          </m:ctrlPr>
                        </m:dPr>
                        <m:e>
                          <m:sSub>
                            <m:sSubPr>
                              <m:ctrlPr>
                                <a:rPr lang="en-US" altLang="zh-CN" sz="1400" i="1" dirty="0" smtClean="0">
                                  <a:solidFill>
                                    <a:srgbClr val="0000CC"/>
                                  </a:solidFill>
                                  <a:latin typeface="Cambria Math" panose="02040503050406030204" pitchFamily="18" charset="0"/>
                                </a:rPr>
                              </m:ctrlPr>
                            </m:sSubPr>
                            <m:e>
                              <m:r>
                                <a:rPr lang="en-US" altLang="zh-CN" sz="1400" b="1" i="1" dirty="0" smtClean="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𝑽</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𝒖</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e>
                      </m:d>
                    </m:oMath>
                  </m:oMathPara>
                </a14:m>
                <a:endParaRPr lang="zh-CN" altLang="en-US" sz="1400" i="1" dirty="0">
                  <a:solidFill>
                    <a:srgbClr val="0000CC"/>
                  </a:solidFill>
                </a:endParaRPr>
              </a:p>
            </p:txBody>
          </p:sp>
        </mc:Choice>
        <mc:Fallback xmlns="">
          <p:sp>
            <p:nvSpPr>
              <p:cNvPr id="4" name="文本框 3">
                <a:extLst>
                  <a:ext uri="{FF2B5EF4-FFF2-40B4-BE49-F238E27FC236}">
                    <a16:creationId xmlns:a16="http://schemas.microsoft.com/office/drawing/2014/main" id="{34BD693F-AC36-44E3-9228-964D63714FD9}"/>
                  </a:ext>
                </a:extLst>
              </p:cNvPr>
              <p:cNvSpPr txBox="1">
                <a:spLocks noRot="1" noChangeAspect="1" noMove="1" noResize="1" noEditPoints="1" noAdjustHandles="1" noChangeArrowheads="1" noChangeShapeType="1" noTextEdit="1"/>
              </p:cNvSpPr>
              <p:nvPr/>
            </p:nvSpPr>
            <p:spPr>
              <a:xfrm>
                <a:off x="1332000" y="1008000"/>
                <a:ext cx="6643485" cy="484043"/>
              </a:xfrm>
              <a:prstGeom prst="rect">
                <a:avLst/>
              </a:prstGeom>
              <a:blipFill>
                <a:blip r:embed="rId3"/>
                <a:stretch>
                  <a:fillRect l="-184" b="-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4844907-05E9-43E4-8296-4E759D7CC86E}"/>
                  </a:ext>
                </a:extLst>
              </p:cNvPr>
              <p:cNvSpPr txBox="1"/>
              <p:nvPr/>
            </p:nvSpPr>
            <p:spPr>
              <a:xfrm>
                <a:off x="1332000" y="1800000"/>
                <a:ext cx="6595395"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400" i="1" smtClean="0">
                              <a:solidFill>
                                <a:srgbClr val="0000CC"/>
                              </a:solidFill>
                              <a:latin typeface="Cambria Math" panose="02040503050406030204" pitchFamily="18" charset="0"/>
                            </a:rPr>
                          </m:ctrlPr>
                        </m:fPr>
                        <m:num>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𝒗</m:t>
                          </m:r>
                        </m:num>
                        <m:den>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𝒕</m:t>
                          </m:r>
                        </m:den>
                      </m:f>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𝒖</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𝒙</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𝒗</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𝒘</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r>
                        <a:rPr lang="en-US" altLang="zh-CN" sz="1400" b="1" i="1" dirty="0" smtClean="0">
                          <a:solidFill>
                            <a:srgbClr val="FF0000"/>
                          </a:solidFill>
                          <a:latin typeface="Cambria Math" panose="02040503050406030204" pitchFamily="18" charset="0"/>
                        </a:rPr>
                        <m:t>+</m:t>
                      </m:r>
                      <m:r>
                        <a:rPr lang="en-US" altLang="zh-CN" sz="1400" b="1" i="1" dirty="0" smtClean="0">
                          <a:solidFill>
                            <a:srgbClr val="FF0000"/>
                          </a:solidFill>
                          <a:latin typeface="Cambria Math" panose="02040503050406030204" pitchFamily="18" charset="0"/>
                        </a:rPr>
                        <m:t>𝒇𝒖</m:t>
                      </m:r>
                      <m:r>
                        <a:rPr lang="en-US" altLang="zh-CN" sz="1400" b="1" i="1" dirty="0" smtClean="0">
                          <a:solidFill>
                            <a:srgbClr val="0000CC"/>
                          </a:solidFill>
                          <a:latin typeface="Cambria Math" panose="02040503050406030204" pitchFamily="18" charset="0"/>
                        </a:rPr>
                        <m:t>=−</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𝟏</m:t>
                          </m:r>
                        </m:num>
                        <m:den>
                          <m:r>
                            <a:rPr lang="zh-CN" altLang="en-US" sz="1400" b="1" i="1" dirty="0" smtClean="0">
                              <a:solidFill>
                                <a:srgbClr val="0000CC"/>
                              </a:solidFill>
                              <a:latin typeface="Cambria Math" panose="02040503050406030204" pitchFamily="18" charset="0"/>
                            </a:rPr>
                            <m:t>𝝆</m:t>
                          </m:r>
                        </m:den>
                      </m:f>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𝒑</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d>
                        <m:dPr>
                          <m:ctrlPr>
                            <a:rPr lang="en-US" altLang="zh-CN" sz="1400" i="1" dirty="0" smtClean="0">
                              <a:solidFill>
                                <a:srgbClr val="0000CC"/>
                              </a:solidFill>
                              <a:latin typeface="Cambria Math" panose="02040503050406030204" pitchFamily="18" charset="0"/>
                            </a:rPr>
                          </m:ctrlPr>
                        </m:dPr>
                        <m:e>
                          <m:sSub>
                            <m:sSubPr>
                              <m:ctrlPr>
                                <a:rPr lang="en-US" altLang="zh-CN" sz="1400" i="1" dirty="0" smtClean="0">
                                  <a:solidFill>
                                    <a:srgbClr val="0000CC"/>
                                  </a:solidFill>
                                  <a:latin typeface="Cambria Math" panose="02040503050406030204" pitchFamily="18" charset="0"/>
                                </a:rPr>
                              </m:ctrlPr>
                            </m:sSubPr>
                            <m:e>
                              <m:r>
                                <a:rPr lang="en-US" altLang="zh-CN" sz="1400" b="1" i="1" dirty="0" smtClean="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𝑽</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𝒗</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e>
                      </m:d>
                    </m:oMath>
                  </m:oMathPara>
                </a14:m>
                <a:endParaRPr lang="zh-CN" altLang="en-US" sz="1400" i="1" dirty="0">
                  <a:solidFill>
                    <a:srgbClr val="0000CC"/>
                  </a:solidFill>
                </a:endParaRPr>
              </a:p>
            </p:txBody>
          </p:sp>
        </mc:Choice>
        <mc:Fallback xmlns="">
          <p:sp>
            <p:nvSpPr>
              <p:cNvPr id="5" name="文本框 4">
                <a:extLst>
                  <a:ext uri="{FF2B5EF4-FFF2-40B4-BE49-F238E27FC236}">
                    <a16:creationId xmlns:a16="http://schemas.microsoft.com/office/drawing/2014/main" id="{54844907-05E9-43E4-8296-4E759D7CC86E}"/>
                  </a:ext>
                </a:extLst>
              </p:cNvPr>
              <p:cNvSpPr txBox="1">
                <a:spLocks noRot="1" noChangeAspect="1" noMove="1" noResize="1" noEditPoints="1" noAdjustHandles="1" noChangeArrowheads="1" noChangeShapeType="1" noTextEdit="1"/>
              </p:cNvSpPr>
              <p:nvPr/>
            </p:nvSpPr>
            <p:spPr>
              <a:xfrm>
                <a:off x="1332000" y="1800000"/>
                <a:ext cx="6595395" cy="484043"/>
              </a:xfrm>
              <a:prstGeom prst="rect">
                <a:avLst/>
              </a:prstGeom>
              <a:blipFill>
                <a:blip r:embed="rId4"/>
                <a:stretch>
                  <a:fillRect l="-185" b="-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3826CE0-BD70-4AA0-9A8E-0F0FB6E9C2E3}"/>
                  </a:ext>
                </a:extLst>
              </p:cNvPr>
              <p:cNvSpPr txBox="1"/>
              <p:nvPr/>
            </p:nvSpPr>
            <p:spPr>
              <a:xfrm>
                <a:off x="1332000" y="2592000"/>
                <a:ext cx="6736460"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400" i="1" smtClean="0">
                              <a:solidFill>
                                <a:srgbClr val="0000CC"/>
                              </a:solidFill>
                              <a:latin typeface="Cambria Math" panose="02040503050406030204" pitchFamily="18" charset="0"/>
                            </a:rPr>
                          </m:ctrlPr>
                        </m:fPr>
                        <m:num>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𝒘</m:t>
                          </m:r>
                        </m:num>
                        <m:den>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𝒕</m:t>
                          </m:r>
                        </m:den>
                      </m:f>
                      <m:r>
                        <a:rPr lang="en-US" altLang="zh-CN" sz="1400" b="1" i="1"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𝒖</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𝒘</m:t>
                          </m:r>
                        </m:num>
                        <m:den>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𝒙</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𝒗</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𝒘</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r>
                        <a:rPr lang="en-US" altLang="zh-CN" sz="1400" b="1" i="1" dirty="0" smtClean="0">
                          <a:solidFill>
                            <a:srgbClr val="0000CC"/>
                          </a:solidFill>
                          <a:latin typeface="Cambria Math" panose="02040503050406030204" pitchFamily="18" charset="0"/>
                        </a:rPr>
                        <m:t>+</m:t>
                      </m:r>
                      <m:r>
                        <a:rPr lang="en-US" altLang="zh-CN" sz="1400" b="1" i="1" smtClean="0">
                          <a:solidFill>
                            <a:srgbClr val="0000CC"/>
                          </a:solidFill>
                          <a:latin typeface="Cambria Math" panose="02040503050406030204" pitchFamily="18" charset="0"/>
                        </a:rPr>
                        <m:t>𝒘</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𝒘</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r>
                        <a:rPr lang="en-US" altLang="zh-CN" sz="1400" b="1" i="1" dirty="0" smtClean="0">
                          <a:solidFill>
                            <a:srgbClr val="0000CC"/>
                          </a:solidFill>
                          <a:latin typeface="Cambria Math" panose="02040503050406030204" pitchFamily="18" charset="0"/>
                        </a:rPr>
                        <m:t>=−</m:t>
                      </m:r>
                      <m:f>
                        <m:fPr>
                          <m:ctrlPr>
                            <a:rPr lang="en-US" altLang="zh-CN" sz="1400" i="1" dirty="0" smtClean="0">
                              <a:solidFill>
                                <a:srgbClr val="0000CC"/>
                              </a:solidFill>
                              <a:latin typeface="Cambria Math" panose="02040503050406030204" pitchFamily="18" charset="0"/>
                            </a:rPr>
                          </m:ctrlPr>
                        </m:fPr>
                        <m:num>
                          <m:r>
                            <a:rPr lang="en-US" altLang="zh-CN" sz="1400" b="1" i="1" dirty="0" smtClean="0">
                              <a:solidFill>
                                <a:srgbClr val="0000CC"/>
                              </a:solidFill>
                              <a:latin typeface="Cambria Math" panose="02040503050406030204" pitchFamily="18" charset="0"/>
                            </a:rPr>
                            <m:t>𝟏</m:t>
                          </m:r>
                        </m:num>
                        <m:den>
                          <m:r>
                            <a:rPr lang="zh-CN" altLang="en-US" sz="1400" b="1" i="1" dirty="0" smtClean="0">
                              <a:solidFill>
                                <a:srgbClr val="0000CC"/>
                              </a:solidFill>
                              <a:latin typeface="Cambria Math" panose="02040503050406030204" pitchFamily="18" charset="0"/>
                            </a:rPr>
                            <m:t>𝝆</m:t>
                          </m:r>
                        </m:den>
                      </m:f>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𝒑</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r>
                        <a:rPr lang="en-US" altLang="zh-CN" sz="1400" b="1" i="1" dirty="0" smtClean="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𝒈</m:t>
                      </m:r>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d>
                        <m:dPr>
                          <m:ctrlPr>
                            <a:rPr lang="en-US" altLang="zh-CN" sz="1400" i="1" dirty="0" smtClean="0">
                              <a:solidFill>
                                <a:srgbClr val="0000CC"/>
                              </a:solidFill>
                              <a:latin typeface="Cambria Math" panose="02040503050406030204" pitchFamily="18" charset="0"/>
                            </a:rPr>
                          </m:ctrlPr>
                        </m:dPr>
                        <m:e>
                          <m:sSub>
                            <m:sSubPr>
                              <m:ctrlPr>
                                <a:rPr lang="en-US" altLang="zh-CN" sz="1400" i="1" dirty="0" smtClean="0">
                                  <a:solidFill>
                                    <a:srgbClr val="0000CC"/>
                                  </a:solidFill>
                                  <a:latin typeface="Cambria Math" panose="02040503050406030204" pitchFamily="18" charset="0"/>
                                </a:rPr>
                              </m:ctrlPr>
                            </m:sSubPr>
                            <m:e>
                              <m:r>
                                <a:rPr lang="en-US" altLang="zh-CN" sz="1400" b="1" i="1" dirty="0" smtClean="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𝒘</m:t>
                              </m:r>
                            </m:num>
                            <m:den>
                              <m:r>
                                <a:rPr lang="en-US" altLang="zh-CN" sz="1400" b="1" i="1" dirty="0">
                                  <a:solidFill>
                                    <a:srgbClr val="0000CC"/>
                                  </a:solidFill>
                                  <a:latin typeface="Cambria Math" panose="02040503050406030204" pitchFamily="18" charset="0"/>
                                </a:rPr>
                                <m:t>𝝏</m:t>
                              </m:r>
                              <m:r>
                                <a:rPr lang="en-US" altLang="zh-CN" sz="1400" b="1" i="1" dirty="0">
                                  <a:solidFill>
                                    <a:srgbClr val="0000CC"/>
                                  </a:solidFill>
                                  <a:latin typeface="Cambria Math" panose="02040503050406030204" pitchFamily="18" charset="0"/>
                                </a:rPr>
                                <m:t>𝒙</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a:solidFill>
                                    <a:srgbClr val="0000CC"/>
                                  </a:solidFill>
                                  <a:latin typeface="Cambria Math" panose="02040503050406030204" pitchFamily="18" charset="0"/>
                                </a:rPr>
                                <m:t>𝑯</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𝒘</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𝒚</m:t>
                              </m:r>
                            </m:den>
                          </m:f>
                        </m:e>
                      </m:d>
                      <m:r>
                        <a:rPr lang="en-US" altLang="zh-CN" sz="1400" b="1" i="1" dirty="0" smtClean="0">
                          <a:solidFill>
                            <a:srgbClr val="0000CC"/>
                          </a:solidFill>
                          <a:latin typeface="Cambria Math" panose="02040503050406030204" pitchFamily="18" charset="0"/>
                        </a:rPr>
                        <m:t>+</m:t>
                      </m:r>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d>
                        <m:dPr>
                          <m:ctrlPr>
                            <a:rPr lang="en-US" altLang="zh-CN" sz="1400" i="1" dirty="0">
                              <a:solidFill>
                                <a:srgbClr val="0000CC"/>
                              </a:solidFill>
                              <a:latin typeface="Cambria Math" panose="02040503050406030204" pitchFamily="18" charset="0"/>
                            </a:rPr>
                          </m:ctrlPr>
                        </m:dPr>
                        <m:e>
                          <m:sSub>
                            <m:sSubPr>
                              <m:ctrlPr>
                                <a:rPr lang="en-US" altLang="zh-CN" sz="1400" i="1" dirty="0">
                                  <a:solidFill>
                                    <a:srgbClr val="0000CC"/>
                                  </a:solidFill>
                                  <a:latin typeface="Cambria Math" panose="02040503050406030204" pitchFamily="18" charset="0"/>
                                </a:rPr>
                              </m:ctrlPr>
                            </m:sSubPr>
                            <m:e>
                              <m:r>
                                <a:rPr lang="en-US" altLang="zh-CN" sz="1400" b="1" i="1" dirty="0">
                                  <a:solidFill>
                                    <a:srgbClr val="0000CC"/>
                                  </a:solidFill>
                                  <a:latin typeface="Cambria Math" panose="02040503050406030204" pitchFamily="18" charset="0"/>
                                </a:rPr>
                                <m:t>𝑨</m:t>
                              </m:r>
                            </m:e>
                            <m:sub>
                              <m:r>
                                <a:rPr lang="en-US" altLang="zh-CN" sz="1400" b="1" i="1" dirty="0" smtClean="0">
                                  <a:solidFill>
                                    <a:srgbClr val="0000CC"/>
                                  </a:solidFill>
                                  <a:latin typeface="Cambria Math" panose="02040503050406030204" pitchFamily="18" charset="0"/>
                                </a:rPr>
                                <m:t>𝑽</m:t>
                              </m:r>
                            </m:sub>
                          </m:sSub>
                          <m:f>
                            <m:fPr>
                              <m:ctrlPr>
                                <a:rPr lang="en-US" altLang="zh-CN" sz="1400" i="1" dirty="0">
                                  <a:solidFill>
                                    <a:srgbClr val="0000CC"/>
                                  </a:solidFill>
                                  <a:latin typeface="Cambria Math" panose="02040503050406030204" pitchFamily="18" charset="0"/>
                                </a:rPr>
                              </m:ctrlPr>
                            </m:fPr>
                            <m:num>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𝒘</m:t>
                              </m:r>
                            </m:num>
                            <m:den>
                              <m:r>
                                <a:rPr lang="en-US" altLang="zh-CN" sz="1400" b="1" i="1" dirty="0">
                                  <a:solidFill>
                                    <a:srgbClr val="0000CC"/>
                                  </a:solidFill>
                                  <a:latin typeface="Cambria Math" panose="02040503050406030204" pitchFamily="18" charset="0"/>
                                </a:rPr>
                                <m:t>𝝏</m:t>
                              </m:r>
                              <m:r>
                                <a:rPr lang="en-US" altLang="zh-CN" sz="1400" b="1" i="1" dirty="0" smtClean="0">
                                  <a:solidFill>
                                    <a:srgbClr val="0000CC"/>
                                  </a:solidFill>
                                  <a:latin typeface="Cambria Math" panose="02040503050406030204" pitchFamily="18" charset="0"/>
                                </a:rPr>
                                <m:t>𝒛</m:t>
                              </m:r>
                            </m:den>
                          </m:f>
                        </m:e>
                      </m:d>
                    </m:oMath>
                  </m:oMathPara>
                </a14:m>
                <a:endParaRPr lang="zh-CN" altLang="en-US" sz="1400" i="1" dirty="0">
                  <a:solidFill>
                    <a:srgbClr val="0000CC"/>
                  </a:solidFill>
                </a:endParaRPr>
              </a:p>
            </p:txBody>
          </p:sp>
        </mc:Choice>
        <mc:Fallback xmlns="">
          <p:sp>
            <p:nvSpPr>
              <p:cNvPr id="6" name="文本框 5">
                <a:extLst>
                  <a:ext uri="{FF2B5EF4-FFF2-40B4-BE49-F238E27FC236}">
                    <a16:creationId xmlns:a16="http://schemas.microsoft.com/office/drawing/2014/main" id="{F3826CE0-BD70-4AA0-9A8E-0F0FB6E9C2E3}"/>
                  </a:ext>
                </a:extLst>
              </p:cNvPr>
              <p:cNvSpPr txBox="1">
                <a:spLocks noRot="1" noChangeAspect="1" noMove="1" noResize="1" noEditPoints="1" noAdjustHandles="1" noChangeArrowheads="1" noChangeShapeType="1" noTextEdit="1"/>
              </p:cNvSpPr>
              <p:nvPr/>
            </p:nvSpPr>
            <p:spPr>
              <a:xfrm>
                <a:off x="1332000" y="2592000"/>
                <a:ext cx="6736460" cy="484043"/>
              </a:xfrm>
              <a:prstGeom prst="rect">
                <a:avLst/>
              </a:prstGeom>
              <a:blipFill>
                <a:blip r:embed="rId5"/>
                <a:stretch>
                  <a:fillRect l="-181" b="-7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919338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5900" y="141685"/>
            <a:ext cx="6172200" cy="270272"/>
          </a:xfrm>
        </p:spPr>
        <p:txBody>
          <a:bodyPr/>
          <a:lstStyle/>
          <a:p>
            <a:r>
              <a:rPr lang="en-US" altLang="zh-CN"/>
              <a:t>Inertial Currents</a:t>
            </a:r>
            <a:endParaRPr lang="zh-CN" altLang="en-US"/>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a:xfrm>
                <a:off x="504000" y="792000"/>
                <a:ext cx="8136000" cy="3394472"/>
              </a:xfrm>
            </p:spPr>
            <p:txBody>
              <a:bodyPr/>
              <a:lstStyle/>
              <a:p>
                <a:pPr>
                  <a:spcBef>
                    <a:spcPts val="450"/>
                  </a:spcBef>
                </a:pPr>
                <a:r>
                  <a:rPr lang="en-US" altLang="zh-CN" sz="1800" dirty="0"/>
                  <a:t>If </a:t>
                </a:r>
                <a:r>
                  <a:rPr lang="en-US" altLang="zh-CN" sz="1800" dirty="0" err="1"/>
                  <a:t>Coriolis</a:t>
                </a:r>
                <a:r>
                  <a:rPr lang="en-US" altLang="zh-CN" sz="1800" dirty="0"/>
                  <a:t> is the only force, acceleration is always to the right of the motion. So the motion veers. </a:t>
                </a:r>
              </a:p>
              <a:p>
                <a:pPr>
                  <a:spcBef>
                    <a:spcPts val="450"/>
                  </a:spcBef>
                </a:pPr>
                <a:r>
                  <a:rPr lang="en-US" altLang="zh-CN" sz="1800" dirty="0"/>
                  <a:t>Equations are</a:t>
                </a:r>
              </a:p>
              <a:p>
                <a:pPr lvl="1">
                  <a:spcBef>
                    <a:spcPts val="450"/>
                  </a:spcBef>
                </a:pPr>
                <a:r>
                  <a:rPr lang="en-US" altLang="zh-CN" dirty="0">
                    <a:solidFill>
                      <a:srgbClr val="FF0000"/>
                    </a:solidFill>
                  </a:rPr>
                  <a:t> </a:t>
                </a:r>
              </a:p>
              <a:p>
                <a:pPr lvl="1">
                  <a:spcBef>
                    <a:spcPts val="450"/>
                  </a:spcBef>
                </a:pPr>
                <a:endParaRPr lang="en-US" altLang="zh-CN" dirty="0">
                  <a:solidFill>
                    <a:srgbClr val="FF0000"/>
                  </a:solidFill>
                </a:endParaRPr>
              </a:p>
              <a:p>
                <a:pPr lvl="1">
                  <a:spcBef>
                    <a:spcPts val="450"/>
                  </a:spcBef>
                </a:pPr>
                <a:r>
                  <a:rPr lang="en-US" altLang="zh-CN" dirty="0">
                    <a:solidFill>
                      <a:srgbClr val="FF0000"/>
                    </a:solidFill>
                  </a:rPr>
                  <a:t> </a:t>
                </a:r>
              </a:p>
              <a:p>
                <a:pPr>
                  <a:spcBef>
                    <a:spcPts val="450"/>
                  </a:spcBef>
                </a:pPr>
                <a:r>
                  <a:rPr lang="en-US" altLang="zh-CN" sz="1800" dirty="0"/>
                  <a:t>Period </a:t>
                </a:r>
                <a14:m>
                  <m:oMath xmlns:m="http://schemas.openxmlformats.org/officeDocument/2006/math">
                    <m:r>
                      <a:rPr lang="en-US" altLang="zh-CN" sz="1800" b="0" i="1" smtClean="0">
                        <a:latin typeface="Cambria Math" panose="02040503050406030204" pitchFamily="18" charset="0"/>
                      </a:rPr>
                      <m:t>𝑇</m:t>
                    </m:r>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2</m:t>
                        </m:r>
                        <m:r>
                          <a:rPr lang="zh-CN" altLang="en-US" sz="1800" b="0" i="1" smtClean="0">
                            <a:latin typeface="Cambria Math" panose="02040503050406030204" pitchFamily="18" charset="0"/>
                          </a:rPr>
                          <m:t>𝜋</m:t>
                        </m:r>
                      </m:num>
                      <m:den>
                        <m:r>
                          <a:rPr lang="en-US" altLang="zh-CN" sz="1800" b="0" i="1" smtClean="0">
                            <a:latin typeface="Cambria Math" panose="02040503050406030204" pitchFamily="18" charset="0"/>
                          </a:rPr>
                          <m:t>𝑓</m:t>
                        </m:r>
                      </m:den>
                    </m:f>
                    <m:r>
                      <a:rPr lang="en-US" altLang="zh-CN" sz="1800" b="0" i="1" smtClean="0">
                        <a:latin typeface="Cambria Math" panose="02040503050406030204" pitchFamily="18" charset="0"/>
                      </a:rPr>
                      <m:t>=12</m:t>
                    </m:r>
                    <m:r>
                      <a:rPr lang="en-US" altLang="zh-CN" sz="1800" b="0" i="1" smtClean="0">
                        <a:latin typeface="Cambria Math" panose="02040503050406030204" pitchFamily="18" charset="0"/>
                      </a:rPr>
                      <m:t>h𝑟</m:t>
                    </m:r>
                    <m:r>
                      <a:rPr lang="en-US" altLang="zh-CN" sz="1800" b="0" i="1" smtClean="0">
                        <a:latin typeface="Cambria Math" panose="02040503050406030204" pitchFamily="18" charset="0"/>
                      </a:rPr>
                      <m:t>/</m:t>
                    </m:r>
                    <m:r>
                      <m:rPr>
                        <m:sty m:val="p"/>
                      </m:rPr>
                      <a:rPr lang="en-US" altLang="zh-CN" sz="1800" b="0" i="0" smtClean="0">
                        <a:latin typeface="Cambria Math" panose="02040503050406030204" pitchFamily="18" charset="0"/>
                      </a:rPr>
                      <m:t>sin</m:t>
                    </m:r>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𝜑</m:t>
                    </m:r>
                    <m:r>
                      <a:rPr lang="en-US" altLang="zh-CN" sz="1800" b="0" i="1" smtClean="0">
                        <a:latin typeface="Cambria Math" panose="02040503050406030204" pitchFamily="18" charset="0"/>
                      </a:rPr>
                      <m:t>)</m:t>
                    </m:r>
                  </m:oMath>
                </a14:m>
                <a:endParaRPr lang="en-US" altLang="zh-CN" sz="1800" dirty="0"/>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a:xfrm>
                <a:off x="504000" y="792000"/>
                <a:ext cx="8136000" cy="3394472"/>
              </a:xfrm>
              <a:blipFill>
                <a:blip r:embed="rId3"/>
                <a:stretch>
                  <a:fillRect t="-1077" r="-6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81ACEF4-D9CB-4719-89EE-EB6EB82862C0}"/>
                  </a:ext>
                </a:extLst>
              </p:cNvPr>
              <p:cNvSpPr txBox="1"/>
              <p:nvPr/>
            </p:nvSpPr>
            <p:spPr>
              <a:xfrm>
                <a:off x="1165080" y="1746844"/>
                <a:ext cx="1956048"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smtClean="0">
                              <a:solidFill>
                                <a:srgbClr val="C00000"/>
                              </a:solidFill>
                              <a:latin typeface="Cambria Math" panose="02040503050406030204" pitchFamily="18" charset="0"/>
                            </a:rPr>
                          </m:ctrlPr>
                        </m:fPr>
                        <m:num>
                          <m:r>
                            <a:rPr lang="en-US" altLang="zh-CN" sz="1600" b="1" i="1" smtClean="0">
                              <a:solidFill>
                                <a:srgbClr val="C00000"/>
                              </a:solidFill>
                              <a:latin typeface="Cambria Math" panose="02040503050406030204" pitchFamily="18" charset="0"/>
                            </a:rPr>
                            <m:t>𝝏</m:t>
                          </m:r>
                          <m:r>
                            <a:rPr lang="en-US" altLang="zh-CN" sz="1600" b="1" i="1" smtClean="0">
                              <a:solidFill>
                                <a:srgbClr val="C00000"/>
                              </a:solidFill>
                              <a:latin typeface="Cambria Math" panose="02040503050406030204" pitchFamily="18" charset="0"/>
                            </a:rPr>
                            <m:t>𝒖</m:t>
                          </m:r>
                        </m:num>
                        <m:den>
                          <m:r>
                            <a:rPr lang="en-US" altLang="zh-CN" sz="1600" b="1" i="1" smtClean="0">
                              <a:solidFill>
                                <a:srgbClr val="C00000"/>
                              </a:solidFill>
                              <a:latin typeface="Cambria Math" panose="02040503050406030204" pitchFamily="18" charset="0"/>
                            </a:rPr>
                            <m:t>𝝏</m:t>
                          </m:r>
                          <m:r>
                            <a:rPr lang="en-US" altLang="zh-CN" sz="1600" b="1" i="1" smtClean="0">
                              <a:solidFill>
                                <a:srgbClr val="C00000"/>
                              </a:solidFill>
                              <a:latin typeface="Cambria Math" panose="02040503050406030204" pitchFamily="18" charset="0"/>
                            </a:rPr>
                            <m:t>𝒕</m:t>
                          </m:r>
                        </m:den>
                      </m:f>
                      <m:r>
                        <a:rPr lang="en-US" altLang="zh-CN" sz="1600" b="1" i="1" smtClean="0">
                          <a:solidFill>
                            <a:srgbClr val="C00000"/>
                          </a:solidFill>
                          <a:latin typeface="Cambria Math" panose="02040503050406030204" pitchFamily="18" charset="0"/>
                        </a:rPr>
                        <m:t>=</m:t>
                      </m:r>
                      <m:r>
                        <a:rPr lang="en-US" altLang="zh-CN" sz="1600" b="1" i="1" smtClean="0">
                          <a:solidFill>
                            <a:srgbClr val="C00000"/>
                          </a:solidFill>
                          <a:latin typeface="Cambria Math" panose="02040503050406030204" pitchFamily="18" charset="0"/>
                        </a:rPr>
                        <m:t>𝟐</m:t>
                      </m:r>
                      <m:r>
                        <a:rPr lang="zh-CN" altLang="en-US" sz="1600" b="1" i="1" smtClean="0">
                          <a:solidFill>
                            <a:srgbClr val="C00000"/>
                          </a:solidFill>
                          <a:latin typeface="Cambria Math" panose="02040503050406030204" pitchFamily="18" charset="0"/>
                        </a:rPr>
                        <m:t>𝛀</m:t>
                      </m:r>
                      <m:r>
                        <a:rPr lang="en-US" altLang="zh-CN" sz="1600" b="1" i="1" smtClean="0">
                          <a:solidFill>
                            <a:srgbClr val="C00000"/>
                          </a:solidFill>
                          <a:latin typeface="Cambria Math" panose="02040503050406030204" pitchFamily="18" charset="0"/>
                        </a:rPr>
                        <m:t>𝒔𝒊𝒏</m:t>
                      </m:r>
                      <m:r>
                        <a:rPr lang="zh-CN" altLang="en-US" sz="1600" b="1" i="1" smtClean="0">
                          <a:solidFill>
                            <a:srgbClr val="C00000"/>
                          </a:solidFill>
                          <a:latin typeface="Cambria Math" panose="02040503050406030204" pitchFamily="18" charset="0"/>
                        </a:rPr>
                        <m:t>𝝋</m:t>
                      </m:r>
                      <m:r>
                        <a:rPr lang="en-US" altLang="zh-CN" sz="1600" b="1" i="1" smtClean="0">
                          <a:solidFill>
                            <a:srgbClr val="C00000"/>
                          </a:solidFill>
                          <a:latin typeface="Cambria Math" panose="02040503050406030204" pitchFamily="18" charset="0"/>
                        </a:rPr>
                        <m:t>𝒗</m:t>
                      </m:r>
                      <m:r>
                        <a:rPr lang="en-US" altLang="zh-CN" sz="1600" b="1" i="1" dirty="0" smtClean="0">
                          <a:solidFill>
                            <a:srgbClr val="C00000"/>
                          </a:solidFill>
                          <a:latin typeface="Cambria Math" panose="02040503050406030204" pitchFamily="18" charset="0"/>
                        </a:rPr>
                        <m:t>=</m:t>
                      </m:r>
                      <m:r>
                        <a:rPr lang="en-US" altLang="zh-CN" sz="1600" b="1" i="1" dirty="0" smtClean="0">
                          <a:solidFill>
                            <a:srgbClr val="C00000"/>
                          </a:solidFill>
                          <a:latin typeface="Cambria Math" panose="02040503050406030204" pitchFamily="18" charset="0"/>
                        </a:rPr>
                        <m:t>𝒇𝒗</m:t>
                      </m:r>
                    </m:oMath>
                  </m:oMathPara>
                </a14:m>
                <a:endParaRPr lang="zh-CN" altLang="en-US" sz="1600" i="1" dirty="0">
                  <a:solidFill>
                    <a:srgbClr val="C00000"/>
                  </a:solidFill>
                </a:endParaRPr>
              </a:p>
            </p:txBody>
          </p:sp>
        </mc:Choice>
        <mc:Fallback xmlns="">
          <p:sp>
            <p:nvSpPr>
              <p:cNvPr id="4" name="文本框 3">
                <a:extLst>
                  <a:ext uri="{FF2B5EF4-FFF2-40B4-BE49-F238E27FC236}">
                    <a16:creationId xmlns:a16="http://schemas.microsoft.com/office/drawing/2014/main" id="{281ACEF4-D9CB-4719-89EE-EB6EB82862C0}"/>
                  </a:ext>
                </a:extLst>
              </p:cNvPr>
              <p:cNvSpPr txBox="1">
                <a:spLocks noRot="1" noChangeAspect="1" noMove="1" noResize="1" noEditPoints="1" noAdjustHandles="1" noChangeArrowheads="1" noChangeShapeType="1" noTextEdit="1"/>
              </p:cNvSpPr>
              <p:nvPr/>
            </p:nvSpPr>
            <p:spPr>
              <a:xfrm>
                <a:off x="1165080" y="1746844"/>
                <a:ext cx="1956048" cy="46820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110E4F7-DC1C-4C5D-86D2-C8F3D1DA2E8D}"/>
                  </a:ext>
                </a:extLst>
              </p:cNvPr>
              <p:cNvSpPr txBox="1"/>
              <p:nvPr/>
            </p:nvSpPr>
            <p:spPr>
              <a:xfrm>
                <a:off x="1165080" y="2427734"/>
                <a:ext cx="2273443"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smtClean="0">
                              <a:solidFill>
                                <a:srgbClr val="C00000"/>
                              </a:solidFill>
                              <a:latin typeface="Cambria Math" panose="02040503050406030204" pitchFamily="18" charset="0"/>
                            </a:rPr>
                          </m:ctrlPr>
                        </m:fPr>
                        <m:num>
                          <m:r>
                            <a:rPr lang="en-US" altLang="zh-CN" sz="1600" b="1" i="1" smtClean="0">
                              <a:solidFill>
                                <a:srgbClr val="C00000"/>
                              </a:solidFill>
                              <a:latin typeface="Cambria Math" panose="02040503050406030204" pitchFamily="18" charset="0"/>
                            </a:rPr>
                            <m:t>𝝏</m:t>
                          </m:r>
                          <m:r>
                            <a:rPr lang="en-US" altLang="zh-CN" sz="1600" b="1" i="1" smtClean="0">
                              <a:solidFill>
                                <a:srgbClr val="C00000"/>
                              </a:solidFill>
                              <a:latin typeface="Cambria Math" panose="02040503050406030204" pitchFamily="18" charset="0"/>
                            </a:rPr>
                            <m:t>𝒗</m:t>
                          </m:r>
                        </m:num>
                        <m:den>
                          <m:r>
                            <a:rPr lang="en-US" altLang="zh-CN" sz="1600" b="1" i="1" smtClean="0">
                              <a:solidFill>
                                <a:srgbClr val="C00000"/>
                              </a:solidFill>
                              <a:latin typeface="Cambria Math" panose="02040503050406030204" pitchFamily="18" charset="0"/>
                            </a:rPr>
                            <m:t>𝝏</m:t>
                          </m:r>
                          <m:r>
                            <a:rPr lang="en-US" altLang="zh-CN" sz="1600" b="1" i="1" smtClean="0">
                              <a:solidFill>
                                <a:srgbClr val="C00000"/>
                              </a:solidFill>
                              <a:latin typeface="Cambria Math" panose="02040503050406030204" pitchFamily="18" charset="0"/>
                            </a:rPr>
                            <m:t>𝒕</m:t>
                          </m:r>
                        </m:den>
                      </m:f>
                      <m:r>
                        <a:rPr lang="en-US" altLang="zh-CN" sz="1600" b="1" i="1" smtClean="0">
                          <a:solidFill>
                            <a:srgbClr val="C00000"/>
                          </a:solidFill>
                          <a:latin typeface="Cambria Math" panose="02040503050406030204" pitchFamily="18" charset="0"/>
                        </a:rPr>
                        <m:t>=−</m:t>
                      </m:r>
                      <m:r>
                        <a:rPr lang="en-US" altLang="zh-CN" sz="1600" b="1" i="1" smtClean="0">
                          <a:solidFill>
                            <a:srgbClr val="C00000"/>
                          </a:solidFill>
                          <a:latin typeface="Cambria Math" panose="02040503050406030204" pitchFamily="18" charset="0"/>
                        </a:rPr>
                        <m:t>𝟐</m:t>
                      </m:r>
                      <m:r>
                        <a:rPr lang="zh-CN" altLang="en-US" sz="1600" b="1" i="1" smtClean="0">
                          <a:solidFill>
                            <a:srgbClr val="C00000"/>
                          </a:solidFill>
                          <a:latin typeface="Cambria Math" panose="02040503050406030204" pitchFamily="18" charset="0"/>
                        </a:rPr>
                        <m:t>𝛀</m:t>
                      </m:r>
                      <m:r>
                        <a:rPr lang="en-US" altLang="zh-CN" sz="1600" b="1" i="1" smtClean="0">
                          <a:solidFill>
                            <a:srgbClr val="C00000"/>
                          </a:solidFill>
                          <a:latin typeface="Cambria Math" panose="02040503050406030204" pitchFamily="18" charset="0"/>
                        </a:rPr>
                        <m:t>𝒔𝒊𝒏</m:t>
                      </m:r>
                      <m:r>
                        <a:rPr lang="zh-CN" altLang="en-US" sz="1600" b="1" i="1" smtClean="0">
                          <a:solidFill>
                            <a:srgbClr val="C00000"/>
                          </a:solidFill>
                          <a:latin typeface="Cambria Math" panose="02040503050406030204" pitchFamily="18" charset="0"/>
                        </a:rPr>
                        <m:t>𝝋</m:t>
                      </m:r>
                      <m:r>
                        <a:rPr lang="en-US" altLang="zh-CN" sz="1600" b="1" i="1" smtClean="0">
                          <a:solidFill>
                            <a:srgbClr val="C00000"/>
                          </a:solidFill>
                          <a:latin typeface="Cambria Math" panose="02040503050406030204" pitchFamily="18" charset="0"/>
                        </a:rPr>
                        <m:t>𝒖</m:t>
                      </m:r>
                      <m:r>
                        <a:rPr lang="en-US" altLang="zh-CN" sz="1600" b="1" i="1" dirty="0" smtClean="0">
                          <a:solidFill>
                            <a:srgbClr val="C00000"/>
                          </a:solidFill>
                          <a:latin typeface="Cambria Math" panose="02040503050406030204" pitchFamily="18" charset="0"/>
                        </a:rPr>
                        <m:t>=−</m:t>
                      </m:r>
                      <m:r>
                        <a:rPr lang="en-US" altLang="zh-CN" sz="1600" b="1" i="1" dirty="0" smtClean="0">
                          <a:solidFill>
                            <a:srgbClr val="C00000"/>
                          </a:solidFill>
                          <a:latin typeface="Cambria Math" panose="02040503050406030204" pitchFamily="18" charset="0"/>
                        </a:rPr>
                        <m:t>𝒇𝒖</m:t>
                      </m:r>
                    </m:oMath>
                  </m:oMathPara>
                </a14:m>
                <a:endParaRPr lang="zh-CN" altLang="en-US" sz="1600" i="1" dirty="0">
                  <a:solidFill>
                    <a:srgbClr val="C00000"/>
                  </a:solidFill>
                </a:endParaRPr>
              </a:p>
            </p:txBody>
          </p:sp>
        </mc:Choice>
        <mc:Fallback xmlns="">
          <p:sp>
            <p:nvSpPr>
              <p:cNvPr id="5" name="文本框 4">
                <a:extLst>
                  <a:ext uri="{FF2B5EF4-FFF2-40B4-BE49-F238E27FC236}">
                    <a16:creationId xmlns:a16="http://schemas.microsoft.com/office/drawing/2014/main" id="{5110E4F7-DC1C-4C5D-86D2-C8F3D1DA2E8D}"/>
                  </a:ext>
                </a:extLst>
              </p:cNvPr>
              <p:cNvSpPr txBox="1">
                <a:spLocks noRot="1" noChangeAspect="1" noMove="1" noResize="1" noEditPoints="1" noAdjustHandles="1" noChangeArrowheads="1" noChangeShapeType="1" noTextEdit="1"/>
              </p:cNvSpPr>
              <p:nvPr/>
            </p:nvSpPr>
            <p:spPr>
              <a:xfrm>
                <a:off x="1165080" y="2427734"/>
                <a:ext cx="2273443" cy="468205"/>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62383474"/>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2799</TotalTime>
  <Words>3714</Words>
  <Application>Microsoft Office PowerPoint</Application>
  <PresentationFormat>全屏显示(16:9)</PresentationFormat>
  <Paragraphs>231</Paragraphs>
  <Slides>42</Slides>
  <Notes>30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57" baseType="lpstr">
      <vt:lpstr>微软雅黑</vt:lpstr>
      <vt:lpstr>Arial</vt:lpstr>
      <vt:lpstr>Calibri</vt:lpstr>
      <vt:lpstr>Cambria</vt:lpstr>
      <vt:lpstr>Cambria Math</vt:lpstr>
      <vt:lpstr>Copperplate Gothic Light</vt:lpstr>
      <vt:lpstr>Lucida Calligraphy</vt:lpstr>
      <vt:lpstr>Maiandra GD</vt:lpstr>
      <vt:lpstr>Tahoma</vt:lpstr>
      <vt:lpstr>Times</vt:lpstr>
      <vt:lpstr>Times New Roman</vt:lpstr>
      <vt:lpstr>Wingdings</vt:lpstr>
      <vt:lpstr>Wingdings 2</vt:lpstr>
      <vt:lpstr>PKU_AOS</vt:lpstr>
      <vt:lpstr>Document</vt:lpstr>
      <vt:lpstr> Lecture 7: Fluid Flow with Rotation or Geostrophy    Descriptive Physical Oceanography</vt:lpstr>
      <vt:lpstr>PowerPoint 演示文稿</vt:lpstr>
      <vt:lpstr>Concepts</vt:lpstr>
      <vt:lpstr>Centrifugal Force (离心力)</vt:lpstr>
      <vt:lpstr>Effect of Centrifugal Force on Earth and Ocean</vt:lpstr>
      <vt:lpstr>PowerPoint 演示文稿</vt:lpstr>
      <vt:lpstr>Coriolis Force（地转偏向力）</vt:lpstr>
      <vt:lpstr>Final Equations of Motion</vt:lpstr>
      <vt:lpstr>Inertial Currents</vt:lpstr>
      <vt:lpstr>Inertial Currents (Inertial Circle)（惯性流）</vt:lpstr>
      <vt:lpstr>Inertial Currents: Observations</vt:lpstr>
      <vt:lpstr>Final Equations of Motion</vt:lpstr>
      <vt:lpstr>Geostrophic Flow: PGF Balanced by Coriolis Force</vt:lpstr>
      <vt:lpstr>Side View</vt:lpstr>
      <vt:lpstr>Geostrophic Balance</vt:lpstr>
      <vt:lpstr>NWS daily weather map</vt:lpstr>
      <vt:lpstr>Misunderstanding of Coriolis Force</vt:lpstr>
      <vt:lpstr>Geostrophic Currents from SSH Measurements</vt:lpstr>
      <vt:lpstr>Satellite Altimetry</vt:lpstr>
      <vt:lpstr>Thermal Wind（热成风）</vt:lpstr>
      <vt:lpstr>Thermal Wind</vt:lpstr>
      <vt:lpstr>Reference Level</vt:lpstr>
      <vt:lpstr>Geostrophic Flow Below the Sea Surface</vt:lpstr>
      <vt:lpstr>Geopotential</vt:lpstr>
      <vt:lpstr>Geopotential Height</vt:lpstr>
      <vt:lpstr>Geopotential Height Anomalies</vt:lpstr>
      <vt:lpstr>Steric (比容) Height Anomaly</vt:lpstr>
      <vt:lpstr>Steric (比容) Height Anomaly</vt:lpstr>
      <vt:lpstr>Dynamic Height（动力高度）</vt:lpstr>
      <vt:lpstr>Dynamic Height</vt:lpstr>
      <vt:lpstr>Geostrophic Velocities</vt:lpstr>
      <vt:lpstr>Geostrophic Velocities</vt:lpstr>
      <vt:lpstr>Example of a section across the Gulf Stream:</vt:lpstr>
      <vt:lpstr>Gulf Stream vertical sections in Florida Strait (west on left)</vt:lpstr>
      <vt:lpstr>Example of a section across the Gulf Stream:</vt:lpstr>
      <vt:lpstr>Gulf Stream density, dynamic height and geostrophic velocity</vt:lpstr>
      <vt:lpstr>Pacific Steric Height at Sea Surface (Reid, 1998)</vt:lpstr>
      <vt:lpstr>Dynamic Height (meter)</vt:lpstr>
      <vt:lpstr>Questions (Due in 2-week)</vt:lpstr>
      <vt:lpstr>Questions</vt:lpstr>
      <vt:lpstr>Calculations</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178</cp:revision>
  <dcterms:created xsi:type="dcterms:W3CDTF">2011-02-17T14:19:49Z</dcterms:created>
  <dcterms:modified xsi:type="dcterms:W3CDTF">2023-10-24T11:27:09Z</dcterms:modified>
</cp:coreProperties>
</file>