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30"/>
  </p:notesMasterIdLst>
  <p:handoutMasterIdLst>
    <p:handoutMasterId r:id="rId31"/>
  </p:handoutMasterIdLst>
  <p:sldIdLst>
    <p:sldId id="497" r:id="rId2"/>
    <p:sldId id="565" r:id="rId3"/>
    <p:sldId id="566" r:id="rId4"/>
    <p:sldId id="567" r:id="rId5"/>
    <p:sldId id="568" r:id="rId6"/>
    <p:sldId id="569" r:id="rId7"/>
    <p:sldId id="570" r:id="rId8"/>
    <p:sldId id="571" r:id="rId9"/>
    <p:sldId id="572" r:id="rId10"/>
    <p:sldId id="573" r:id="rId11"/>
    <p:sldId id="574" r:id="rId12"/>
    <p:sldId id="575" r:id="rId13"/>
    <p:sldId id="576" r:id="rId14"/>
    <p:sldId id="577" r:id="rId15"/>
    <p:sldId id="578" r:id="rId16"/>
    <p:sldId id="579" r:id="rId17"/>
    <p:sldId id="580" r:id="rId18"/>
    <p:sldId id="581" r:id="rId19"/>
    <p:sldId id="582" r:id="rId20"/>
    <p:sldId id="583" r:id="rId21"/>
    <p:sldId id="584" r:id="rId22"/>
    <p:sldId id="585" r:id="rId23"/>
    <p:sldId id="586" r:id="rId24"/>
    <p:sldId id="587" r:id="rId25"/>
    <p:sldId id="588" r:id="rId26"/>
    <p:sldId id="589" r:id="rId27"/>
    <p:sldId id="590" r:id="rId28"/>
    <p:sldId id="563" r:id="rId29"/>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60000"/>
    <a:srgbClr val="0000FF"/>
    <a:srgbClr val="663300"/>
    <a:srgbClr val="5F5F5F"/>
    <a:srgbClr val="FB7F75"/>
    <a:srgbClr val="FF0000"/>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933" autoAdjust="0"/>
  </p:normalViewPr>
  <p:slideViewPr>
    <p:cSldViewPr>
      <p:cViewPr varScale="1">
        <p:scale>
          <a:sx n="105" d="100"/>
          <a:sy n="105" d="100"/>
        </p:scale>
        <p:origin x="63" y="83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D4A83AD-0C51-47DA-B6B6-46E4A513B9A0}" type="slidenum">
              <a:rPr lang="zh-CN" altLang="en-US" smtClean="0"/>
              <a:pPr/>
              <a:t>2</a:t>
            </a:fld>
            <a:endParaRPr lang="en-US" altLang="zh-CN"/>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26741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A9E1E-7785-4055-811F-E678FD827BF4}" type="slidenum">
              <a:rPr lang="en-US" altLang="zh-CN"/>
              <a:pPr/>
              <a:t>11</a:t>
            </a:fld>
            <a:endParaRPr lang="en-US" altLang="zh-CN"/>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zh-CN" dirty="0"/>
              <a:t>In reality, we can think of all of this water traveling more-or-less as a unit, but the net water direction is very close to 90 degrees off of the prevailing wind direction.</a:t>
            </a:r>
          </a:p>
          <a:p>
            <a:endParaRPr lang="en-US" altLang="zh-CN" dirty="0"/>
          </a:p>
        </p:txBody>
      </p:sp>
    </p:spTree>
    <p:extLst>
      <p:ext uri="{BB962C8B-B14F-4D97-AF65-F5344CB8AC3E}">
        <p14:creationId xmlns:p14="http://schemas.microsoft.com/office/powerpoint/2010/main" val="173833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99DC30D-BF58-437F-99DA-A9FE4212EFCA}" type="slidenum">
              <a:rPr lang="zh-CN" altLang="en-US" smtClean="0"/>
              <a:pPr/>
              <a:t>15</a:t>
            </a:fld>
            <a:endParaRPr lang="en-US" altLang="zh-CN"/>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875837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A0511A5-DEA0-47C0-863A-2EF4A59C6044}" type="slidenum">
              <a:rPr lang="zh-CN" altLang="en-US" smtClean="0"/>
              <a:pPr/>
              <a:t>17</a:t>
            </a:fld>
            <a:endParaRPr lang="en-US" altLang="zh-CN"/>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altLang="zh-CN" dirty="0"/>
              <a:t>Data showing an </a:t>
            </a:r>
            <a:r>
              <a:rPr lang="en-US" altLang="zh-CN" dirty="0" err="1"/>
              <a:t>Ekman</a:t>
            </a:r>
            <a:r>
              <a:rPr lang="en-US" altLang="zh-CN" dirty="0"/>
              <a:t>-like response in the California Current region (</a:t>
            </a:r>
            <a:r>
              <a:rPr lang="en-US" altLang="zh-CN" dirty="0" err="1"/>
              <a:t>Chereskin</a:t>
            </a:r>
            <a:r>
              <a:rPr lang="en-US" altLang="zh-CN" dirty="0"/>
              <a:t>, 1995).  (a) Progressive vector diagrams (section 7.6.3) at 8 meters, 16 m, 24 m, 32 m and 40 m depth.  Because of the way the ADCP measures, the currents are shown relative to a deeper depth, rather than as absolute currents.  The wind direction and speed for each day is shown by the small arrows on the 8 m progressive vector curve.  (b)  Observed mean velocities (left) and two theoretical </a:t>
            </a:r>
            <a:r>
              <a:rPr lang="en-US" altLang="zh-CN" dirty="0" err="1"/>
              <a:t>Ekman</a:t>
            </a:r>
            <a:r>
              <a:rPr lang="en-US" altLang="zh-CN" dirty="0"/>
              <a:t> spirals (offset) using different eddy diffusivities (274 and 1011 cm2/s).  The numbers on the arrows are depths.  The large arrow is the mean wind.</a:t>
            </a:r>
          </a:p>
          <a:p>
            <a:endParaRPr lang="zh-CN" altLang="en-US" dirty="0"/>
          </a:p>
          <a:p>
            <a:r>
              <a:rPr lang="zh-CN" altLang="en-US" dirty="0"/>
              <a:t>	</a:t>
            </a:r>
            <a:r>
              <a:rPr lang="en-US" altLang="zh-CN" dirty="0"/>
              <a:t>For instance, one assumption, that the eddy viscosity in the water column is constant with depth, is probably not true.  Eddy viscosity is highest in the upper layers (because of the wind waves generated at the surface and the resulting turbulence) and decreases with depth (as the effect of the waves diminishes).  Also, it was assumed that the wind is constant in time, which is rarely the case except approximately in the trade wind regions.  The speed with which the </a:t>
            </a:r>
            <a:r>
              <a:rPr lang="en-US" altLang="zh-CN" dirty="0" err="1"/>
              <a:t>Ekman</a:t>
            </a:r>
            <a:r>
              <a:rPr lang="en-US" altLang="zh-CN" dirty="0"/>
              <a:t> circulation develops depends on latitude, because the </a:t>
            </a:r>
            <a:r>
              <a:rPr lang="en-US" altLang="zh-CN" dirty="0" err="1"/>
              <a:t>Coriolis</a:t>
            </a:r>
            <a:r>
              <a:rPr lang="en-US" altLang="zh-CN" dirty="0"/>
              <a:t> force depends on latitude.  Observations of </a:t>
            </a:r>
            <a:r>
              <a:rPr lang="en-US" altLang="zh-CN" dirty="0" err="1"/>
              <a:t>Ekman</a:t>
            </a:r>
            <a:r>
              <a:rPr lang="en-US" altLang="zh-CN" dirty="0"/>
              <a:t> spirals and </a:t>
            </a:r>
            <a:r>
              <a:rPr lang="en-US" altLang="zh-CN" dirty="0" err="1"/>
              <a:t>Ekman</a:t>
            </a:r>
            <a:r>
              <a:rPr lang="en-US" altLang="zh-CN" dirty="0"/>
              <a:t> response are difficult because of the time dependence of the wind.  The changing wind causes an inertial response.  It takes about one pendulum day for inertial and Langmuir responses to die out and an essentially </a:t>
            </a:r>
            <a:r>
              <a:rPr lang="en-US" altLang="zh-CN" dirty="0" err="1"/>
              <a:t>Ekman</a:t>
            </a:r>
            <a:r>
              <a:rPr lang="en-US" altLang="zh-CN" dirty="0"/>
              <a:t> circulation to develop. </a:t>
            </a:r>
          </a:p>
          <a:p>
            <a:r>
              <a:rPr lang="en-US" altLang="zh-CN" dirty="0"/>
              <a:t>	</a:t>
            </a:r>
            <a:r>
              <a:rPr lang="en-US" altLang="zh-CN" dirty="0" err="1"/>
              <a:t>Ekman</a:t>
            </a:r>
            <a:r>
              <a:rPr lang="en-US" altLang="zh-CN" dirty="0"/>
              <a:t> layer observations are also difficult because the spiral is thin compared with the usual vertical resolution of current measurements, and because eddy diffusivity is not constant, but is instead very large at the surface because of wind-driven turbulence there, decaying rapidly with depth.  Davis et al. (1981) measured currents in the mixed layer in the northeast Pacific.  By filtering the data and looking at responses at short and long time scales, they found that the currents at time scales of longer than about 1 day looked like </a:t>
            </a:r>
            <a:r>
              <a:rPr lang="en-US" altLang="zh-CN" dirty="0" err="1"/>
              <a:t>Ekman's</a:t>
            </a:r>
            <a:r>
              <a:rPr lang="en-US" altLang="zh-CN" dirty="0"/>
              <a:t> theory.    </a:t>
            </a:r>
            <a:r>
              <a:rPr lang="en-US" altLang="zh-CN" dirty="0" err="1"/>
              <a:t>Chereskin</a:t>
            </a:r>
            <a:r>
              <a:rPr lang="en-US" altLang="zh-CN" dirty="0"/>
              <a:t> (1995) measured currents in the mixed layer in the California Current using an Acoustic Doppler Current Profiler (section 6.5.5.1).  Because the wind direction there was relatively steady, the </a:t>
            </a:r>
            <a:r>
              <a:rPr lang="en-US" altLang="zh-CN" dirty="0" err="1"/>
              <a:t>Ekman</a:t>
            </a:r>
            <a:r>
              <a:rPr lang="en-US" altLang="zh-CN" dirty="0"/>
              <a:t>-like response was clear (Fig. 8.15) even without filtering the data.  To match an </a:t>
            </a:r>
            <a:r>
              <a:rPr lang="en-US" altLang="zh-CN" dirty="0" err="1"/>
              <a:t>Ekman</a:t>
            </a:r>
            <a:r>
              <a:rPr lang="en-US" altLang="zh-CN" dirty="0"/>
              <a:t> spiral shape, she found that the eddy diffusivities must be very large at the surface (about 1,000 x 10-4 m2/sec), decaying to about 200 x 10-4 m2/sec at about 30 meters.  (In contrast, eddy diffusivities below the surface mixed layer are 0.1 to 1 x 10-4 m2/sec.)</a:t>
            </a:r>
            <a:endParaRPr lang="zh-CN" altLang="en-US" dirty="0"/>
          </a:p>
        </p:txBody>
      </p:sp>
    </p:spTree>
    <p:extLst>
      <p:ext uri="{BB962C8B-B14F-4D97-AF65-F5344CB8AC3E}">
        <p14:creationId xmlns:p14="http://schemas.microsoft.com/office/powerpoint/2010/main" val="409428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6609D78-BC7B-4CD6-ADAB-961E030D028D}" type="slidenum">
              <a:rPr lang="zh-CN" altLang="en-US" smtClean="0"/>
              <a:pPr/>
              <a:t>18</a:t>
            </a:fld>
            <a:endParaRPr lang="en-US" altLang="zh-CN"/>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altLang="zh-CN" dirty="0"/>
              <a:t>Fig. 8.16 Average wind vectors (blue) and average </a:t>
            </a:r>
            <a:r>
              <a:rPr lang="en-US" altLang="zh-CN" dirty="0" err="1"/>
              <a:t>ageostrophic</a:t>
            </a:r>
            <a:r>
              <a:rPr lang="en-US" altLang="zh-CN" dirty="0"/>
              <a:t> current at 15 meters depth (red) from Ralph and </a:t>
            </a:r>
            <a:r>
              <a:rPr lang="en-US" altLang="zh-CN" dirty="0" err="1"/>
              <a:t>Niiler</a:t>
            </a:r>
            <a:r>
              <a:rPr lang="en-US" altLang="zh-CN" dirty="0"/>
              <a:t> (1999).  The current is calculated from 7 years of surface drifters </a:t>
            </a:r>
            <a:r>
              <a:rPr lang="en-US" altLang="zh-CN" dirty="0" err="1"/>
              <a:t>drogued</a:t>
            </a:r>
            <a:r>
              <a:rPr lang="en-US" altLang="zh-CN" dirty="0"/>
              <a:t> at 15 meters, with the geostrophic current based on average density data from </a:t>
            </a:r>
            <a:r>
              <a:rPr lang="en-US" altLang="zh-CN" dirty="0" err="1"/>
              <a:t>Levitus</a:t>
            </a:r>
            <a:r>
              <a:rPr lang="en-US" altLang="zh-CN" dirty="0"/>
              <a:t> (1994) removed.   (No arrows were plotted within 5° of the equator because the </a:t>
            </a:r>
            <a:r>
              <a:rPr lang="en-US" altLang="zh-CN" dirty="0" err="1"/>
              <a:t>Coriolis</a:t>
            </a:r>
            <a:r>
              <a:rPr lang="en-US" altLang="zh-CN" dirty="0"/>
              <a:t> force is small there.) </a:t>
            </a:r>
          </a:p>
          <a:p>
            <a:endParaRPr lang="zh-CN" altLang="en-US" dirty="0"/>
          </a:p>
          <a:p>
            <a:r>
              <a:rPr lang="en-US" altLang="zh-CN" dirty="0"/>
              <a:t>Confirmation of an Ekman response for a large part of the Pacific Ocean came from the surface drifter program of the 1980s and 1990s.  The surface drifters had drogues at 15 meters depth, so well within the Ekman layer.  An early publication showed the relation of a few drifter tracks to the wind (McNally et al. 1983).  Once there were many years of drifter data, Ralph and </a:t>
            </a:r>
            <a:r>
              <a:rPr lang="en-US" altLang="zh-CN" dirty="0" err="1"/>
              <a:t>Niiler</a:t>
            </a:r>
            <a:r>
              <a:rPr lang="en-US" altLang="zh-CN" dirty="0"/>
              <a:t> (2000) averaged them and removed the average geostrophic velocity based on the averaged ocean-wide density distribution (next section).  They plotted the average 15-meter "</a:t>
            </a:r>
            <a:r>
              <a:rPr lang="en-US" altLang="zh-CN" dirty="0" err="1"/>
              <a:t>ageostrophic</a:t>
            </a:r>
            <a:r>
              <a:rPr lang="en-US" altLang="zh-CN" dirty="0"/>
              <a:t>" (that is, not geostrophic) current vector and the mean wind vector (Figure 8.16), to show that the 15-meter current is angled to the right of the wind in the northern hemisphere and to the left of the wind in the southern hemisphere </a:t>
            </a:r>
            <a:endParaRPr lang="zh-CN" altLang="en-US" dirty="0"/>
          </a:p>
        </p:txBody>
      </p:sp>
    </p:spTree>
    <p:extLst>
      <p:ext uri="{BB962C8B-B14F-4D97-AF65-F5344CB8AC3E}">
        <p14:creationId xmlns:p14="http://schemas.microsoft.com/office/powerpoint/2010/main" val="2724686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FD9A054-7490-457B-9135-01355B535E94}" type="slidenum">
              <a:rPr lang="zh-CN" altLang="en-US" smtClean="0"/>
              <a:pPr/>
              <a:t>19</a:t>
            </a:fld>
            <a:endParaRPr lang="en-US" altLang="zh-CN"/>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zh-CN" altLang="en-US" dirty="0"/>
          </a:p>
        </p:txBody>
      </p:sp>
    </p:spTree>
    <p:extLst>
      <p:ext uri="{BB962C8B-B14F-4D97-AF65-F5344CB8AC3E}">
        <p14:creationId xmlns:p14="http://schemas.microsoft.com/office/powerpoint/2010/main" val="312903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5563638-76A6-4498-AD43-2A9E71AF052C}" type="slidenum">
              <a:rPr lang="zh-CN" altLang="en-US" smtClean="0"/>
              <a:pPr/>
              <a:t>20</a:t>
            </a:fld>
            <a:endParaRPr lang="en-US" altLang="zh-CN"/>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7252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F8C025D-6F68-4E8F-9412-807E14A631D1}" type="slidenum">
              <a:rPr lang="zh-CN" altLang="en-US" smtClean="0"/>
              <a:pPr/>
              <a:t>21</a:t>
            </a:fld>
            <a:endParaRPr lang="en-US" altLang="zh-CN"/>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altLang="zh-CN" dirty="0"/>
              <a:t>When the wind stress varies with position, so that </a:t>
            </a:r>
            <a:r>
              <a:rPr lang="en-US" altLang="zh-CN" dirty="0" err="1"/>
              <a:t>Ekman</a:t>
            </a:r>
            <a:r>
              <a:rPr lang="en-US" altLang="zh-CN" dirty="0"/>
              <a:t> transport varies with position, there can be a convergence or divergence of water within the </a:t>
            </a:r>
            <a:r>
              <a:rPr lang="en-US" altLang="zh-CN" dirty="0" err="1"/>
              <a:t>Ekman</a:t>
            </a:r>
            <a:r>
              <a:rPr lang="en-US" altLang="zh-CN" dirty="0"/>
              <a:t> layer.  The water has to go somewhere, and cannot go up into the atmosphere.  Therefore </a:t>
            </a:r>
            <a:r>
              <a:rPr lang="en-US" altLang="zh-CN" dirty="0" err="1"/>
              <a:t>Ekman</a:t>
            </a:r>
            <a:r>
              <a:rPr lang="en-US" altLang="zh-CN" dirty="0"/>
              <a:t> transport convergence results in </a:t>
            </a:r>
            <a:r>
              <a:rPr lang="en-US" altLang="zh-CN" dirty="0" err="1"/>
              <a:t>downwelling</a:t>
            </a:r>
            <a:r>
              <a:rPr lang="en-US" altLang="zh-CN" dirty="0"/>
              <a:t> of water out of the </a:t>
            </a:r>
            <a:r>
              <a:rPr lang="en-US" altLang="zh-CN" dirty="0" err="1"/>
              <a:t>Ekman</a:t>
            </a:r>
            <a:r>
              <a:rPr lang="en-US" altLang="zh-CN" dirty="0"/>
              <a:t> layer and into the upper ocean below.  </a:t>
            </a:r>
            <a:r>
              <a:rPr lang="en-US" altLang="zh-CN" dirty="0" err="1"/>
              <a:t>Ekman</a:t>
            </a:r>
            <a:r>
              <a:rPr lang="en-US" altLang="zh-CN" dirty="0"/>
              <a:t> transport divergence results in upwelling of water into the </a:t>
            </a:r>
            <a:r>
              <a:rPr lang="en-US" altLang="zh-CN" dirty="0" err="1"/>
              <a:t>Ekman</a:t>
            </a:r>
            <a:r>
              <a:rPr lang="en-US" altLang="zh-CN" dirty="0"/>
              <a:t> layer.  This is the mechanism that connects the frictional forcing by wind of the surface layer to the interior, </a:t>
            </a:r>
            <a:r>
              <a:rPr lang="en-US" altLang="zh-CN" dirty="0" err="1"/>
              <a:t>geostrophic</a:t>
            </a:r>
            <a:r>
              <a:rPr lang="en-US" altLang="zh-CN" dirty="0"/>
              <a:t> ocean circulation (section 8.7).  </a:t>
            </a:r>
          </a:p>
          <a:p>
            <a:r>
              <a:rPr lang="en-US" altLang="zh-CN" dirty="0"/>
              <a:t>	Divergence and convergence only occur if the transport variation is in the same direction as the transport direction.  In Fig. 8.13, with varying zonal (west to east) wind, the </a:t>
            </a:r>
            <a:r>
              <a:rPr lang="en-US" altLang="zh-CN" dirty="0" err="1"/>
              <a:t>Ekman</a:t>
            </a:r>
            <a:r>
              <a:rPr lang="en-US" altLang="zh-CN" dirty="0"/>
              <a:t> transport is to the right of the wind, and is convergent because the zonal wind varies with latitude.  Note that it is not necessary for the </a:t>
            </a:r>
            <a:r>
              <a:rPr lang="en-US" altLang="zh-CN" dirty="0" err="1"/>
              <a:t>Ekman</a:t>
            </a:r>
            <a:r>
              <a:rPr lang="en-US" altLang="zh-CN" dirty="0"/>
              <a:t> transports to be in opposite directions in order to have divergence or convergence, just that the transports change</a:t>
            </a:r>
            <a:endParaRPr lang="zh-CN" altLang="en-US" dirty="0"/>
          </a:p>
        </p:txBody>
      </p:sp>
    </p:spTree>
    <p:extLst>
      <p:ext uri="{BB962C8B-B14F-4D97-AF65-F5344CB8AC3E}">
        <p14:creationId xmlns:p14="http://schemas.microsoft.com/office/powerpoint/2010/main" val="204979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ADBC3DB-80F3-4AEA-BD69-92BC7260634E}" type="slidenum">
              <a:rPr lang="zh-CN" altLang="en-US" smtClean="0"/>
              <a:pPr/>
              <a:t>22</a:t>
            </a:fld>
            <a:endParaRPr lang="en-US" altLang="zh-CN"/>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altLang="zh-CN" dirty="0"/>
              <a:t>At the equator, where the </a:t>
            </a:r>
            <a:r>
              <a:rPr lang="en-US" altLang="zh-CN" dirty="0" err="1"/>
              <a:t>Coriolis</a:t>
            </a:r>
            <a:r>
              <a:rPr lang="en-US" altLang="zh-CN" dirty="0"/>
              <a:t> parameter changes sign, uniform winds can cause </a:t>
            </a:r>
            <a:r>
              <a:rPr lang="en-US" altLang="zh-CN" dirty="0" err="1"/>
              <a:t>Ekman</a:t>
            </a:r>
            <a:r>
              <a:rPr lang="en-US" altLang="zh-CN" dirty="0"/>
              <a:t> convergence or divergence (Fig. 8.1a).  Right on the equator, there is no </a:t>
            </a:r>
            <a:r>
              <a:rPr lang="en-US" altLang="zh-CN" dirty="0" err="1"/>
              <a:t>Ekman</a:t>
            </a:r>
            <a:r>
              <a:rPr lang="en-US" altLang="zh-CN" dirty="0"/>
              <a:t> layer since the </a:t>
            </a:r>
            <a:r>
              <a:rPr lang="en-US" altLang="zh-CN" dirty="0" err="1"/>
              <a:t>Coriolis</a:t>
            </a:r>
            <a:r>
              <a:rPr lang="en-US" altLang="zh-CN" dirty="0"/>
              <a:t> force that would create it is zero (f = 0).  However, it has been shown from observations (e.g. </a:t>
            </a:r>
            <a:r>
              <a:rPr lang="en-US" altLang="zh-CN" dirty="0" err="1"/>
              <a:t>Eriksen</a:t>
            </a:r>
            <a:r>
              <a:rPr lang="en-US" altLang="zh-CN" dirty="0"/>
              <a:t> 1982) that the </a:t>
            </a:r>
            <a:r>
              <a:rPr lang="en-US" altLang="zh-CN" dirty="0" err="1"/>
              <a:t>Coriolis</a:t>
            </a:r>
            <a:r>
              <a:rPr lang="en-US" altLang="zh-CN" dirty="0"/>
              <a:t> force is important quite close to the equator, within even 1/4° (in the ocean).  If the equatorial wind is westward (a trade wind), then the </a:t>
            </a:r>
            <a:r>
              <a:rPr lang="en-US" altLang="zh-CN" dirty="0" err="1"/>
              <a:t>Ekman</a:t>
            </a:r>
            <a:r>
              <a:rPr lang="en-US" altLang="zh-CN" dirty="0"/>
              <a:t> transport just north of the equator is northward, and the </a:t>
            </a:r>
            <a:r>
              <a:rPr lang="en-US" altLang="zh-CN" dirty="0" err="1"/>
              <a:t>Ekman</a:t>
            </a:r>
            <a:r>
              <a:rPr lang="en-US" altLang="zh-CN" dirty="0"/>
              <a:t> transport just south of the equator is southward.  There must therefore be upwelling into the surface layer on the equator.  This is roughly included in (8.19b) because of the variation in f, although (8.19b) is not correct right on the equator where f vanishes.  Equatorial circulation is further considered in section 8.8.2.</a:t>
            </a:r>
          </a:p>
          <a:p>
            <a:r>
              <a:rPr lang="en-US" altLang="zh-CN" dirty="0"/>
              <a:t>	Coastlines are the other places where </a:t>
            </a:r>
            <a:r>
              <a:rPr lang="en-US" altLang="zh-CN" dirty="0" err="1"/>
              <a:t>Ekman</a:t>
            </a:r>
            <a:r>
              <a:rPr lang="en-US" altLang="zh-CN" dirty="0"/>
              <a:t> transport divergence or convergence can occur, and are </a:t>
            </a:r>
            <a:r>
              <a:rPr lang="en-US" altLang="zh-CN" i="1" dirty="0"/>
              <a:t>not</a:t>
            </a:r>
            <a:r>
              <a:rPr lang="en-US" altLang="zh-CN" dirty="0"/>
              <a:t> included in (8.19).  If the wind blows along the coastline, or has at least one component of its stress along the coast, then </a:t>
            </a:r>
            <a:r>
              <a:rPr lang="en-US" altLang="zh-CN" dirty="0" err="1"/>
              <a:t>Ekman</a:t>
            </a:r>
            <a:r>
              <a:rPr lang="en-US" altLang="zh-CN" dirty="0"/>
              <a:t> transport either runs into or comes out of the coast (Fig. 8.14b).  This means that there must be either </a:t>
            </a:r>
            <a:r>
              <a:rPr lang="en-US" altLang="zh-CN" dirty="0" err="1"/>
              <a:t>downwelling</a:t>
            </a:r>
            <a:r>
              <a:rPr lang="en-US" altLang="zh-CN" dirty="0"/>
              <a:t> or upwelling at the coast to feed the </a:t>
            </a:r>
            <a:r>
              <a:rPr lang="en-US" altLang="zh-CN" dirty="0" err="1"/>
              <a:t>Ekman</a:t>
            </a:r>
            <a:r>
              <a:rPr lang="en-US" altLang="zh-CN" dirty="0"/>
              <a:t> layer.  This is the main mechanism for creation and maintenance of coastal upwelling (chapter 14) and eastern boundary currents (section 8.8.1).  One such example is the California-Oregon coast, where during most of the year the mean wind includes a component that blows southward along the coast.  This causes westward (offshore) </a:t>
            </a:r>
            <a:r>
              <a:rPr lang="en-US" altLang="zh-CN" dirty="0" err="1"/>
              <a:t>Ekman</a:t>
            </a:r>
            <a:r>
              <a:rPr lang="en-US" altLang="zh-CN" dirty="0"/>
              <a:t> transport, to the right of the wind.  This means there must be upwelling at the coast. </a:t>
            </a:r>
            <a:endParaRPr lang="zh-CN" altLang="en-US" dirty="0"/>
          </a:p>
        </p:txBody>
      </p:sp>
    </p:spTree>
    <p:extLst>
      <p:ext uri="{BB962C8B-B14F-4D97-AF65-F5344CB8AC3E}">
        <p14:creationId xmlns:p14="http://schemas.microsoft.com/office/powerpoint/2010/main" val="1817318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9BC7760-BE7C-422F-9C89-28B8E74A6F07}" type="slidenum">
              <a:rPr lang="zh-CN" altLang="en-US" smtClean="0"/>
              <a:pPr/>
              <a:t>23</a:t>
            </a:fld>
            <a:endParaRPr lang="en-US" altLang="zh-CN"/>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350896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B47125A-2F2E-4D03-8EF8-D755B44C9E11}" type="slidenum">
              <a:rPr lang="zh-CN" altLang="en-US" smtClean="0"/>
              <a:pPr/>
              <a:t>24</a:t>
            </a:fld>
            <a:endParaRPr lang="en-US" altLang="zh-CN"/>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91135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642E4D8-2E98-475E-A6ED-2A8444E97455}" type="slidenum">
              <a:rPr lang="zh-CN" altLang="en-US" smtClean="0"/>
              <a:pPr/>
              <a:t>3</a:t>
            </a:fld>
            <a:endParaRPr lang="en-US" altLang="zh-CN"/>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a:spcBef>
                <a:spcPct val="0"/>
              </a:spcBef>
            </a:pPr>
            <a:r>
              <a:rPr lang="en-US" altLang="zh-CN" dirty="0"/>
              <a:t>The surface mixed layer (section 4.2.2) is a special region for mixing because of the direct forcing from the atmosphere.  The “mixed-layer” is seldom completely mixed, so it is sometimes difficult to define.  However, we can consider it generally to be the upper boundary layer of the ocean, forced directly by the atmosphere through:  (1) surface stress of the wind and (2) buoyancy (heat and freshwater) exchange through the surface.   Wind stress generates motion, which is maximum at the surface and decreases with depth, i.e. with vertical shear in the velocity.  When the shear is sufficiently large, turbulence develops and mixes the upper layer, creating a substantially uniform density or mixed layer (Fig. 8.4b).  The surface stress also causes waves that add turbulent energy to increase mixing, particularly if they break.  In addition, Langmuir circulations (Section 8.4.2) can promote mixing, possibly through the full depth of the mixed layer </a:t>
            </a:r>
          </a:p>
          <a:p>
            <a:endParaRPr lang="zh-CN" altLang="en-US" dirty="0"/>
          </a:p>
        </p:txBody>
      </p:sp>
    </p:spTree>
    <p:extLst>
      <p:ext uri="{BB962C8B-B14F-4D97-AF65-F5344CB8AC3E}">
        <p14:creationId xmlns:p14="http://schemas.microsoft.com/office/powerpoint/2010/main" val="1518065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8D3E834-934F-4673-B9AE-257BC348C58B}" type="slidenum">
              <a:rPr lang="zh-CN" altLang="en-US" smtClean="0"/>
              <a:pPr/>
              <a:t>25</a:t>
            </a:fld>
            <a:endParaRPr lang="en-US" altLang="zh-CN"/>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altLang="zh-CN" dirty="0"/>
              <a:t>The </a:t>
            </a:r>
            <a:r>
              <a:rPr lang="en-US" altLang="zh-CN" dirty="0" err="1"/>
              <a:t>Ekman</a:t>
            </a:r>
            <a:r>
              <a:rPr lang="en-US" altLang="zh-CN" dirty="0"/>
              <a:t> volume fluxes (horizontal and vertical) for each ocean and for the World Ocean (Fig. 8.17) were calculated by </a:t>
            </a:r>
            <a:r>
              <a:rPr lang="en-US" altLang="zh-CN" dirty="0" err="1"/>
              <a:t>Levitus</a:t>
            </a:r>
            <a:r>
              <a:rPr lang="en-US" altLang="zh-CN" dirty="0"/>
              <a:t> (1988) using the monthly </a:t>
            </a:r>
            <a:r>
              <a:rPr lang="en-US" altLang="zh-CN" dirty="0" err="1"/>
              <a:t>climatological</a:t>
            </a:r>
            <a:r>
              <a:rPr lang="en-US" altLang="zh-CN" dirty="0"/>
              <a:t> wind stress estimates of </a:t>
            </a:r>
            <a:r>
              <a:rPr lang="en-US" altLang="zh-CN" dirty="0" err="1"/>
              <a:t>Hellerman</a:t>
            </a:r>
            <a:r>
              <a:rPr lang="en-US" altLang="zh-CN" dirty="0"/>
              <a:t> and Rosenstein (1983).  The easterly trade winds (blowing westward) cause </a:t>
            </a:r>
            <a:r>
              <a:rPr lang="en-US" altLang="zh-CN" dirty="0" err="1"/>
              <a:t>poleward</a:t>
            </a:r>
            <a:r>
              <a:rPr lang="en-US" altLang="zh-CN" dirty="0"/>
              <a:t> horizontal </a:t>
            </a:r>
            <a:r>
              <a:rPr lang="en-US" altLang="zh-CN" dirty="0" err="1"/>
              <a:t>Ekman</a:t>
            </a:r>
            <a:r>
              <a:rPr lang="en-US" altLang="zh-CN" dirty="0"/>
              <a:t> flows in the tropical Atlantic and Pacific and the </a:t>
            </a:r>
            <a:r>
              <a:rPr lang="en-US" altLang="zh-CN" dirty="0" err="1"/>
              <a:t>westerlies</a:t>
            </a:r>
            <a:r>
              <a:rPr lang="en-US" altLang="zh-CN" dirty="0"/>
              <a:t> (blowing eastward) cause </a:t>
            </a:r>
            <a:r>
              <a:rPr lang="en-US" altLang="zh-CN" dirty="0" err="1"/>
              <a:t>equatorward</a:t>
            </a:r>
            <a:r>
              <a:rPr lang="en-US" altLang="zh-CN" dirty="0"/>
              <a:t> flows at higher latitudes.  The Pacific fluxes are larger than the Atlantic fluxes mainly because it is so much wider.  The Indian fluxes are of the opposite sign compared with the Pacific, Atlantic and total fluxes because of the large annual cycle associated with the monsoon; the westerly winds dominate the annual mean in the equatorial Indian Ocean.</a:t>
            </a:r>
          </a:p>
          <a:p>
            <a:r>
              <a:rPr lang="en-US" altLang="zh-CN" dirty="0"/>
              <a:t>	Associated with the convergences and divergences of the horizontal </a:t>
            </a:r>
            <a:r>
              <a:rPr lang="en-US" altLang="zh-CN" dirty="0" err="1"/>
              <a:t>Ekman</a:t>
            </a:r>
            <a:r>
              <a:rPr lang="en-US" altLang="zh-CN" dirty="0"/>
              <a:t> flows are vertical flows (</a:t>
            </a:r>
            <a:r>
              <a:rPr lang="en-US" altLang="zh-CN" dirty="0" err="1"/>
              <a:t>Ekman</a:t>
            </a:r>
            <a:r>
              <a:rPr lang="en-US" altLang="zh-CN" dirty="0"/>
              <a:t> pumping; Fig. 8.17b).  Between about 40°S and 40°N, </a:t>
            </a:r>
            <a:r>
              <a:rPr lang="en-US" altLang="zh-CN" dirty="0" err="1"/>
              <a:t>downwelling</a:t>
            </a:r>
            <a:r>
              <a:rPr lang="en-US" altLang="zh-CN" dirty="0"/>
              <a:t> prevails and the winds cause convergent </a:t>
            </a:r>
            <a:r>
              <a:rPr lang="en-US" altLang="zh-CN" dirty="0" err="1"/>
              <a:t>Ekman</a:t>
            </a:r>
            <a:r>
              <a:rPr lang="en-US" altLang="zh-CN" dirty="0"/>
              <a:t> transport.  </a:t>
            </a:r>
            <a:r>
              <a:rPr lang="en-US" altLang="zh-CN" dirty="0" err="1"/>
              <a:t>Poleward</a:t>
            </a:r>
            <a:r>
              <a:rPr lang="en-US" altLang="zh-CN" dirty="0"/>
              <a:t> of about 40°, there is upwelling caused by divergent </a:t>
            </a:r>
            <a:r>
              <a:rPr lang="en-US" altLang="zh-CN" dirty="0" err="1"/>
              <a:t>Ekman</a:t>
            </a:r>
            <a:r>
              <a:rPr lang="en-US" altLang="zh-CN" dirty="0"/>
              <a:t> transport.  The narrow region of </a:t>
            </a:r>
            <a:r>
              <a:rPr lang="en-US" altLang="zh-CN" dirty="0" err="1"/>
              <a:t>Ekman</a:t>
            </a:r>
            <a:r>
              <a:rPr lang="en-US" altLang="zh-CN" dirty="0"/>
              <a:t> upwelling at about 5° to 10°N is associated with the </a:t>
            </a:r>
            <a:r>
              <a:rPr lang="en-US" altLang="zh-CN" dirty="0" err="1"/>
              <a:t>Intertropical</a:t>
            </a:r>
            <a:r>
              <a:rPr lang="en-US" altLang="zh-CN" dirty="0"/>
              <a:t> </a:t>
            </a:r>
            <a:r>
              <a:rPr lang="en-US" altLang="zh-CN" dirty="0" err="1"/>
              <a:t>Convegence</a:t>
            </a:r>
            <a:r>
              <a:rPr lang="en-US" altLang="zh-CN" dirty="0"/>
              <a:t> Zone in the winds.  Not shown is the major upwelling along the equator that must result from the divergent </a:t>
            </a:r>
            <a:r>
              <a:rPr lang="en-US" altLang="zh-CN" dirty="0" err="1"/>
              <a:t>Ekman</a:t>
            </a:r>
            <a:r>
              <a:rPr lang="en-US" altLang="zh-CN" dirty="0"/>
              <a:t> transports there due to the change of sign in the </a:t>
            </a:r>
            <a:r>
              <a:rPr lang="en-US" altLang="zh-CN" dirty="0" err="1"/>
              <a:t>Coriolis</a:t>
            </a:r>
            <a:r>
              <a:rPr lang="en-US" altLang="zh-CN" dirty="0"/>
              <a:t> parameter (as seen in Fig. 8.17a).   Again the Pacific and Atlantic have similar distributions and the Indian Ocean differs because of its strong annual (monsoonal) variation north of the equator</a:t>
            </a:r>
            <a:endParaRPr lang="zh-CN" altLang="en-US" dirty="0"/>
          </a:p>
        </p:txBody>
      </p:sp>
    </p:spTree>
    <p:extLst>
      <p:ext uri="{BB962C8B-B14F-4D97-AF65-F5344CB8AC3E}">
        <p14:creationId xmlns:p14="http://schemas.microsoft.com/office/powerpoint/2010/main" val="243574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C3E28D5-BC4F-40E5-8684-1CEAD0D085D3}" type="slidenum">
              <a:rPr lang="zh-CN" altLang="en-US" smtClean="0"/>
              <a:pPr/>
              <a:t>26</a:t>
            </a:fld>
            <a:endParaRPr lang="en-US" altLang="zh-CN"/>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zh-CN" altLang="en-US" dirty="0"/>
          </a:p>
        </p:txBody>
      </p:sp>
    </p:spTree>
    <p:extLst>
      <p:ext uri="{BB962C8B-B14F-4D97-AF65-F5344CB8AC3E}">
        <p14:creationId xmlns:p14="http://schemas.microsoft.com/office/powerpoint/2010/main" val="385899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2493AC1-F510-4777-879C-91466113BF81}" type="slidenum">
              <a:rPr lang="zh-CN" altLang="en-US" smtClean="0"/>
              <a:pPr/>
              <a:t>4</a:t>
            </a:fld>
            <a:endParaRPr lang="en-US" altLang="zh-CN"/>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altLang="zh-CN" sz="900" dirty="0"/>
              <a:t>Kara et al. </a:t>
            </a:r>
            <a:r>
              <a:rPr lang="en-US" altLang="zh-CN" sz="900"/>
              <a:t>(2003)</a:t>
            </a:r>
            <a:endParaRPr lang="zh-CN" altLang="en-US" dirty="0"/>
          </a:p>
        </p:txBody>
      </p:sp>
    </p:spTree>
    <p:extLst>
      <p:ext uri="{BB962C8B-B14F-4D97-AF65-F5344CB8AC3E}">
        <p14:creationId xmlns:p14="http://schemas.microsoft.com/office/powerpoint/2010/main" val="294026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A608E15-AD63-49D7-A27C-0680B1F7B17E}" type="slidenum">
              <a:rPr lang="zh-CN" altLang="en-US" smtClean="0"/>
              <a:pPr/>
              <a:t>5</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lnSpc>
                <a:spcPct val="80000"/>
              </a:lnSpc>
            </a:pPr>
            <a:r>
              <a:rPr lang="en-US" altLang="zh-CN" sz="900" dirty="0"/>
              <a:t>The wind-driven circulation is principally in the upper half of the ocean and is primarily horizontal.  The wind blows over the sea surface, exerting stress and causing the water to move within the top 50 meters or so.  Flow in this surface layer converges or diverges and forces the much thicker ocean below through changes in </a:t>
            </a:r>
            <a:r>
              <a:rPr lang="en-US" altLang="zh-CN" sz="900" dirty="0" err="1"/>
              <a:t>vorticity</a:t>
            </a:r>
            <a:r>
              <a:rPr lang="en-US" altLang="zh-CN" sz="900" dirty="0"/>
              <a:t> (section 8.6).  </a:t>
            </a:r>
          </a:p>
          <a:p>
            <a:pPr>
              <a:lnSpc>
                <a:spcPct val="80000"/>
              </a:lnSpc>
            </a:pPr>
            <a:r>
              <a:rPr lang="en-US" altLang="zh-CN" sz="900" dirty="0"/>
              <a:t>	The transfer of momentum from the atmosphere to the ocean requires a number of mechanisms, not all of which are clearly understood.  Initially the wind excites small capillary waves that propagate in the direction of the wind.  Continued wind driven momentum exchange excites a range of surface waves, which then disperse according to their frequency, interact nonlinearly, and create what is known as a “fully developed sea.”  As the wind momentum continues to be transferred from the air to the sea, planetary (rotational) processes become involved.</a:t>
            </a:r>
          </a:p>
          <a:p>
            <a:pPr>
              <a:lnSpc>
                <a:spcPct val="80000"/>
              </a:lnSpc>
            </a:pPr>
            <a:r>
              <a:rPr lang="en-US" altLang="zh-CN" sz="900" dirty="0"/>
              <a:t> 	At the same time, the large-scale net effect of this input of atmospheric momentum represents a balance between the </a:t>
            </a:r>
            <a:r>
              <a:rPr lang="en-US" altLang="zh-CN" sz="900" dirty="0" err="1"/>
              <a:t>Coriolis</a:t>
            </a:r>
            <a:r>
              <a:rPr lang="en-US" altLang="zh-CN" sz="900" dirty="0"/>
              <a:t> force and the wind momentum exchange (</a:t>
            </a:r>
            <a:r>
              <a:rPr lang="en-US" altLang="zh-CN" sz="900" i="1" dirty="0"/>
              <a:t>wind stress</a:t>
            </a:r>
            <a:r>
              <a:rPr lang="en-US" altLang="zh-CN" sz="900" dirty="0"/>
              <a:t>) with the ocean.  Here we treat this as a consequence of fluid friction, i.e. the air/water frictional stress from the wind acts on the sea surface to cause it to move horizontally, and the communication of this motion downward through the sea by friction causes deeper layers to move in turn.  The consequences are on two scales.  In the vertical, the direct effect of the wind stress extends through the upper fifty to one hundred meters, discussed in this section.  In the horizontal, the basin-scale circulation is an indirect consequence of the upper layer's response to the wind stress, through effects on </a:t>
            </a:r>
            <a:r>
              <a:rPr lang="en-US" altLang="zh-CN" sz="900" dirty="0" err="1"/>
              <a:t>vorticity</a:t>
            </a:r>
            <a:r>
              <a:rPr lang="en-US" altLang="zh-CN" sz="900" dirty="0"/>
              <a:t> (sections 8.6 and 8.7). </a:t>
            </a:r>
          </a:p>
          <a:p>
            <a:pPr>
              <a:lnSpc>
                <a:spcPct val="80000"/>
              </a:lnSpc>
            </a:pPr>
            <a:r>
              <a:rPr lang="en-US" altLang="zh-CN" sz="900" dirty="0"/>
              <a:t>	This text is concerned primarily with the large-scale circulation and its forcing.  The components of the buoyancy fluxes that affect the large-scale ocean properties were presented earlier in chapter 5 on heat and salt budgets.  We have not thus far presented the observed wind field.  Prior to discussing the processes by which wind stress is conveyed to the ocean, we present these large-scale fields (Fig. 8.9). </a:t>
            </a:r>
          </a:p>
          <a:p>
            <a:pPr>
              <a:lnSpc>
                <a:spcPct val="80000"/>
              </a:lnSpc>
            </a:pPr>
            <a:r>
              <a:rPr lang="en-US" altLang="zh-CN" sz="900" dirty="0"/>
              <a:t>The largest scale wind patterns are: easterly trade winds in the tropics and westerly winds </a:t>
            </a:r>
            <a:r>
              <a:rPr lang="en-US" altLang="zh-CN" sz="900" dirty="0" err="1"/>
              <a:t>poleward</a:t>
            </a:r>
            <a:r>
              <a:rPr lang="en-US" altLang="zh-CN" sz="900" dirty="0"/>
              <a:t> of 30° latitude in both hemispheres.  In the summer hemispheres in the tropics, the summer monsoon with winds blowing from the ocean to the continent is apparent in all three ocean basins, but is most pronounced in the northwestern Indian Ocean.  The opposing monsoon is also evident in the winter hemispheres (DJF in the northern and JJA in the southern hemisphere).   In the northern hemisphere winter, the westerly winds are strongly developed around low pressure centers in the North Pacific (Aleutian Low) and North Atlantic (Iceland Low).   In the southern hemisphere winter, strong southerlies are apparent around the Antarctic; these are the wintertime </a:t>
            </a:r>
            <a:r>
              <a:rPr lang="en-US" altLang="zh-CN" sz="900" dirty="0" err="1"/>
              <a:t>catabatic</a:t>
            </a:r>
            <a:r>
              <a:rPr lang="en-US" altLang="zh-CN" sz="900" dirty="0"/>
              <a:t> winds. Similar winds are apparent off the Greenland ice cap in northern hemisphere winter.   </a:t>
            </a:r>
          </a:p>
          <a:p>
            <a:pPr>
              <a:lnSpc>
                <a:spcPct val="80000"/>
              </a:lnSpc>
            </a:pPr>
            <a:r>
              <a:rPr lang="en-US" altLang="zh-CN" sz="900" dirty="0"/>
              <a:t> </a:t>
            </a:r>
            <a:endParaRPr lang="zh-CN" altLang="en-US" sz="900" dirty="0"/>
          </a:p>
        </p:txBody>
      </p:sp>
    </p:spTree>
    <p:extLst>
      <p:ext uri="{BB962C8B-B14F-4D97-AF65-F5344CB8AC3E}">
        <p14:creationId xmlns:p14="http://schemas.microsoft.com/office/powerpoint/2010/main" val="67435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93F97-2E7E-43D9-8138-F092453385B1}" type="slidenum">
              <a:rPr lang="en-US" altLang="zh-CN"/>
              <a:pPr/>
              <a:t>6</a:t>
            </a:fld>
            <a:endParaRPr lang="en-US" altLang="zh-CN"/>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ltLang="zh-CN"/>
              <a:t>Why?  First of all, because the ocean water, like the wind, is affected by the coriolis force.</a:t>
            </a:r>
          </a:p>
        </p:txBody>
      </p:sp>
    </p:spTree>
    <p:extLst>
      <p:ext uri="{BB962C8B-B14F-4D97-AF65-F5344CB8AC3E}">
        <p14:creationId xmlns:p14="http://schemas.microsoft.com/office/powerpoint/2010/main" val="235114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87E3D-C780-411B-8933-AADBFAEF848C}" type="slidenum">
              <a:rPr lang="en-US" altLang="zh-CN"/>
              <a:pPr/>
              <a:t>7</a:t>
            </a:fld>
            <a:endParaRPr lang="en-US" altLang="zh-CN"/>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zh-CN" dirty="0"/>
              <a:t>If the wind tries to push the surface water north, it will actually flow somewhat to the east.</a:t>
            </a:r>
          </a:p>
        </p:txBody>
      </p:sp>
    </p:spTree>
    <p:extLst>
      <p:ext uri="{BB962C8B-B14F-4D97-AF65-F5344CB8AC3E}">
        <p14:creationId xmlns:p14="http://schemas.microsoft.com/office/powerpoint/2010/main" val="268532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56F4A-DC8B-4C4D-ADD7-68E9B0DFAE2C}" type="slidenum">
              <a:rPr lang="en-US" altLang="zh-CN"/>
              <a:pPr/>
              <a:t>8</a:t>
            </a:fld>
            <a:endParaRPr lang="en-US" altLang="zh-CN"/>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zh-CN" dirty="0"/>
              <a:t>Because the water below the surface is only moving due to the force of water above it, the water somewhat below the surface will flow in a direction slightly more to the right.</a:t>
            </a:r>
          </a:p>
        </p:txBody>
      </p:sp>
    </p:spTree>
    <p:extLst>
      <p:ext uri="{BB962C8B-B14F-4D97-AF65-F5344CB8AC3E}">
        <p14:creationId xmlns:p14="http://schemas.microsoft.com/office/powerpoint/2010/main" val="72081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9116D-6015-4962-848B-B85D029D063B}" type="slidenum">
              <a:rPr lang="en-US" altLang="zh-CN"/>
              <a:pPr/>
              <a:t>9</a:t>
            </a:fld>
            <a:endParaRPr lang="en-US" altLang="zh-CN"/>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zh-CN" dirty="0"/>
              <a:t>This process continues to add up as depth increases, resulting in a continuing spiral of flow referred to as an </a:t>
            </a:r>
            <a:r>
              <a:rPr lang="en-US" altLang="zh-CN" dirty="0" err="1"/>
              <a:t>Ekman</a:t>
            </a:r>
            <a:r>
              <a:rPr lang="en-US" altLang="zh-CN" dirty="0"/>
              <a:t> spiral.</a:t>
            </a:r>
          </a:p>
        </p:txBody>
      </p:sp>
    </p:spTree>
    <p:extLst>
      <p:ext uri="{BB962C8B-B14F-4D97-AF65-F5344CB8AC3E}">
        <p14:creationId xmlns:p14="http://schemas.microsoft.com/office/powerpoint/2010/main" val="203057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7F834-D3ED-40F2-ABA9-34116883DE26}" type="slidenum">
              <a:rPr lang="en-US" altLang="zh-CN"/>
              <a:pPr/>
              <a:t>10</a:t>
            </a:fld>
            <a:endParaRPr lang="en-US" altLang="zh-CN"/>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zh-CN"/>
              <a:t>If the surface 100 m or so of the ocean were not well mixed, flow at 100 m depth would be nearly 180 degrees away from the direction the wind is blowing.</a:t>
            </a:r>
          </a:p>
        </p:txBody>
      </p:sp>
    </p:spTree>
    <p:extLst>
      <p:ext uri="{BB962C8B-B14F-4D97-AF65-F5344CB8AC3E}">
        <p14:creationId xmlns:p14="http://schemas.microsoft.com/office/powerpoint/2010/main" val="3040317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63328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85800" y="457200"/>
            <a:ext cx="7772400" cy="857250"/>
          </a:xfrm>
        </p:spPr>
        <p:txBody>
          <a:bodyPr/>
          <a:lstStyle/>
          <a:p>
            <a:r>
              <a:rPr lang="zh-CN" altLang="en-US"/>
              <a:t>单击此处编辑母版标题样式</a:t>
            </a:r>
          </a:p>
        </p:txBody>
      </p:sp>
      <p:sp>
        <p:nvSpPr>
          <p:cNvPr id="3" name="SmartArt 占位符 2"/>
          <p:cNvSpPr>
            <a:spLocks noGrp="1"/>
          </p:cNvSpPr>
          <p:nvPr>
            <p:ph type="dgm" idx="1"/>
          </p:nvPr>
        </p:nvSpPr>
        <p:spPr>
          <a:xfrm>
            <a:off x="685800" y="1485900"/>
            <a:ext cx="7772400" cy="3086100"/>
          </a:xfrm>
        </p:spPr>
        <p:txBody>
          <a:bodyPr/>
          <a:lstStyle/>
          <a:p>
            <a:endParaRPr lang="zh-CN" altLang="en-US"/>
          </a:p>
        </p:txBody>
      </p:sp>
    </p:spTree>
    <p:extLst>
      <p:ext uri="{BB962C8B-B14F-4D97-AF65-F5344CB8AC3E}">
        <p14:creationId xmlns:p14="http://schemas.microsoft.com/office/powerpoint/2010/main" val="277773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kern="1200" dirty="0">
                <a:solidFill>
                  <a:schemeClr val="bg2">
                    <a:lumMod val="75000"/>
                  </a:schemeClr>
                </a:solidFill>
                <a:latin typeface="Tahoma" pitchFamily="34" charset="0"/>
                <a:ea typeface="黑体" pitchFamily="2" charset="-122"/>
                <a:cs typeface="+mn-cs"/>
              </a:rPr>
              <a:t>Lecture 9: Dynamics of Ekman Layer </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10"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 id="2147484335" r:id="rId5"/>
    <p:sldLayoutId id="2147484336" r:id="rId6"/>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483519"/>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9: Dynamics of Ekman Layer </a:t>
            </a:r>
            <a:br>
              <a:rPr lang="en-US" altLang="zh-CN" sz="2400" b="1" dirty="0">
                <a:solidFill>
                  <a:srgbClr val="960000"/>
                </a:solidFill>
                <a:latin typeface="Arial" panose="020B0604020202020204" pitchFamily="34" charset="0"/>
                <a:cs typeface="Arial" panose="020B0604020202020204" pitchFamily="34" charset="0"/>
              </a:rPr>
            </a:br>
            <a:br>
              <a:rPr lang="en-US" altLang="zh-CN" sz="1800" b="1" dirty="0">
                <a:solidFill>
                  <a:srgbClr val="960000"/>
                </a:solidFill>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powerpoint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Course\Intro_Ocean_Science\图片2.png"/>
          <p:cNvPicPr>
            <a:picLocks noChangeAspect="1" noChangeArrowheads="1"/>
          </p:cNvPicPr>
          <p:nvPr/>
        </p:nvPicPr>
        <p:blipFill>
          <a:blip r:embed="rId3" cstate="print"/>
          <a:srcRect/>
          <a:stretch>
            <a:fillRect/>
          </a:stretch>
        </p:blipFill>
        <p:spPr bwMode="auto">
          <a:xfrm>
            <a:off x="2735796" y="951570"/>
            <a:ext cx="3657600" cy="3094435"/>
          </a:xfrm>
          <a:prstGeom prst="rect">
            <a:avLst/>
          </a:prstGeom>
          <a:noFill/>
        </p:spPr>
      </p:pic>
      <p:sp>
        <p:nvSpPr>
          <p:cNvPr id="7" name="Rectangle 2"/>
          <p:cNvSpPr>
            <a:spLocks noGrp="1" noChangeArrowheads="1"/>
          </p:cNvSpPr>
          <p:nvPr>
            <p:ph type="title"/>
          </p:nvPr>
        </p:nvSpPr>
        <p:spPr>
          <a:xfrm>
            <a:off x="1657350" y="133164"/>
            <a:ext cx="5829300" cy="332352"/>
          </a:xfrm>
        </p:spPr>
        <p:txBody>
          <a:bodyPr/>
          <a:lstStyle/>
          <a:p>
            <a:r>
              <a:rPr lang="en-US" altLang="zh-CN" dirty="0"/>
              <a:t>Wind Driven Ekman Layer</a:t>
            </a:r>
          </a:p>
        </p:txBody>
      </p:sp>
    </p:spTree>
    <p:extLst>
      <p:ext uri="{BB962C8B-B14F-4D97-AF65-F5344CB8AC3E}">
        <p14:creationId xmlns:p14="http://schemas.microsoft.com/office/powerpoint/2010/main" val="147092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Course\Intro_Ocean_Science\图片1.png"/>
          <p:cNvPicPr>
            <a:picLocks noChangeAspect="1" noChangeArrowheads="1"/>
          </p:cNvPicPr>
          <p:nvPr/>
        </p:nvPicPr>
        <p:blipFill>
          <a:blip r:embed="rId3" cstate="print"/>
          <a:srcRect/>
          <a:stretch>
            <a:fillRect/>
          </a:stretch>
        </p:blipFill>
        <p:spPr bwMode="auto">
          <a:xfrm>
            <a:off x="2574228" y="1036656"/>
            <a:ext cx="4050000" cy="3425305"/>
          </a:xfrm>
          <a:prstGeom prst="rect">
            <a:avLst/>
          </a:prstGeom>
          <a:noFill/>
        </p:spPr>
      </p:pic>
      <p:sp>
        <p:nvSpPr>
          <p:cNvPr id="5" name="Rectangle 2"/>
          <p:cNvSpPr>
            <a:spLocks noGrp="1" noChangeArrowheads="1"/>
          </p:cNvSpPr>
          <p:nvPr>
            <p:ph type="title"/>
          </p:nvPr>
        </p:nvSpPr>
        <p:spPr>
          <a:xfrm>
            <a:off x="1657350" y="133164"/>
            <a:ext cx="5829300" cy="332352"/>
          </a:xfrm>
        </p:spPr>
        <p:txBody>
          <a:bodyPr/>
          <a:lstStyle/>
          <a:p>
            <a:r>
              <a:rPr lang="en-US" altLang="zh-CN" dirty="0"/>
              <a:t>Wind Driven Ekman Layer</a:t>
            </a:r>
          </a:p>
        </p:txBody>
      </p:sp>
    </p:spTree>
    <p:extLst>
      <p:ext uri="{BB962C8B-B14F-4D97-AF65-F5344CB8AC3E}">
        <p14:creationId xmlns:p14="http://schemas.microsoft.com/office/powerpoint/2010/main" val="414039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85900" y="141685"/>
            <a:ext cx="6172200" cy="270272"/>
          </a:xfrm>
        </p:spPr>
        <p:txBody>
          <a:bodyPr/>
          <a:lstStyle/>
          <a:p>
            <a:r>
              <a:rPr lang="en-US" altLang="zh-CN"/>
              <a:t>Ekman Layer</a:t>
            </a:r>
          </a:p>
        </p:txBody>
      </p:sp>
      <p:sp>
        <p:nvSpPr>
          <p:cNvPr id="9219" name="Rectangle 3"/>
          <p:cNvSpPr>
            <a:spLocks noGrp="1" noChangeArrowheads="1"/>
          </p:cNvSpPr>
          <p:nvPr>
            <p:ph type="body" idx="1"/>
          </p:nvPr>
        </p:nvSpPr>
        <p:spPr>
          <a:xfrm>
            <a:off x="4058469" y="864000"/>
            <a:ext cx="4762003" cy="3780235"/>
          </a:xfrm>
        </p:spPr>
        <p:txBody>
          <a:bodyPr/>
          <a:lstStyle/>
          <a:p>
            <a:pPr>
              <a:spcBef>
                <a:spcPct val="40000"/>
              </a:spcBef>
            </a:pPr>
            <a:r>
              <a:rPr lang="en-US" altLang="zh-CN" sz="1400" dirty="0"/>
              <a:t>This wind-driven frictional layer is called the "</a:t>
            </a:r>
            <a:r>
              <a:rPr lang="en-US" altLang="zh-CN" sz="1400" dirty="0" err="1"/>
              <a:t>Ekman</a:t>
            </a:r>
            <a:r>
              <a:rPr lang="en-US" altLang="zh-CN" sz="1400" dirty="0"/>
              <a:t> layer", after </a:t>
            </a:r>
            <a:r>
              <a:rPr lang="en-US" altLang="zh-CN" sz="1400" dirty="0" err="1"/>
              <a:t>Walfrid</a:t>
            </a:r>
            <a:r>
              <a:rPr lang="en-US" altLang="zh-CN" sz="1400" dirty="0"/>
              <a:t> </a:t>
            </a:r>
            <a:r>
              <a:rPr lang="en-US" altLang="zh-CN" sz="1400" dirty="0" err="1"/>
              <a:t>Ekman</a:t>
            </a:r>
            <a:r>
              <a:rPr lang="en-US" altLang="zh-CN" sz="1400" dirty="0"/>
              <a:t> (1905).</a:t>
            </a:r>
          </a:p>
          <a:p>
            <a:pPr>
              <a:spcBef>
                <a:spcPct val="40000"/>
              </a:spcBef>
            </a:pPr>
            <a:r>
              <a:rPr lang="en-US" altLang="zh-CN" sz="1400" dirty="0"/>
              <a:t>The dynamics: </a:t>
            </a:r>
            <a:r>
              <a:rPr lang="en-US" altLang="zh-CN" sz="1400" dirty="0">
                <a:solidFill>
                  <a:srgbClr val="FF0000"/>
                </a:solidFill>
              </a:rPr>
              <a:t>friction + </a:t>
            </a:r>
            <a:r>
              <a:rPr lang="en-US" altLang="zh-CN" sz="1400" dirty="0" err="1">
                <a:solidFill>
                  <a:srgbClr val="FF0000"/>
                </a:solidFill>
              </a:rPr>
              <a:t>Coriolis</a:t>
            </a:r>
            <a:r>
              <a:rPr lang="en-US" altLang="zh-CN" sz="1400" dirty="0">
                <a:solidFill>
                  <a:srgbClr val="FF0000"/>
                </a:solidFill>
              </a:rPr>
              <a:t> acceleration</a:t>
            </a:r>
            <a:r>
              <a:rPr lang="en-US" altLang="zh-CN" sz="1400" dirty="0"/>
              <a:t>. </a:t>
            </a:r>
          </a:p>
          <a:p>
            <a:pPr>
              <a:spcBef>
                <a:spcPct val="40000"/>
              </a:spcBef>
            </a:pPr>
            <a:r>
              <a:rPr lang="en-US" altLang="zh-CN" sz="1400" dirty="0"/>
              <a:t>The simplest </a:t>
            </a:r>
            <a:r>
              <a:rPr lang="en-US" altLang="zh-CN" sz="1400" dirty="0" err="1"/>
              <a:t>Ekman</a:t>
            </a:r>
            <a:r>
              <a:rPr lang="en-US" altLang="zh-CN" sz="1400" dirty="0"/>
              <a:t> layer theory assumes a constant vertical eddy viscosity and a homogeneous ocean.  There is no pressure gradient force, and acceleration and advection are not included in the most straightforward applications of the theory.  </a:t>
            </a:r>
          </a:p>
          <a:p>
            <a:pPr>
              <a:spcBef>
                <a:spcPct val="40000"/>
              </a:spcBef>
            </a:pPr>
            <a:r>
              <a:rPr lang="en-US" altLang="zh-CN" sz="1400" dirty="0"/>
              <a:t>The </a:t>
            </a:r>
            <a:r>
              <a:rPr lang="en-US" altLang="zh-CN" sz="1400" dirty="0" err="1"/>
              <a:t>Ekman</a:t>
            </a:r>
            <a:r>
              <a:rPr lang="en-US" altLang="zh-CN" sz="1400" dirty="0"/>
              <a:t> response is strongest at the sea surface and decays exponentially downward, disappearing at about </a:t>
            </a:r>
            <a:r>
              <a:rPr lang="en-US" altLang="zh-CN" sz="1400" dirty="0">
                <a:solidFill>
                  <a:srgbClr val="FF0000"/>
                </a:solidFill>
              </a:rPr>
              <a:t>50</a:t>
            </a:r>
            <a:r>
              <a:rPr lang="en-US" altLang="zh-CN" sz="1400" dirty="0"/>
              <a:t> meters depth (</a:t>
            </a:r>
            <a:r>
              <a:rPr lang="en-US" altLang="zh-CN" sz="1400" u="sng" dirty="0">
                <a:solidFill>
                  <a:schemeClr val="tx1"/>
                </a:solidFill>
              </a:rPr>
              <a:t>where the </a:t>
            </a:r>
            <a:r>
              <a:rPr lang="en-US" altLang="zh-CN" sz="1400" u="sng" dirty="0" err="1">
                <a:solidFill>
                  <a:schemeClr val="tx1"/>
                </a:solidFill>
              </a:rPr>
              <a:t>Ekman</a:t>
            </a:r>
            <a:r>
              <a:rPr lang="en-US" altLang="zh-CN" sz="1400" u="sng" dirty="0">
                <a:solidFill>
                  <a:schemeClr val="tx1"/>
                </a:solidFill>
              </a:rPr>
              <a:t> current is directed oppositely to the </a:t>
            </a:r>
            <a:r>
              <a:rPr lang="en-US" altLang="zh-CN" sz="1400" u="sng" dirty="0" err="1">
                <a:solidFill>
                  <a:schemeClr val="tx1"/>
                </a:solidFill>
              </a:rPr>
              <a:t>Ekman</a:t>
            </a:r>
            <a:r>
              <a:rPr lang="en-US" altLang="zh-CN" sz="1400" u="sng" dirty="0">
                <a:solidFill>
                  <a:schemeClr val="tx1"/>
                </a:solidFill>
              </a:rPr>
              <a:t> surface current</a:t>
            </a:r>
            <a:r>
              <a:rPr lang="en-US" altLang="zh-CN" sz="1400" dirty="0"/>
              <a:t>).  Therefore, for the open ocean, the wind-driven Ekman layer is unaffected by the ocean bottom.</a:t>
            </a:r>
            <a:endParaRPr lang="zh-CN" altLang="en-US" sz="1400" dirty="0"/>
          </a:p>
        </p:txBody>
      </p:sp>
      <p:pic>
        <p:nvPicPr>
          <p:cNvPr id="9220" name="Picture 4"/>
          <p:cNvPicPr>
            <a:picLocks noChangeAspect="1" noChangeArrowheads="1"/>
          </p:cNvPicPr>
          <p:nvPr/>
        </p:nvPicPr>
        <p:blipFill>
          <a:blip r:embed="rId2" cstate="print"/>
          <a:srcRect/>
          <a:stretch>
            <a:fillRect/>
          </a:stretch>
        </p:blipFill>
        <p:spPr bwMode="auto">
          <a:xfrm>
            <a:off x="467544" y="915566"/>
            <a:ext cx="3590925" cy="2720579"/>
          </a:xfrm>
          <a:prstGeom prst="rect">
            <a:avLst/>
          </a:prstGeom>
          <a:noFill/>
          <a:ln w="9525">
            <a:noFill/>
            <a:miter lim="800000"/>
            <a:headEnd/>
            <a:tailEnd/>
          </a:ln>
        </p:spPr>
      </p:pic>
    </p:spTree>
    <p:extLst>
      <p:ext uri="{BB962C8B-B14F-4D97-AF65-F5344CB8AC3E}">
        <p14:creationId xmlns:p14="http://schemas.microsoft.com/office/powerpoint/2010/main" val="10518249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85900" y="141685"/>
            <a:ext cx="6172200" cy="270272"/>
          </a:xfrm>
        </p:spPr>
        <p:txBody>
          <a:bodyPr/>
          <a:lstStyle/>
          <a:p>
            <a:r>
              <a:rPr lang="en-US" altLang="zh-CN"/>
              <a:t>Ekman Layer Depth</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type="body" idx="1"/>
              </p:nvPr>
            </p:nvSpPr>
            <p:spPr>
              <a:xfrm>
                <a:off x="4058470" y="864000"/>
                <a:ext cx="4617986" cy="3592116"/>
              </a:xfrm>
            </p:spPr>
            <p:txBody>
              <a:bodyPr/>
              <a:lstStyle/>
              <a:p>
                <a:pPr>
                  <a:spcBef>
                    <a:spcPct val="40000"/>
                  </a:spcBef>
                </a:pPr>
                <a:r>
                  <a:rPr lang="en-US" altLang="zh-CN" sz="1400" dirty="0"/>
                  <a:t>Ekman layer depth is defined in the e-folding depth of the decaying velocity:</a:t>
                </a:r>
              </a:p>
              <a:p>
                <a:pPr marL="342900" lvl="1" indent="0">
                  <a:spcBef>
                    <a:spcPct val="40000"/>
                  </a:spcBef>
                  <a:buNone/>
                </a:pPr>
                <a14:m>
                  <m:oMathPara xmlns:m="http://schemas.openxmlformats.org/officeDocument/2006/math">
                    <m:oMathParaPr>
                      <m:jc m:val="centerGroup"/>
                    </m:oMathParaPr>
                    <m:oMath xmlns:m="http://schemas.openxmlformats.org/officeDocument/2006/math">
                      <m:sSub>
                        <m:sSubPr>
                          <m:ctrlPr>
                            <a:rPr lang="en-US" altLang="zh-CN" sz="1400" i="1" smtClean="0">
                              <a:solidFill>
                                <a:srgbClr val="FF0000"/>
                              </a:solidFill>
                              <a:latin typeface="Cambria Math" panose="02040503050406030204" pitchFamily="18" charset="0"/>
                            </a:rPr>
                          </m:ctrlPr>
                        </m:sSubPr>
                        <m:e>
                          <m:r>
                            <a:rPr lang="en-US" altLang="zh-CN" sz="1400" i="1">
                              <a:solidFill>
                                <a:srgbClr val="FF0000"/>
                              </a:solidFill>
                              <a:latin typeface="Cambria Math" panose="02040503050406030204" pitchFamily="18" charset="0"/>
                            </a:rPr>
                            <m:t>𝐷</m:t>
                          </m:r>
                        </m:e>
                        <m:sub>
                          <m:r>
                            <a:rPr lang="en-US" altLang="zh-CN" sz="1400" i="1">
                              <a:solidFill>
                                <a:srgbClr val="FF0000"/>
                              </a:solidFill>
                              <a:latin typeface="Cambria Math" panose="02040503050406030204" pitchFamily="18" charset="0"/>
                            </a:rPr>
                            <m:t>𝐸</m:t>
                          </m:r>
                        </m:sub>
                      </m:sSub>
                      <m:r>
                        <a:rPr lang="en-US" altLang="zh-CN" sz="1400" b="0" i="1" smtClean="0">
                          <a:solidFill>
                            <a:srgbClr val="FF0000"/>
                          </a:solidFill>
                          <a:latin typeface="Cambria Math" panose="02040503050406030204" pitchFamily="18" charset="0"/>
                        </a:rPr>
                        <m:t>=</m:t>
                      </m:r>
                      <m:sSup>
                        <m:sSupPr>
                          <m:ctrlPr>
                            <a:rPr lang="en-US" altLang="zh-CN" sz="1400" b="0" i="1" smtClean="0">
                              <a:solidFill>
                                <a:srgbClr val="FF0000"/>
                              </a:solidFill>
                              <a:latin typeface="Cambria Math" panose="02040503050406030204" pitchFamily="18" charset="0"/>
                            </a:rPr>
                          </m:ctrlPr>
                        </m:sSupPr>
                        <m:e>
                          <m:r>
                            <a:rPr lang="en-US" altLang="zh-CN" sz="1400" b="0" i="1" smtClean="0">
                              <a:solidFill>
                                <a:srgbClr val="FF0000"/>
                              </a:solidFill>
                              <a:latin typeface="Cambria Math" panose="02040503050406030204" pitchFamily="18" charset="0"/>
                            </a:rPr>
                            <m:t>(2</m:t>
                          </m:r>
                          <m:sSub>
                            <m:sSubPr>
                              <m:ctrlPr>
                                <a:rPr lang="en-US" altLang="zh-CN" sz="1400" b="0" i="1" smtClean="0">
                                  <a:solidFill>
                                    <a:srgbClr val="FF0000"/>
                                  </a:solidFill>
                                  <a:latin typeface="Cambria Math" panose="02040503050406030204" pitchFamily="18" charset="0"/>
                                </a:rPr>
                              </m:ctrlPr>
                            </m:sSubPr>
                            <m:e>
                              <m:r>
                                <a:rPr lang="en-US" altLang="zh-CN" sz="1400" b="0" i="1" smtClean="0">
                                  <a:solidFill>
                                    <a:srgbClr val="FF0000"/>
                                  </a:solidFill>
                                  <a:latin typeface="Cambria Math" panose="02040503050406030204" pitchFamily="18" charset="0"/>
                                </a:rPr>
                                <m:t>𝐴</m:t>
                              </m:r>
                            </m:e>
                            <m:sub>
                              <m:r>
                                <a:rPr lang="en-US" altLang="zh-CN" sz="1400" b="0" i="1" smtClean="0">
                                  <a:solidFill>
                                    <a:srgbClr val="FF0000"/>
                                  </a:solidFill>
                                  <a:latin typeface="Cambria Math" panose="02040503050406030204" pitchFamily="18" charset="0"/>
                                </a:rPr>
                                <m:t>𝑣</m:t>
                              </m:r>
                            </m:sub>
                          </m:sSub>
                          <m:r>
                            <a:rPr lang="en-US" altLang="zh-CN" sz="1400" b="0" i="1" smtClean="0">
                              <a:solidFill>
                                <a:srgbClr val="FF0000"/>
                              </a:solidFill>
                              <a:latin typeface="Cambria Math" panose="02040503050406030204" pitchFamily="18" charset="0"/>
                            </a:rPr>
                            <m:t>/</m:t>
                          </m:r>
                          <m:r>
                            <a:rPr lang="en-US" altLang="zh-CN" sz="1400" b="0" i="1" smtClean="0">
                              <a:solidFill>
                                <a:srgbClr val="FF0000"/>
                              </a:solidFill>
                              <a:latin typeface="Cambria Math" panose="02040503050406030204" pitchFamily="18" charset="0"/>
                            </a:rPr>
                            <m:t>𝑓</m:t>
                          </m:r>
                          <m:r>
                            <a:rPr lang="en-US" altLang="zh-CN" sz="1400" b="0" i="1" smtClean="0">
                              <a:solidFill>
                                <a:srgbClr val="FF0000"/>
                              </a:solidFill>
                              <a:latin typeface="Cambria Math" panose="02040503050406030204" pitchFamily="18" charset="0"/>
                            </a:rPr>
                            <m:t>)</m:t>
                          </m:r>
                        </m:e>
                        <m:sup>
                          <m:r>
                            <a:rPr lang="en-US" altLang="zh-CN" sz="1400" b="0" i="1" smtClean="0">
                              <a:solidFill>
                                <a:srgbClr val="FF0000"/>
                              </a:solidFill>
                              <a:latin typeface="Cambria Math" panose="02040503050406030204" pitchFamily="18" charset="0"/>
                            </a:rPr>
                            <m:t>1/2</m:t>
                          </m:r>
                        </m:sup>
                      </m:sSup>
                    </m:oMath>
                  </m:oMathPara>
                </a14:m>
                <a:endParaRPr lang="en-US" altLang="zh-CN" sz="1400" i="1" baseline="30000" dirty="0">
                  <a:solidFill>
                    <a:srgbClr val="FF0000"/>
                  </a:solidFill>
                </a:endParaRPr>
              </a:p>
              <a:p>
                <a:pPr>
                  <a:spcBef>
                    <a:spcPct val="40000"/>
                  </a:spcBef>
                </a:pPr>
                <a:r>
                  <a:rPr lang="en-US" altLang="zh-CN" sz="1400" dirty="0"/>
                  <a:t>This depth depends on the vertical eddy viscosity Av and latitude </a:t>
                </a:r>
                <a:r>
                  <a:rPr lang="en-US" altLang="zh-CN" sz="1400" dirty="0">
                    <a:sym typeface="Symbol" pitchFamily="18" charset="2"/>
                  </a:rPr>
                  <a:t></a:t>
                </a:r>
                <a:r>
                  <a:rPr lang="en-US" altLang="zh-CN" sz="1400" dirty="0"/>
                  <a:t>.  Eddy viscosity in the surface mixed layer is 100 to 1,000 times greater than in the interior of the ocean. </a:t>
                </a:r>
              </a:p>
              <a:p>
                <a:pPr>
                  <a:spcBef>
                    <a:spcPct val="40000"/>
                  </a:spcBef>
                </a:pPr>
                <a:r>
                  <a:rPr lang="en-US" altLang="zh-CN" sz="1400" dirty="0"/>
                  <a:t>From direct observations of </a:t>
                </a:r>
                <a:r>
                  <a:rPr lang="en-US" altLang="zh-CN" sz="1400" dirty="0" err="1"/>
                  <a:t>Ekman</a:t>
                </a:r>
                <a:r>
                  <a:rPr lang="en-US" altLang="zh-CN" sz="1400" dirty="0"/>
                  <a:t> response, </a:t>
                </a:r>
                <a14:m>
                  <m:oMath xmlns:m="http://schemas.openxmlformats.org/officeDocument/2006/math">
                    <m:sSub>
                      <m:sSubPr>
                        <m:ctrlPr>
                          <a:rPr lang="en-US" altLang="zh-CN" sz="1400" i="1">
                            <a:solidFill>
                              <a:srgbClr val="FF0000"/>
                            </a:solidFill>
                            <a:latin typeface="Cambria Math" panose="02040503050406030204" pitchFamily="18" charset="0"/>
                          </a:rPr>
                        </m:ctrlPr>
                      </m:sSubPr>
                      <m:e>
                        <m:r>
                          <a:rPr lang="en-US" altLang="zh-CN" sz="1400" i="1">
                            <a:solidFill>
                              <a:srgbClr val="FF0000"/>
                            </a:solidFill>
                            <a:latin typeface="Cambria Math" panose="02040503050406030204" pitchFamily="18" charset="0"/>
                          </a:rPr>
                          <m:t>𝐴</m:t>
                        </m:r>
                      </m:e>
                      <m:sub>
                        <m:r>
                          <a:rPr lang="en-US" altLang="zh-CN" sz="1400" i="1">
                            <a:solidFill>
                              <a:srgbClr val="FF0000"/>
                            </a:solidFill>
                            <a:latin typeface="Cambria Math" panose="02040503050406030204" pitchFamily="18" charset="0"/>
                          </a:rPr>
                          <m:t>𝑣</m:t>
                        </m:r>
                      </m:sub>
                    </m:sSub>
                    <m:r>
                      <a:rPr lang="en-US" altLang="zh-CN" sz="1400" b="0" i="1" smtClean="0">
                        <a:solidFill>
                          <a:srgbClr val="FF0000"/>
                        </a:solidFill>
                        <a:latin typeface="Cambria Math" panose="02040503050406030204" pitchFamily="18" charset="0"/>
                      </a:rPr>
                      <m:t>=0.01 </m:t>
                    </m:r>
                    <m:r>
                      <a:rPr lang="en-US" altLang="zh-CN" sz="1400" b="0" i="1" smtClean="0">
                        <a:solidFill>
                          <a:srgbClr val="FF0000"/>
                        </a:solidFill>
                        <a:latin typeface="Cambria Math" panose="02040503050406030204" pitchFamily="18" charset="0"/>
                      </a:rPr>
                      <m:t>𝑡𝑜</m:t>
                    </m:r>
                    <m:r>
                      <a:rPr lang="en-US" altLang="zh-CN" sz="1400" b="0" i="1" smtClean="0">
                        <a:solidFill>
                          <a:srgbClr val="FF0000"/>
                        </a:solidFill>
                        <a:latin typeface="Cambria Math" panose="02040503050406030204" pitchFamily="18" charset="0"/>
                      </a:rPr>
                      <m:t> 0.05 </m:t>
                    </m:r>
                    <m:sSup>
                      <m:sSupPr>
                        <m:ctrlPr>
                          <a:rPr lang="en-US" altLang="zh-CN" sz="1400" b="0" i="1" smtClean="0">
                            <a:solidFill>
                              <a:srgbClr val="FF0000"/>
                            </a:solidFill>
                            <a:latin typeface="Cambria Math" panose="02040503050406030204" pitchFamily="18" charset="0"/>
                          </a:rPr>
                        </m:ctrlPr>
                      </m:sSupPr>
                      <m:e>
                        <m:r>
                          <a:rPr lang="en-US" altLang="zh-CN" sz="1400" b="0" i="1" smtClean="0">
                            <a:solidFill>
                              <a:srgbClr val="FF0000"/>
                            </a:solidFill>
                            <a:latin typeface="Cambria Math" panose="02040503050406030204" pitchFamily="18" charset="0"/>
                          </a:rPr>
                          <m:t>𝑚</m:t>
                        </m:r>
                      </m:e>
                      <m:sup>
                        <m:r>
                          <a:rPr lang="en-US" altLang="zh-CN" sz="1400" b="0" i="1" smtClean="0">
                            <a:solidFill>
                              <a:srgbClr val="FF0000"/>
                            </a:solidFill>
                            <a:latin typeface="Cambria Math" panose="02040503050406030204" pitchFamily="18" charset="0"/>
                          </a:rPr>
                          <m:t>2</m:t>
                        </m:r>
                      </m:sup>
                    </m:sSup>
                    <m:r>
                      <a:rPr lang="en-US" altLang="zh-CN" sz="1400" b="0" i="1" smtClean="0">
                        <a:solidFill>
                          <a:srgbClr val="FF0000"/>
                        </a:solidFill>
                        <a:latin typeface="Cambria Math" panose="02040503050406030204" pitchFamily="18" charset="0"/>
                      </a:rPr>
                      <m:t>/</m:t>
                    </m:r>
                    <m:r>
                      <a:rPr lang="en-US" altLang="zh-CN" sz="1400" b="0" i="1" smtClean="0">
                        <a:solidFill>
                          <a:srgbClr val="FF0000"/>
                        </a:solidFill>
                        <a:latin typeface="Cambria Math" panose="02040503050406030204" pitchFamily="18" charset="0"/>
                      </a:rPr>
                      <m:t>𝑠</m:t>
                    </m:r>
                  </m:oMath>
                </a14:m>
                <a:r>
                  <a:rPr lang="en-US" altLang="zh-CN" sz="1400" dirty="0"/>
                  <a:t> is a reasonable range for eddy viscosity in the top 20 to 30 m.  Using 0.05 m</a:t>
                </a:r>
                <a:r>
                  <a:rPr lang="en-US" altLang="zh-CN" sz="1400" baseline="30000" dirty="0"/>
                  <a:t>2</a:t>
                </a:r>
                <a:r>
                  <a:rPr lang="en-US" altLang="zh-CN" sz="1400" dirty="0"/>
                  <a:t>/sec, the </a:t>
                </a:r>
                <a:r>
                  <a:rPr lang="en-US" altLang="zh-CN" sz="1400" dirty="0" err="1"/>
                  <a:t>Ekman</a:t>
                </a:r>
                <a:r>
                  <a:rPr lang="en-US" altLang="zh-CN" sz="1400" dirty="0"/>
                  <a:t> layer depths at latitudes 10</a:t>
                </a:r>
                <a:r>
                  <a:rPr lang="en-US" altLang="zh-CN" sz="1400" dirty="0">
                    <a:sym typeface="Symbol" pitchFamily="18" charset="2"/>
                  </a:rPr>
                  <a:t></a:t>
                </a:r>
                <a:r>
                  <a:rPr lang="en-US" altLang="zh-CN" sz="1400" dirty="0"/>
                  <a:t>,  45</a:t>
                </a:r>
                <a:r>
                  <a:rPr lang="en-US" altLang="zh-CN" sz="1400" dirty="0">
                    <a:sym typeface="Symbol" pitchFamily="18" charset="2"/>
                  </a:rPr>
                  <a:t></a:t>
                </a:r>
                <a:r>
                  <a:rPr lang="en-US" altLang="zh-CN" sz="1400" dirty="0"/>
                  <a:t> and 80</a:t>
                </a:r>
                <a:r>
                  <a:rPr lang="en-US" altLang="zh-CN" sz="1400" dirty="0">
                    <a:sym typeface="Symbol" pitchFamily="18" charset="2"/>
                  </a:rPr>
                  <a:t> </a:t>
                </a:r>
                <a:r>
                  <a:rPr lang="en-US" altLang="zh-CN" sz="1400" dirty="0"/>
                  <a:t>are 63, 31, and 26 m respectively. </a:t>
                </a:r>
                <a:endParaRPr lang="zh-CN" altLang="en-US" sz="1400" dirty="0"/>
              </a:p>
            </p:txBody>
          </p:sp>
        </mc:Choice>
        <mc:Fallback xmlns="">
          <p:sp>
            <p:nvSpPr>
              <p:cNvPr id="10243" name="Rectangle 3"/>
              <p:cNvSpPr>
                <a:spLocks noGrp="1" noRot="1" noChangeAspect="1" noMove="1" noResize="1" noEditPoints="1" noAdjustHandles="1" noChangeArrowheads="1" noChangeShapeType="1" noTextEdit="1"/>
              </p:cNvSpPr>
              <p:nvPr>
                <p:ph type="body" idx="1"/>
              </p:nvPr>
            </p:nvSpPr>
            <p:spPr>
              <a:xfrm>
                <a:off x="4058470" y="864000"/>
                <a:ext cx="4617986" cy="3592116"/>
              </a:xfrm>
              <a:blipFill>
                <a:blip r:embed="rId2"/>
                <a:stretch>
                  <a:fillRect t="-340" r="-1189"/>
                </a:stretch>
              </a:blipFill>
            </p:spPr>
            <p:txBody>
              <a:bodyPr/>
              <a:lstStyle/>
              <a:p>
                <a:r>
                  <a:rPr lang="zh-CN" altLang="en-US">
                    <a:noFill/>
                  </a:rPr>
                  <a:t> </a:t>
                </a:r>
              </a:p>
            </p:txBody>
          </p:sp>
        </mc:Fallback>
      </mc:AlternateContent>
      <p:pic>
        <p:nvPicPr>
          <p:cNvPr id="10244" name="Picture 4"/>
          <p:cNvPicPr>
            <a:picLocks noChangeAspect="1" noChangeArrowheads="1"/>
          </p:cNvPicPr>
          <p:nvPr/>
        </p:nvPicPr>
        <p:blipFill>
          <a:blip r:embed="rId3" cstate="print"/>
          <a:srcRect/>
          <a:stretch>
            <a:fillRect/>
          </a:stretch>
        </p:blipFill>
        <p:spPr bwMode="auto">
          <a:xfrm>
            <a:off x="467544" y="915566"/>
            <a:ext cx="3590926" cy="2720579"/>
          </a:xfrm>
          <a:prstGeom prst="rect">
            <a:avLst/>
          </a:prstGeom>
          <a:noFill/>
          <a:ln w="9525">
            <a:noFill/>
            <a:miter lim="800000"/>
            <a:headEnd/>
            <a:tailEnd/>
          </a:ln>
        </p:spPr>
      </p:pic>
    </p:spTree>
    <p:extLst>
      <p:ext uri="{BB962C8B-B14F-4D97-AF65-F5344CB8AC3E}">
        <p14:creationId xmlns:p14="http://schemas.microsoft.com/office/powerpoint/2010/main" val="21450499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85900" y="141685"/>
            <a:ext cx="6172200" cy="270272"/>
          </a:xfrm>
        </p:spPr>
        <p:txBody>
          <a:bodyPr/>
          <a:lstStyle/>
          <a:p>
            <a:r>
              <a:rPr lang="en-US" altLang="zh-CN"/>
              <a:t>Ekman Transport</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type="body" idx="1"/>
              </p:nvPr>
            </p:nvSpPr>
            <p:spPr>
              <a:xfrm>
                <a:off x="4058469" y="864000"/>
                <a:ext cx="4834011" cy="3075902"/>
              </a:xfrm>
            </p:spPr>
            <p:txBody>
              <a:bodyPr/>
              <a:lstStyle/>
              <a:p>
                <a:pPr>
                  <a:spcBef>
                    <a:spcPct val="40000"/>
                  </a:spcBef>
                </a:pPr>
                <a:r>
                  <a:rPr lang="en-US" altLang="zh-CN" sz="1400" dirty="0"/>
                  <a:t>“Ekman transport” is the vertically summed velocity in the Ekman layer: </a:t>
                </a:r>
              </a:p>
              <a:p>
                <a:pPr marL="342900" lvl="1" indent="0">
                  <a:spcBef>
                    <a:spcPct val="40000"/>
                  </a:spcBef>
                  <a:buNone/>
                </a:pPr>
                <a14:m>
                  <m:oMath xmlns:m="http://schemas.openxmlformats.org/officeDocument/2006/math">
                    <m:sSub>
                      <m:sSubPr>
                        <m:ctrlPr>
                          <a:rPr lang="en-US" altLang="zh-CN" sz="1200" i="1" smtClean="0">
                            <a:solidFill>
                              <a:srgbClr val="FF0000"/>
                            </a:solidFill>
                            <a:latin typeface="Cambria Math" panose="02040503050406030204" pitchFamily="18" charset="0"/>
                          </a:rPr>
                        </m:ctrlPr>
                      </m:sSubPr>
                      <m:e>
                        <m:sSub>
                          <m:sSubPr>
                            <m:ctrlPr>
                              <a:rPr lang="en-US" altLang="zh-CN" sz="1200" i="1" smtClean="0">
                                <a:solidFill>
                                  <a:srgbClr val="FF0000"/>
                                </a:solidFill>
                                <a:latin typeface="Cambria Math" panose="02040503050406030204" pitchFamily="18" charset="0"/>
                              </a:rPr>
                            </m:ctrlPr>
                          </m:sSubPr>
                          <m:e>
                            <m:r>
                              <a:rPr lang="en-US" altLang="zh-CN" sz="1200" b="0" i="1" smtClean="0">
                                <a:solidFill>
                                  <a:srgbClr val="FF0000"/>
                                </a:solidFill>
                                <a:latin typeface="Cambria Math" panose="02040503050406030204" pitchFamily="18" charset="0"/>
                              </a:rPr>
                              <m:t>𝑈</m:t>
                            </m:r>
                          </m:e>
                          <m:sub>
                            <m:r>
                              <a:rPr lang="en-US" altLang="zh-CN" sz="1200" b="0" i="1" smtClean="0">
                                <a:solidFill>
                                  <a:srgbClr val="FF0000"/>
                                </a:solidFill>
                                <a:latin typeface="Cambria Math" panose="02040503050406030204" pitchFamily="18" charset="0"/>
                              </a:rPr>
                              <m:t>𝐸</m:t>
                            </m:r>
                          </m:sub>
                        </m:sSub>
                        <m:r>
                          <a:rPr lang="en-US" altLang="zh-CN" sz="1200" b="0" i="1" smtClean="0">
                            <a:solidFill>
                              <a:srgbClr val="FF0000"/>
                            </a:solidFill>
                            <a:latin typeface="Cambria Math" panose="02040503050406030204" pitchFamily="18" charset="0"/>
                          </a:rPr>
                          <m:t>=</m:t>
                        </m:r>
                        <m:nary>
                          <m:naryPr>
                            <m:limLoc m:val="undOvr"/>
                            <m:subHide m:val="on"/>
                            <m:supHide m:val="on"/>
                            <m:ctrlPr>
                              <a:rPr lang="en-US" altLang="zh-CN" sz="1200" b="0" i="1" smtClean="0">
                                <a:solidFill>
                                  <a:srgbClr val="FF0000"/>
                                </a:solidFill>
                                <a:latin typeface="Cambria Math" panose="02040503050406030204" pitchFamily="18" charset="0"/>
                              </a:rPr>
                            </m:ctrlPr>
                          </m:naryPr>
                          <m:sub/>
                          <m:sup/>
                          <m:e>
                            <m:sSub>
                              <m:sSubPr>
                                <m:ctrlPr>
                                  <a:rPr lang="en-US" altLang="zh-CN" sz="1200" b="0" i="1" smtClean="0">
                                    <a:solidFill>
                                      <a:srgbClr val="FF0000"/>
                                    </a:solidFill>
                                    <a:latin typeface="Cambria Math" panose="02040503050406030204" pitchFamily="18" charset="0"/>
                                  </a:rPr>
                                </m:ctrlPr>
                              </m:sSubPr>
                              <m:e>
                                <m:r>
                                  <a:rPr lang="en-US" altLang="zh-CN" sz="1200" b="0" i="1" smtClean="0">
                                    <a:solidFill>
                                      <a:srgbClr val="FF0000"/>
                                    </a:solidFill>
                                    <a:latin typeface="Cambria Math" panose="02040503050406030204" pitchFamily="18" charset="0"/>
                                  </a:rPr>
                                  <m:t>𝑢</m:t>
                                </m:r>
                              </m:e>
                              <m:sub>
                                <m:r>
                                  <a:rPr lang="en-US" altLang="zh-CN" sz="1200" b="0" i="1" smtClean="0">
                                    <a:solidFill>
                                      <a:srgbClr val="FF0000"/>
                                    </a:solidFill>
                                    <a:latin typeface="Cambria Math" panose="02040503050406030204" pitchFamily="18" charset="0"/>
                                  </a:rPr>
                                  <m:t>𝐸</m:t>
                                </m:r>
                              </m:sub>
                            </m:sSub>
                            <m:d>
                              <m:dPr>
                                <m:ctrlPr>
                                  <a:rPr lang="en-US" altLang="zh-CN" sz="1200" b="0" i="1" smtClean="0">
                                    <a:solidFill>
                                      <a:srgbClr val="FF0000"/>
                                    </a:solidFill>
                                    <a:latin typeface="Cambria Math" panose="02040503050406030204" pitchFamily="18" charset="0"/>
                                  </a:rPr>
                                </m:ctrlPr>
                              </m:dPr>
                              <m:e>
                                <m:r>
                                  <a:rPr lang="en-US" altLang="zh-CN" sz="1200" b="0" i="1" smtClean="0">
                                    <a:solidFill>
                                      <a:srgbClr val="FF0000"/>
                                    </a:solidFill>
                                    <a:latin typeface="Cambria Math" panose="02040503050406030204" pitchFamily="18" charset="0"/>
                                  </a:rPr>
                                  <m:t>𝑧</m:t>
                                </m:r>
                              </m:e>
                            </m:d>
                            <m:r>
                              <a:rPr lang="en-US" altLang="zh-CN" sz="1200" b="0" i="1" smtClean="0">
                                <a:solidFill>
                                  <a:srgbClr val="FF0000"/>
                                </a:solidFill>
                                <a:latin typeface="Cambria Math" panose="02040503050406030204" pitchFamily="18" charset="0"/>
                              </a:rPr>
                              <m:t>𝑑𝑧</m:t>
                            </m:r>
                            <m:r>
                              <a:rPr lang="en-US" altLang="zh-CN" sz="1200" b="0" i="1" smtClean="0">
                                <a:solidFill>
                                  <a:srgbClr val="FF0000"/>
                                </a:solidFill>
                                <a:latin typeface="Cambria Math" panose="02040503050406030204" pitchFamily="18" charset="0"/>
                              </a:rPr>
                              <m:t>; </m:t>
                            </m:r>
                          </m:e>
                        </m:nary>
                        <m:r>
                          <a:rPr lang="en-US" altLang="zh-CN" sz="1200" b="0" i="1" smtClean="0">
                            <a:solidFill>
                              <a:srgbClr val="FF0000"/>
                            </a:solidFill>
                            <a:latin typeface="Cambria Math" panose="02040503050406030204" pitchFamily="18" charset="0"/>
                          </a:rPr>
                          <m:t>𝑉</m:t>
                        </m:r>
                      </m:e>
                      <m:sub>
                        <m:r>
                          <a:rPr lang="en-US" altLang="zh-CN" sz="1200" i="1">
                            <a:solidFill>
                              <a:srgbClr val="FF0000"/>
                            </a:solidFill>
                            <a:latin typeface="Cambria Math" panose="02040503050406030204" pitchFamily="18" charset="0"/>
                          </a:rPr>
                          <m:t>𝐸</m:t>
                        </m:r>
                      </m:sub>
                    </m:sSub>
                    <m:r>
                      <a:rPr lang="en-US" altLang="zh-CN" sz="1200" i="1">
                        <a:solidFill>
                          <a:srgbClr val="FF0000"/>
                        </a:solidFill>
                        <a:latin typeface="Cambria Math" panose="02040503050406030204" pitchFamily="18" charset="0"/>
                      </a:rPr>
                      <m:t>=</m:t>
                    </m:r>
                    <m:nary>
                      <m:naryPr>
                        <m:limLoc m:val="undOvr"/>
                        <m:subHide m:val="on"/>
                        <m:supHide m:val="on"/>
                        <m:ctrlPr>
                          <a:rPr lang="en-US" altLang="zh-CN" sz="1200" i="1">
                            <a:solidFill>
                              <a:srgbClr val="FF0000"/>
                            </a:solidFill>
                            <a:latin typeface="Cambria Math" panose="02040503050406030204" pitchFamily="18" charset="0"/>
                          </a:rPr>
                        </m:ctrlPr>
                      </m:naryPr>
                      <m:sub/>
                      <m:sup/>
                      <m:e>
                        <m:sSub>
                          <m:sSubPr>
                            <m:ctrlPr>
                              <a:rPr lang="en-US" altLang="zh-CN" sz="1200" i="1">
                                <a:solidFill>
                                  <a:srgbClr val="FF0000"/>
                                </a:solidFill>
                                <a:latin typeface="Cambria Math" panose="02040503050406030204" pitchFamily="18" charset="0"/>
                              </a:rPr>
                            </m:ctrlPr>
                          </m:sSubPr>
                          <m:e>
                            <m:r>
                              <a:rPr lang="en-US" altLang="zh-CN" sz="1200" b="0" i="1" smtClean="0">
                                <a:solidFill>
                                  <a:srgbClr val="FF0000"/>
                                </a:solidFill>
                                <a:latin typeface="Cambria Math" panose="02040503050406030204" pitchFamily="18" charset="0"/>
                              </a:rPr>
                              <m:t>𝑣</m:t>
                            </m:r>
                          </m:e>
                          <m:sub>
                            <m:r>
                              <a:rPr lang="en-US" altLang="zh-CN" sz="1200" i="1">
                                <a:solidFill>
                                  <a:srgbClr val="FF0000"/>
                                </a:solidFill>
                                <a:latin typeface="Cambria Math" panose="02040503050406030204" pitchFamily="18" charset="0"/>
                              </a:rPr>
                              <m:t>𝐸</m:t>
                            </m:r>
                          </m:sub>
                        </m:sSub>
                        <m:d>
                          <m:dPr>
                            <m:ctrlPr>
                              <a:rPr lang="en-US" altLang="zh-CN" sz="1200" i="1">
                                <a:solidFill>
                                  <a:srgbClr val="FF0000"/>
                                </a:solidFill>
                                <a:latin typeface="Cambria Math" panose="02040503050406030204" pitchFamily="18" charset="0"/>
                              </a:rPr>
                            </m:ctrlPr>
                          </m:dPr>
                          <m:e>
                            <m:r>
                              <a:rPr lang="en-US" altLang="zh-CN" sz="1200" i="1">
                                <a:solidFill>
                                  <a:srgbClr val="FF0000"/>
                                </a:solidFill>
                                <a:latin typeface="Cambria Math" panose="02040503050406030204" pitchFamily="18" charset="0"/>
                              </a:rPr>
                              <m:t>𝑧</m:t>
                            </m:r>
                          </m:e>
                        </m:d>
                        <m:r>
                          <a:rPr lang="en-US" altLang="zh-CN" sz="1200" b="0" i="1" smtClean="0">
                            <a:solidFill>
                              <a:srgbClr val="FF0000"/>
                            </a:solidFill>
                            <a:latin typeface="Cambria Math" panose="02040503050406030204" pitchFamily="18" charset="0"/>
                          </a:rPr>
                          <m:t>𝑑</m:t>
                        </m:r>
                        <m:r>
                          <a:rPr lang="en-US" altLang="zh-CN" sz="1200" i="1">
                            <a:solidFill>
                              <a:srgbClr val="FF0000"/>
                            </a:solidFill>
                            <a:latin typeface="Cambria Math" panose="02040503050406030204" pitchFamily="18" charset="0"/>
                          </a:rPr>
                          <m:t>𝑧</m:t>
                        </m:r>
                        <m:r>
                          <a:rPr lang="en-US" altLang="zh-CN" sz="1200" i="1">
                            <a:solidFill>
                              <a:srgbClr val="FF0000"/>
                            </a:solidFill>
                            <a:latin typeface="Cambria Math" panose="02040503050406030204" pitchFamily="18" charset="0"/>
                          </a:rPr>
                          <m:t>; </m:t>
                        </m:r>
                      </m:e>
                    </m:nary>
                  </m:oMath>
                </a14:m>
                <a:r>
                  <a:rPr lang="en-US" altLang="zh-CN" sz="1200" dirty="0"/>
                  <a:t>  Unit: m</a:t>
                </a:r>
                <a:r>
                  <a:rPr lang="en-US" altLang="zh-CN" sz="1200" baseline="30000" dirty="0"/>
                  <a:t>2</a:t>
                </a:r>
                <a:r>
                  <a:rPr lang="en-US" altLang="zh-CN" sz="1200" dirty="0"/>
                  <a:t>/sec.</a:t>
                </a:r>
                <a:r>
                  <a:rPr lang="en-US" altLang="zh-CN" sz="1200" dirty="0">
                    <a:solidFill>
                      <a:srgbClr val="FF0000"/>
                    </a:solidFill>
                  </a:rPr>
                  <a:t> </a:t>
                </a:r>
                <a:endParaRPr lang="en-US" altLang="zh-CN" sz="1200" dirty="0"/>
              </a:p>
              <a:p>
                <a:pPr>
                  <a:spcBef>
                    <a:spcPct val="40000"/>
                  </a:spcBef>
                </a:pPr>
                <a:r>
                  <a:rPr lang="en-US" altLang="zh-CN" sz="1400" dirty="0"/>
                  <a:t>Ekman transport in terms of the wind stress</a:t>
                </a:r>
              </a:p>
              <a:p>
                <a:pPr marL="357188" indent="0">
                  <a:spcBef>
                    <a:spcPct val="40000"/>
                  </a:spcBef>
                  <a:buNone/>
                </a:pPr>
                <a14:m>
                  <m:oMath xmlns:m="http://schemas.openxmlformats.org/officeDocument/2006/math">
                    <m:sSub>
                      <m:sSubPr>
                        <m:ctrlPr>
                          <a:rPr lang="en-US" altLang="zh-CN" sz="1400" i="1">
                            <a:solidFill>
                              <a:srgbClr val="FF0000"/>
                            </a:solidFill>
                            <a:latin typeface="Cambria Math" panose="02040503050406030204" pitchFamily="18" charset="0"/>
                          </a:rPr>
                        </m:ctrlPr>
                      </m:sSubPr>
                      <m:e>
                        <m:r>
                          <a:rPr lang="en-US" altLang="zh-CN" sz="1400" i="1">
                            <a:solidFill>
                              <a:srgbClr val="FF0000"/>
                            </a:solidFill>
                            <a:latin typeface="Cambria Math" panose="02040503050406030204" pitchFamily="18" charset="0"/>
                          </a:rPr>
                          <m:t>𝑈</m:t>
                        </m:r>
                      </m:e>
                      <m:sub>
                        <m:r>
                          <a:rPr lang="en-US" altLang="zh-CN" sz="1400" i="1">
                            <a:solidFill>
                              <a:srgbClr val="FF0000"/>
                            </a:solidFill>
                            <a:latin typeface="Cambria Math" panose="02040503050406030204" pitchFamily="18" charset="0"/>
                          </a:rPr>
                          <m:t>𝐸</m:t>
                        </m:r>
                      </m:sub>
                    </m:sSub>
                    <m:r>
                      <a:rPr lang="en-US" altLang="zh-CN" sz="1400" b="0" i="1" smtClean="0">
                        <a:solidFill>
                          <a:srgbClr val="FF0000"/>
                        </a:solidFill>
                        <a:latin typeface="Cambria Math" panose="02040503050406030204" pitchFamily="18" charset="0"/>
                      </a:rPr>
                      <m:t>=</m:t>
                    </m:r>
                    <m:f>
                      <m:fPr>
                        <m:ctrlPr>
                          <a:rPr lang="en-US" altLang="zh-CN" sz="1400" b="0" i="1" smtClean="0">
                            <a:solidFill>
                              <a:srgbClr val="FF0000"/>
                            </a:solidFill>
                            <a:latin typeface="Cambria Math" panose="02040503050406030204" pitchFamily="18" charset="0"/>
                          </a:rPr>
                        </m:ctrlPr>
                      </m:fPr>
                      <m:num>
                        <m:r>
                          <a:rPr lang="zh-CN" altLang="en-US" sz="1400" b="0" i="1" smtClean="0">
                            <a:solidFill>
                              <a:srgbClr val="FF0000"/>
                            </a:solidFill>
                            <a:latin typeface="Cambria Math" panose="02040503050406030204" pitchFamily="18" charset="0"/>
                          </a:rPr>
                          <m:t>𝜏</m:t>
                        </m:r>
                        <m:d>
                          <m:dPr>
                            <m:ctrlPr>
                              <a:rPr lang="en-US" altLang="zh-CN" sz="1400" b="0" i="1" smtClean="0">
                                <a:solidFill>
                                  <a:srgbClr val="FF0000"/>
                                </a:solidFill>
                                <a:latin typeface="Cambria Math" panose="02040503050406030204" pitchFamily="18" charset="0"/>
                              </a:rPr>
                            </m:ctrlPr>
                          </m:dPr>
                          <m:e>
                            <m:r>
                              <a:rPr lang="en-US" altLang="zh-CN" sz="1400" b="0" i="1" smtClean="0">
                                <a:solidFill>
                                  <a:srgbClr val="FF0000"/>
                                </a:solidFill>
                                <a:latin typeface="Cambria Math" panose="02040503050406030204" pitchFamily="18" charset="0"/>
                              </a:rPr>
                              <m:t>𝑦</m:t>
                            </m:r>
                          </m:e>
                        </m:d>
                      </m:num>
                      <m:den>
                        <m:r>
                          <a:rPr lang="zh-CN" altLang="en-US" sz="1400" b="0" i="1" smtClean="0">
                            <a:solidFill>
                              <a:srgbClr val="FF0000"/>
                            </a:solidFill>
                            <a:latin typeface="Cambria Math" panose="02040503050406030204" pitchFamily="18" charset="0"/>
                          </a:rPr>
                          <m:t>𝜌</m:t>
                        </m:r>
                        <m:r>
                          <a:rPr lang="en-US" altLang="zh-CN" sz="1400" b="0" i="1" smtClean="0">
                            <a:solidFill>
                              <a:srgbClr val="FF0000"/>
                            </a:solidFill>
                            <a:latin typeface="Cambria Math" panose="02040503050406030204" pitchFamily="18" charset="0"/>
                          </a:rPr>
                          <m:t>𝑓</m:t>
                        </m:r>
                      </m:den>
                    </m:f>
                    <m:r>
                      <a:rPr lang="en-US" altLang="zh-CN" sz="1400" b="0" i="1" smtClean="0">
                        <a:solidFill>
                          <a:srgbClr val="FF0000"/>
                        </a:solidFill>
                        <a:latin typeface="Cambria Math" panose="02040503050406030204" pitchFamily="18" charset="0"/>
                      </a:rPr>
                      <m:t>;</m:t>
                    </m:r>
                    <m:sSub>
                      <m:sSubPr>
                        <m:ctrlPr>
                          <a:rPr lang="en-US" altLang="zh-CN" sz="1400" i="1">
                            <a:solidFill>
                              <a:srgbClr val="FF0000"/>
                            </a:solidFill>
                            <a:latin typeface="Cambria Math" panose="02040503050406030204" pitchFamily="18" charset="0"/>
                          </a:rPr>
                        </m:ctrlPr>
                      </m:sSubPr>
                      <m:e>
                        <m:r>
                          <a:rPr lang="en-US" altLang="zh-CN" sz="1400" b="0" i="1" smtClean="0">
                            <a:solidFill>
                              <a:srgbClr val="FF0000"/>
                            </a:solidFill>
                            <a:latin typeface="Cambria Math" panose="02040503050406030204" pitchFamily="18" charset="0"/>
                          </a:rPr>
                          <m:t>𝑉</m:t>
                        </m:r>
                      </m:e>
                      <m:sub>
                        <m:r>
                          <a:rPr lang="en-US" altLang="zh-CN" sz="1400" i="1">
                            <a:solidFill>
                              <a:srgbClr val="FF0000"/>
                            </a:solidFill>
                            <a:latin typeface="Cambria Math" panose="02040503050406030204" pitchFamily="18" charset="0"/>
                          </a:rPr>
                          <m:t>𝐸</m:t>
                        </m:r>
                      </m:sub>
                    </m:sSub>
                    <m:r>
                      <a:rPr lang="en-US" altLang="zh-CN" sz="1400" i="1">
                        <a:solidFill>
                          <a:srgbClr val="FF0000"/>
                        </a:solidFill>
                        <a:latin typeface="Cambria Math" panose="02040503050406030204" pitchFamily="18" charset="0"/>
                      </a:rPr>
                      <m:t>=</m:t>
                    </m:r>
                    <m:r>
                      <a:rPr lang="en-US" altLang="zh-CN" sz="1400" b="0" i="1" smtClean="0">
                        <a:solidFill>
                          <a:srgbClr val="FF0000"/>
                        </a:solidFill>
                        <a:latin typeface="Cambria Math" panose="02040503050406030204" pitchFamily="18" charset="0"/>
                      </a:rPr>
                      <m:t>−</m:t>
                    </m:r>
                    <m:f>
                      <m:fPr>
                        <m:ctrlPr>
                          <a:rPr lang="en-US" altLang="zh-CN" sz="1400" i="1">
                            <a:solidFill>
                              <a:srgbClr val="FF0000"/>
                            </a:solidFill>
                            <a:latin typeface="Cambria Math" panose="02040503050406030204" pitchFamily="18" charset="0"/>
                          </a:rPr>
                        </m:ctrlPr>
                      </m:fPr>
                      <m:num>
                        <m:r>
                          <a:rPr lang="zh-CN" altLang="en-US" sz="1400" i="1">
                            <a:solidFill>
                              <a:srgbClr val="FF0000"/>
                            </a:solidFill>
                            <a:latin typeface="Cambria Math" panose="02040503050406030204" pitchFamily="18" charset="0"/>
                          </a:rPr>
                          <m:t>𝜏</m:t>
                        </m:r>
                        <m:d>
                          <m:dPr>
                            <m:ctrlPr>
                              <a:rPr lang="en-US" altLang="zh-CN" sz="1400" i="1">
                                <a:solidFill>
                                  <a:srgbClr val="FF0000"/>
                                </a:solidFill>
                                <a:latin typeface="Cambria Math" panose="02040503050406030204" pitchFamily="18" charset="0"/>
                              </a:rPr>
                            </m:ctrlPr>
                          </m:dPr>
                          <m:e>
                            <m:r>
                              <a:rPr lang="en-US" altLang="zh-CN" sz="1400" b="0" i="1" smtClean="0">
                                <a:solidFill>
                                  <a:srgbClr val="FF0000"/>
                                </a:solidFill>
                                <a:latin typeface="Cambria Math" panose="02040503050406030204" pitchFamily="18" charset="0"/>
                              </a:rPr>
                              <m:t>𝑥</m:t>
                            </m:r>
                          </m:e>
                        </m:d>
                      </m:num>
                      <m:den>
                        <m:r>
                          <a:rPr lang="zh-CN" altLang="en-US" sz="1400" i="1">
                            <a:solidFill>
                              <a:srgbClr val="FF0000"/>
                            </a:solidFill>
                            <a:latin typeface="Cambria Math" panose="02040503050406030204" pitchFamily="18" charset="0"/>
                          </a:rPr>
                          <m:t>𝜌</m:t>
                        </m:r>
                        <m:r>
                          <a:rPr lang="en-US" altLang="zh-CN" sz="1400" i="1">
                            <a:solidFill>
                              <a:srgbClr val="FF0000"/>
                            </a:solidFill>
                            <a:latin typeface="Cambria Math" panose="02040503050406030204" pitchFamily="18" charset="0"/>
                          </a:rPr>
                          <m:t>𝑓</m:t>
                        </m:r>
                      </m:den>
                    </m:f>
                    <m:r>
                      <a:rPr lang="en-US" altLang="zh-CN" sz="1400" b="0" i="1" smtClean="0">
                        <a:solidFill>
                          <a:srgbClr val="FF0000"/>
                        </a:solidFill>
                        <a:latin typeface="Cambria Math" panose="02040503050406030204" pitchFamily="18" charset="0"/>
                      </a:rPr>
                      <m:t>.</m:t>
                    </m:r>
                  </m:oMath>
                </a14:m>
                <a:r>
                  <a:rPr lang="en-US" altLang="zh-CN" sz="1400" b="1" dirty="0">
                    <a:solidFill>
                      <a:srgbClr val="FF0000"/>
                    </a:solidFill>
                  </a:rPr>
                  <a:t>  </a:t>
                </a:r>
                <a:endParaRPr lang="en-US" altLang="zh-CN" sz="1200" b="1" dirty="0">
                  <a:solidFill>
                    <a:srgbClr val="FF0000"/>
                  </a:solidFill>
                </a:endParaRPr>
              </a:p>
              <a:p>
                <a:pPr>
                  <a:spcBef>
                    <a:spcPct val="40000"/>
                  </a:spcBef>
                </a:pPr>
                <a:r>
                  <a:rPr lang="en-US" altLang="zh-CN" sz="1400" dirty="0"/>
                  <a:t>Where </a:t>
                </a:r>
                <a14:m>
                  <m:oMath xmlns:m="http://schemas.openxmlformats.org/officeDocument/2006/math">
                    <m:r>
                      <a:rPr lang="zh-CN" altLang="en-US" sz="1400" i="1">
                        <a:solidFill>
                          <a:srgbClr val="FF0000"/>
                        </a:solidFill>
                        <a:latin typeface="Cambria Math" panose="02040503050406030204" pitchFamily="18" charset="0"/>
                      </a:rPr>
                      <m:t>𝜏</m:t>
                    </m:r>
                    <m:d>
                      <m:dPr>
                        <m:ctrlPr>
                          <a:rPr lang="en-US" altLang="zh-CN" sz="1400" i="1">
                            <a:solidFill>
                              <a:srgbClr val="FF0000"/>
                            </a:solidFill>
                            <a:latin typeface="Cambria Math" panose="02040503050406030204" pitchFamily="18" charset="0"/>
                          </a:rPr>
                        </m:ctrlPr>
                      </m:dPr>
                      <m:e>
                        <m:r>
                          <a:rPr lang="en-US" altLang="zh-CN" sz="1400" i="1">
                            <a:solidFill>
                              <a:srgbClr val="FF0000"/>
                            </a:solidFill>
                            <a:latin typeface="Cambria Math" panose="02040503050406030204" pitchFamily="18" charset="0"/>
                          </a:rPr>
                          <m:t>𝑥</m:t>
                        </m:r>
                      </m:e>
                    </m:d>
                  </m:oMath>
                </a14:m>
                <a:r>
                  <a:rPr lang="en-US" altLang="zh-CN" sz="1400" dirty="0"/>
                  <a:t> and </a:t>
                </a:r>
                <a14:m>
                  <m:oMath xmlns:m="http://schemas.openxmlformats.org/officeDocument/2006/math">
                    <m:r>
                      <a:rPr lang="zh-CN" altLang="en-US" sz="1400" i="1">
                        <a:solidFill>
                          <a:srgbClr val="FF0000"/>
                        </a:solidFill>
                        <a:latin typeface="Cambria Math" panose="02040503050406030204" pitchFamily="18" charset="0"/>
                      </a:rPr>
                      <m:t>𝜏</m:t>
                    </m:r>
                    <m:d>
                      <m:dPr>
                        <m:ctrlPr>
                          <a:rPr lang="en-US" altLang="zh-CN" sz="1400" i="1">
                            <a:solidFill>
                              <a:srgbClr val="FF0000"/>
                            </a:solidFill>
                            <a:latin typeface="Cambria Math" panose="02040503050406030204" pitchFamily="18" charset="0"/>
                          </a:rPr>
                        </m:ctrlPr>
                      </m:dPr>
                      <m:e>
                        <m:r>
                          <a:rPr lang="en-US" altLang="zh-CN" sz="1400" b="0" i="1" smtClean="0">
                            <a:solidFill>
                              <a:srgbClr val="FF0000"/>
                            </a:solidFill>
                            <a:latin typeface="Cambria Math" panose="02040503050406030204" pitchFamily="18" charset="0"/>
                          </a:rPr>
                          <m:t>𝑦</m:t>
                        </m:r>
                      </m:e>
                    </m:d>
                  </m:oMath>
                </a14:m>
                <a:r>
                  <a:rPr lang="en-US" altLang="zh-CN" sz="1400" dirty="0"/>
                  <a:t> are the wind stresses The transport is to the right of the wind in the northern hemisphere, where the Coriolis parameter f is positive. The Ekman transport is </a:t>
                </a:r>
                <a:r>
                  <a:rPr lang="en-US" altLang="zh-CN" sz="1400" i="1" dirty="0"/>
                  <a:t>exactly</a:t>
                </a:r>
                <a:r>
                  <a:rPr lang="en-US" altLang="zh-CN" sz="1400" dirty="0"/>
                  <a:t> perpendicular to the direction of the wind.  The transport </a:t>
                </a:r>
                <a:r>
                  <a:rPr lang="en-US" altLang="zh-CN" sz="1400" i="1" dirty="0"/>
                  <a:t>and</a:t>
                </a:r>
                <a:r>
                  <a:rPr lang="en-US" altLang="zh-CN" sz="1400" dirty="0"/>
                  <a:t> its direction depend </a:t>
                </a:r>
                <a:r>
                  <a:rPr lang="en-US" altLang="zh-CN" sz="1400" i="1" dirty="0">
                    <a:solidFill>
                      <a:srgbClr val="FF0000"/>
                    </a:solidFill>
                  </a:rPr>
                  <a:t>only</a:t>
                </a:r>
                <a:r>
                  <a:rPr lang="en-US" altLang="zh-CN" sz="1400" dirty="0"/>
                  <a:t> on wind stress and latitude; they are completely independent of eddy viscosity. </a:t>
                </a:r>
              </a:p>
            </p:txBody>
          </p:sp>
        </mc:Choice>
        <mc:Fallback xmlns="">
          <p:sp>
            <p:nvSpPr>
              <p:cNvPr id="11267" name="Rectangle 3"/>
              <p:cNvSpPr>
                <a:spLocks noGrp="1" noRot="1" noChangeAspect="1" noMove="1" noResize="1" noEditPoints="1" noAdjustHandles="1" noChangeArrowheads="1" noChangeShapeType="1" noTextEdit="1"/>
              </p:cNvSpPr>
              <p:nvPr>
                <p:ph type="body" idx="1"/>
              </p:nvPr>
            </p:nvSpPr>
            <p:spPr>
              <a:xfrm>
                <a:off x="4058469" y="864000"/>
                <a:ext cx="4834011" cy="3075902"/>
              </a:xfrm>
              <a:blipFill>
                <a:blip r:embed="rId2"/>
                <a:stretch>
                  <a:fillRect t="-397"/>
                </a:stretch>
              </a:blipFill>
            </p:spPr>
            <p:txBody>
              <a:bodyPr/>
              <a:lstStyle/>
              <a:p>
                <a:r>
                  <a:rPr lang="zh-CN" altLang="en-US">
                    <a:noFill/>
                  </a:rPr>
                  <a:t> </a:t>
                </a:r>
              </a:p>
            </p:txBody>
          </p:sp>
        </mc:Fallback>
      </mc:AlternateContent>
      <p:pic>
        <p:nvPicPr>
          <p:cNvPr id="11268" name="Picture 4"/>
          <p:cNvPicPr>
            <a:picLocks noChangeAspect="1" noChangeArrowheads="1"/>
          </p:cNvPicPr>
          <p:nvPr/>
        </p:nvPicPr>
        <p:blipFill>
          <a:blip r:embed="rId3" cstate="print"/>
          <a:srcRect/>
          <a:stretch>
            <a:fillRect/>
          </a:stretch>
        </p:blipFill>
        <p:spPr bwMode="auto">
          <a:xfrm>
            <a:off x="467544" y="915566"/>
            <a:ext cx="3590925" cy="271938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9461" name="Rectangle 5"/>
              <p:cNvSpPr>
                <a:spLocks noChangeArrowheads="1"/>
              </p:cNvSpPr>
              <p:nvPr/>
            </p:nvSpPr>
            <p:spPr bwMode="auto">
              <a:xfrm>
                <a:off x="576400" y="3939902"/>
                <a:ext cx="7596000" cy="646331"/>
              </a:xfrm>
              <a:prstGeom prst="rect">
                <a:avLst/>
              </a:prstGeom>
              <a:noFill/>
              <a:ln w="9525" algn="ctr">
                <a:noFill/>
                <a:miter lim="800000"/>
                <a:headEnd/>
                <a:tailEnd/>
              </a:ln>
            </p:spPr>
            <p:txBody>
              <a:bodyPr>
                <a:spAutoFit/>
              </a:bodyPr>
              <a:lstStyle/>
              <a:p>
                <a:pPr>
                  <a:spcBef>
                    <a:spcPct val="40000"/>
                  </a:spcBef>
                  <a:buClr>
                    <a:schemeClr val="accent1"/>
                  </a:buClr>
                  <a:buSzPct val="75000"/>
                  <a:buFont typeface="Wingdings" pitchFamily="2" charset="2"/>
                  <a:buNone/>
                  <a:defRPr/>
                </a:pPr>
                <a:r>
                  <a:rPr lang="en-US" altLang="zh-CN" b="0" dirty="0">
                    <a:latin typeface="+mn-lt"/>
                  </a:rPr>
                  <a:t>Typical size: for wind stress </a:t>
                </a:r>
                <a14:m>
                  <m:oMath xmlns:m="http://schemas.openxmlformats.org/officeDocument/2006/math">
                    <m:r>
                      <a:rPr lang="en-US" altLang="zh-CN" b="0" i="1" smtClean="0">
                        <a:solidFill>
                          <a:srgbClr val="FF0000"/>
                        </a:solidFill>
                        <a:latin typeface="Cambria Math" panose="02040503050406030204" pitchFamily="18" charset="0"/>
                      </a:rPr>
                      <m:t>0.1</m:t>
                    </m:r>
                    <m:r>
                      <a:rPr lang="en-US" altLang="zh-CN" b="0" i="1" smtClean="0">
                        <a:solidFill>
                          <a:srgbClr val="FF0000"/>
                        </a:solidFill>
                        <a:latin typeface="Cambria Math" panose="02040503050406030204" pitchFamily="18" charset="0"/>
                      </a:rPr>
                      <m:t>𝑁</m:t>
                    </m:r>
                    <m:r>
                      <a:rPr lang="en-US" altLang="zh-CN" b="0" i="1" smtClean="0">
                        <a:solidFill>
                          <a:srgbClr val="FF0000"/>
                        </a:solidFill>
                        <a:latin typeface="Cambria Math" panose="02040503050406030204" pitchFamily="18" charset="0"/>
                      </a:rPr>
                      <m:t>/</m:t>
                    </m:r>
                    <m:sSup>
                      <m:sSupPr>
                        <m:ctrlPr>
                          <a:rPr lang="en-US" altLang="zh-CN" b="0" i="1" smtClean="0">
                            <a:solidFill>
                              <a:srgbClr val="FF0000"/>
                            </a:solidFill>
                            <a:latin typeface="Cambria Math" panose="02040503050406030204" pitchFamily="18" charset="0"/>
                          </a:rPr>
                        </m:ctrlPr>
                      </m:sSupPr>
                      <m:e>
                        <m:r>
                          <a:rPr lang="en-US" altLang="zh-CN" b="0" i="1" smtClean="0">
                            <a:solidFill>
                              <a:srgbClr val="FF0000"/>
                            </a:solidFill>
                            <a:latin typeface="Cambria Math" panose="02040503050406030204" pitchFamily="18" charset="0"/>
                          </a:rPr>
                          <m:t>𝑚</m:t>
                        </m:r>
                      </m:e>
                      <m:sup>
                        <m:r>
                          <a:rPr lang="en-US" altLang="zh-CN" b="0" i="1" smtClean="0">
                            <a:solidFill>
                              <a:srgbClr val="FF0000"/>
                            </a:solidFill>
                            <a:latin typeface="Cambria Math" panose="02040503050406030204" pitchFamily="18" charset="0"/>
                          </a:rPr>
                          <m:t>2</m:t>
                        </m:r>
                      </m:sup>
                    </m:sSup>
                  </m:oMath>
                </a14:m>
                <a:r>
                  <a:rPr lang="en-US" altLang="zh-CN" b="0" dirty="0">
                    <a:latin typeface="+mn-lt"/>
                  </a:rPr>
                  <a:t>, </a:t>
                </a:r>
                <a14:m>
                  <m:oMath xmlns:m="http://schemas.openxmlformats.org/officeDocument/2006/math">
                    <m:sSub>
                      <m:sSubPr>
                        <m:ctrlPr>
                          <a:rPr lang="en-US" altLang="zh-CN" b="0" i="1">
                            <a:solidFill>
                              <a:srgbClr val="FF0000"/>
                            </a:solidFill>
                            <a:latin typeface="Cambria Math" panose="02040503050406030204" pitchFamily="18" charset="0"/>
                          </a:rPr>
                        </m:ctrlPr>
                      </m:sSubPr>
                      <m:e>
                        <m:r>
                          <a:rPr lang="en-US" altLang="zh-CN" b="0" i="1">
                            <a:solidFill>
                              <a:srgbClr val="FF0000"/>
                            </a:solidFill>
                            <a:latin typeface="Cambria Math" panose="02040503050406030204" pitchFamily="18" charset="0"/>
                          </a:rPr>
                          <m:t>𝑈</m:t>
                        </m:r>
                      </m:e>
                      <m:sub>
                        <m:r>
                          <a:rPr lang="en-US" altLang="zh-CN" b="0" i="1">
                            <a:solidFill>
                              <a:srgbClr val="FF0000"/>
                            </a:solidFill>
                            <a:latin typeface="Cambria Math" panose="02040503050406030204" pitchFamily="18" charset="0"/>
                          </a:rPr>
                          <m:t>𝐸</m:t>
                        </m:r>
                      </m:sub>
                    </m:sSub>
                    <m:r>
                      <a:rPr lang="en-US" altLang="zh-CN" b="0" i="1" smtClean="0">
                        <a:solidFill>
                          <a:srgbClr val="FF0000"/>
                        </a:solidFill>
                        <a:latin typeface="Cambria Math" panose="02040503050406030204" pitchFamily="18" charset="0"/>
                      </a:rPr>
                      <m:t>=1</m:t>
                    </m:r>
                    <m:sSup>
                      <m:sSupPr>
                        <m:ctrlPr>
                          <a:rPr lang="en-US" altLang="zh-CN" b="0" i="1" smtClean="0">
                            <a:solidFill>
                              <a:srgbClr val="FF0000"/>
                            </a:solidFill>
                            <a:latin typeface="Cambria Math" panose="02040503050406030204" pitchFamily="18" charset="0"/>
                          </a:rPr>
                        </m:ctrlPr>
                      </m:sSupPr>
                      <m:e>
                        <m:r>
                          <a:rPr lang="en-US" altLang="zh-CN" b="0" i="1" smtClean="0">
                            <a:solidFill>
                              <a:srgbClr val="FF0000"/>
                            </a:solidFill>
                            <a:latin typeface="Cambria Math" panose="02040503050406030204" pitchFamily="18" charset="0"/>
                          </a:rPr>
                          <m:t>𝑚</m:t>
                        </m:r>
                      </m:e>
                      <m:sup>
                        <m:r>
                          <a:rPr lang="en-US" altLang="zh-CN" b="0" i="1" smtClean="0">
                            <a:solidFill>
                              <a:srgbClr val="FF0000"/>
                            </a:solidFill>
                            <a:latin typeface="Cambria Math" panose="02040503050406030204" pitchFamily="18" charset="0"/>
                          </a:rPr>
                          <m:t>2</m:t>
                        </m:r>
                      </m:sup>
                    </m:sSup>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𝑠</m:t>
                    </m:r>
                  </m:oMath>
                </a14:m>
                <a:r>
                  <a:rPr lang="en-US" altLang="zh-CN" b="0" dirty="0">
                    <a:latin typeface="+mn-lt"/>
                  </a:rPr>
                  <a:t>. Integrate over width of ocean, say 5000 km, get total transport of </a:t>
                </a:r>
                <a14:m>
                  <m:oMath xmlns:m="http://schemas.openxmlformats.org/officeDocument/2006/math">
                    <m:r>
                      <a:rPr lang="en-US" altLang="zh-CN" b="0" i="1" smtClean="0">
                        <a:solidFill>
                          <a:srgbClr val="FF0000"/>
                        </a:solidFill>
                        <a:latin typeface="Cambria Math" panose="02040503050406030204" pitchFamily="18" charset="0"/>
                      </a:rPr>
                      <m:t>5</m:t>
                    </m:r>
                    <m:r>
                      <a:rPr lang="en-US" altLang="zh-CN" b="0" i="1" smtClean="0">
                        <a:solidFill>
                          <a:srgbClr val="FF0000"/>
                        </a:solidFill>
                        <a:latin typeface="Cambria Math" panose="02040503050406030204" pitchFamily="18" charset="0"/>
                        <a:ea typeface="Cambria Math" panose="02040503050406030204" pitchFamily="18" charset="0"/>
                      </a:rPr>
                      <m:t>×</m:t>
                    </m:r>
                    <m:sSup>
                      <m:sSupPr>
                        <m:ctrlPr>
                          <a:rPr lang="en-US" altLang="zh-CN" b="0" i="1" smtClean="0">
                            <a:solidFill>
                              <a:srgbClr val="FF0000"/>
                            </a:solidFill>
                            <a:latin typeface="Cambria Math" panose="02040503050406030204" pitchFamily="18" charset="0"/>
                            <a:ea typeface="Cambria Math" panose="02040503050406030204" pitchFamily="18" charset="0"/>
                          </a:rPr>
                        </m:ctrlPr>
                      </m:sSupPr>
                      <m:e>
                        <m:r>
                          <a:rPr lang="en-US" altLang="zh-CN" b="0" i="1" smtClean="0">
                            <a:solidFill>
                              <a:srgbClr val="FF0000"/>
                            </a:solidFill>
                            <a:latin typeface="Cambria Math" panose="02040503050406030204" pitchFamily="18" charset="0"/>
                            <a:ea typeface="Cambria Math" panose="02040503050406030204" pitchFamily="18" charset="0"/>
                          </a:rPr>
                          <m:t>10</m:t>
                        </m:r>
                      </m:e>
                      <m:sup>
                        <m:r>
                          <a:rPr lang="en-US" altLang="zh-CN" b="0" i="1" smtClean="0">
                            <a:solidFill>
                              <a:srgbClr val="FF0000"/>
                            </a:solidFill>
                            <a:latin typeface="Cambria Math" panose="02040503050406030204" pitchFamily="18" charset="0"/>
                            <a:ea typeface="Cambria Math" panose="02040503050406030204" pitchFamily="18" charset="0"/>
                          </a:rPr>
                          <m:t>6</m:t>
                        </m:r>
                      </m:sup>
                    </m:sSup>
                    <m:r>
                      <a:rPr lang="en-US" altLang="zh-CN" b="0" i="1" smtClean="0">
                        <a:solidFill>
                          <a:srgbClr val="FF0000"/>
                        </a:solidFill>
                        <a:latin typeface="Cambria Math" panose="02040503050406030204" pitchFamily="18" charset="0"/>
                        <a:ea typeface="Cambria Math" panose="02040503050406030204" pitchFamily="18" charset="0"/>
                      </a:rPr>
                      <m:t> </m:t>
                    </m:r>
                    <m:sSup>
                      <m:sSupPr>
                        <m:ctrlPr>
                          <a:rPr lang="en-US" altLang="zh-CN" b="0" i="1">
                            <a:solidFill>
                              <a:srgbClr val="FF0000"/>
                            </a:solidFill>
                            <a:latin typeface="Cambria Math" panose="02040503050406030204" pitchFamily="18" charset="0"/>
                          </a:rPr>
                        </m:ctrlPr>
                      </m:sSupPr>
                      <m:e>
                        <m:r>
                          <a:rPr lang="en-US" altLang="zh-CN" b="0" i="1">
                            <a:solidFill>
                              <a:srgbClr val="FF0000"/>
                            </a:solidFill>
                            <a:latin typeface="Cambria Math" panose="02040503050406030204" pitchFamily="18" charset="0"/>
                          </a:rPr>
                          <m:t>𝑚</m:t>
                        </m:r>
                      </m:e>
                      <m:sup>
                        <m:r>
                          <a:rPr lang="en-US" altLang="zh-CN" b="0" i="1" smtClean="0">
                            <a:solidFill>
                              <a:srgbClr val="FF0000"/>
                            </a:solidFill>
                            <a:latin typeface="Cambria Math" panose="02040503050406030204" pitchFamily="18" charset="0"/>
                          </a:rPr>
                          <m:t>3</m:t>
                        </m:r>
                      </m:sup>
                    </m:sSup>
                    <m:r>
                      <a:rPr lang="en-US" altLang="zh-CN" b="0" i="1">
                        <a:solidFill>
                          <a:srgbClr val="FF0000"/>
                        </a:solidFill>
                        <a:latin typeface="Cambria Math" panose="02040503050406030204" pitchFamily="18" charset="0"/>
                      </a:rPr>
                      <m:t>/</m:t>
                    </m:r>
                    <m:r>
                      <a:rPr lang="en-US" altLang="zh-CN" b="0" i="1">
                        <a:solidFill>
                          <a:srgbClr val="FF0000"/>
                        </a:solidFill>
                        <a:latin typeface="Cambria Math" panose="02040503050406030204" pitchFamily="18" charset="0"/>
                      </a:rPr>
                      <m:t>𝑠</m:t>
                    </m:r>
                    <m:r>
                      <a:rPr lang="en-US" altLang="zh-CN" b="0" i="1">
                        <a:solidFill>
                          <a:srgbClr val="FF0000"/>
                        </a:solidFill>
                        <a:latin typeface="Cambria Math" panose="02040503050406030204" pitchFamily="18" charset="0"/>
                        <a:ea typeface="Cambria Math" panose="02040503050406030204" pitchFamily="18" charset="0"/>
                      </a:rPr>
                      <m:t>=5</m:t>
                    </m:r>
                    <m:r>
                      <a:rPr lang="en-US" altLang="zh-CN" b="0" i="1">
                        <a:solidFill>
                          <a:srgbClr val="FF0000"/>
                        </a:solidFill>
                        <a:latin typeface="Cambria Math" panose="02040503050406030204" pitchFamily="18" charset="0"/>
                        <a:ea typeface="Cambria Math" panose="02040503050406030204" pitchFamily="18" charset="0"/>
                      </a:rPr>
                      <m:t>𝑆𝑣</m:t>
                    </m:r>
                  </m:oMath>
                </a14:m>
                <a:r>
                  <a:rPr lang="en-US" altLang="zh-CN" b="0" dirty="0">
                    <a:latin typeface="+mn-lt"/>
                  </a:rPr>
                  <a:t>.</a:t>
                </a:r>
              </a:p>
            </p:txBody>
          </p:sp>
        </mc:Choice>
        <mc:Fallback xmlns="">
          <p:sp>
            <p:nvSpPr>
              <p:cNvPr id="19461" name="Rectangle 5"/>
              <p:cNvSpPr>
                <a:spLocks noRot="1" noChangeAspect="1" noMove="1" noResize="1" noEditPoints="1" noAdjustHandles="1" noChangeArrowheads="1" noChangeShapeType="1" noTextEdit="1"/>
              </p:cNvSpPr>
              <p:nvPr/>
            </p:nvSpPr>
            <p:spPr bwMode="auto">
              <a:xfrm>
                <a:off x="576400" y="3939902"/>
                <a:ext cx="7596000" cy="646331"/>
              </a:xfrm>
              <a:prstGeom prst="rect">
                <a:avLst/>
              </a:prstGeom>
              <a:blipFill>
                <a:blip r:embed="rId4"/>
                <a:stretch>
                  <a:fillRect l="-722" t="-5660" b="-13208"/>
                </a:stretch>
              </a:blipFill>
              <a:ln w="9525" algn="ctr">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40451663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56160" y="141685"/>
            <a:ext cx="5829300" cy="304800"/>
          </a:xfrm>
        </p:spPr>
        <p:txBody>
          <a:bodyPr/>
          <a:lstStyle/>
          <a:p>
            <a:r>
              <a:rPr lang="en-US" altLang="zh-CN"/>
              <a:t>Ekman Velocity</a:t>
            </a:r>
          </a:p>
        </p:txBody>
      </p:sp>
      <p:grpSp>
        <p:nvGrpSpPr>
          <p:cNvPr id="12291" name="组合 5"/>
          <p:cNvGrpSpPr>
            <a:grpSpLocks/>
          </p:cNvGrpSpPr>
          <p:nvPr/>
        </p:nvGrpSpPr>
        <p:grpSpPr bwMode="auto">
          <a:xfrm>
            <a:off x="2197894" y="684000"/>
            <a:ext cx="4838700" cy="4032647"/>
            <a:chOff x="1978025" y="981075"/>
            <a:chExt cx="5402263" cy="4981575"/>
          </a:xfrm>
        </p:grpSpPr>
        <p:pic>
          <p:nvPicPr>
            <p:cNvPr id="12292" name="Picture 7"/>
            <p:cNvPicPr>
              <a:picLocks noChangeAspect="1" noChangeArrowheads="1"/>
            </p:cNvPicPr>
            <p:nvPr/>
          </p:nvPicPr>
          <p:blipFill>
            <a:blip r:embed="rId3" cstate="print"/>
            <a:srcRect/>
            <a:stretch>
              <a:fillRect/>
            </a:stretch>
          </p:blipFill>
          <p:spPr bwMode="auto">
            <a:xfrm>
              <a:off x="1978025" y="3500438"/>
              <a:ext cx="5402263" cy="2462212"/>
            </a:xfrm>
            <a:prstGeom prst="rect">
              <a:avLst/>
            </a:prstGeom>
            <a:noFill/>
            <a:ln w="9525" algn="ctr">
              <a:noFill/>
              <a:miter lim="800000"/>
              <a:headEnd/>
              <a:tailEnd/>
            </a:ln>
          </p:spPr>
        </p:pic>
        <p:pic>
          <p:nvPicPr>
            <p:cNvPr id="12293" name="Picture 8"/>
            <p:cNvPicPr>
              <a:picLocks noChangeAspect="1" noChangeArrowheads="1"/>
            </p:cNvPicPr>
            <p:nvPr/>
          </p:nvPicPr>
          <p:blipFill>
            <a:blip r:embed="rId4" cstate="print"/>
            <a:srcRect/>
            <a:stretch>
              <a:fillRect/>
            </a:stretch>
          </p:blipFill>
          <p:spPr bwMode="auto">
            <a:xfrm>
              <a:off x="1979613" y="981075"/>
              <a:ext cx="5400675" cy="2589213"/>
            </a:xfrm>
            <a:prstGeom prst="rect">
              <a:avLst/>
            </a:prstGeom>
            <a:noFill/>
            <a:ln w="9525" algn="ctr">
              <a:noFill/>
              <a:miter lim="800000"/>
              <a:headEnd/>
              <a:tailEnd/>
            </a:ln>
          </p:spPr>
        </p:pic>
      </p:grpSp>
    </p:spTree>
    <p:extLst>
      <p:ext uri="{BB962C8B-B14F-4D97-AF65-F5344CB8AC3E}">
        <p14:creationId xmlns:p14="http://schemas.microsoft.com/office/powerpoint/2010/main" val="33961670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85900" y="135731"/>
            <a:ext cx="6172200" cy="329804"/>
          </a:xfrm>
        </p:spPr>
        <p:txBody>
          <a:bodyPr/>
          <a:lstStyle/>
          <a:p>
            <a:r>
              <a:rPr lang="en-US" altLang="zh-CN"/>
              <a:t>Surface Velocity</a:t>
            </a:r>
          </a:p>
        </p:txBody>
      </p:sp>
      <mc:AlternateContent xmlns:mc="http://schemas.openxmlformats.org/markup-compatibility/2006" xmlns:a14="http://schemas.microsoft.com/office/drawing/2010/main">
        <mc:Choice Requires="a14">
          <p:sp>
            <p:nvSpPr>
              <p:cNvPr id="13315" name="Rectangle 3"/>
              <p:cNvSpPr>
                <a:spLocks noGrp="1" noChangeArrowheads="1"/>
              </p:cNvSpPr>
              <p:nvPr>
                <p:ph type="body" idx="1"/>
              </p:nvPr>
            </p:nvSpPr>
            <p:spPr>
              <a:xfrm>
                <a:off x="4788024" y="843558"/>
                <a:ext cx="3888432" cy="2232248"/>
              </a:xfrm>
            </p:spPr>
            <p:txBody>
              <a:bodyPr/>
              <a:lstStyle/>
              <a:p>
                <a:pPr>
                  <a:lnSpc>
                    <a:spcPct val="150000"/>
                  </a:lnSpc>
                  <a:spcBef>
                    <a:spcPct val="40000"/>
                  </a:spcBef>
                  <a:buFont typeface="Wingdings" pitchFamily="2" charset="2"/>
                  <a:buNone/>
                </a:pPr>
                <a:r>
                  <a:rPr lang="en-US" altLang="zh-CN" sz="1800" dirty="0"/>
                  <a:t>For eddy viscosity </a:t>
                </a:r>
                <a14:m>
                  <m:oMath xmlns:m="http://schemas.openxmlformats.org/officeDocument/2006/math">
                    <m:sSub>
                      <m:sSubPr>
                        <m:ctrlPr>
                          <a:rPr lang="en-US" altLang="zh-CN" sz="1800" i="1">
                            <a:solidFill>
                              <a:srgbClr val="FF0000"/>
                            </a:solidFill>
                            <a:latin typeface="Cambria Math" panose="02040503050406030204" pitchFamily="18" charset="0"/>
                          </a:rPr>
                        </m:ctrlPr>
                      </m:sSubPr>
                      <m:e>
                        <m:r>
                          <a:rPr lang="en-US" altLang="zh-CN" sz="1800" i="1">
                            <a:solidFill>
                              <a:srgbClr val="FF0000"/>
                            </a:solidFill>
                            <a:latin typeface="Cambria Math" panose="02040503050406030204" pitchFamily="18" charset="0"/>
                          </a:rPr>
                          <m:t>𝐴</m:t>
                        </m:r>
                      </m:e>
                      <m:sub>
                        <m:r>
                          <a:rPr lang="en-US" altLang="zh-CN" sz="1800" i="1">
                            <a:solidFill>
                              <a:srgbClr val="FF0000"/>
                            </a:solidFill>
                            <a:latin typeface="Cambria Math" panose="02040503050406030204" pitchFamily="18" charset="0"/>
                          </a:rPr>
                          <m:t>𝑣</m:t>
                        </m:r>
                      </m:sub>
                    </m:sSub>
                    <m:r>
                      <a:rPr lang="en-US" altLang="zh-CN" sz="1800" i="1">
                        <a:solidFill>
                          <a:srgbClr val="FF0000"/>
                        </a:solidFill>
                        <a:latin typeface="Cambria Math" panose="02040503050406030204" pitchFamily="18" charset="0"/>
                      </a:rPr>
                      <m:t>=0.05 </m:t>
                    </m:r>
                    <m:sSup>
                      <m:sSupPr>
                        <m:ctrlPr>
                          <a:rPr lang="en-US" altLang="zh-CN" sz="1800" i="1">
                            <a:solidFill>
                              <a:srgbClr val="FF0000"/>
                            </a:solidFill>
                            <a:latin typeface="Cambria Math" panose="02040503050406030204" pitchFamily="18" charset="0"/>
                          </a:rPr>
                        </m:ctrlPr>
                      </m:sSupPr>
                      <m:e>
                        <m:r>
                          <a:rPr lang="en-US" altLang="zh-CN" sz="1800" i="1">
                            <a:solidFill>
                              <a:srgbClr val="FF0000"/>
                            </a:solidFill>
                            <a:latin typeface="Cambria Math" panose="02040503050406030204" pitchFamily="18" charset="0"/>
                          </a:rPr>
                          <m:t>𝑚</m:t>
                        </m:r>
                      </m:e>
                      <m:sup>
                        <m:r>
                          <a:rPr lang="en-US" altLang="zh-CN" sz="1800" i="1">
                            <a:solidFill>
                              <a:srgbClr val="FF0000"/>
                            </a:solidFill>
                            <a:latin typeface="Cambria Math" panose="02040503050406030204" pitchFamily="18" charset="0"/>
                          </a:rPr>
                          <m:t>2</m:t>
                        </m:r>
                      </m:sup>
                    </m:sSup>
                    <m:r>
                      <a:rPr lang="en-US" altLang="zh-CN" sz="1800" i="1">
                        <a:solidFill>
                          <a:srgbClr val="FF0000"/>
                        </a:solidFill>
                        <a:latin typeface="Cambria Math" panose="02040503050406030204" pitchFamily="18" charset="0"/>
                      </a:rPr>
                      <m:t>/</m:t>
                    </m:r>
                    <m:r>
                      <a:rPr lang="en-US" altLang="zh-CN" sz="1800" i="1">
                        <a:solidFill>
                          <a:srgbClr val="FF0000"/>
                        </a:solidFill>
                        <a:latin typeface="Cambria Math" panose="02040503050406030204" pitchFamily="18" charset="0"/>
                      </a:rPr>
                      <m:t>𝑠</m:t>
                    </m:r>
                  </m:oMath>
                </a14:m>
                <a:r>
                  <a:rPr lang="en-US" altLang="zh-CN" sz="1800" dirty="0"/>
                  <a:t>,</a:t>
                </a:r>
              </a:p>
              <a:p>
                <a:pPr>
                  <a:lnSpc>
                    <a:spcPct val="150000"/>
                  </a:lnSpc>
                  <a:spcBef>
                    <a:spcPct val="40000"/>
                  </a:spcBef>
                  <a:buFont typeface="Wingdings" pitchFamily="2" charset="2"/>
                  <a:buNone/>
                </a:pPr>
                <a:r>
                  <a:rPr lang="en-US" altLang="zh-CN" sz="1800" dirty="0"/>
                  <a:t> and wind stress </a:t>
                </a:r>
                <a14:m>
                  <m:oMath xmlns:m="http://schemas.openxmlformats.org/officeDocument/2006/math">
                    <m:r>
                      <a:rPr lang="zh-CN" altLang="en-US" sz="1800" i="1" smtClean="0">
                        <a:solidFill>
                          <a:srgbClr val="FF0000"/>
                        </a:solidFill>
                        <a:latin typeface="Cambria Math" panose="02040503050406030204" pitchFamily="18" charset="0"/>
                      </a:rPr>
                      <m:t>𝜏</m:t>
                    </m:r>
                    <m:r>
                      <a:rPr lang="en-US" altLang="zh-CN" sz="1800" i="1">
                        <a:solidFill>
                          <a:srgbClr val="FF0000"/>
                        </a:solidFill>
                        <a:latin typeface="Cambria Math" panose="02040503050406030204" pitchFamily="18" charset="0"/>
                      </a:rPr>
                      <m:t>=0.</m:t>
                    </m:r>
                    <m:r>
                      <a:rPr lang="en-US" altLang="zh-CN" sz="1800" b="0" i="1" smtClean="0">
                        <a:solidFill>
                          <a:srgbClr val="FF0000"/>
                        </a:solidFill>
                        <a:latin typeface="Cambria Math" panose="02040503050406030204" pitchFamily="18" charset="0"/>
                      </a:rPr>
                      <m:t>1</m:t>
                    </m:r>
                    <m:r>
                      <a:rPr lang="en-US" altLang="zh-CN" sz="1800" i="1">
                        <a:solidFill>
                          <a:srgbClr val="FF0000"/>
                        </a:solidFill>
                        <a:latin typeface="Cambria Math" panose="02040503050406030204" pitchFamily="18" charset="0"/>
                      </a:rPr>
                      <m:t> </m:t>
                    </m:r>
                    <m:r>
                      <a:rPr lang="en-US" altLang="zh-CN" sz="1800" b="0" i="1" smtClean="0">
                        <a:solidFill>
                          <a:srgbClr val="FF0000"/>
                        </a:solidFill>
                        <a:latin typeface="Cambria Math" panose="02040503050406030204" pitchFamily="18" charset="0"/>
                      </a:rPr>
                      <m:t>𝑁</m:t>
                    </m:r>
                    <m:r>
                      <a:rPr lang="en-US" altLang="zh-CN" sz="1800" b="0" i="1" smtClean="0">
                        <a:solidFill>
                          <a:srgbClr val="FF0000"/>
                        </a:solidFill>
                        <a:latin typeface="Cambria Math" panose="02040503050406030204" pitchFamily="18" charset="0"/>
                      </a:rPr>
                      <m:t>/</m:t>
                    </m:r>
                    <m:sSup>
                      <m:sSupPr>
                        <m:ctrlPr>
                          <a:rPr lang="en-US" altLang="zh-CN" sz="1800" i="1">
                            <a:solidFill>
                              <a:srgbClr val="FF0000"/>
                            </a:solidFill>
                            <a:latin typeface="Cambria Math" panose="02040503050406030204" pitchFamily="18" charset="0"/>
                          </a:rPr>
                        </m:ctrlPr>
                      </m:sSupPr>
                      <m:e>
                        <m:r>
                          <a:rPr lang="en-US" altLang="zh-CN" sz="1800" i="1">
                            <a:solidFill>
                              <a:srgbClr val="FF0000"/>
                            </a:solidFill>
                            <a:latin typeface="Cambria Math" panose="02040503050406030204" pitchFamily="18" charset="0"/>
                          </a:rPr>
                          <m:t>𝑚</m:t>
                        </m:r>
                      </m:e>
                      <m:sup>
                        <m:r>
                          <a:rPr lang="en-US" altLang="zh-CN" sz="1800" i="1">
                            <a:solidFill>
                              <a:srgbClr val="FF0000"/>
                            </a:solidFill>
                            <a:latin typeface="Cambria Math" panose="02040503050406030204" pitchFamily="18" charset="0"/>
                          </a:rPr>
                          <m:t>2</m:t>
                        </m:r>
                      </m:sup>
                    </m:sSup>
                    <m:r>
                      <a:rPr lang="en-US" altLang="zh-CN" sz="1800" i="1">
                        <a:solidFill>
                          <a:srgbClr val="FF0000"/>
                        </a:solidFill>
                        <a:latin typeface="Cambria Math" panose="02040503050406030204" pitchFamily="18" charset="0"/>
                      </a:rPr>
                      <m:t> </m:t>
                    </m:r>
                  </m:oMath>
                </a14:m>
                <a:r>
                  <a:rPr lang="en-US" altLang="zh-CN" sz="1800" dirty="0"/>
                  <a:t>, </a:t>
                </a:r>
                <a:endParaRPr lang="en-US" altLang="zh-CN" sz="1800" i="1" dirty="0">
                  <a:solidFill>
                    <a:srgbClr val="FF0000"/>
                  </a:solidFill>
                  <a:latin typeface="Cambria Math" panose="02040503050406030204" pitchFamily="18" charset="0"/>
                </a:endParaRPr>
              </a:p>
              <a:p>
                <a:pPr>
                  <a:lnSpc>
                    <a:spcPct val="150000"/>
                  </a:lnSpc>
                  <a:spcBef>
                    <a:spcPct val="40000"/>
                  </a:spcBef>
                  <a:buFont typeface="Wingdings" pitchFamily="2" charset="2"/>
                  <a:buNone/>
                </a:pPr>
                <a14:m>
                  <m:oMath xmlns:m="http://schemas.openxmlformats.org/officeDocument/2006/math">
                    <m:sSub>
                      <m:sSubPr>
                        <m:ctrlPr>
                          <a:rPr lang="en-US" altLang="zh-CN" sz="1800" i="1">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𝑉</m:t>
                        </m:r>
                      </m:e>
                      <m:sub>
                        <m:r>
                          <a:rPr lang="en-US" altLang="zh-CN" sz="1800" b="0" i="1" smtClean="0">
                            <a:solidFill>
                              <a:srgbClr val="FF0000"/>
                            </a:solidFill>
                            <a:latin typeface="Cambria Math" panose="02040503050406030204" pitchFamily="18" charset="0"/>
                          </a:rPr>
                          <m:t>0</m:t>
                        </m:r>
                      </m:sub>
                    </m:sSub>
                    <m:r>
                      <a:rPr lang="en-US" altLang="zh-CN" sz="1800" i="1">
                        <a:solidFill>
                          <a:srgbClr val="FF0000"/>
                        </a:solidFill>
                        <a:latin typeface="Cambria Math" panose="02040503050406030204" pitchFamily="18" charset="0"/>
                      </a:rPr>
                      <m:t>=</m:t>
                    </m:r>
                    <m:r>
                      <a:rPr lang="zh-CN" altLang="en-US" sz="1800" i="1" smtClean="0">
                        <a:solidFill>
                          <a:srgbClr val="FF0000"/>
                        </a:solidFill>
                        <a:latin typeface="Cambria Math" panose="02040503050406030204" pitchFamily="18" charset="0"/>
                      </a:rPr>
                      <m:t>𝜏</m:t>
                    </m:r>
                    <m:r>
                      <a:rPr lang="en-US" altLang="zh-CN" sz="1800" b="0" i="1" smtClean="0">
                        <a:solidFill>
                          <a:srgbClr val="FF0000"/>
                        </a:solidFill>
                        <a:latin typeface="Cambria Math" panose="02040503050406030204" pitchFamily="18" charset="0"/>
                      </a:rPr>
                      <m:t>/</m:t>
                    </m:r>
                    <m:sSup>
                      <m:sSupPr>
                        <m:ctrlPr>
                          <a:rPr lang="en-US" altLang="zh-CN" sz="1800" b="0" i="1" smtClean="0">
                            <a:solidFill>
                              <a:srgbClr val="FF0000"/>
                            </a:solidFill>
                            <a:latin typeface="Cambria Math" panose="02040503050406030204" pitchFamily="18" charset="0"/>
                          </a:rPr>
                        </m:ctrlPr>
                      </m:sSupPr>
                      <m:e>
                        <m:r>
                          <a:rPr lang="en-US" altLang="zh-CN" sz="1800" b="0" i="1" smtClean="0">
                            <a:solidFill>
                              <a:srgbClr val="FF0000"/>
                            </a:solidFill>
                            <a:latin typeface="Cambria Math" panose="02040503050406030204" pitchFamily="18" charset="0"/>
                          </a:rPr>
                          <m:t>(</m:t>
                        </m:r>
                        <m:sSup>
                          <m:sSupPr>
                            <m:ctrlPr>
                              <a:rPr lang="en-US" altLang="zh-CN" sz="1800" b="0" i="1" smtClean="0">
                                <a:solidFill>
                                  <a:srgbClr val="FF0000"/>
                                </a:solidFill>
                                <a:latin typeface="Cambria Math" panose="02040503050406030204" pitchFamily="18" charset="0"/>
                              </a:rPr>
                            </m:ctrlPr>
                          </m:sSupPr>
                          <m:e>
                            <m:r>
                              <a:rPr lang="zh-CN" altLang="en-US" sz="1800" b="0" i="1" smtClean="0">
                                <a:solidFill>
                                  <a:srgbClr val="FF0000"/>
                                </a:solidFill>
                                <a:latin typeface="Cambria Math" panose="02040503050406030204" pitchFamily="18" charset="0"/>
                              </a:rPr>
                              <m:t>𝜌</m:t>
                            </m:r>
                          </m:e>
                          <m:sup>
                            <m:r>
                              <a:rPr lang="en-US" altLang="zh-CN" sz="1800" b="0" i="1" smtClean="0">
                                <a:solidFill>
                                  <a:srgbClr val="FF0000"/>
                                </a:solidFill>
                                <a:latin typeface="Cambria Math" panose="02040503050406030204" pitchFamily="18" charset="0"/>
                              </a:rPr>
                              <m:t>2</m:t>
                            </m:r>
                          </m:sup>
                        </m:sSup>
                        <m:r>
                          <a:rPr lang="en-US" altLang="zh-CN" sz="1800" b="0" i="1" smtClean="0">
                            <a:solidFill>
                              <a:srgbClr val="FF0000"/>
                            </a:solidFill>
                            <a:latin typeface="Cambria Math" panose="02040503050406030204" pitchFamily="18" charset="0"/>
                          </a:rPr>
                          <m:t>𝑓</m:t>
                        </m:r>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𝐴</m:t>
                            </m:r>
                          </m:e>
                          <m:sub>
                            <m:r>
                              <a:rPr lang="en-US" altLang="zh-CN" sz="1800" b="0" i="1" smtClean="0">
                                <a:solidFill>
                                  <a:srgbClr val="FF0000"/>
                                </a:solidFill>
                                <a:latin typeface="Cambria Math" panose="02040503050406030204" pitchFamily="18" charset="0"/>
                              </a:rPr>
                              <m:t>𝑣</m:t>
                            </m:r>
                          </m:sub>
                        </m:sSub>
                        <m:r>
                          <a:rPr lang="en-US" altLang="zh-CN" sz="1800" b="0" i="1" smtClean="0">
                            <a:solidFill>
                              <a:srgbClr val="FF0000"/>
                            </a:solidFill>
                            <a:latin typeface="Cambria Math" panose="02040503050406030204" pitchFamily="18" charset="0"/>
                          </a:rPr>
                          <m:t>)</m:t>
                        </m:r>
                      </m:e>
                      <m:sup>
                        <m:r>
                          <a:rPr lang="en-US" altLang="zh-CN" sz="1800" b="0" i="1" smtClean="0">
                            <a:solidFill>
                              <a:srgbClr val="FF0000"/>
                            </a:solidFill>
                            <a:latin typeface="Cambria Math" panose="02040503050406030204" pitchFamily="18" charset="0"/>
                          </a:rPr>
                          <m:t>1/2</m:t>
                        </m:r>
                      </m:sup>
                    </m:sSup>
                    <m:r>
                      <a:rPr lang="en-US" altLang="zh-CN" sz="1800" i="1" smtClean="0">
                        <a:solidFill>
                          <a:srgbClr val="FF0000"/>
                        </a:solidFill>
                        <a:latin typeface="Cambria Math" panose="02040503050406030204" pitchFamily="18" charset="0"/>
                        <a:ea typeface="Cambria Math" panose="02040503050406030204" pitchFamily="18" charset="0"/>
                      </a:rPr>
                      <m:t>≈</m:t>
                    </m:r>
                    <m:r>
                      <a:rPr lang="en-US" altLang="zh-CN" sz="1800" b="0" i="1" smtClean="0">
                        <a:solidFill>
                          <a:srgbClr val="FF0000"/>
                        </a:solidFill>
                        <a:latin typeface="Cambria Math" panose="02040503050406030204" pitchFamily="18" charset="0"/>
                        <a:ea typeface="Cambria Math" panose="02040503050406030204" pitchFamily="18" charset="0"/>
                      </a:rPr>
                      <m:t>3</m:t>
                    </m:r>
                    <m:r>
                      <a:rPr lang="en-US" altLang="zh-CN" sz="1800" b="0" i="1" smtClean="0">
                        <a:solidFill>
                          <a:srgbClr val="FF0000"/>
                        </a:solidFill>
                        <a:latin typeface="Cambria Math" panose="02040503050406030204" pitchFamily="18" charset="0"/>
                        <a:ea typeface="Cambria Math" panose="02040503050406030204" pitchFamily="18" charset="0"/>
                      </a:rPr>
                      <m:t>𝑐𝑚</m:t>
                    </m:r>
                    <m:r>
                      <a:rPr lang="en-US" altLang="zh-CN" sz="1800" i="1">
                        <a:solidFill>
                          <a:srgbClr val="FF0000"/>
                        </a:solidFill>
                        <a:latin typeface="Cambria Math" panose="02040503050406030204" pitchFamily="18" charset="0"/>
                      </a:rPr>
                      <m:t>/</m:t>
                    </m:r>
                    <m:r>
                      <a:rPr lang="en-US" altLang="zh-CN" sz="1800" i="1">
                        <a:solidFill>
                          <a:srgbClr val="FF0000"/>
                        </a:solidFill>
                        <a:latin typeface="Cambria Math" panose="02040503050406030204" pitchFamily="18" charset="0"/>
                      </a:rPr>
                      <m:t>𝑠</m:t>
                    </m:r>
                  </m:oMath>
                </a14:m>
                <a:r>
                  <a:rPr lang="en-US" altLang="zh-CN" sz="1800" dirty="0"/>
                  <a:t>,  at 45</a:t>
                </a:r>
                <a:r>
                  <a:rPr lang="en-US" altLang="zh-CN" sz="1800" baseline="30000" dirty="0"/>
                  <a:t>o</a:t>
                </a:r>
                <a:r>
                  <a:rPr lang="en-US" altLang="zh-CN" sz="1800" dirty="0"/>
                  <a:t>N</a:t>
                </a:r>
                <a:endParaRPr lang="zh-CN" altLang="en-US" sz="1800" dirty="0"/>
              </a:p>
            </p:txBody>
          </p:sp>
        </mc:Choice>
        <mc:Fallback xmlns="">
          <p:sp>
            <p:nvSpPr>
              <p:cNvPr id="13315" name="Rectangle 3"/>
              <p:cNvSpPr>
                <a:spLocks noGrp="1" noRot="1" noChangeAspect="1" noMove="1" noResize="1" noEditPoints="1" noAdjustHandles="1" noChangeArrowheads="1" noChangeShapeType="1" noTextEdit="1"/>
              </p:cNvSpPr>
              <p:nvPr>
                <p:ph type="body" idx="1"/>
              </p:nvPr>
            </p:nvSpPr>
            <p:spPr>
              <a:xfrm>
                <a:off x="4788024" y="843558"/>
                <a:ext cx="3888432" cy="2232248"/>
              </a:xfrm>
              <a:blipFill>
                <a:blip r:embed="rId2"/>
                <a:stretch>
                  <a:fillRect l="-1254"/>
                </a:stretch>
              </a:blipFill>
            </p:spPr>
            <p:txBody>
              <a:bodyPr/>
              <a:lstStyle/>
              <a:p>
                <a:r>
                  <a:rPr lang="zh-CN" altLang="en-US">
                    <a:noFill/>
                  </a:rPr>
                  <a:t> </a:t>
                </a:r>
              </a:p>
            </p:txBody>
          </p:sp>
        </mc:Fallback>
      </mc:AlternateContent>
      <p:pic>
        <p:nvPicPr>
          <p:cNvPr id="13316" name="Picture 4"/>
          <p:cNvPicPr>
            <a:picLocks noChangeAspect="1" noChangeArrowheads="1"/>
          </p:cNvPicPr>
          <p:nvPr/>
        </p:nvPicPr>
        <p:blipFill>
          <a:blip r:embed="rId3" cstate="print"/>
          <a:srcRect/>
          <a:stretch>
            <a:fillRect/>
          </a:stretch>
        </p:blipFill>
        <p:spPr bwMode="auto">
          <a:xfrm>
            <a:off x="972000" y="843558"/>
            <a:ext cx="3600000" cy="2726984"/>
          </a:xfrm>
          <a:prstGeom prst="rect">
            <a:avLst/>
          </a:prstGeom>
          <a:noFill/>
          <a:ln w="9525">
            <a:noFill/>
            <a:miter lim="800000"/>
            <a:headEnd/>
            <a:tailEnd/>
          </a:ln>
        </p:spPr>
      </p:pic>
    </p:spTree>
    <p:extLst>
      <p:ext uri="{BB962C8B-B14F-4D97-AF65-F5344CB8AC3E}">
        <p14:creationId xmlns:p14="http://schemas.microsoft.com/office/powerpoint/2010/main" val="38622979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71663" y="86916"/>
            <a:ext cx="5379244" cy="398859"/>
          </a:xfrm>
        </p:spPr>
        <p:txBody>
          <a:bodyPr/>
          <a:lstStyle/>
          <a:p>
            <a:r>
              <a:rPr lang="en-US" altLang="zh-CN"/>
              <a:t>Observations of Ekman layer</a:t>
            </a:r>
          </a:p>
        </p:txBody>
      </p:sp>
      <p:pic>
        <p:nvPicPr>
          <p:cNvPr id="14339" name="Picture 4" descr="Fig"/>
          <p:cNvPicPr>
            <a:picLocks noChangeAspect="1" noChangeArrowheads="1"/>
          </p:cNvPicPr>
          <p:nvPr/>
        </p:nvPicPr>
        <p:blipFill>
          <a:blip r:embed="rId3" cstate="print"/>
          <a:srcRect l="5902" t="8113" r="52930" b="60394"/>
          <a:stretch>
            <a:fillRect/>
          </a:stretch>
        </p:blipFill>
        <p:spPr bwMode="auto">
          <a:xfrm>
            <a:off x="755576" y="699542"/>
            <a:ext cx="3550444" cy="3513535"/>
          </a:xfrm>
          <a:prstGeom prst="rect">
            <a:avLst/>
          </a:prstGeom>
          <a:noFill/>
          <a:ln w="9525">
            <a:noFill/>
            <a:miter lim="800000"/>
            <a:headEnd/>
            <a:tailEnd/>
          </a:ln>
        </p:spPr>
      </p:pic>
      <p:sp>
        <p:nvSpPr>
          <p:cNvPr id="22532" name="Text Box 5"/>
          <p:cNvSpPr txBox="1">
            <a:spLocks noChangeArrowheads="1"/>
          </p:cNvSpPr>
          <p:nvPr/>
        </p:nvSpPr>
        <p:spPr bwMode="auto">
          <a:xfrm>
            <a:off x="4499992" y="987574"/>
            <a:ext cx="3672408" cy="1088311"/>
          </a:xfrm>
          <a:prstGeom prst="rect">
            <a:avLst/>
          </a:prstGeom>
          <a:noFill/>
          <a:ln w="9525">
            <a:noFill/>
            <a:miter lim="800000"/>
            <a:headEnd/>
            <a:tailEnd/>
          </a:ln>
        </p:spPr>
        <p:txBody>
          <a:bodyPr wrap="square">
            <a:spAutoFit/>
          </a:bodyPr>
          <a:lstStyle/>
          <a:p>
            <a:pPr eaLnBrk="0" hangingPunct="0">
              <a:lnSpc>
                <a:spcPct val="150000"/>
              </a:lnSpc>
              <a:spcBef>
                <a:spcPct val="40000"/>
              </a:spcBef>
              <a:defRPr/>
            </a:pPr>
            <a:r>
              <a:rPr lang="en-US" altLang="zh-CN" sz="1500" b="0" dirty="0">
                <a:solidFill>
                  <a:srgbClr val="0000FF"/>
                </a:solidFill>
                <a:latin typeface="+mn-lt"/>
              </a:rPr>
              <a:t>Direct current measurements in California Current region revealed excellent Ekman-type spiral (</a:t>
            </a:r>
            <a:r>
              <a:rPr lang="en-US" altLang="zh-CN" sz="1500" b="0" dirty="0" err="1">
                <a:solidFill>
                  <a:srgbClr val="0000FF"/>
                </a:solidFill>
                <a:latin typeface="+mn-lt"/>
              </a:rPr>
              <a:t>Chereskin</a:t>
            </a:r>
            <a:r>
              <a:rPr lang="en-US" altLang="zh-CN" sz="1500" b="0" dirty="0">
                <a:solidFill>
                  <a:srgbClr val="0000FF"/>
                </a:solidFill>
                <a:latin typeface="+mn-lt"/>
              </a:rPr>
              <a:t>, JGR, 1995)</a:t>
            </a:r>
          </a:p>
        </p:txBody>
      </p:sp>
    </p:spTree>
    <p:extLst>
      <p:ext uri="{BB962C8B-B14F-4D97-AF65-F5344CB8AC3E}">
        <p14:creationId xmlns:p14="http://schemas.microsoft.com/office/powerpoint/2010/main" val="35329394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03735" y="141685"/>
            <a:ext cx="6482953" cy="571500"/>
          </a:xfrm>
        </p:spPr>
        <p:txBody>
          <a:bodyPr/>
          <a:lstStyle/>
          <a:p>
            <a:r>
              <a:rPr lang="en-US" altLang="zh-CN" sz="1950" dirty="0" err="1"/>
              <a:t>Basinwide</a:t>
            </a:r>
            <a:r>
              <a:rPr lang="en-US" altLang="zh-CN" sz="1950" dirty="0"/>
              <a:t> demonstration of </a:t>
            </a:r>
            <a:r>
              <a:rPr lang="en-US" altLang="zh-CN" sz="1950" dirty="0" err="1"/>
              <a:t>Ekman</a:t>
            </a:r>
            <a:r>
              <a:rPr lang="en-US" altLang="zh-CN" sz="1950" dirty="0"/>
              <a:t> balance using surface drifters (Ralph and </a:t>
            </a:r>
            <a:r>
              <a:rPr lang="en-US" altLang="zh-CN" sz="1950" dirty="0" err="1"/>
              <a:t>Niiler</a:t>
            </a:r>
            <a:r>
              <a:rPr lang="en-US" altLang="zh-CN" sz="1950" dirty="0"/>
              <a:t>, 1999)</a:t>
            </a:r>
            <a:endParaRPr lang="en-US" altLang="zh-CN" dirty="0"/>
          </a:p>
        </p:txBody>
      </p:sp>
      <p:pic>
        <p:nvPicPr>
          <p:cNvPr id="5" name="Picture 7" descr="f07-08-9780750645522"/>
          <p:cNvPicPr>
            <a:picLocks noChangeAspect="1" noChangeArrowheads="1"/>
          </p:cNvPicPr>
          <p:nvPr/>
        </p:nvPicPr>
        <p:blipFill>
          <a:blip r:embed="rId3" cstate="print"/>
          <a:srcRect/>
          <a:stretch>
            <a:fillRect/>
          </a:stretch>
        </p:blipFill>
        <p:spPr bwMode="auto">
          <a:xfrm>
            <a:off x="1493658" y="972000"/>
            <a:ext cx="6056710" cy="2532460"/>
          </a:xfrm>
          <a:prstGeom prst="rect">
            <a:avLst/>
          </a:prstGeom>
          <a:noFill/>
          <a:ln w="9525">
            <a:noFill/>
            <a:miter lim="800000"/>
            <a:headEnd/>
            <a:tailEnd/>
          </a:ln>
        </p:spPr>
      </p:pic>
      <p:sp>
        <p:nvSpPr>
          <p:cNvPr id="6" name="矩形 5"/>
          <p:cNvSpPr/>
          <p:nvPr/>
        </p:nvSpPr>
        <p:spPr>
          <a:xfrm>
            <a:off x="1080000" y="3600000"/>
            <a:ext cx="7056000" cy="1061829"/>
          </a:xfrm>
          <a:prstGeom prst="rect">
            <a:avLst/>
          </a:prstGeom>
        </p:spPr>
        <p:txBody>
          <a:bodyPr wrap="square">
            <a:spAutoFit/>
          </a:bodyPr>
          <a:lstStyle/>
          <a:p>
            <a:r>
              <a:rPr lang="en-US" altLang="zh-CN" sz="1050" b="0" dirty="0"/>
              <a:t>Ekman response</a:t>
            </a:r>
            <a:r>
              <a:rPr lang="en-US" altLang="zh-CN" sz="1050" dirty="0">
                <a:solidFill>
                  <a:srgbClr val="FF0000"/>
                </a:solidFill>
              </a:rPr>
              <a:t>. Average wind vectors (red) </a:t>
            </a:r>
            <a:r>
              <a:rPr lang="en-US" altLang="zh-CN" sz="1050" b="0" dirty="0"/>
              <a:t>and </a:t>
            </a:r>
            <a:r>
              <a:rPr lang="en-US" altLang="zh-CN" sz="1050" dirty="0">
                <a:solidFill>
                  <a:srgbClr val="0000FF"/>
                </a:solidFill>
              </a:rPr>
              <a:t>average </a:t>
            </a:r>
            <a:r>
              <a:rPr lang="en-US" altLang="zh-CN" sz="1050" dirty="0" err="1">
                <a:solidFill>
                  <a:srgbClr val="0000FF"/>
                </a:solidFill>
              </a:rPr>
              <a:t>ageostrophic</a:t>
            </a:r>
            <a:r>
              <a:rPr lang="en-US" altLang="zh-CN" sz="1050" dirty="0">
                <a:solidFill>
                  <a:srgbClr val="0000FF"/>
                </a:solidFill>
              </a:rPr>
              <a:t> current at 15 m depth (blue). </a:t>
            </a:r>
            <a:r>
              <a:rPr lang="en-US" altLang="zh-CN" sz="1050" b="0" dirty="0"/>
              <a:t>The current is calculated from 7 years of surface drifters </a:t>
            </a:r>
            <a:r>
              <a:rPr lang="en-US" altLang="zh-CN" sz="1050" b="0" dirty="0" err="1"/>
              <a:t>drogued</a:t>
            </a:r>
            <a:r>
              <a:rPr lang="en-US" altLang="zh-CN" sz="1050" b="0" dirty="0"/>
              <a:t> at 15 m, with the geostrophic current based on average density data from </a:t>
            </a:r>
            <a:r>
              <a:rPr lang="en-US" altLang="zh-CN" sz="1050" b="0" dirty="0" err="1"/>
              <a:t>Levitus</a:t>
            </a:r>
            <a:r>
              <a:rPr lang="en-US" altLang="zh-CN" sz="1050" b="0" dirty="0"/>
              <a:t> et al. (1994a) removed. (No arrows were plotted within 5 degrees of the equator because the Coriolis force is small there.) This figure can also be found in the color insert. </a:t>
            </a:r>
            <a:r>
              <a:rPr lang="en-US" altLang="zh-CN" sz="1050" b="0" i="1" dirty="0">
                <a:cs typeface="Arial" pitchFamily="34" charset="0"/>
              </a:rPr>
              <a:t>©</a:t>
            </a:r>
            <a:r>
              <a:rPr lang="en-US" altLang="zh-CN" sz="1050" b="0" dirty="0"/>
              <a:t>American Meteorological Society. Reprinted with permission. </a:t>
            </a:r>
            <a:r>
              <a:rPr lang="en-US" altLang="zh-CN" sz="1050" b="0" i="1" dirty="0"/>
              <a:t>Source: From Ralph and </a:t>
            </a:r>
            <a:r>
              <a:rPr lang="en-US" altLang="zh-CN" sz="1050" b="0" i="1" dirty="0" err="1"/>
              <a:t>Niiler</a:t>
            </a:r>
            <a:r>
              <a:rPr lang="en-US" altLang="zh-CN" sz="1050" b="0" i="1" dirty="0"/>
              <a:t> (1999).  </a:t>
            </a:r>
            <a:endParaRPr lang="en-US" altLang="zh-CN" sz="1050" b="0" dirty="0"/>
          </a:p>
        </p:txBody>
      </p:sp>
    </p:spTree>
    <p:extLst>
      <p:ext uri="{BB962C8B-B14F-4D97-AF65-F5344CB8AC3E}">
        <p14:creationId xmlns:p14="http://schemas.microsoft.com/office/powerpoint/2010/main" val="11340626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85900" y="141685"/>
            <a:ext cx="6172200" cy="270272"/>
          </a:xfrm>
        </p:spPr>
        <p:txBody>
          <a:bodyPr/>
          <a:lstStyle/>
          <a:p>
            <a:r>
              <a:rPr lang="en-US" altLang="zh-CN"/>
              <a:t>Ekman transport convergence and divergence</a:t>
            </a:r>
            <a:endParaRPr lang="zh-CN" altLang="en-US"/>
          </a:p>
        </p:txBody>
      </p:sp>
      <mc:AlternateContent xmlns:mc="http://schemas.openxmlformats.org/markup-compatibility/2006" xmlns:a14="http://schemas.microsoft.com/office/drawing/2010/main">
        <mc:Choice Requires="a14">
          <p:sp>
            <p:nvSpPr>
              <p:cNvPr id="16387" name="Rectangle 3"/>
              <p:cNvSpPr>
                <a:spLocks noGrp="1" noChangeArrowheads="1"/>
              </p:cNvSpPr>
              <p:nvPr>
                <p:ph type="body" idx="1"/>
              </p:nvPr>
            </p:nvSpPr>
            <p:spPr>
              <a:xfrm>
                <a:off x="1187624" y="627534"/>
                <a:ext cx="6840760" cy="3816424"/>
              </a:xfrm>
            </p:spPr>
            <p:txBody>
              <a:bodyPr/>
              <a:lstStyle/>
              <a:p>
                <a:pPr>
                  <a:lnSpc>
                    <a:spcPct val="150000"/>
                  </a:lnSpc>
                  <a:spcBef>
                    <a:spcPts val="450"/>
                  </a:spcBef>
                </a:pPr>
                <a:r>
                  <a:rPr lang="en-US" altLang="zh-CN" sz="2000" dirty="0"/>
                  <a:t>The divergence of the Ekman transport is</a:t>
                </a:r>
              </a:p>
              <a:p>
                <a:pPr marL="342900" lvl="1" indent="0">
                  <a:lnSpc>
                    <a:spcPct val="150000"/>
                  </a:lnSpc>
                  <a:spcBef>
                    <a:spcPts val="450"/>
                  </a:spcBef>
                  <a:buNone/>
                </a:pPr>
                <a14:m>
                  <m:oMathPara xmlns:m="http://schemas.openxmlformats.org/officeDocument/2006/math">
                    <m:oMathParaPr>
                      <m:jc m:val="centerGroup"/>
                    </m:oMathParaPr>
                    <m:oMath xmlns:m="http://schemas.openxmlformats.org/officeDocument/2006/math">
                      <m:sSub>
                        <m:sSubPr>
                          <m:ctrlPr>
                            <a:rPr lang="en-US" altLang="zh-CN" sz="1600" i="1">
                              <a:solidFill>
                                <a:srgbClr val="FF0000"/>
                              </a:solidFill>
                              <a:latin typeface="Cambria Math" panose="02040503050406030204" pitchFamily="18" charset="0"/>
                            </a:rPr>
                          </m:ctrlPr>
                        </m:sSubPr>
                        <m:e>
                          <m:r>
                            <m:rPr>
                              <m:sty m:val="p"/>
                            </m:rPr>
                            <a:rPr lang="en-US" altLang="zh-CN" sz="1600" i="1">
                              <a:solidFill>
                                <a:srgbClr val="FF0000"/>
                              </a:solidFill>
                              <a:latin typeface="Cambria Math" panose="02040503050406030204" pitchFamily="18" charset="0"/>
                              <a:ea typeface="Cambria Math" panose="02040503050406030204" pitchFamily="18" charset="0"/>
                            </a:rPr>
                            <m:t>∇</m:t>
                          </m:r>
                          <m:r>
                            <a:rPr lang="en-US" altLang="zh-CN" sz="1600" i="1">
                              <a:solidFill>
                                <a:srgbClr val="FF0000"/>
                              </a:solidFill>
                              <a:latin typeface="Cambria Math" panose="02040503050406030204" pitchFamily="18" charset="0"/>
                              <a:ea typeface="Cambria Math" panose="02040503050406030204" pitchFamily="18" charset="0"/>
                            </a:rPr>
                            <m:t>∙</m:t>
                          </m:r>
                          <m:r>
                            <a:rPr lang="en-US" altLang="zh-CN" sz="1600" b="1">
                              <a:solidFill>
                                <a:srgbClr val="FF0000"/>
                              </a:solidFill>
                              <a:latin typeface="Cambria Math" panose="02040503050406030204" pitchFamily="18" charset="0"/>
                            </a:rPr>
                            <m:t>𝐔</m:t>
                          </m:r>
                        </m:e>
                        <m:sub>
                          <m:r>
                            <a:rPr lang="en-US" altLang="zh-CN" sz="1600" i="1">
                              <a:solidFill>
                                <a:srgbClr val="FF0000"/>
                              </a:solidFill>
                              <a:latin typeface="Cambria Math" panose="02040503050406030204" pitchFamily="18" charset="0"/>
                            </a:rPr>
                            <m:t>𝐸</m:t>
                          </m:r>
                        </m:sub>
                      </m:sSub>
                      <m:r>
                        <a:rPr lang="en-US" altLang="zh-CN" sz="1600" i="1">
                          <a:solidFill>
                            <a:srgbClr val="FF0000"/>
                          </a:solidFill>
                          <a:latin typeface="Cambria Math" panose="02040503050406030204" pitchFamily="18" charset="0"/>
                        </a:rPr>
                        <m:t>=</m:t>
                      </m:r>
                      <m:f>
                        <m:fPr>
                          <m:type m:val="lin"/>
                          <m:ctrlPr>
                            <a:rPr lang="en-US" altLang="zh-CN" sz="1600" i="1">
                              <a:solidFill>
                                <a:srgbClr val="FF0000"/>
                              </a:solidFill>
                              <a:latin typeface="Cambria Math" panose="02040503050406030204" pitchFamily="18" charset="0"/>
                            </a:rPr>
                          </m:ctrlPr>
                        </m:fPr>
                        <m:num>
                          <m:r>
                            <a:rPr lang="zh-CN" altLang="en-US" sz="1600" i="1">
                              <a:solidFill>
                                <a:srgbClr val="FF0000"/>
                              </a:solidFill>
                              <a:latin typeface="Cambria Math" panose="02040503050406030204" pitchFamily="18" charset="0"/>
                            </a:rPr>
                            <m:t>𝜕</m:t>
                          </m:r>
                          <m:sSub>
                            <m:sSubPr>
                              <m:ctrlPr>
                                <a:rPr lang="en-US" altLang="zh-CN" sz="1600" i="1">
                                  <a:solidFill>
                                    <a:srgbClr val="FF0000"/>
                                  </a:solidFill>
                                  <a:latin typeface="Cambria Math" panose="02040503050406030204" pitchFamily="18" charset="0"/>
                                </a:rPr>
                              </m:ctrlPr>
                            </m:sSubPr>
                            <m:e>
                              <m:r>
                                <a:rPr lang="en-US" altLang="zh-CN" sz="1600" i="1">
                                  <a:solidFill>
                                    <a:srgbClr val="FF0000"/>
                                  </a:solidFill>
                                  <a:latin typeface="Cambria Math" panose="02040503050406030204" pitchFamily="18" charset="0"/>
                                </a:rPr>
                                <m:t>𝑈</m:t>
                              </m:r>
                            </m:e>
                            <m:sub>
                              <m:r>
                                <a:rPr lang="en-US" altLang="zh-CN" sz="1600" i="1">
                                  <a:solidFill>
                                    <a:srgbClr val="FF0000"/>
                                  </a:solidFill>
                                  <a:latin typeface="Cambria Math" panose="02040503050406030204" pitchFamily="18" charset="0"/>
                                </a:rPr>
                                <m:t>𝐸</m:t>
                              </m:r>
                            </m:sub>
                          </m:sSub>
                        </m:num>
                        <m:den>
                          <m:r>
                            <a:rPr lang="zh-CN" altLang="en-US" sz="1600" i="1">
                              <a:solidFill>
                                <a:srgbClr val="FF0000"/>
                              </a:solidFill>
                              <a:latin typeface="Cambria Math" panose="02040503050406030204" pitchFamily="18" charset="0"/>
                            </a:rPr>
                            <m:t>𝜕</m:t>
                          </m:r>
                          <m:r>
                            <a:rPr lang="en-US" altLang="zh-CN" sz="1600" i="1">
                              <a:solidFill>
                                <a:srgbClr val="FF0000"/>
                              </a:solidFill>
                              <a:latin typeface="Cambria Math" panose="02040503050406030204" pitchFamily="18" charset="0"/>
                            </a:rPr>
                            <m:t>𝑥</m:t>
                          </m:r>
                        </m:den>
                      </m:f>
                      <m:r>
                        <a:rPr lang="en-US" altLang="zh-CN" sz="1600" b="0" i="1" smtClean="0">
                          <a:solidFill>
                            <a:srgbClr val="FF0000"/>
                          </a:solidFill>
                          <a:latin typeface="Cambria Math" panose="02040503050406030204" pitchFamily="18" charset="0"/>
                        </a:rPr>
                        <m:t>+</m:t>
                      </m:r>
                      <m:f>
                        <m:fPr>
                          <m:type m:val="lin"/>
                          <m:ctrlPr>
                            <a:rPr lang="en-US" altLang="zh-CN" sz="1600" i="1">
                              <a:solidFill>
                                <a:srgbClr val="FF0000"/>
                              </a:solidFill>
                              <a:latin typeface="Cambria Math" panose="02040503050406030204" pitchFamily="18" charset="0"/>
                            </a:rPr>
                          </m:ctrlPr>
                        </m:fPr>
                        <m:num>
                          <m:r>
                            <a:rPr lang="zh-CN" altLang="en-US" sz="1600" i="1">
                              <a:solidFill>
                                <a:srgbClr val="FF0000"/>
                              </a:solidFill>
                              <a:latin typeface="Cambria Math" panose="02040503050406030204" pitchFamily="18" charset="0"/>
                            </a:rPr>
                            <m:t>𝜕</m:t>
                          </m:r>
                          <m:sSub>
                            <m:sSubPr>
                              <m:ctrlPr>
                                <a:rPr lang="en-US" altLang="zh-CN" sz="1600" i="1">
                                  <a:solidFill>
                                    <a:srgbClr val="FF0000"/>
                                  </a:solidFill>
                                  <a:latin typeface="Cambria Math" panose="02040503050406030204" pitchFamily="18" charset="0"/>
                                </a:rPr>
                              </m:ctrlPr>
                            </m:sSubPr>
                            <m:e>
                              <m:r>
                                <a:rPr lang="en-US" altLang="zh-CN" sz="1600" b="0" i="1" smtClean="0">
                                  <a:solidFill>
                                    <a:srgbClr val="FF0000"/>
                                  </a:solidFill>
                                  <a:latin typeface="Cambria Math" panose="02040503050406030204" pitchFamily="18" charset="0"/>
                                </a:rPr>
                                <m:t>𝑉</m:t>
                              </m:r>
                            </m:e>
                            <m:sub>
                              <m:r>
                                <a:rPr lang="en-US" altLang="zh-CN" sz="1600" i="1">
                                  <a:solidFill>
                                    <a:srgbClr val="FF0000"/>
                                  </a:solidFill>
                                  <a:latin typeface="Cambria Math" panose="02040503050406030204" pitchFamily="18" charset="0"/>
                                </a:rPr>
                                <m:t>𝐸</m:t>
                              </m:r>
                            </m:sub>
                          </m:sSub>
                        </m:num>
                        <m:den>
                          <m:r>
                            <a:rPr lang="zh-CN" altLang="en-US" sz="1600" i="1">
                              <a:solidFill>
                                <a:srgbClr val="FF0000"/>
                              </a:solidFill>
                              <a:latin typeface="Cambria Math" panose="02040503050406030204" pitchFamily="18" charset="0"/>
                            </a:rPr>
                            <m:t>𝜕</m:t>
                          </m:r>
                          <m:r>
                            <a:rPr lang="en-US" altLang="zh-CN" sz="1600" b="0" i="1" smtClean="0">
                              <a:solidFill>
                                <a:srgbClr val="FF0000"/>
                              </a:solidFill>
                              <a:latin typeface="Cambria Math" panose="02040503050406030204" pitchFamily="18" charset="0"/>
                            </a:rPr>
                            <m:t>𝑦</m:t>
                          </m:r>
                        </m:den>
                      </m:f>
                    </m:oMath>
                  </m:oMathPara>
                </a14:m>
                <a:endParaRPr lang="en-US" altLang="zh-CN" sz="1600" dirty="0">
                  <a:solidFill>
                    <a:srgbClr val="FF0000"/>
                  </a:solidFill>
                </a:endParaRPr>
              </a:p>
              <a:p>
                <a:pPr lvl="1">
                  <a:lnSpc>
                    <a:spcPct val="150000"/>
                  </a:lnSpc>
                  <a:spcBef>
                    <a:spcPts val="450"/>
                  </a:spcBef>
                </a:pPr>
                <a14:m>
                  <m:oMath xmlns:m="http://schemas.openxmlformats.org/officeDocument/2006/math">
                    <m:sSub>
                      <m:sSubPr>
                        <m:ctrlPr>
                          <a:rPr lang="en-US" altLang="zh-CN" sz="1600" i="1">
                            <a:solidFill>
                              <a:srgbClr val="FF0000"/>
                            </a:solidFill>
                            <a:latin typeface="Cambria Math" panose="02040503050406030204" pitchFamily="18" charset="0"/>
                          </a:rPr>
                        </m:ctrlPr>
                      </m:sSubPr>
                      <m:e>
                        <m:r>
                          <a:rPr lang="en-US" altLang="zh-CN" sz="1600" b="1">
                            <a:solidFill>
                              <a:srgbClr val="FF0000"/>
                            </a:solidFill>
                            <a:latin typeface="Cambria Math" panose="02040503050406030204" pitchFamily="18" charset="0"/>
                          </a:rPr>
                          <m:t>𝐔</m:t>
                        </m:r>
                      </m:e>
                      <m:sub>
                        <m:r>
                          <a:rPr lang="en-US" altLang="zh-CN" sz="1600" i="1">
                            <a:solidFill>
                              <a:srgbClr val="FF0000"/>
                            </a:solidFill>
                            <a:latin typeface="Cambria Math" panose="02040503050406030204" pitchFamily="18" charset="0"/>
                          </a:rPr>
                          <m:t>𝐸</m:t>
                        </m:r>
                      </m:sub>
                    </m:sSub>
                    <m:r>
                      <a:rPr lang="en-US" altLang="zh-CN" sz="1600" i="1">
                        <a:solidFill>
                          <a:srgbClr val="FF0000"/>
                        </a:solidFill>
                        <a:latin typeface="Cambria Math" panose="02040503050406030204" pitchFamily="18" charset="0"/>
                      </a:rPr>
                      <m:t> </m:t>
                    </m:r>
                  </m:oMath>
                </a14:m>
                <a:r>
                  <a:rPr lang="en-US" altLang="zh-CN" sz="1600" dirty="0"/>
                  <a:t>is the vector transport. </a:t>
                </a:r>
                <a14:m>
                  <m:oMath xmlns:m="http://schemas.openxmlformats.org/officeDocument/2006/math">
                    <m:sSub>
                      <m:sSubPr>
                        <m:ctrlPr>
                          <a:rPr lang="en-US" altLang="zh-CN" sz="1600" i="1">
                            <a:solidFill>
                              <a:srgbClr val="FF0000"/>
                            </a:solidFill>
                            <a:latin typeface="Cambria Math" panose="02040503050406030204" pitchFamily="18" charset="0"/>
                          </a:rPr>
                        </m:ctrlPr>
                      </m:sSubPr>
                      <m:e>
                        <m:r>
                          <m:rPr>
                            <m:sty m:val="p"/>
                          </m:rPr>
                          <a:rPr lang="en-US" altLang="zh-CN" sz="1600" i="1">
                            <a:solidFill>
                              <a:srgbClr val="FF0000"/>
                            </a:solidFill>
                            <a:latin typeface="Cambria Math" panose="02040503050406030204" pitchFamily="18" charset="0"/>
                            <a:ea typeface="Cambria Math" panose="02040503050406030204" pitchFamily="18" charset="0"/>
                          </a:rPr>
                          <m:t>∇</m:t>
                        </m:r>
                        <m:r>
                          <a:rPr lang="en-US" altLang="zh-CN" sz="1600" i="1">
                            <a:solidFill>
                              <a:srgbClr val="FF0000"/>
                            </a:solidFill>
                            <a:latin typeface="Cambria Math" panose="02040503050406030204" pitchFamily="18" charset="0"/>
                            <a:ea typeface="Cambria Math" panose="02040503050406030204" pitchFamily="18" charset="0"/>
                          </a:rPr>
                          <m:t>∙</m:t>
                        </m:r>
                        <m:r>
                          <a:rPr lang="en-US" altLang="zh-CN" sz="1600" b="1">
                            <a:solidFill>
                              <a:srgbClr val="FF0000"/>
                            </a:solidFill>
                            <a:latin typeface="Cambria Math" panose="02040503050406030204" pitchFamily="18" charset="0"/>
                          </a:rPr>
                          <m:t>𝐔</m:t>
                        </m:r>
                      </m:e>
                      <m:sub>
                        <m:r>
                          <a:rPr lang="en-US" altLang="zh-CN" sz="1600" i="1">
                            <a:solidFill>
                              <a:srgbClr val="FF0000"/>
                            </a:solidFill>
                            <a:latin typeface="Cambria Math" panose="02040503050406030204" pitchFamily="18" charset="0"/>
                          </a:rPr>
                          <m:t>𝐸</m:t>
                        </m:r>
                      </m:sub>
                    </m:sSub>
                    <m:r>
                      <a:rPr lang="en-US" altLang="zh-CN" sz="1600" b="0" i="1" smtClean="0">
                        <a:solidFill>
                          <a:srgbClr val="FF0000"/>
                        </a:solidFill>
                        <a:latin typeface="Cambria Math" panose="02040503050406030204" pitchFamily="18" charset="0"/>
                      </a:rPr>
                      <m:t>&lt;0</m:t>
                    </m:r>
                    <m:r>
                      <a:rPr lang="en-US" altLang="zh-CN" sz="1600" i="1">
                        <a:solidFill>
                          <a:srgbClr val="FF0000"/>
                        </a:solidFill>
                        <a:latin typeface="Cambria Math" panose="02040503050406030204" pitchFamily="18" charset="0"/>
                      </a:rPr>
                      <m:t> </m:t>
                    </m:r>
                  </m:oMath>
                </a14:m>
                <a:r>
                  <a:rPr lang="en-US" altLang="zh-CN" sz="1600" dirty="0"/>
                  <a:t> </a:t>
                </a:r>
                <a:r>
                  <a:rPr lang="en-US" altLang="zh-CN" sz="1600" dirty="0">
                    <a:sym typeface="Wingdings" pitchFamily="2" charset="2"/>
                  </a:rPr>
                  <a:t> </a:t>
                </a:r>
                <a:r>
                  <a:rPr lang="en-US" altLang="zh-CN" sz="1600" dirty="0"/>
                  <a:t>convergent </a:t>
                </a:r>
                <a:r>
                  <a:rPr lang="en-US" altLang="zh-CN" sz="1600" dirty="0">
                    <a:sym typeface="Wingdings" pitchFamily="2" charset="2"/>
                  </a:rPr>
                  <a:t></a:t>
                </a:r>
                <a:r>
                  <a:rPr lang="en-US" altLang="zh-CN" sz="1600" dirty="0"/>
                  <a:t> downwelling. </a:t>
                </a:r>
                <a14:m>
                  <m:oMath xmlns:m="http://schemas.openxmlformats.org/officeDocument/2006/math">
                    <m:sSub>
                      <m:sSubPr>
                        <m:ctrlPr>
                          <a:rPr lang="en-US" altLang="zh-CN" sz="1600" i="1">
                            <a:solidFill>
                              <a:srgbClr val="FF0000"/>
                            </a:solidFill>
                            <a:latin typeface="Cambria Math" panose="02040503050406030204" pitchFamily="18" charset="0"/>
                          </a:rPr>
                        </m:ctrlPr>
                      </m:sSubPr>
                      <m:e>
                        <m:r>
                          <m:rPr>
                            <m:sty m:val="p"/>
                          </m:rPr>
                          <a:rPr lang="en-US" altLang="zh-CN" sz="1600" i="1">
                            <a:solidFill>
                              <a:srgbClr val="FF0000"/>
                            </a:solidFill>
                            <a:latin typeface="Cambria Math" panose="02040503050406030204" pitchFamily="18" charset="0"/>
                            <a:ea typeface="Cambria Math" panose="02040503050406030204" pitchFamily="18" charset="0"/>
                          </a:rPr>
                          <m:t>∇</m:t>
                        </m:r>
                        <m:r>
                          <a:rPr lang="en-US" altLang="zh-CN" sz="1600" i="1">
                            <a:solidFill>
                              <a:srgbClr val="FF0000"/>
                            </a:solidFill>
                            <a:latin typeface="Cambria Math" panose="02040503050406030204" pitchFamily="18" charset="0"/>
                            <a:ea typeface="Cambria Math" panose="02040503050406030204" pitchFamily="18" charset="0"/>
                          </a:rPr>
                          <m:t>∙</m:t>
                        </m:r>
                        <m:r>
                          <a:rPr lang="en-US" altLang="zh-CN" sz="1600" b="1">
                            <a:solidFill>
                              <a:srgbClr val="FF0000"/>
                            </a:solidFill>
                            <a:latin typeface="Cambria Math" panose="02040503050406030204" pitchFamily="18" charset="0"/>
                          </a:rPr>
                          <m:t>𝐔</m:t>
                        </m:r>
                      </m:e>
                      <m:sub>
                        <m:r>
                          <a:rPr lang="en-US" altLang="zh-CN" sz="1600" i="1">
                            <a:solidFill>
                              <a:srgbClr val="FF0000"/>
                            </a:solidFill>
                            <a:latin typeface="Cambria Math" panose="02040503050406030204" pitchFamily="18" charset="0"/>
                          </a:rPr>
                          <m:t>𝐸</m:t>
                        </m:r>
                      </m:sub>
                    </m:sSub>
                    <m:r>
                      <a:rPr lang="en-US" altLang="zh-CN" sz="1600" b="0" i="1" smtClean="0">
                        <a:solidFill>
                          <a:srgbClr val="FF0000"/>
                        </a:solidFill>
                        <a:latin typeface="Cambria Math" panose="02040503050406030204" pitchFamily="18" charset="0"/>
                      </a:rPr>
                      <m:t>&gt;0</m:t>
                    </m:r>
                    <m:r>
                      <a:rPr lang="en-US" altLang="zh-CN" sz="1600" i="1">
                        <a:solidFill>
                          <a:srgbClr val="FF0000"/>
                        </a:solidFill>
                        <a:latin typeface="Cambria Math" panose="02040503050406030204" pitchFamily="18" charset="0"/>
                      </a:rPr>
                      <m:t> </m:t>
                    </m:r>
                  </m:oMath>
                </a14:m>
                <a:r>
                  <a:rPr lang="en-US" altLang="zh-CN" sz="1600" dirty="0">
                    <a:sym typeface="Wingdings" pitchFamily="2" charset="2"/>
                  </a:rPr>
                  <a:t> </a:t>
                </a:r>
                <a:r>
                  <a:rPr lang="en-US" altLang="zh-CN" sz="1600" dirty="0"/>
                  <a:t>divergent </a:t>
                </a:r>
                <a:r>
                  <a:rPr lang="en-US" altLang="zh-CN" sz="1600" dirty="0">
                    <a:sym typeface="Wingdings" pitchFamily="2" charset="2"/>
                  </a:rPr>
                  <a:t></a:t>
                </a:r>
                <a:r>
                  <a:rPr lang="en-US" altLang="zh-CN" sz="1600" dirty="0"/>
                  <a:t> upwelling.  </a:t>
                </a:r>
              </a:p>
              <a:p>
                <a:pPr>
                  <a:lnSpc>
                    <a:spcPct val="150000"/>
                  </a:lnSpc>
                  <a:spcBef>
                    <a:spcPts val="450"/>
                  </a:spcBef>
                </a:pPr>
                <a:r>
                  <a:rPr lang="en-US" altLang="zh-CN" sz="2000" dirty="0"/>
                  <a:t>Relates to the wind stress:</a:t>
                </a:r>
              </a:p>
              <a:p>
                <a:pPr marL="342900" lvl="1" indent="0">
                  <a:lnSpc>
                    <a:spcPct val="150000"/>
                  </a:lnSpc>
                  <a:spcBef>
                    <a:spcPts val="450"/>
                  </a:spcBef>
                  <a:buNone/>
                </a:pPr>
                <a14:m>
                  <m:oMathPara xmlns:m="http://schemas.openxmlformats.org/officeDocument/2006/math">
                    <m:oMathParaPr>
                      <m:jc m:val="centerGroup"/>
                    </m:oMathParaPr>
                    <m:oMath xmlns:m="http://schemas.openxmlformats.org/officeDocument/2006/math">
                      <m:sSub>
                        <m:sSubPr>
                          <m:ctrlPr>
                            <a:rPr lang="en-US" altLang="zh-CN" sz="1600" i="1">
                              <a:solidFill>
                                <a:srgbClr val="FF0000"/>
                              </a:solidFill>
                              <a:latin typeface="Cambria Math" panose="02040503050406030204" pitchFamily="18" charset="0"/>
                            </a:rPr>
                          </m:ctrlPr>
                        </m:sSubPr>
                        <m:e>
                          <m:r>
                            <m:rPr>
                              <m:sty m:val="p"/>
                            </m:rPr>
                            <a:rPr lang="en-US" altLang="zh-CN" sz="1600" i="1">
                              <a:solidFill>
                                <a:srgbClr val="FF0000"/>
                              </a:solidFill>
                              <a:latin typeface="Cambria Math" panose="02040503050406030204" pitchFamily="18" charset="0"/>
                              <a:ea typeface="Cambria Math" panose="02040503050406030204" pitchFamily="18" charset="0"/>
                            </a:rPr>
                            <m:t>∇</m:t>
                          </m:r>
                          <m:r>
                            <a:rPr lang="en-US" altLang="zh-CN" sz="1600" i="1">
                              <a:solidFill>
                                <a:srgbClr val="FF0000"/>
                              </a:solidFill>
                              <a:latin typeface="Cambria Math" panose="02040503050406030204" pitchFamily="18" charset="0"/>
                              <a:ea typeface="Cambria Math" panose="02040503050406030204" pitchFamily="18" charset="0"/>
                            </a:rPr>
                            <m:t>∙</m:t>
                          </m:r>
                          <m:r>
                            <a:rPr lang="en-US" altLang="zh-CN" sz="1600" b="1">
                              <a:solidFill>
                                <a:srgbClr val="FF0000"/>
                              </a:solidFill>
                              <a:latin typeface="Cambria Math" panose="02040503050406030204" pitchFamily="18" charset="0"/>
                            </a:rPr>
                            <m:t>𝐔</m:t>
                          </m:r>
                        </m:e>
                        <m:sub>
                          <m:r>
                            <a:rPr lang="en-US" altLang="zh-CN" sz="1600" i="1">
                              <a:solidFill>
                                <a:srgbClr val="FF0000"/>
                              </a:solidFill>
                              <a:latin typeface="Cambria Math" panose="02040503050406030204" pitchFamily="18" charset="0"/>
                            </a:rPr>
                            <m:t>𝐸</m:t>
                          </m:r>
                        </m:sub>
                      </m:sSub>
                      <m:r>
                        <a:rPr lang="en-US" altLang="zh-CN" sz="1600" i="1">
                          <a:solidFill>
                            <a:srgbClr val="FF0000"/>
                          </a:solidFill>
                          <a:latin typeface="Cambria Math" panose="02040503050406030204" pitchFamily="18" charset="0"/>
                        </a:rPr>
                        <m:t>=</m:t>
                      </m:r>
                      <m:f>
                        <m:fPr>
                          <m:type m:val="lin"/>
                          <m:ctrlPr>
                            <a:rPr lang="en-US" altLang="zh-CN" sz="1600" i="1">
                              <a:solidFill>
                                <a:srgbClr val="FF0000"/>
                              </a:solidFill>
                              <a:latin typeface="Cambria Math" panose="02040503050406030204" pitchFamily="18" charset="0"/>
                            </a:rPr>
                          </m:ctrlPr>
                        </m:fPr>
                        <m:num>
                          <m:r>
                            <a:rPr lang="zh-CN" altLang="en-US" sz="1600" i="1">
                              <a:solidFill>
                                <a:srgbClr val="FF0000"/>
                              </a:solidFill>
                              <a:latin typeface="Cambria Math" panose="02040503050406030204" pitchFamily="18" charset="0"/>
                            </a:rPr>
                            <m:t>𝜕</m:t>
                          </m:r>
                          <m:sSub>
                            <m:sSubPr>
                              <m:ctrlPr>
                                <a:rPr lang="en-US" altLang="zh-CN" sz="1600" i="1">
                                  <a:solidFill>
                                    <a:srgbClr val="FF0000"/>
                                  </a:solidFill>
                                  <a:latin typeface="Cambria Math" panose="02040503050406030204" pitchFamily="18" charset="0"/>
                                </a:rPr>
                              </m:ctrlPr>
                            </m:sSubPr>
                            <m:e>
                              <m:r>
                                <a:rPr lang="en-US" altLang="zh-CN" sz="1600" b="0" i="1" smtClean="0">
                                  <a:solidFill>
                                    <a:srgbClr val="FF0000"/>
                                  </a:solidFill>
                                  <a:latin typeface="Cambria Math" panose="02040503050406030204" pitchFamily="18" charset="0"/>
                                </a:rPr>
                                <m:t>(</m:t>
                              </m:r>
                              <m:r>
                                <a:rPr lang="zh-CN" altLang="en-US" sz="1600" i="1" smtClean="0">
                                  <a:solidFill>
                                    <a:srgbClr val="FF0000"/>
                                  </a:solidFill>
                                  <a:latin typeface="Cambria Math" panose="02040503050406030204" pitchFamily="18" charset="0"/>
                                </a:rPr>
                                <m:t>𝜏</m:t>
                              </m:r>
                            </m:e>
                            <m:sub>
                              <m:r>
                                <a:rPr lang="en-US" altLang="zh-CN" sz="1600" b="0" i="1" smtClean="0">
                                  <a:solidFill>
                                    <a:srgbClr val="FF0000"/>
                                  </a:solidFill>
                                  <a:latin typeface="Cambria Math" panose="02040503050406030204" pitchFamily="18" charset="0"/>
                                </a:rPr>
                                <m:t>𝑦</m:t>
                              </m:r>
                            </m:sub>
                          </m:sSub>
                          <m:r>
                            <a:rPr lang="en-US" altLang="zh-CN" sz="1600" b="0" i="1" smtClean="0">
                              <a:solidFill>
                                <a:srgbClr val="FF0000"/>
                              </a:solidFill>
                              <a:latin typeface="Cambria Math" panose="02040503050406030204" pitchFamily="18" charset="0"/>
                            </a:rPr>
                            <m:t>/</m:t>
                          </m:r>
                          <m:r>
                            <a:rPr lang="zh-CN" altLang="en-US" sz="1600" b="0" i="1" smtClean="0">
                              <a:solidFill>
                                <a:srgbClr val="FF0000"/>
                              </a:solidFill>
                              <a:latin typeface="Cambria Math" panose="02040503050406030204" pitchFamily="18" charset="0"/>
                            </a:rPr>
                            <m:t>𝜌</m:t>
                          </m:r>
                          <m:r>
                            <a:rPr lang="en-US" altLang="zh-CN" sz="1600" b="0" i="1" smtClean="0">
                              <a:solidFill>
                                <a:srgbClr val="FF0000"/>
                              </a:solidFill>
                              <a:latin typeface="Cambria Math" panose="02040503050406030204" pitchFamily="18" charset="0"/>
                            </a:rPr>
                            <m:t>𝑓</m:t>
                          </m:r>
                          <m:r>
                            <a:rPr lang="en-US" altLang="zh-CN" sz="1600" b="0" i="1" smtClean="0">
                              <a:solidFill>
                                <a:srgbClr val="FF0000"/>
                              </a:solidFill>
                              <a:latin typeface="Cambria Math" panose="02040503050406030204" pitchFamily="18" charset="0"/>
                            </a:rPr>
                            <m:t>)</m:t>
                          </m:r>
                        </m:num>
                        <m:den>
                          <m:r>
                            <a:rPr lang="zh-CN" altLang="en-US" sz="1600" i="1">
                              <a:solidFill>
                                <a:srgbClr val="FF0000"/>
                              </a:solidFill>
                              <a:latin typeface="Cambria Math" panose="02040503050406030204" pitchFamily="18" charset="0"/>
                            </a:rPr>
                            <m:t>𝜕</m:t>
                          </m:r>
                          <m:r>
                            <a:rPr lang="en-US" altLang="zh-CN" sz="1600" i="1">
                              <a:solidFill>
                                <a:srgbClr val="FF0000"/>
                              </a:solidFill>
                              <a:latin typeface="Cambria Math" panose="02040503050406030204" pitchFamily="18" charset="0"/>
                            </a:rPr>
                            <m:t>𝑥</m:t>
                          </m:r>
                        </m:den>
                      </m:f>
                      <m:r>
                        <a:rPr lang="en-US" altLang="zh-CN" sz="1600" b="0" i="1" smtClean="0">
                          <a:solidFill>
                            <a:srgbClr val="FF0000"/>
                          </a:solidFill>
                          <a:latin typeface="Cambria Math" panose="02040503050406030204" pitchFamily="18" charset="0"/>
                        </a:rPr>
                        <m:t>−</m:t>
                      </m:r>
                      <m:f>
                        <m:fPr>
                          <m:type m:val="lin"/>
                          <m:ctrlPr>
                            <a:rPr lang="en-US" altLang="zh-CN" sz="1600" i="1">
                              <a:solidFill>
                                <a:srgbClr val="FF0000"/>
                              </a:solidFill>
                              <a:latin typeface="Cambria Math" panose="02040503050406030204" pitchFamily="18" charset="0"/>
                            </a:rPr>
                          </m:ctrlPr>
                        </m:fPr>
                        <m:num>
                          <m:r>
                            <a:rPr lang="zh-CN" altLang="en-US" sz="1600" i="1">
                              <a:solidFill>
                                <a:srgbClr val="FF0000"/>
                              </a:solidFill>
                              <a:latin typeface="Cambria Math" panose="02040503050406030204" pitchFamily="18" charset="0"/>
                            </a:rPr>
                            <m:t>𝜕</m:t>
                          </m:r>
                          <m:sSub>
                            <m:sSubPr>
                              <m:ctrlPr>
                                <a:rPr lang="en-US" altLang="zh-CN" sz="1600" i="1">
                                  <a:solidFill>
                                    <a:srgbClr val="FF0000"/>
                                  </a:solidFill>
                                  <a:latin typeface="Cambria Math" panose="02040503050406030204" pitchFamily="18" charset="0"/>
                                </a:rPr>
                              </m:ctrlPr>
                            </m:sSubPr>
                            <m:e>
                              <m:r>
                                <a:rPr lang="en-US" altLang="zh-CN" sz="1600" i="1">
                                  <a:solidFill>
                                    <a:srgbClr val="FF0000"/>
                                  </a:solidFill>
                                  <a:latin typeface="Cambria Math" panose="02040503050406030204" pitchFamily="18" charset="0"/>
                                </a:rPr>
                                <m:t>(</m:t>
                              </m:r>
                              <m:r>
                                <a:rPr lang="zh-CN" altLang="en-US" sz="1600" i="1">
                                  <a:solidFill>
                                    <a:srgbClr val="FF0000"/>
                                  </a:solidFill>
                                  <a:latin typeface="Cambria Math" panose="02040503050406030204" pitchFamily="18" charset="0"/>
                                </a:rPr>
                                <m:t>𝜏</m:t>
                              </m:r>
                            </m:e>
                            <m:sub>
                              <m:r>
                                <a:rPr lang="en-US" altLang="zh-CN" sz="1600" b="0" i="1" smtClean="0">
                                  <a:solidFill>
                                    <a:srgbClr val="FF0000"/>
                                  </a:solidFill>
                                  <a:latin typeface="Cambria Math" panose="02040503050406030204" pitchFamily="18" charset="0"/>
                                </a:rPr>
                                <m:t>𝑥</m:t>
                              </m:r>
                            </m:sub>
                          </m:sSub>
                          <m:r>
                            <a:rPr lang="en-US" altLang="zh-CN" sz="1600" i="1">
                              <a:solidFill>
                                <a:srgbClr val="FF0000"/>
                              </a:solidFill>
                              <a:latin typeface="Cambria Math" panose="02040503050406030204" pitchFamily="18" charset="0"/>
                            </a:rPr>
                            <m:t>/</m:t>
                          </m:r>
                          <m:r>
                            <a:rPr lang="zh-CN" altLang="en-US" sz="1600" i="1">
                              <a:solidFill>
                                <a:srgbClr val="FF0000"/>
                              </a:solidFill>
                              <a:latin typeface="Cambria Math" panose="02040503050406030204" pitchFamily="18" charset="0"/>
                            </a:rPr>
                            <m:t>𝜌</m:t>
                          </m:r>
                          <m:r>
                            <a:rPr lang="en-US" altLang="zh-CN" sz="1600" i="1">
                              <a:solidFill>
                                <a:srgbClr val="FF0000"/>
                              </a:solidFill>
                              <a:latin typeface="Cambria Math" panose="02040503050406030204" pitchFamily="18" charset="0"/>
                            </a:rPr>
                            <m:t>𝑓</m:t>
                          </m:r>
                          <m:r>
                            <a:rPr lang="en-US" altLang="zh-CN" sz="1600" i="1">
                              <a:solidFill>
                                <a:srgbClr val="FF0000"/>
                              </a:solidFill>
                              <a:latin typeface="Cambria Math" panose="02040503050406030204" pitchFamily="18" charset="0"/>
                            </a:rPr>
                            <m:t>)</m:t>
                          </m:r>
                        </m:num>
                        <m:den>
                          <m:r>
                            <a:rPr lang="zh-CN" altLang="en-US" sz="1600" i="1">
                              <a:solidFill>
                                <a:srgbClr val="FF0000"/>
                              </a:solidFill>
                              <a:latin typeface="Cambria Math" panose="02040503050406030204" pitchFamily="18" charset="0"/>
                            </a:rPr>
                            <m:t>𝜕</m:t>
                          </m:r>
                          <m:r>
                            <a:rPr lang="en-US" altLang="zh-CN" sz="1600" i="1">
                              <a:solidFill>
                                <a:srgbClr val="FF0000"/>
                              </a:solidFill>
                              <a:latin typeface="Cambria Math" panose="02040503050406030204" pitchFamily="18" charset="0"/>
                            </a:rPr>
                            <m:t>𝑦</m:t>
                          </m:r>
                        </m:den>
                      </m:f>
                      <m:r>
                        <a:rPr lang="en-US" altLang="zh-CN" sz="1600" b="0" i="1" smtClean="0">
                          <a:solidFill>
                            <a:srgbClr val="FF0000"/>
                          </a:solidFill>
                          <a:latin typeface="Cambria Math" panose="02040503050406030204" pitchFamily="18" charset="0"/>
                        </a:rPr>
                        <m:t>=</m:t>
                      </m:r>
                      <m:r>
                        <a:rPr lang="en-US" altLang="zh-CN" sz="1600" b="1" i="0" smtClean="0">
                          <a:solidFill>
                            <a:srgbClr val="FF0000"/>
                          </a:solidFill>
                          <a:latin typeface="Cambria Math" panose="02040503050406030204" pitchFamily="18" charset="0"/>
                        </a:rPr>
                        <m:t>𝐤</m:t>
                      </m:r>
                      <m:r>
                        <a:rPr lang="en-US" altLang="zh-CN" sz="1600" b="0" i="1" smtClean="0">
                          <a:solidFill>
                            <a:srgbClr val="FF0000"/>
                          </a:solidFill>
                          <a:latin typeface="Cambria Math" panose="02040503050406030204" pitchFamily="18" charset="0"/>
                          <a:ea typeface="Cambria Math" panose="02040503050406030204" pitchFamily="18" charset="0"/>
                        </a:rPr>
                        <m:t>∙</m:t>
                      </m:r>
                      <m:r>
                        <m:rPr>
                          <m:sty m:val="p"/>
                        </m:rPr>
                        <a:rPr lang="en-US" altLang="zh-CN" sz="1600" b="0" i="1" smtClean="0">
                          <a:solidFill>
                            <a:srgbClr val="FF0000"/>
                          </a:solidFill>
                          <a:latin typeface="Cambria Math" panose="02040503050406030204" pitchFamily="18" charset="0"/>
                          <a:ea typeface="Cambria Math" panose="02040503050406030204" pitchFamily="18" charset="0"/>
                        </a:rPr>
                        <m:t>∇</m:t>
                      </m:r>
                      <m:r>
                        <a:rPr lang="en-US" altLang="zh-CN" sz="1600" b="0" i="1" smtClean="0">
                          <a:solidFill>
                            <a:srgbClr val="FF0000"/>
                          </a:solidFill>
                          <a:latin typeface="Cambria Math" panose="02040503050406030204" pitchFamily="18" charset="0"/>
                          <a:ea typeface="Cambria Math" panose="02040503050406030204" pitchFamily="18" charset="0"/>
                        </a:rPr>
                        <m:t>×[</m:t>
                      </m:r>
                      <m:r>
                        <a:rPr lang="zh-CN" altLang="en-US" sz="1600" b="0" i="1" smtClean="0">
                          <a:solidFill>
                            <a:srgbClr val="FF0000"/>
                          </a:solidFill>
                          <a:latin typeface="Cambria Math" panose="02040503050406030204" pitchFamily="18" charset="0"/>
                          <a:ea typeface="Cambria Math" panose="02040503050406030204" pitchFamily="18" charset="0"/>
                        </a:rPr>
                        <m:t>𝜏</m:t>
                      </m:r>
                      <m:r>
                        <a:rPr lang="en-US" altLang="zh-CN" sz="1600" b="0" i="1" smtClean="0">
                          <a:solidFill>
                            <a:srgbClr val="FF0000"/>
                          </a:solidFill>
                          <a:latin typeface="Cambria Math" panose="02040503050406030204" pitchFamily="18" charset="0"/>
                          <a:ea typeface="Cambria Math" panose="02040503050406030204" pitchFamily="18" charset="0"/>
                        </a:rPr>
                        <m:t>/(</m:t>
                      </m:r>
                      <m:r>
                        <a:rPr lang="zh-CN" altLang="en-US" sz="1600" b="0" i="1" smtClean="0">
                          <a:solidFill>
                            <a:srgbClr val="FF0000"/>
                          </a:solidFill>
                          <a:latin typeface="Cambria Math" panose="02040503050406030204" pitchFamily="18" charset="0"/>
                          <a:ea typeface="Cambria Math" panose="02040503050406030204" pitchFamily="18" charset="0"/>
                        </a:rPr>
                        <m:t>𝜌</m:t>
                      </m:r>
                      <m:r>
                        <a:rPr lang="en-US" altLang="zh-CN" sz="1600" b="0" i="1" smtClean="0">
                          <a:solidFill>
                            <a:srgbClr val="FF0000"/>
                          </a:solidFill>
                          <a:latin typeface="Cambria Math" panose="02040503050406030204" pitchFamily="18" charset="0"/>
                          <a:ea typeface="Cambria Math" panose="02040503050406030204" pitchFamily="18" charset="0"/>
                        </a:rPr>
                        <m:t>𝑓</m:t>
                      </m:r>
                      <m:r>
                        <a:rPr lang="en-US" altLang="zh-CN" sz="1600" b="0" i="1" smtClean="0">
                          <a:solidFill>
                            <a:srgbClr val="FF0000"/>
                          </a:solidFill>
                          <a:latin typeface="Cambria Math" panose="02040503050406030204" pitchFamily="18" charset="0"/>
                          <a:ea typeface="Cambria Math" panose="02040503050406030204" pitchFamily="18" charset="0"/>
                        </a:rPr>
                        <m:t>)]</m:t>
                      </m:r>
                    </m:oMath>
                  </m:oMathPara>
                </a14:m>
                <a:endParaRPr lang="en-US" altLang="zh-CN" sz="1600" dirty="0">
                  <a:solidFill>
                    <a:srgbClr val="FF0000"/>
                  </a:solidFill>
                </a:endParaRPr>
              </a:p>
              <a:p>
                <a:pPr lvl="1">
                  <a:lnSpc>
                    <a:spcPct val="150000"/>
                  </a:lnSpc>
                  <a:spcBef>
                    <a:spcPts val="450"/>
                  </a:spcBef>
                </a:pPr>
                <a:r>
                  <a:rPr lang="en-US" altLang="zh-CN" sz="1600" dirty="0"/>
                  <a:t>This is the vertical component of the wind stress curl (divided by </a:t>
                </a:r>
                <a:r>
                  <a:rPr lang="en-US" altLang="zh-CN" sz="1600" dirty="0">
                    <a:sym typeface="Symbol" pitchFamily="18" charset="2"/>
                  </a:rPr>
                  <a:t></a:t>
                </a:r>
                <a:r>
                  <a:rPr lang="en-US" altLang="zh-CN" sz="1600" dirty="0"/>
                  <a:t>f), </a:t>
                </a:r>
                <a:r>
                  <a:rPr lang="en-US" altLang="zh-CN" sz="1600" b="1" dirty="0">
                    <a:sym typeface="Symbol" pitchFamily="18" charset="2"/>
                  </a:rPr>
                  <a:t></a:t>
                </a:r>
                <a:r>
                  <a:rPr lang="en-US" altLang="zh-CN" sz="1600" b="1" dirty="0"/>
                  <a:t> </a:t>
                </a:r>
                <a:r>
                  <a:rPr lang="en-US" altLang="zh-CN" sz="1600" dirty="0"/>
                  <a:t>is the vector wind stress and </a:t>
                </a:r>
                <a:r>
                  <a:rPr lang="en-US" altLang="zh-CN" sz="1600" b="1" dirty="0"/>
                  <a:t>k</a:t>
                </a:r>
                <a:r>
                  <a:rPr lang="en-US" altLang="zh-CN" sz="1600" dirty="0"/>
                  <a:t> is the unit vector in the vertical direction.</a:t>
                </a:r>
              </a:p>
            </p:txBody>
          </p:sp>
        </mc:Choice>
        <mc:Fallback xmlns="">
          <p:sp>
            <p:nvSpPr>
              <p:cNvPr id="16387" name="Rectangle 3"/>
              <p:cNvSpPr>
                <a:spLocks noGrp="1" noRot="1" noChangeAspect="1" noMove="1" noResize="1" noEditPoints="1" noAdjustHandles="1" noChangeArrowheads="1" noChangeShapeType="1" noTextEdit="1"/>
              </p:cNvSpPr>
              <p:nvPr>
                <p:ph type="body" idx="1"/>
              </p:nvPr>
            </p:nvSpPr>
            <p:spPr>
              <a:xfrm>
                <a:off x="1187624" y="627534"/>
                <a:ext cx="6840760" cy="3816424"/>
              </a:xfr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615953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518048" y="681038"/>
            <a:ext cx="6131719" cy="3829050"/>
          </a:xfrm>
        </p:spPr>
        <p:txBody>
          <a:bodyPr/>
          <a:lstStyle/>
          <a:p>
            <a:pPr>
              <a:lnSpc>
                <a:spcPct val="90000"/>
              </a:lnSpc>
            </a:pPr>
            <a:r>
              <a:rPr lang="en-US" altLang="zh-CN" sz="1800" dirty="0"/>
              <a:t>Reading:</a:t>
            </a:r>
          </a:p>
          <a:p>
            <a:pPr lvl="1">
              <a:lnSpc>
                <a:spcPct val="90000"/>
              </a:lnSpc>
            </a:pPr>
            <a:r>
              <a:rPr lang="en-US" altLang="zh-CN" sz="1600" dirty="0"/>
              <a:t>Emery, Talley and Pickard: Chapter 8.4.3 to 8.4.5 </a:t>
            </a:r>
          </a:p>
          <a:p>
            <a:pPr lvl="1">
              <a:lnSpc>
                <a:spcPct val="90000"/>
              </a:lnSpc>
            </a:pPr>
            <a:r>
              <a:rPr lang="en-US" altLang="zh-CN" sz="1600" dirty="0"/>
              <a:t>Stewart chapter 9.2,9.3, 9.5</a:t>
            </a:r>
          </a:p>
          <a:p>
            <a:pPr lvl="1">
              <a:lnSpc>
                <a:spcPct val="90000"/>
              </a:lnSpc>
            </a:pPr>
            <a:r>
              <a:rPr lang="en-US" altLang="zh-CN" sz="1600" dirty="0" err="1"/>
              <a:t>Tomczak</a:t>
            </a:r>
            <a:r>
              <a:rPr lang="en-US" altLang="zh-CN" sz="1600" dirty="0"/>
              <a:t> and Godfrey chapter 4, pages 39-42</a:t>
            </a:r>
          </a:p>
          <a:p>
            <a:pPr lvl="1">
              <a:lnSpc>
                <a:spcPct val="90000"/>
              </a:lnSpc>
            </a:pPr>
            <a:endParaRPr lang="en-US" altLang="zh-CN" sz="1600" dirty="0"/>
          </a:p>
          <a:p>
            <a:pPr>
              <a:lnSpc>
                <a:spcPct val="90000"/>
              </a:lnSpc>
            </a:pPr>
            <a:r>
              <a:rPr lang="en-US" altLang="zh-CN" sz="1800" dirty="0"/>
              <a:t>Concepts:</a:t>
            </a:r>
          </a:p>
          <a:p>
            <a:pPr lvl="1">
              <a:lnSpc>
                <a:spcPct val="90000"/>
              </a:lnSpc>
            </a:pPr>
            <a:r>
              <a:rPr lang="en-US" altLang="zh-CN" sz="1600" dirty="0"/>
              <a:t>Ekman layer</a:t>
            </a:r>
          </a:p>
          <a:p>
            <a:pPr lvl="1">
              <a:lnSpc>
                <a:spcPct val="90000"/>
              </a:lnSpc>
            </a:pPr>
            <a:r>
              <a:rPr lang="en-US" altLang="zh-CN" sz="1600" dirty="0"/>
              <a:t>Ekman transport</a:t>
            </a:r>
          </a:p>
          <a:p>
            <a:pPr lvl="1">
              <a:lnSpc>
                <a:spcPct val="90000"/>
              </a:lnSpc>
            </a:pPr>
            <a:r>
              <a:rPr lang="en-US" altLang="zh-CN" sz="1600" dirty="0"/>
              <a:t>Ekman velocity</a:t>
            </a:r>
          </a:p>
          <a:p>
            <a:pPr lvl="1">
              <a:lnSpc>
                <a:spcPct val="90000"/>
              </a:lnSpc>
            </a:pPr>
            <a:r>
              <a:rPr lang="en-US" altLang="zh-CN" sz="1600" dirty="0"/>
              <a:t>Ekman pumping</a:t>
            </a:r>
          </a:p>
        </p:txBody>
      </p:sp>
    </p:spTree>
    <p:extLst>
      <p:ext uri="{BB962C8B-B14F-4D97-AF65-F5344CB8AC3E}">
        <p14:creationId xmlns:p14="http://schemas.microsoft.com/office/powerpoint/2010/main" val="23142821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85900" y="82154"/>
            <a:ext cx="6172200" cy="436959"/>
          </a:xfrm>
        </p:spPr>
        <p:txBody>
          <a:bodyPr/>
          <a:lstStyle/>
          <a:p>
            <a:r>
              <a:rPr lang="en-US" altLang="zh-CN"/>
              <a:t>Ekman transport convergence and divergence</a:t>
            </a:r>
            <a:endParaRPr lang="zh-CN" altLang="en-US"/>
          </a:p>
        </p:txBody>
      </p:sp>
      <mc:AlternateContent xmlns:mc="http://schemas.openxmlformats.org/markup-compatibility/2006" xmlns:a14="http://schemas.microsoft.com/office/drawing/2010/main">
        <mc:Choice Requires="a14">
          <p:sp>
            <p:nvSpPr>
              <p:cNvPr id="17411" name="Rectangle 3"/>
              <p:cNvSpPr>
                <a:spLocks noGrp="1" noChangeArrowheads="1"/>
              </p:cNvSpPr>
              <p:nvPr>
                <p:ph type="body" idx="1"/>
              </p:nvPr>
            </p:nvSpPr>
            <p:spPr>
              <a:xfrm>
                <a:off x="504000" y="792000"/>
                <a:ext cx="8136000" cy="2643846"/>
              </a:xfrm>
            </p:spPr>
            <p:txBody>
              <a:bodyPr/>
              <a:lstStyle/>
              <a:p>
                <a:pPr algn="ctr">
                  <a:lnSpc>
                    <a:spcPct val="150000"/>
                  </a:lnSpc>
                  <a:spcBef>
                    <a:spcPct val="40000"/>
                  </a:spcBef>
                  <a:buNone/>
                </a:pPr>
                <a14:m>
                  <m:oMathPara xmlns:m="http://schemas.openxmlformats.org/officeDocument/2006/math">
                    <m:oMathParaPr>
                      <m:jc m:val="centerGroup"/>
                    </m:oMathParaPr>
                    <m:oMath xmlns:m="http://schemas.openxmlformats.org/officeDocument/2006/math">
                      <m:sSub>
                        <m:sSubPr>
                          <m:ctrlPr>
                            <a:rPr lang="en-US" altLang="zh-CN" i="1">
                              <a:solidFill>
                                <a:srgbClr val="FF0000"/>
                              </a:solidFill>
                              <a:latin typeface="Cambria Math" panose="02040503050406030204" pitchFamily="18" charset="0"/>
                            </a:rPr>
                          </m:ctrlPr>
                        </m:sSubPr>
                        <m:e>
                          <m:r>
                            <m:rPr>
                              <m:sty m:val="p"/>
                            </m:rPr>
                            <a:rPr lang="en-US" altLang="zh-CN" i="1">
                              <a:solidFill>
                                <a:srgbClr val="FF0000"/>
                              </a:solidFill>
                              <a:latin typeface="Cambria Math" panose="02040503050406030204" pitchFamily="18" charset="0"/>
                              <a:ea typeface="Cambria Math" panose="02040503050406030204" pitchFamily="18" charset="0"/>
                            </a:rPr>
                            <m:t>∇</m:t>
                          </m:r>
                          <m:r>
                            <a:rPr lang="en-US" altLang="zh-CN" i="1">
                              <a:solidFill>
                                <a:srgbClr val="FF0000"/>
                              </a:solidFill>
                              <a:latin typeface="Cambria Math" panose="02040503050406030204" pitchFamily="18" charset="0"/>
                              <a:ea typeface="Cambria Math" panose="02040503050406030204" pitchFamily="18" charset="0"/>
                            </a:rPr>
                            <m:t>∙</m:t>
                          </m:r>
                          <m:r>
                            <a:rPr lang="en-US" altLang="zh-CN" b="1">
                              <a:solidFill>
                                <a:srgbClr val="FF0000"/>
                              </a:solidFill>
                              <a:latin typeface="Cambria Math" panose="02040503050406030204" pitchFamily="18" charset="0"/>
                            </a:rPr>
                            <m:t>𝐔</m:t>
                          </m:r>
                        </m:e>
                        <m:sub>
                          <m:r>
                            <a:rPr lang="en-US" altLang="zh-CN" i="1">
                              <a:solidFill>
                                <a:srgbClr val="FF0000"/>
                              </a:solidFill>
                              <a:latin typeface="Cambria Math" panose="02040503050406030204" pitchFamily="18" charset="0"/>
                            </a:rPr>
                            <m:t>𝐸</m:t>
                          </m:r>
                        </m:sub>
                      </m:sSub>
                      <m:r>
                        <a:rPr lang="en-US" altLang="zh-CN" i="1">
                          <a:solidFill>
                            <a:srgbClr val="FF0000"/>
                          </a:solidFill>
                          <a:latin typeface="Cambria Math" panose="02040503050406030204" pitchFamily="18" charset="0"/>
                        </a:rPr>
                        <m:t>=</m:t>
                      </m:r>
                      <m:r>
                        <a:rPr lang="en-US" altLang="zh-CN" b="1">
                          <a:solidFill>
                            <a:srgbClr val="FF0000"/>
                          </a:solidFill>
                          <a:latin typeface="Cambria Math" panose="02040503050406030204" pitchFamily="18" charset="0"/>
                        </a:rPr>
                        <m:t>𝐤</m:t>
                      </m:r>
                      <m:r>
                        <a:rPr lang="en-US" altLang="zh-CN" i="1">
                          <a:solidFill>
                            <a:srgbClr val="FF0000"/>
                          </a:solidFill>
                          <a:latin typeface="Cambria Math" panose="02040503050406030204" pitchFamily="18" charset="0"/>
                          <a:ea typeface="Cambria Math" panose="02040503050406030204" pitchFamily="18" charset="0"/>
                        </a:rPr>
                        <m:t>∙</m:t>
                      </m:r>
                      <m:r>
                        <m:rPr>
                          <m:sty m:val="p"/>
                        </m:rPr>
                        <a:rPr lang="en-US" altLang="zh-CN" i="1">
                          <a:solidFill>
                            <a:srgbClr val="FF0000"/>
                          </a:solidFill>
                          <a:latin typeface="Cambria Math" panose="02040503050406030204" pitchFamily="18" charset="0"/>
                          <a:ea typeface="Cambria Math" panose="02040503050406030204" pitchFamily="18" charset="0"/>
                        </a:rPr>
                        <m:t>∇</m:t>
                      </m:r>
                      <m:r>
                        <a:rPr lang="en-US" altLang="zh-CN" i="1">
                          <a:solidFill>
                            <a:srgbClr val="FF0000"/>
                          </a:solidFill>
                          <a:latin typeface="Cambria Math" panose="02040503050406030204" pitchFamily="18" charset="0"/>
                          <a:ea typeface="Cambria Math" panose="02040503050406030204" pitchFamily="18" charset="0"/>
                        </a:rPr>
                        <m:t>×[</m:t>
                      </m:r>
                      <m:r>
                        <a:rPr lang="zh-CN" altLang="en-US" i="1">
                          <a:solidFill>
                            <a:srgbClr val="FF0000"/>
                          </a:solidFill>
                          <a:latin typeface="Cambria Math" panose="02040503050406030204" pitchFamily="18" charset="0"/>
                          <a:ea typeface="Cambria Math" panose="02040503050406030204" pitchFamily="18" charset="0"/>
                        </a:rPr>
                        <m:t>𝜏</m:t>
                      </m:r>
                      <m:r>
                        <a:rPr lang="en-US" altLang="zh-CN" i="1">
                          <a:solidFill>
                            <a:srgbClr val="FF0000"/>
                          </a:solidFill>
                          <a:latin typeface="Cambria Math" panose="02040503050406030204" pitchFamily="18" charset="0"/>
                          <a:ea typeface="Cambria Math" panose="02040503050406030204" pitchFamily="18" charset="0"/>
                        </a:rPr>
                        <m:t>/(</m:t>
                      </m:r>
                      <m:r>
                        <a:rPr lang="zh-CN" altLang="en-US" i="1">
                          <a:solidFill>
                            <a:srgbClr val="FF0000"/>
                          </a:solidFill>
                          <a:latin typeface="Cambria Math" panose="02040503050406030204" pitchFamily="18" charset="0"/>
                          <a:ea typeface="Cambria Math" panose="02040503050406030204" pitchFamily="18" charset="0"/>
                        </a:rPr>
                        <m:t>𝜌</m:t>
                      </m:r>
                      <m:r>
                        <a:rPr lang="en-US" altLang="zh-CN" i="1">
                          <a:solidFill>
                            <a:srgbClr val="FF0000"/>
                          </a:solidFill>
                          <a:latin typeface="Cambria Math" panose="02040503050406030204" pitchFamily="18" charset="0"/>
                          <a:ea typeface="Cambria Math" panose="02040503050406030204" pitchFamily="18" charset="0"/>
                        </a:rPr>
                        <m:t>𝑓</m:t>
                      </m:r>
                      <m:r>
                        <a:rPr lang="en-US" altLang="zh-CN" i="1">
                          <a:solidFill>
                            <a:srgbClr val="FF0000"/>
                          </a:solidFill>
                          <a:latin typeface="Cambria Math" panose="02040503050406030204" pitchFamily="18" charset="0"/>
                          <a:ea typeface="Cambria Math" panose="02040503050406030204" pitchFamily="18" charset="0"/>
                        </a:rPr>
                        <m:t>)]</m:t>
                      </m:r>
                    </m:oMath>
                  </m:oMathPara>
                </a14:m>
                <a:endParaRPr lang="en-US" altLang="zh-CN" sz="2100" dirty="0">
                  <a:solidFill>
                    <a:srgbClr val="FF0000"/>
                  </a:solidFill>
                </a:endParaRPr>
              </a:p>
              <a:p>
                <a:pPr>
                  <a:lnSpc>
                    <a:spcPct val="150000"/>
                  </a:lnSpc>
                  <a:spcBef>
                    <a:spcPct val="40000"/>
                  </a:spcBef>
                </a:pPr>
                <a:r>
                  <a:rPr lang="en-US" altLang="zh-CN" sz="1800" dirty="0"/>
                  <a:t>In the NH, f &gt; 0, upwelling into the Ekman layer results from positive wind stress curl, and downwelling out of the Ekman layer results from negative wind stress curl.  In the SH, upwelling results from negative wind stress curl, etc.  This vertical motion at the base of the Ekman layer: </a:t>
                </a:r>
                <a:r>
                  <a:rPr lang="en-US" altLang="zh-CN" sz="1800" b="1" i="1" dirty="0">
                    <a:solidFill>
                      <a:srgbClr val="FF0000"/>
                    </a:solidFill>
                  </a:rPr>
                  <a:t>Ekman pumping</a:t>
                </a:r>
                <a:r>
                  <a:rPr lang="en-US" altLang="zh-CN" sz="1800" dirty="0"/>
                  <a:t> (Ekman suction).</a:t>
                </a:r>
                <a:endParaRPr lang="zh-CN" altLang="en-US" sz="1800" dirty="0"/>
              </a:p>
            </p:txBody>
          </p:sp>
        </mc:Choice>
        <mc:Fallback xmlns="">
          <p:sp>
            <p:nvSpPr>
              <p:cNvPr id="17411" name="Rectangle 3"/>
              <p:cNvSpPr>
                <a:spLocks noGrp="1" noRot="1" noChangeAspect="1" noMove="1" noResize="1" noEditPoints="1" noAdjustHandles="1" noChangeArrowheads="1" noChangeShapeType="1" noTextEdit="1"/>
              </p:cNvSpPr>
              <p:nvPr>
                <p:ph type="body" idx="1"/>
              </p:nvPr>
            </p:nvSpPr>
            <p:spPr>
              <a:xfrm>
                <a:off x="504000" y="792000"/>
                <a:ext cx="8136000" cy="2643846"/>
              </a:xfr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855141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10891" y="86916"/>
            <a:ext cx="6238875" cy="378619"/>
          </a:xfrm>
        </p:spPr>
        <p:txBody>
          <a:bodyPr/>
          <a:lstStyle/>
          <a:p>
            <a:r>
              <a:rPr lang="en-US" altLang="zh-CN"/>
              <a:t>Ekman transport convergence and divergence</a:t>
            </a:r>
          </a:p>
        </p:txBody>
      </p:sp>
      <p:pic>
        <p:nvPicPr>
          <p:cNvPr id="18435" name="Picture 3" descr="chapter8_fig13"/>
          <p:cNvPicPr>
            <a:picLocks noChangeAspect="1" noChangeArrowheads="1"/>
          </p:cNvPicPr>
          <p:nvPr/>
        </p:nvPicPr>
        <p:blipFill>
          <a:blip r:embed="rId3" cstate="print"/>
          <a:srcRect/>
          <a:stretch>
            <a:fillRect/>
          </a:stretch>
        </p:blipFill>
        <p:spPr bwMode="auto">
          <a:xfrm>
            <a:off x="1728000" y="792000"/>
            <a:ext cx="5670000" cy="3640630"/>
          </a:xfrm>
          <a:prstGeom prst="rect">
            <a:avLst/>
          </a:prstGeom>
          <a:noFill/>
          <a:ln w="9525">
            <a:noFill/>
            <a:miter lim="800000"/>
            <a:headEnd/>
            <a:tailEnd/>
          </a:ln>
        </p:spPr>
      </p:pic>
    </p:spTree>
    <p:extLst>
      <p:ext uri="{BB962C8B-B14F-4D97-AF65-F5344CB8AC3E}">
        <p14:creationId xmlns:p14="http://schemas.microsoft.com/office/powerpoint/2010/main" val="7148938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64000" y="86916"/>
            <a:ext cx="7416000" cy="359569"/>
          </a:xfrm>
        </p:spPr>
        <p:txBody>
          <a:bodyPr/>
          <a:lstStyle/>
          <a:p>
            <a:r>
              <a:rPr lang="en-US" altLang="zh-CN" sz="2000" dirty="0"/>
              <a:t>Ekman divergence at equator and at land boundaries</a:t>
            </a:r>
          </a:p>
        </p:txBody>
      </p:sp>
      <p:pic>
        <p:nvPicPr>
          <p:cNvPr id="19459" name="Picture 5" descr="image055"/>
          <p:cNvPicPr>
            <a:picLocks noChangeAspect="1" noChangeArrowheads="1"/>
          </p:cNvPicPr>
          <p:nvPr/>
        </p:nvPicPr>
        <p:blipFill>
          <a:blip r:embed="rId3" cstate="print"/>
          <a:srcRect/>
          <a:stretch>
            <a:fillRect/>
          </a:stretch>
        </p:blipFill>
        <p:spPr bwMode="auto">
          <a:xfrm>
            <a:off x="1152000" y="864000"/>
            <a:ext cx="3706415" cy="3769519"/>
          </a:xfrm>
          <a:prstGeom prst="rect">
            <a:avLst/>
          </a:prstGeom>
          <a:noFill/>
          <a:ln w="9525">
            <a:noFill/>
            <a:miter lim="800000"/>
            <a:headEnd/>
            <a:tailEnd/>
          </a:ln>
        </p:spPr>
      </p:pic>
      <p:pic>
        <p:nvPicPr>
          <p:cNvPr id="964614" name="Picture 6" descr="image057"/>
          <p:cNvPicPr>
            <a:picLocks noChangeAspect="1" noChangeArrowheads="1"/>
          </p:cNvPicPr>
          <p:nvPr/>
        </p:nvPicPr>
        <p:blipFill>
          <a:blip r:embed="rId4" cstate="print"/>
          <a:srcRect l="3935" t="2031" r="2893"/>
          <a:stretch>
            <a:fillRect/>
          </a:stretch>
        </p:blipFill>
        <p:spPr bwMode="auto">
          <a:xfrm>
            <a:off x="5040000" y="1404000"/>
            <a:ext cx="3509963" cy="2366963"/>
          </a:xfrm>
          <a:prstGeom prst="rect">
            <a:avLst/>
          </a:prstGeom>
          <a:noFill/>
          <a:ln w="9525">
            <a:noFill/>
            <a:miter lim="800000"/>
            <a:headEnd/>
            <a:tailEnd/>
          </a:ln>
        </p:spPr>
      </p:pic>
    </p:spTree>
    <p:extLst>
      <p:ext uri="{BB962C8B-B14F-4D97-AF65-F5344CB8AC3E}">
        <p14:creationId xmlns:p14="http://schemas.microsoft.com/office/powerpoint/2010/main" val="1679679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4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10891" y="86916"/>
            <a:ext cx="6238875" cy="323850"/>
          </a:xfrm>
        </p:spPr>
        <p:txBody>
          <a:bodyPr/>
          <a:lstStyle/>
          <a:p>
            <a:r>
              <a:rPr lang="en-US" altLang="zh-CN"/>
              <a:t>Ekman transport convergence and divergence</a:t>
            </a:r>
          </a:p>
        </p:txBody>
      </p:sp>
      <p:pic>
        <p:nvPicPr>
          <p:cNvPr id="20483" name="Picture 3" descr="ekman3"/>
          <p:cNvPicPr>
            <a:picLocks noChangeAspect="1" noChangeArrowheads="1"/>
          </p:cNvPicPr>
          <p:nvPr/>
        </p:nvPicPr>
        <p:blipFill>
          <a:blip r:embed="rId3" cstate="print"/>
          <a:srcRect l="2544" t="4887" b="-1765"/>
          <a:stretch>
            <a:fillRect/>
          </a:stretch>
        </p:blipFill>
        <p:spPr bwMode="auto">
          <a:xfrm>
            <a:off x="1548000" y="792000"/>
            <a:ext cx="5967413" cy="3567113"/>
          </a:xfrm>
          <a:prstGeom prst="rect">
            <a:avLst/>
          </a:prstGeom>
          <a:noFill/>
          <a:ln w="9525">
            <a:noFill/>
            <a:miter lim="800000"/>
            <a:headEnd/>
            <a:tailEnd/>
          </a:ln>
        </p:spPr>
      </p:pic>
    </p:spTree>
    <p:extLst>
      <p:ext uri="{BB962C8B-B14F-4D97-AF65-F5344CB8AC3E}">
        <p14:creationId xmlns:p14="http://schemas.microsoft.com/office/powerpoint/2010/main" val="30710755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57313" y="100013"/>
            <a:ext cx="6429375" cy="635794"/>
          </a:xfrm>
        </p:spPr>
        <p:txBody>
          <a:bodyPr/>
          <a:lstStyle/>
          <a:p>
            <a:r>
              <a:rPr lang="en-US" altLang="zh-CN" sz="1950" dirty="0"/>
              <a:t>Global map of Ekman-induced upwelling (suction) and </a:t>
            </a:r>
            <a:r>
              <a:rPr lang="en-US" altLang="zh-CN" sz="1950" dirty="0" err="1"/>
              <a:t>downwelling</a:t>
            </a:r>
            <a:r>
              <a:rPr lang="en-US" altLang="zh-CN" sz="1950" dirty="0"/>
              <a:t> (pumping)</a:t>
            </a:r>
          </a:p>
        </p:txBody>
      </p:sp>
      <p:pic>
        <p:nvPicPr>
          <p:cNvPr id="21507" name="Picture 3"/>
          <p:cNvPicPr>
            <a:picLocks noChangeAspect="1" noChangeArrowheads="1"/>
          </p:cNvPicPr>
          <p:nvPr/>
        </p:nvPicPr>
        <p:blipFill>
          <a:blip r:embed="rId3" cstate="print"/>
          <a:srcRect l="15126" t="51306" r="18320" b="13777"/>
          <a:stretch>
            <a:fillRect/>
          </a:stretch>
        </p:blipFill>
        <p:spPr bwMode="auto">
          <a:xfrm>
            <a:off x="2160000" y="864000"/>
            <a:ext cx="4787503" cy="3554015"/>
          </a:xfrm>
          <a:prstGeom prst="rect">
            <a:avLst/>
          </a:prstGeom>
          <a:noFill/>
          <a:ln w="9525">
            <a:noFill/>
            <a:miter lim="800000"/>
            <a:headEnd/>
            <a:tailEnd/>
          </a:ln>
        </p:spPr>
      </p:pic>
      <p:sp>
        <p:nvSpPr>
          <p:cNvPr id="29700" name="Text Box 4"/>
          <p:cNvSpPr txBox="1">
            <a:spLocks noChangeArrowheads="1"/>
          </p:cNvSpPr>
          <p:nvPr/>
        </p:nvSpPr>
        <p:spPr bwMode="auto">
          <a:xfrm>
            <a:off x="2592000" y="4320000"/>
            <a:ext cx="4020467" cy="369332"/>
          </a:xfrm>
          <a:prstGeom prst="rect">
            <a:avLst/>
          </a:prstGeom>
          <a:noFill/>
          <a:ln w="9525">
            <a:noFill/>
            <a:miter lim="800000"/>
            <a:headEnd/>
            <a:tailEnd/>
          </a:ln>
        </p:spPr>
        <p:txBody>
          <a:bodyPr wrap="square">
            <a:spAutoFit/>
          </a:bodyPr>
          <a:lstStyle/>
          <a:p>
            <a:pPr algn="ctr" eaLnBrk="0" hangingPunct="0">
              <a:spcBef>
                <a:spcPct val="50000"/>
              </a:spcBef>
              <a:defRPr/>
            </a:pPr>
            <a:r>
              <a:rPr lang="en-US" altLang="zh-CN" b="0" dirty="0" err="1">
                <a:latin typeface="+mn-lt"/>
              </a:rPr>
              <a:t>Tomczak</a:t>
            </a:r>
            <a:r>
              <a:rPr lang="en-US" altLang="zh-CN" b="0" dirty="0">
                <a:latin typeface="+mn-lt"/>
              </a:rPr>
              <a:t> and Godfrey (2003), </a:t>
            </a:r>
            <a:r>
              <a:rPr lang="en-US" altLang="zh-CN" b="0" dirty="0" err="1">
                <a:latin typeface="+mn-lt"/>
              </a:rPr>
              <a:t>ch</a:t>
            </a:r>
            <a:r>
              <a:rPr lang="en-US" altLang="zh-CN" b="0" dirty="0">
                <a:latin typeface="+mn-lt"/>
              </a:rPr>
              <a:t>. 4</a:t>
            </a:r>
          </a:p>
        </p:txBody>
      </p:sp>
    </p:spTree>
    <p:extLst>
      <p:ext uri="{BB962C8B-B14F-4D97-AF65-F5344CB8AC3E}">
        <p14:creationId xmlns:p14="http://schemas.microsoft.com/office/powerpoint/2010/main" val="187704193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92000" y="141685"/>
            <a:ext cx="7560000" cy="594122"/>
          </a:xfrm>
        </p:spPr>
        <p:txBody>
          <a:bodyPr/>
          <a:lstStyle/>
          <a:p>
            <a:r>
              <a:rPr lang="en-US" altLang="zh-CN" sz="1800" dirty="0"/>
              <a:t>Total Ekman transports (observed) calculated from the </a:t>
            </a:r>
            <a:r>
              <a:rPr lang="en-US" altLang="zh-CN" sz="1800" dirty="0" err="1"/>
              <a:t>Hellerman</a:t>
            </a:r>
            <a:r>
              <a:rPr lang="en-US" altLang="zh-CN" sz="1800" dirty="0"/>
              <a:t>- Rosenstein (1983) wind stress by </a:t>
            </a:r>
            <a:r>
              <a:rPr lang="en-US" altLang="zh-CN" sz="1800" dirty="0" err="1"/>
              <a:t>Levitus</a:t>
            </a:r>
            <a:r>
              <a:rPr lang="en-US" altLang="zh-CN" sz="1800" dirty="0"/>
              <a:t> (1998)</a:t>
            </a:r>
          </a:p>
        </p:txBody>
      </p:sp>
      <p:pic>
        <p:nvPicPr>
          <p:cNvPr id="22531" name="Picture 5" descr="image065"/>
          <p:cNvPicPr>
            <a:picLocks noChangeAspect="1" noChangeArrowheads="1"/>
          </p:cNvPicPr>
          <p:nvPr/>
        </p:nvPicPr>
        <p:blipFill>
          <a:blip r:embed="rId3" cstate="print"/>
          <a:srcRect t="4945"/>
          <a:stretch>
            <a:fillRect/>
          </a:stretch>
        </p:blipFill>
        <p:spPr bwMode="auto">
          <a:xfrm>
            <a:off x="1872000" y="792000"/>
            <a:ext cx="5216129" cy="3682603"/>
          </a:xfrm>
          <a:prstGeom prst="rect">
            <a:avLst/>
          </a:prstGeom>
          <a:noFill/>
          <a:ln w="9525">
            <a:noFill/>
            <a:miter lim="800000"/>
            <a:headEnd/>
            <a:tailEnd/>
          </a:ln>
        </p:spPr>
      </p:pic>
    </p:spTree>
    <p:extLst>
      <p:ext uri="{BB962C8B-B14F-4D97-AF65-F5344CB8AC3E}">
        <p14:creationId xmlns:p14="http://schemas.microsoft.com/office/powerpoint/2010/main" val="6281286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20000" y="86916"/>
            <a:ext cx="7668000" cy="359569"/>
          </a:xfrm>
        </p:spPr>
        <p:txBody>
          <a:bodyPr/>
          <a:lstStyle/>
          <a:p>
            <a:r>
              <a:rPr lang="en-US" altLang="zh-CN" sz="1950" dirty="0"/>
              <a:t>Evidence of </a:t>
            </a:r>
            <a:r>
              <a:rPr lang="en-US" altLang="zh-CN" sz="1950" dirty="0" err="1"/>
              <a:t>Ekman</a:t>
            </a:r>
            <a:r>
              <a:rPr lang="en-US" altLang="zh-CN" sz="1950" dirty="0"/>
              <a:t> upwelling: surface nitrate concentration</a:t>
            </a:r>
          </a:p>
        </p:txBody>
      </p:sp>
      <p:pic>
        <p:nvPicPr>
          <p:cNvPr id="23555" name="Picture 3"/>
          <p:cNvPicPr>
            <a:picLocks noChangeAspect="1" noChangeArrowheads="1"/>
          </p:cNvPicPr>
          <p:nvPr/>
        </p:nvPicPr>
        <p:blipFill>
          <a:blip r:embed="rId3" cstate="print"/>
          <a:srcRect l="6139" t="18054" r="12297" b="14130"/>
          <a:stretch>
            <a:fillRect/>
          </a:stretch>
        </p:blipFill>
        <p:spPr bwMode="auto">
          <a:xfrm>
            <a:off x="2613423" y="720000"/>
            <a:ext cx="3940969" cy="3661172"/>
          </a:xfrm>
          <a:prstGeom prst="rect">
            <a:avLst/>
          </a:prstGeom>
          <a:noFill/>
          <a:ln w="9525">
            <a:noFill/>
            <a:miter lim="800000"/>
            <a:headEnd/>
            <a:tailEnd/>
          </a:ln>
        </p:spPr>
      </p:pic>
      <p:sp>
        <p:nvSpPr>
          <p:cNvPr id="31748" name="Text Box 4"/>
          <p:cNvSpPr txBox="1">
            <a:spLocks noChangeArrowheads="1"/>
          </p:cNvSpPr>
          <p:nvPr/>
        </p:nvSpPr>
        <p:spPr bwMode="auto">
          <a:xfrm>
            <a:off x="2104467" y="4428000"/>
            <a:ext cx="4951809" cy="276999"/>
          </a:xfrm>
          <a:prstGeom prst="rect">
            <a:avLst/>
          </a:prstGeom>
          <a:noFill/>
          <a:ln w="9525">
            <a:noFill/>
            <a:miter lim="800000"/>
            <a:headEnd/>
            <a:tailEnd/>
          </a:ln>
        </p:spPr>
        <p:txBody>
          <a:bodyPr>
            <a:spAutoFit/>
          </a:bodyPr>
          <a:lstStyle/>
          <a:p>
            <a:pPr algn="ctr" eaLnBrk="0" hangingPunct="0">
              <a:spcBef>
                <a:spcPct val="50000"/>
              </a:spcBef>
              <a:defRPr/>
            </a:pPr>
            <a:r>
              <a:rPr lang="en-US" altLang="zh-CN" sz="1200" b="0" dirty="0">
                <a:latin typeface="+mn-lt"/>
              </a:rPr>
              <a:t>Data from gridded climatology, NODC (</a:t>
            </a:r>
            <a:r>
              <a:rPr lang="en-US" altLang="zh-CN" sz="1200" b="0" dirty="0" err="1">
                <a:latin typeface="+mn-lt"/>
              </a:rPr>
              <a:t>Levitus</a:t>
            </a:r>
            <a:r>
              <a:rPr lang="en-US" altLang="zh-CN" sz="1200" b="0" dirty="0">
                <a:latin typeface="+mn-lt"/>
              </a:rPr>
              <a:t> and Boyer, 1994)</a:t>
            </a:r>
          </a:p>
        </p:txBody>
      </p:sp>
    </p:spTree>
    <p:extLst>
      <p:ext uri="{BB962C8B-B14F-4D97-AF65-F5344CB8AC3E}">
        <p14:creationId xmlns:p14="http://schemas.microsoft.com/office/powerpoint/2010/main" val="131115872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85900" y="141685"/>
            <a:ext cx="6172200" cy="270272"/>
          </a:xfrm>
        </p:spPr>
        <p:txBody>
          <a:bodyPr/>
          <a:lstStyle/>
          <a:p>
            <a:r>
              <a:rPr lang="en-US" altLang="zh-CN" dirty="0"/>
              <a:t>Questions and Calculations (Due in 2-week)</a:t>
            </a:r>
          </a:p>
        </p:txBody>
      </p:sp>
      <p:sp>
        <p:nvSpPr>
          <p:cNvPr id="24579" name="Rectangle 3"/>
          <p:cNvSpPr>
            <a:spLocks noGrp="1" noChangeArrowheads="1"/>
          </p:cNvSpPr>
          <p:nvPr>
            <p:ph type="body" idx="1"/>
          </p:nvPr>
        </p:nvSpPr>
        <p:spPr>
          <a:xfrm>
            <a:off x="504000" y="792000"/>
            <a:ext cx="8136000" cy="3780235"/>
          </a:xfrm>
        </p:spPr>
        <p:txBody>
          <a:bodyPr/>
          <a:lstStyle/>
          <a:p>
            <a:pPr marL="371475" indent="-371475">
              <a:spcBef>
                <a:spcPct val="40000"/>
              </a:spcBef>
              <a:buClrTx/>
              <a:buSzPct val="100000"/>
              <a:buFont typeface="Wingdings" pitchFamily="2" charset="2"/>
              <a:buAutoNum type="arabicPeriod"/>
            </a:pPr>
            <a:r>
              <a:rPr lang="en-US" altLang="zh-CN" sz="1600" dirty="0"/>
              <a:t>If the eddy viscosity were to double, explain if and by how much the (a) Ekman transport, (b) Ekman layer thickness, and (c) surface Ekman velocity would change. </a:t>
            </a:r>
          </a:p>
          <a:p>
            <a:pPr marL="371475" indent="-371475">
              <a:spcBef>
                <a:spcPct val="40000"/>
              </a:spcBef>
              <a:buClrTx/>
              <a:buSzPct val="100000"/>
              <a:buFont typeface="Wingdings" pitchFamily="2" charset="2"/>
              <a:buAutoNum type="arabicPeriod"/>
            </a:pPr>
            <a:r>
              <a:rPr lang="en-US" altLang="zh-CN" sz="1600" dirty="0"/>
              <a:t>Draw a schematic of an open ocean wind field that produces Ekman convergence in the southern hemisphere. </a:t>
            </a:r>
          </a:p>
          <a:p>
            <a:pPr marL="371475" indent="-371475">
              <a:spcBef>
                <a:spcPct val="40000"/>
              </a:spcBef>
              <a:buClrTx/>
              <a:buSzPct val="100000"/>
              <a:buFont typeface="Wingdings" pitchFamily="2" charset="2"/>
              <a:buAutoNum type="arabicPeriod"/>
            </a:pPr>
            <a:r>
              <a:rPr lang="en-US" altLang="zh-CN" sz="1600" dirty="0"/>
              <a:t>Compare the Ekman layer thickness and the observed global surface mixed layer thickness. Where would Ekman layers be contained within the winter surface mixed layer and where would they extend below it? </a:t>
            </a:r>
          </a:p>
          <a:p>
            <a:pPr marL="371475" indent="-371475">
              <a:spcBef>
                <a:spcPct val="40000"/>
              </a:spcBef>
              <a:buClrTx/>
              <a:buSzPct val="100000"/>
              <a:buFont typeface="Wingdings" pitchFamily="2" charset="2"/>
              <a:buAutoNum type="arabicPeriod"/>
            </a:pPr>
            <a:r>
              <a:rPr lang="en-US" altLang="zh-CN" sz="1600" dirty="0"/>
              <a:t>A steady wind field is blowing on a rectangular ocean basin 8000 km wide. At 25</a:t>
            </a:r>
            <a:r>
              <a:rPr lang="en-US" altLang="zh-CN" sz="1600" baseline="30000" dirty="0"/>
              <a:t>o</a:t>
            </a:r>
            <a:r>
              <a:rPr lang="en-US" altLang="zh-CN" sz="1600" dirty="0"/>
              <a:t>N, the wind blows from the east at a speed of u</a:t>
            </a:r>
            <a:r>
              <a:rPr lang="en-US" altLang="zh-CN" sz="1600" baseline="-25000" dirty="0"/>
              <a:t>10</a:t>
            </a:r>
            <a:r>
              <a:rPr lang="en-US" altLang="zh-CN" sz="1600" dirty="0"/>
              <a:t>=8 m/s. At 40</a:t>
            </a:r>
            <a:r>
              <a:rPr lang="en-US" altLang="zh-CN" sz="1600" baseline="30000" dirty="0"/>
              <a:t>o</a:t>
            </a:r>
            <a:r>
              <a:rPr lang="en-US" altLang="zh-CN" sz="1600" dirty="0"/>
              <a:t>N, the wind blows from the west at a speed of u</a:t>
            </a:r>
            <a:r>
              <a:rPr lang="en-US" altLang="zh-CN" sz="1600" baseline="-25000" dirty="0"/>
              <a:t>10</a:t>
            </a:r>
            <a:r>
              <a:rPr lang="en-US" altLang="zh-CN" sz="1600" dirty="0"/>
              <a:t>=8 m/s. What is the rate of wind-driven Ekman mass convergence between 25</a:t>
            </a:r>
            <a:r>
              <a:rPr lang="en-US" altLang="zh-CN" sz="1600" baseline="30000" dirty="0"/>
              <a:t>o</a:t>
            </a:r>
            <a:r>
              <a:rPr lang="en-US" altLang="zh-CN" sz="1600" dirty="0"/>
              <a:t>N and 40</a:t>
            </a:r>
            <a:r>
              <a:rPr lang="en-US" altLang="zh-CN" sz="1600" baseline="30000" dirty="0"/>
              <a:t>o</a:t>
            </a:r>
            <a:r>
              <a:rPr lang="en-US" altLang="zh-CN" sz="1600" dirty="0"/>
              <a:t>N (in kg/s)? What is the average Ekman pumping (in cm/s) between 25</a:t>
            </a:r>
            <a:r>
              <a:rPr lang="en-US" altLang="zh-CN" sz="1600" baseline="30000" dirty="0"/>
              <a:t>o</a:t>
            </a:r>
            <a:r>
              <a:rPr lang="en-US" altLang="zh-CN" sz="1600" dirty="0"/>
              <a:t>N and 40</a:t>
            </a:r>
            <a:r>
              <a:rPr lang="en-US" altLang="zh-CN" sz="1600" baseline="30000" dirty="0"/>
              <a:t>o</a:t>
            </a:r>
            <a:r>
              <a:rPr lang="en-US" altLang="zh-CN" sz="1600" dirty="0"/>
              <a:t>N? [1 degree of latitude = 111.12 km]. </a:t>
            </a:r>
            <a:endParaRPr lang="zh-CN" altLang="en-US" sz="1600" dirty="0"/>
          </a:p>
          <a:p>
            <a:pPr marL="371475" indent="-371475">
              <a:spcBef>
                <a:spcPct val="40000"/>
              </a:spcBef>
              <a:buClrTx/>
              <a:buSzPct val="100000"/>
              <a:buFont typeface="Wingdings" pitchFamily="2" charset="2"/>
              <a:buAutoNum type="arabicPeriod"/>
            </a:pPr>
            <a:endParaRPr lang="en-US" altLang="zh-CN" sz="1600" dirty="0"/>
          </a:p>
        </p:txBody>
      </p:sp>
    </p:spTree>
    <p:extLst>
      <p:ext uri="{BB962C8B-B14F-4D97-AF65-F5344CB8AC3E}">
        <p14:creationId xmlns:p14="http://schemas.microsoft.com/office/powerpoint/2010/main" val="22044656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3568" y="33468"/>
            <a:ext cx="7776863" cy="627165"/>
          </a:xfrm>
        </p:spPr>
        <p:txBody>
          <a:bodyPr/>
          <a:lstStyle/>
          <a:p>
            <a:r>
              <a:rPr lang="en-US" altLang="zh-CN" sz="1950" dirty="0"/>
              <a:t>Surface mixed layer: buoyancy and turbulent mixing effects</a:t>
            </a:r>
          </a:p>
        </p:txBody>
      </p:sp>
      <p:sp>
        <p:nvSpPr>
          <p:cNvPr id="14340" name="Text Box 4"/>
          <p:cNvSpPr txBox="1">
            <a:spLocks noChangeArrowheads="1"/>
          </p:cNvSpPr>
          <p:nvPr/>
        </p:nvSpPr>
        <p:spPr bwMode="auto">
          <a:xfrm>
            <a:off x="5750719" y="1027510"/>
            <a:ext cx="1944291" cy="2446824"/>
          </a:xfrm>
          <a:prstGeom prst="rect">
            <a:avLst/>
          </a:prstGeom>
          <a:noFill/>
          <a:ln w="9525">
            <a:noFill/>
            <a:miter lim="800000"/>
            <a:headEnd/>
            <a:tailEnd/>
          </a:ln>
        </p:spPr>
        <p:txBody>
          <a:bodyPr>
            <a:spAutoFit/>
          </a:bodyPr>
          <a:lstStyle/>
          <a:p>
            <a:pPr eaLnBrk="0" hangingPunct="0">
              <a:spcBef>
                <a:spcPct val="50000"/>
              </a:spcBef>
              <a:defRPr/>
            </a:pPr>
            <a:r>
              <a:rPr lang="en-US" altLang="zh-CN" b="0" dirty="0">
                <a:solidFill>
                  <a:srgbClr val="0000FF"/>
                </a:solidFill>
                <a:latin typeface="+mn-lt"/>
              </a:rPr>
              <a:t>Mixing by turbulence only</a:t>
            </a:r>
          </a:p>
          <a:p>
            <a:pPr eaLnBrk="0" hangingPunct="0">
              <a:spcBef>
                <a:spcPct val="50000"/>
              </a:spcBef>
              <a:defRPr/>
            </a:pPr>
            <a:endParaRPr lang="en-US" altLang="zh-CN" b="0" dirty="0">
              <a:solidFill>
                <a:srgbClr val="0000FF"/>
              </a:solidFill>
              <a:latin typeface="+mn-lt"/>
            </a:endParaRPr>
          </a:p>
          <a:p>
            <a:pPr eaLnBrk="0" hangingPunct="0">
              <a:spcBef>
                <a:spcPct val="50000"/>
              </a:spcBef>
              <a:defRPr/>
            </a:pPr>
            <a:endParaRPr lang="en-US" altLang="zh-CN" b="0" dirty="0">
              <a:solidFill>
                <a:srgbClr val="0000FF"/>
              </a:solidFill>
              <a:latin typeface="+mn-lt"/>
            </a:endParaRPr>
          </a:p>
          <a:p>
            <a:pPr eaLnBrk="0" hangingPunct="0">
              <a:spcBef>
                <a:spcPct val="50000"/>
              </a:spcBef>
              <a:defRPr/>
            </a:pPr>
            <a:r>
              <a:rPr lang="en-US" altLang="zh-CN" b="0" dirty="0">
                <a:solidFill>
                  <a:srgbClr val="0000FF"/>
                </a:solidFill>
                <a:latin typeface="+mn-lt"/>
              </a:rPr>
              <a:t>Mixing by heat loss: overturn (</a:t>
            </a:r>
            <a:r>
              <a:rPr lang="en-US" altLang="zh-CN" b="0" i="1" dirty="0" err="1">
                <a:solidFill>
                  <a:srgbClr val="0000FF"/>
                </a:solidFill>
                <a:latin typeface="+mn-lt"/>
              </a:rPr>
              <a:t>convect</a:t>
            </a:r>
            <a:r>
              <a:rPr lang="en-US" altLang="zh-CN" b="0" dirty="0">
                <a:solidFill>
                  <a:srgbClr val="0000FF"/>
                </a:solidFill>
                <a:latin typeface="+mn-lt"/>
              </a:rPr>
              <a:t>)</a:t>
            </a:r>
          </a:p>
        </p:txBody>
      </p:sp>
      <p:sp>
        <p:nvSpPr>
          <p:cNvPr id="14341" name="Text Box 5"/>
          <p:cNvSpPr txBox="1">
            <a:spLocks noChangeArrowheads="1"/>
          </p:cNvSpPr>
          <p:nvPr/>
        </p:nvSpPr>
        <p:spPr bwMode="auto">
          <a:xfrm>
            <a:off x="971600" y="3870190"/>
            <a:ext cx="7560840" cy="553998"/>
          </a:xfrm>
          <a:prstGeom prst="rect">
            <a:avLst/>
          </a:prstGeom>
          <a:noFill/>
          <a:ln w="9525">
            <a:noFill/>
            <a:miter lim="800000"/>
            <a:headEnd/>
            <a:tailEnd/>
          </a:ln>
        </p:spPr>
        <p:txBody>
          <a:bodyPr wrap="square">
            <a:spAutoFit/>
          </a:bodyPr>
          <a:lstStyle/>
          <a:p>
            <a:pPr eaLnBrk="0" hangingPunct="0">
              <a:spcBef>
                <a:spcPct val="40000"/>
              </a:spcBef>
              <a:defRPr/>
            </a:pPr>
            <a:r>
              <a:rPr lang="en-US" altLang="zh-CN" sz="1500" b="0" dirty="0">
                <a:solidFill>
                  <a:srgbClr val="0000CC"/>
                </a:solidFill>
                <a:latin typeface="+mn-lt"/>
              </a:rPr>
              <a:t>Development of mixed layer depends on turbulence input (wind velocity), heat loss or gain (also salt), and pre-existing stratification</a:t>
            </a:r>
          </a:p>
        </p:txBody>
      </p:sp>
      <p:pic>
        <p:nvPicPr>
          <p:cNvPr id="6" name="Picture 7" descr="f07-03aj-9780750645522"/>
          <p:cNvPicPr>
            <a:picLocks noChangeAspect="1" noChangeArrowheads="1"/>
          </p:cNvPicPr>
          <p:nvPr/>
        </p:nvPicPr>
        <p:blipFill>
          <a:blip r:embed="rId3" cstate="print"/>
          <a:srcRect b="49318"/>
          <a:stretch>
            <a:fillRect/>
          </a:stretch>
        </p:blipFill>
        <p:spPr bwMode="auto">
          <a:xfrm>
            <a:off x="1510618" y="972000"/>
            <a:ext cx="3979484" cy="2808312"/>
          </a:xfrm>
          <a:prstGeom prst="rect">
            <a:avLst/>
          </a:prstGeom>
          <a:noFill/>
          <a:ln w="9525">
            <a:noFill/>
            <a:miter lim="800000"/>
            <a:headEnd/>
            <a:tailEnd/>
          </a:ln>
        </p:spPr>
      </p:pic>
    </p:spTree>
    <p:extLst>
      <p:ext uri="{BB962C8B-B14F-4D97-AF65-F5344CB8AC3E}">
        <p14:creationId xmlns:p14="http://schemas.microsoft.com/office/powerpoint/2010/main" val="18701704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56000" y="32498"/>
            <a:ext cx="7632000" cy="432197"/>
          </a:xfrm>
        </p:spPr>
        <p:txBody>
          <a:bodyPr/>
          <a:lstStyle/>
          <a:p>
            <a:r>
              <a:rPr lang="en-US" altLang="zh-CN" sz="1800" dirty="0"/>
              <a:t>Surface mixed layer: observed mixed layer depth </a:t>
            </a:r>
            <a:endParaRPr lang="en-US" altLang="zh-CN" sz="2000" dirty="0"/>
          </a:p>
        </p:txBody>
      </p:sp>
      <p:sp>
        <p:nvSpPr>
          <p:cNvPr id="15366" name="Rectangle 8"/>
          <p:cNvSpPr>
            <a:spLocks noChangeArrowheads="1"/>
          </p:cNvSpPr>
          <p:nvPr/>
        </p:nvSpPr>
        <p:spPr bwMode="auto">
          <a:xfrm>
            <a:off x="744678" y="3145334"/>
            <a:ext cx="7859770" cy="1370632"/>
          </a:xfrm>
          <a:prstGeom prst="rect">
            <a:avLst/>
          </a:prstGeom>
          <a:noFill/>
          <a:ln w="9525" algn="ctr">
            <a:noFill/>
            <a:miter lim="800000"/>
            <a:headEnd/>
            <a:tailEnd/>
          </a:ln>
        </p:spPr>
        <p:txBody>
          <a:bodyPr wrap="square" anchor="t" anchorCtr="0">
            <a:spAutoFit/>
          </a:bodyPr>
          <a:lstStyle/>
          <a:p>
            <a:pPr>
              <a:spcBef>
                <a:spcPct val="40000"/>
              </a:spcBef>
              <a:defRPr/>
            </a:pPr>
            <a:r>
              <a:rPr lang="en-US" altLang="zh-CN" sz="1400" b="0" dirty="0">
                <a:solidFill>
                  <a:srgbClr val="0000FF"/>
                </a:solidFill>
                <a:latin typeface="+mn-lt"/>
              </a:rPr>
              <a:t>There is a large seasonal variation in mixed layer depths, with the thickest mixed layers occurring at the end of winter, after an accumulation of months of cooling that deepens the mixed layer.  It is usually the end-of-winter mixed layer that matters the most, since it creates the highest densities and brings surface properties down to the greatest depths. common criterion is a density difference of 0.125 </a:t>
            </a:r>
            <a:r>
              <a:rPr lang="en-US" altLang="zh-CN" sz="1400" b="0" dirty="0">
                <a:solidFill>
                  <a:srgbClr val="0000FF"/>
                </a:solidFill>
                <a:latin typeface="+mn-lt"/>
                <a:sym typeface="Symbol" pitchFamily="18" charset="2"/>
              </a:rPr>
              <a:t></a:t>
            </a:r>
            <a:r>
              <a:rPr lang="en-US" altLang="zh-CN" sz="1400" b="0" baseline="-25000" dirty="0">
                <a:solidFill>
                  <a:srgbClr val="0000FF"/>
                </a:solidFill>
                <a:latin typeface="+mn-lt"/>
                <a:sym typeface="Symbol" pitchFamily="18" charset="2"/>
              </a:rPr>
              <a:t></a:t>
            </a:r>
            <a:r>
              <a:rPr lang="en-US" altLang="zh-CN" sz="1400" b="0" dirty="0">
                <a:solidFill>
                  <a:srgbClr val="0000FF"/>
                </a:solidFill>
                <a:latin typeface="+mn-lt"/>
                <a:sym typeface="Symbol" pitchFamily="18" charset="2"/>
              </a:rPr>
              <a:t>.</a:t>
            </a:r>
          </a:p>
          <a:p>
            <a:pPr>
              <a:spcBef>
                <a:spcPct val="40000"/>
              </a:spcBef>
              <a:defRPr/>
            </a:pPr>
            <a:r>
              <a:rPr lang="en-US" altLang="zh-CN" sz="1400" b="0" baseline="-25000" dirty="0">
                <a:solidFill>
                  <a:srgbClr val="0000FF"/>
                </a:solidFill>
                <a:latin typeface="+mn-lt"/>
                <a:sym typeface="Symbol" pitchFamily="18" charset="2"/>
              </a:rPr>
              <a:t>Talley (2009)</a:t>
            </a:r>
          </a:p>
        </p:txBody>
      </p:sp>
      <p:pic>
        <p:nvPicPr>
          <p:cNvPr id="3" name="图片 2">
            <a:extLst>
              <a:ext uri="{FF2B5EF4-FFF2-40B4-BE49-F238E27FC236}">
                <a16:creationId xmlns:a16="http://schemas.microsoft.com/office/drawing/2014/main" id="{D45B79D8-F9F0-4078-BF38-488FEFE01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807554"/>
            <a:ext cx="6661424" cy="2232248"/>
          </a:xfrm>
          <a:prstGeom prst="rect">
            <a:avLst/>
          </a:prstGeom>
        </p:spPr>
      </p:pic>
    </p:spTree>
    <p:extLst>
      <p:ext uri="{BB962C8B-B14F-4D97-AF65-F5344CB8AC3E}">
        <p14:creationId xmlns:p14="http://schemas.microsoft.com/office/powerpoint/2010/main" val="28657327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85900" y="141685"/>
            <a:ext cx="6172200" cy="270272"/>
          </a:xfrm>
        </p:spPr>
        <p:txBody>
          <a:bodyPr/>
          <a:lstStyle/>
          <a:p>
            <a:r>
              <a:rPr lang="en-US" altLang="zh-CN" dirty="0"/>
              <a:t>Wind Forcing</a:t>
            </a:r>
          </a:p>
        </p:txBody>
      </p:sp>
      <p:sp>
        <p:nvSpPr>
          <p:cNvPr id="8195" name="Rectangle 3"/>
          <p:cNvSpPr>
            <a:spLocks noGrp="1" noChangeArrowheads="1"/>
          </p:cNvSpPr>
          <p:nvPr>
            <p:ph type="body" idx="1"/>
          </p:nvPr>
        </p:nvSpPr>
        <p:spPr>
          <a:xfrm>
            <a:off x="1332000" y="3564000"/>
            <a:ext cx="6482954" cy="809625"/>
          </a:xfrm>
        </p:spPr>
        <p:txBody>
          <a:bodyPr/>
          <a:lstStyle/>
          <a:p>
            <a:pPr>
              <a:lnSpc>
                <a:spcPct val="90000"/>
              </a:lnSpc>
              <a:spcBef>
                <a:spcPct val="40000"/>
              </a:spcBef>
            </a:pPr>
            <a:r>
              <a:rPr lang="en-US" altLang="zh-CN" sz="1800" dirty="0"/>
              <a:t>Wind velocity vectors (arrows) and zonal wind speed (color), (QSCAT: 2000—2004). (a) Winter (DJF), (b) Summer (JJA).</a:t>
            </a:r>
          </a:p>
        </p:txBody>
      </p:sp>
      <p:grpSp>
        <p:nvGrpSpPr>
          <p:cNvPr id="8196" name="组合 6"/>
          <p:cNvGrpSpPr>
            <a:grpSpLocks/>
          </p:cNvGrpSpPr>
          <p:nvPr/>
        </p:nvGrpSpPr>
        <p:grpSpPr bwMode="auto">
          <a:xfrm>
            <a:off x="1188000" y="864000"/>
            <a:ext cx="6532959" cy="2584847"/>
            <a:chOff x="755650" y="1412875"/>
            <a:chExt cx="7970198" cy="2670519"/>
          </a:xfrm>
        </p:grpSpPr>
        <p:pic>
          <p:nvPicPr>
            <p:cNvPr id="8197" name="Picture 4" descr="image036"/>
            <p:cNvPicPr>
              <a:picLocks noChangeAspect="1" noChangeArrowheads="1"/>
            </p:cNvPicPr>
            <p:nvPr/>
          </p:nvPicPr>
          <p:blipFill>
            <a:blip r:embed="rId3" cstate="print"/>
            <a:srcRect l="5083"/>
            <a:stretch>
              <a:fillRect/>
            </a:stretch>
          </p:blipFill>
          <p:spPr bwMode="auto">
            <a:xfrm>
              <a:off x="755650" y="1412875"/>
              <a:ext cx="3952866" cy="2670519"/>
            </a:xfrm>
            <a:prstGeom prst="rect">
              <a:avLst/>
            </a:prstGeom>
            <a:noFill/>
            <a:ln w="9525">
              <a:noFill/>
              <a:miter lim="800000"/>
              <a:headEnd/>
              <a:tailEnd/>
            </a:ln>
          </p:spPr>
        </p:pic>
        <p:pic>
          <p:nvPicPr>
            <p:cNvPr id="8198" name="Picture 5" descr="image033"/>
            <p:cNvPicPr>
              <a:picLocks noChangeAspect="1" noChangeArrowheads="1"/>
            </p:cNvPicPr>
            <p:nvPr/>
          </p:nvPicPr>
          <p:blipFill>
            <a:blip r:embed="rId4" cstate="print"/>
            <a:srcRect l="5083"/>
            <a:stretch>
              <a:fillRect/>
            </a:stretch>
          </p:blipFill>
          <p:spPr bwMode="auto">
            <a:xfrm>
              <a:off x="4772982" y="1412875"/>
              <a:ext cx="3952866" cy="2670519"/>
            </a:xfrm>
            <a:prstGeom prst="rect">
              <a:avLst/>
            </a:prstGeom>
            <a:noFill/>
            <a:ln w="9525">
              <a:noFill/>
              <a:miter lim="800000"/>
              <a:headEnd/>
              <a:tailEnd/>
            </a:ln>
          </p:spPr>
        </p:pic>
      </p:grpSp>
    </p:spTree>
    <p:extLst>
      <p:ext uri="{BB962C8B-B14F-4D97-AF65-F5344CB8AC3E}">
        <p14:creationId xmlns:p14="http://schemas.microsoft.com/office/powerpoint/2010/main" val="22906920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57350" y="133164"/>
            <a:ext cx="5829300" cy="332352"/>
          </a:xfrm>
        </p:spPr>
        <p:txBody>
          <a:bodyPr/>
          <a:lstStyle/>
          <a:p>
            <a:r>
              <a:rPr lang="en-US" altLang="zh-CN" dirty="0"/>
              <a:t>Wind Driven Ekman Layer</a:t>
            </a:r>
          </a:p>
        </p:txBody>
      </p:sp>
      <p:pic>
        <p:nvPicPr>
          <p:cNvPr id="1027" name="Picture 3" descr="D:\Course\Intro_Ocean_Science\图片3.png"/>
          <p:cNvPicPr>
            <a:picLocks noChangeAspect="1" noChangeArrowheads="1"/>
          </p:cNvPicPr>
          <p:nvPr/>
        </p:nvPicPr>
        <p:blipFill>
          <a:blip r:embed="rId3" cstate="print"/>
          <a:srcRect/>
          <a:stretch>
            <a:fillRect/>
          </a:stretch>
        </p:blipFill>
        <p:spPr bwMode="auto">
          <a:xfrm>
            <a:off x="2735796" y="951570"/>
            <a:ext cx="3657600" cy="3094435"/>
          </a:xfrm>
          <a:prstGeom prst="rect">
            <a:avLst/>
          </a:prstGeom>
          <a:noFill/>
        </p:spPr>
      </p:pic>
    </p:spTree>
    <p:extLst>
      <p:ext uri="{BB962C8B-B14F-4D97-AF65-F5344CB8AC3E}">
        <p14:creationId xmlns:p14="http://schemas.microsoft.com/office/powerpoint/2010/main" val="75256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Course\Intro_Ocean_Science\图片4.png"/>
          <p:cNvPicPr>
            <a:picLocks noChangeAspect="1" noChangeArrowheads="1"/>
          </p:cNvPicPr>
          <p:nvPr/>
        </p:nvPicPr>
        <p:blipFill>
          <a:blip r:embed="rId3" cstate="print"/>
          <a:srcRect/>
          <a:stretch>
            <a:fillRect/>
          </a:stretch>
        </p:blipFill>
        <p:spPr bwMode="auto">
          <a:xfrm>
            <a:off x="2743200" y="951570"/>
            <a:ext cx="3657600" cy="3094435"/>
          </a:xfrm>
          <a:prstGeom prst="rect">
            <a:avLst/>
          </a:prstGeom>
          <a:noFill/>
        </p:spPr>
      </p:pic>
      <p:sp>
        <p:nvSpPr>
          <p:cNvPr id="7" name="Rectangle 2"/>
          <p:cNvSpPr>
            <a:spLocks noGrp="1" noChangeArrowheads="1"/>
          </p:cNvSpPr>
          <p:nvPr>
            <p:ph type="title"/>
          </p:nvPr>
        </p:nvSpPr>
        <p:spPr>
          <a:xfrm>
            <a:off x="1657350" y="133164"/>
            <a:ext cx="5829300" cy="332352"/>
          </a:xfrm>
        </p:spPr>
        <p:txBody>
          <a:bodyPr/>
          <a:lstStyle/>
          <a:p>
            <a:r>
              <a:rPr lang="en-US" altLang="zh-CN" dirty="0"/>
              <a:t>Wind Driven Ekman Layer</a:t>
            </a:r>
          </a:p>
        </p:txBody>
      </p:sp>
    </p:spTree>
    <p:extLst>
      <p:ext uri="{BB962C8B-B14F-4D97-AF65-F5344CB8AC3E}">
        <p14:creationId xmlns:p14="http://schemas.microsoft.com/office/powerpoint/2010/main" val="1764285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Course\Intro_Ocean_Science\图片5.png"/>
          <p:cNvPicPr>
            <a:picLocks noChangeAspect="1" noChangeArrowheads="1"/>
          </p:cNvPicPr>
          <p:nvPr/>
        </p:nvPicPr>
        <p:blipFill>
          <a:blip r:embed="rId3" cstate="print"/>
          <a:srcRect/>
          <a:stretch>
            <a:fillRect/>
          </a:stretch>
        </p:blipFill>
        <p:spPr bwMode="auto">
          <a:xfrm>
            <a:off x="2735796" y="951570"/>
            <a:ext cx="3657600" cy="3094435"/>
          </a:xfrm>
          <a:prstGeom prst="rect">
            <a:avLst/>
          </a:prstGeom>
          <a:noFill/>
        </p:spPr>
      </p:pic>
      <p:sp>
        <p:nvSpPr>
          <p:cNvPr id="7" name="Rectangle 2"/>
          <p:cNvSpPr>
            <a:spLocks noGrp="1" noChangeArrowheads="1"/>
          </p:cNvSpPr>
          <p:nvPr>
            <p:ph type="title"/>
          </p:nvPr>
        </p:nvSpPr>
        <p:spPr>
          <a:xfrm>
            <a:off x="1657350" y="133164"/>
            <a:ext cx="5829300" cy="332352"/>
          </a:xfrm>
        </p:spPr>
        <p:txBody>
          <a:bodyPr/>
          <a:lstStyle/>
          <a:p>
            <a:r>
              <a:rPr lang="en-US" altLang="zh-CN" dirty="0"/>
              <a:t>Wind Driven Ekman Layer</a:t>
            </a:r>
          </a:p>
        </p:txBody>
      </p:sp>
    </p:spTree>
    <p:extLst>
      <p:ext uri="{BB962C8B-B14F-4D97-AF65-F5344CB8AC3E}">
        <p14:creationId xmlns:p14="http://schemas.microsoft.com/office/powerpoint/2010/main" val="46833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Course\Intro_Ocean_Science\图片6.png"/>
          <p:cNvPicPr>
            <a:picLocks noChangeAspect="1" noChangeArrowheads="1"/>
          </p:cNvPicPr>
          <p:nvPr/>
        </p:nvPicPr>
        <p:blipFill>
          <a:blip r:embed="rId3" cstate="print"/>
          <a:srcRect/>
          <a:stretch>
            <a:fillRect/>
          </a:stretch>
        </p:blipFill>
        <p:spPr bwMode="auto">
          <a:xfrm>
            <a:off x="2745581" y="951570"/>
            <a:ext cx="3652838" cy="3094435"/>
          </a:xfrm>
          <a:prstGeom prst="rect">
            <a:avLst/>
          </a:prstGeom>
          <a:noFill/>
        </p:spPr>
      </p:pic>
      <p:sp>
        <p:nvSpPr>
          <p:cNvPr id="7" name="Rectangle 2"/>
          <p:cNvSpPr>
            <a:spLocks noGrp="1" noChangeArrowheads="1"/>
          </p:cNvSpPr>
          <p:nvPr>
            <p:ph type="title"/>
          </p:nvPr>
        </p:nvSpPr>
        <p:spPr>
          <a:xfrm>
            <a:off x="1657350" y="133164"/>
            <a:ext cx="5829300" cy="332352"/>
          </a:xfrm>
        </p:spPr>
        <p:txBody>
          <a:bodyPr/>
          <a:lstStyle/>
          <a:p>
            <a:r>
              <a:rPr lang="en-US" altLang="zh-CN" dirty="0"/>
              <a:t>Wind Driven Ekman Layer</a:t>
            </a:r>
          </a:p>
        </p:txBody>
      </p:sp>
    </p:spTree>
    <p:extLst>
      <p:ext uri="{BB962C8B-B14F-4D97-AF65-F5344CB8AC3E}">
        <p14:creationId xmlns:p14="http://schemas.microsoft.com/office/powerpoint/2010/main" val="31965120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2800</TotalTime>
  <Words>3773</Words>
  <Application>Microsoft Office PowerPoint</Application>
  <PresentationFormat>全屏显示(16:9)</PresentationFormat>
  <Paragraphs>130</Paragraphs>
  <Slides>28</Slides>
  <Notes>21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微软雅黑</vt:lpstr>
      <vt:lpstr>Arial</vt:lpstr>
      <vt:lpstr>Calibri</vt:lpstr>
      <vt:lpstr>Cambria</vt:lpstr>
      <vt:lpstr>Cambria Math</vt:lpstr>
      <vt:lpstr>Copperplate Gothic Light</vt:lpstr>
      <vt:lpstr>Lucida Calligraphy</vt:lpstr>
      <vt:lpstr>Maiandra GD</vt:lpstr>
      <vt:lpstr>Tahoma</vt:lpstr>
      <vt:lpstr>Times New Roman</vt:lpstr>
      <vt:lpstr>Wingdings</vt:lpstr>
      <vt:lpstr>Wingdings 2</vt:lpstr>
      <vt:lpstr>PKU_AOS</vt:lpstr>
      <vt:lpstr> Lecture 9: Dynamics of Ekman Layer    Descriptive Physical Oceanography</vt:lpstr>
      <vt:lpstr>PowerPoint 演示文稿</vt:lpstr>
      <vt:lpstr>Surface mixed layer: buoyancy and turbulent mixing effects</vt:lpstr>
      <vt:lpstr>Surface mixed layer: observed mixed layer depth </vt:lpstr>
      <vt:lpstr>Wind Forcing</vt:lpstr>
      <vt:lpstr>Wind Driven Ekman Layer</vt:lpstr>
      <vt:lpstr>Wind Driven Ekman Layer</vt:lpstr>
      <vt:lpstr>Wind Driven Ekman Layer</vt:lpstr>
      <vt:lpstr>Wind Driven Ekman Layer</vt:lpstr>
      <vt:lpstr>Wind Driven Ekman Layer</vt:lpstr>
      <vt:lpstr>Wind Driven Ekman Layer</vt:lpstr>
      <vt:lpstr>Ekman Layer</vt:lpstr>
      <vt:lpstr>Ekman Layer Depth</vt:lpstr>
      <vt:lpstr>Ekman Transport</vt:lpstr>
      <vt:lpstr>Ekman Velocity</vt:lpstr>
      <vt:lpstr>Surface Velocity</vt:lpstr>
      <vt:lpstr>Observations of Ekman layer</vt:lpstr>
      <vt:lpstr>Basinwide demonstration of Ekman balance using surface drifters (Ralph and Niiler, 1999)</vt:lpstr>
      <vt:lpstr>Ekman transport convergence and divergence</vt:lpstr>
      <vt:lpstr>Ekman transport convergence and divergence</vt:lpstr>
      <vt:lpstr>Ekman transport convergence and divergence</vt:lpstr>
      <vt:lpstr>Ekman divergence at equator and at land boundaries</vt:lpstr>
      <vt:lpstr>Ekman transport convergence and divergence</vt:lpstr>
      <vt:lpstr>Global map of Ekman-induced upwelling (suction) and downwelling (pumping)</vt:lpstr>
      <vt:lpstr>Total Ekman transports (observed) calculated from the Hellerman- Rosenstein (1983) wind stress by Levitus (1998)</vt:lpstr>
      <vt:lpstr>Evidence of Ekman upwelling: surface nitrate concentration</vt:lpstr>
      <vt:lpstr>Questions and Calculations (Due in 2-week)</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169</cp:revision>
  <dcterms:created xsi:type="dcterms:W3CDTF">2011-02-17T14:19:49Z</dcterms:created>
  <dcterms:modified xsi:type="dcterms:W3CDTF">2023-11-01T03:03:52Z</dcterms:modified>
</cp:coreProperties>
</file>