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1"/>
  </p:sldMasterIdLst>
  <p:notesMasterIdLst>
    <p:notesMasterId r:id="rId47"/>
  </p:notesMasterIdLst>
  <p:handoutMasterIdLst>
    <p:handoutMasterId r:id="rId48"/>
  </p:handoutMasterIdLst>
  <p:sldIdLst>
    <p:sldId id="497" r:id="rId2"/>
    <p:sldId id="565" r:id="rId3"/>
    <p:sldId id="566" r:id="rId4"/>
    <p:sldId id="567" r:id="rId5"/>
    <p:sldId id="568" r:id="rId6"/>
    <p:sldId id="569" r:id="rId7"/>
    <p:sldId id="571" r:id="rId8"/>
    <p:sldId id="572" r:id="rId9"/>
    <p:sldId id="573" r:id="rId10"/>
    <p:sldId id="574" r:id="rId11"/>
    <p:sldId id="575" r:id="rId12"/>
    <p:sldId id="576" r:id="rId13"/>
    <p:sldId id="577" r:id="rId14"/>
    <p:sldId id="578" r:id="rId15"/>
    <p:sldId id="579" r:id="rId16"/>
    <p:sldId id="581" r:id="rId17"/>
    <p:sldId id="582" r:id="rId18"/>
    <p:sldId id="583" r:id="rId19"/>
    <p:sldId id="584" r:id="rId20"/>
    <p:sldId id="585" r:id="rId21"/>
    <p:sldId id="586" r:id="rId22"/>
    <p:sldId id="587" r:id="rId23"/>
    <p:sldId id="588" r:id="rId24"/>
    <p:sldId id="589" r:id="rId25"/>
    <p:sldId id="590" r:id="rId26"/>
    <p:sldId id="591" r:id="rId27"/>
    <p:sldId id="592" r:id="rId28"/>
    <p:sldId id="593" r:id="rId29"/>
    <p:sldId id="594" r:id="rId30"/>
    <p:sldId id="595" r:id="rId31"/>
    <p:sldId id="596" r:id="rId32"/>
    <p:sldId id="597" r:id="rId33"/>
    <p:sldId id="598" r:id="rId34"/>
    <p:sldId id="599" r:id="rId35"/>
    <p:sldId id="600" r:id="rId36"/>
    <p:sldId id="601" r:id="rId37"/>
    <p:sldId id="602" r:id="rId38"/>
    <p:sldId id="603" r:id="rId39"/>
    <p:sldId id="604" r:id="rId40"/>
    <p:sldId id="605" r:id="rId41"/>
    <p:sldId id="606" r:id="rId42"/>
    <p:sldId id="607" r:id="rId43"/>
    <p:sldId id="608" r:id="rId44"/>
    <p:sldId id="609" r:id="rId45"/>
    <p:sldId id="563" r:id="rId46"/>
  </p:sldIdLst>
  <p:sldSz cx="9144000" cy="5143500" type="screen16x9"/>
  <p:notesSz cx="6858000" cy="9144000"/>
  <p:defaultTextStyle>
    <a:defPPr>
      <a:defRPr lang="zh-CN"/>
    </a:defPPr>
    <a:lvl1pPr algn="l" rtl="0" fontAlgn="base">
      <a:spcBef>
        <a:spcPct val="0"/>
      </a:spcBef>
      <a:spcAft>
        <a:spcPct val="0"/>
      </a:spcAft>
      <a:defRPr b="1" kern="1200">
        <a:solidFill>
          <a:schemeClr val="tx1"/>
        </a:solidFill>
        <a:latin typeface="Arial" pitchFamily="34" charset="0"/>
        <a:ea typeface="宋体" pitchFamily="2" charset="-122"/>
        <a:cs typeface="+mn-cs"/>
      </a:defRPr>
    </a:lvl1pPr>
    <a:lvl2pPr marL="342900" algn="l" rtl="0" fontAlgn="base">
      <a:spcBef>
        <a:spcPct val="0"/>
      </a:spcBef>
      <a:spcAft>
        <a:spcPct val="0"/>
      </a:spcAft>
      <a:defRPr b="1" kern="1200">
        <a:solidFill>
          <a:schemeClr val="tx1"/>
        </a:solidFill>
        <a:latin typeface="Arial" pitchFamily="34" charset="0"/>
        <a:ea typeface="宋体" pitchFamily="2" charset="-122"/>
        <a:cs typeface="+mn-cs"/>
      </a:defRPr>
    </a:lvl2pPr>
    <a:lvl3pPr marL="685800" algn="l" rtl="0" fontAlgn="base">
      <a:spcBef>
        <a:spcPct val="0"/>
      </a:spcBef>
      <a:spcAft>
        <a:spcPct val="0"/>
      </a:spcAft>
      <a:defRPr b="1" kern="1200">
        <a:solidFill>
          <a:schemeClr val="tx1"/>
        </a:solidFill>
        <a:latin typeface="Arial" pitchFamily="34" charset="0"/>
        <a:ea typeface="宋体" pitchFamily="2" charset="-122"/>
        <a:cs typeface="+mn-cs"/>
      </a:defRPr>
    </a:lvl3pPr>
    <a:lvl4pPr marL="1028700" algn="l" rtl="0" fontAlgn="base">
      <a:spcBef>
        <a:spcPct val="0"/>
      </a:spcBef>
      <a:spcAft>
        <a:spcPct val="0"/>
      </a:spcAft>
      <a:defRPr b="1" kern="1200">
        <a:solidFill>
          <a:schemeClr val="tx1"/>
        </a:solidFill>
        <a:latin typeface="Arial" pitchFamily="34" charset="0"/>
        <a:ea typeface="宋体" pitchFamily="2" charset="-122"/>
        <a:cs typeface="+mn-cs"/>
      </a:defRPr>
    </a:lvl4pPr>
    <a:lvl5pPr marL="1371600" algn="l" rtl="0" fontAlgn="base">
      <a:spcBef>
        <a:spcPct val="0"/>
      </a:spcBef>
      <a:spcAft>
        <a:spcPct val="0"/>
      </a:spcAft>
      <a:defRPr b="1" kern="1200">
        <a:solidFill>
          <a:schemeClr val="tx1"/>
        </a:solidFill>
        <a:latin typeface="Arial" pitchFamily="34" charset="0"/>
        <a:ea typeface="宋体" pitchFamily="2" charset="-122"/>
        <a:cs typeface="+mn-cs"/>
      </a:defRPr>
    </a:lvl5pPr>
    <a:lvl6pPr marL="1714500" algn="l" defTabSz="685800" rtl="0" eaLnBrk="1" latinLnBrk="0" hangingPunct="1">
      <a:defRPr b="1" kern="1200">
        <a:solidFill>
          <a:schemeClr val="tx1"/>
        </a:solidFill>
        <a:latin typeface="Arial" pitchFamily="34" charset="0"/>
        <a:ea typeface="宋体" pitchFamily="2" charset="-122"/>
        <a:cs typeface="+mn-cs"/>
      </a:defRPr>
    </a:lvl6pPr>
    <a:lvl7pPr marL="2057400" algn="l" defTabSz="685800" rtl="0" eaLnBrk="1" latinLnBrk="0" hangingPunct="1">
      <a:defRPr b="1" kern="1200">
        <a:solidFill>
          <a:schemeClr val="tx1"/>
        </a:solidFill>
        <a:latin typeface="Arial" pitchFamily="34" charset="0"/>
        <a:ea typeface="宋体" pitchFamily="2" charset="-122"/>
        <a:cs typeface="+mn-cs"/>
      </a:defRPr>
    </a:lvl7pPr>
    <a:lvl8pPr marL="2400300" algn="l" defTabSz="685800" rtl="0" eaLnBrk="1" latinLnBrk="0" hangingPunct="1">
      <a:defRPr b="1" kern="1200">
        <a:solidFill>
          <a:schemeClr val="tx1"/>
        </a:solidFill>
        <a:latin typeface="Arial" pitchFamily="34" charset="0"/>
        <a:ea typeface="宋体" pitchFamily="2" charset="-122"/>
        <a:cs typeface="+mn-cs"/>
      </a:defRPr>
    </a:lvl8pPr>
    <a:lvl9pPr marL="2743200" algn="l" defTabSz="685800" rtl="0" eaLnBrk="1" latinLnBrk="0" hangingPunct="1">
      <a:defRPr b="1"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a:srgbClr val="0000CC"/>
    <a:srgbClr val="0000FF"/>
    <a:srgbClr val="663300"/>
    <a:srgbClr val="5F5F5F"/>
    <a:srgbClr val="FB7F75"/>
    <a:srgbClr val="FF0000"/>
    <a:srgbClr val="CC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933" autoAdjust="0"/>
  </p:normalViewPr>
  <p:slideViewPr>
    <p:cSldViewPr>
      <p:cViewPr varScale="1">
        <p:scale>
          <a:sx n="80" d="100"/>
          <a:sy n="80" d="100"/>
        </p:scale>
        <p:origin x="60" y="124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348"/>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73AE4608-E3F8-4298-A22D-6352295EE8B7}" type="slidenum">
              <a:rPr lang="en-US" altLang="zh-CN"/>
              <a:pPr>
                <a:defRPr/>
              </a:pPr>
              <a:t>‹#›</a:t>
            </a:fld>
            <a:endParaRPr lang="en-US" altLang="zh-CN"/>
          </a:p>
        </p:txBody>
      </p:sp>
    </p:spTree>
    <p:extLst>
      <p:ext uri="{BB962C8B-B14F-4D97-AF65-F5344CB8AC3E}">
        <p14:creationId xmlns:p14="http://schemas.microsoft.com/office/powerpoint/2010/main" val="512927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593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D3249D15-DF68-45E7-B41B-A7BEE83676C4}" type="slidenum">
              <a:rPr lang="en-US" altLang="zh-CN"/>
              <a:pPr>
                <a:defRPr/>
              </a:pPr>
              <a:t>‹#›</a:t>
            </a:fld>
            <a:endParaRPr lang="en-US" altLang="zh-CN"/>
          </a:p>
        </p:txBody>
      </p:sp>
    </p:spTree>
    <p:extLst>
      <p:ext uri="{BB962C8B-B14F-4D97-AF65-F5344CB8AC3E}">
        <p14:creationId xmlns:p14="http://schemas.microsoft.com/office/powerpoint/2010/main" val="23857134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1pPr>
    <a:lvl2pPr marL="3429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2pPr>
    <a:lvl3pPr marL="6858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3pPr>
    <a:lvl4pPr marL="10287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4pPr>
    <a:lvl5pPr marL="13716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4C9176A-FF9C-4B57-9FE0-2665A1267533}" type="slidenum">
              <a:rPr lang="zh-CN" altLang="en-US" smtClean="0"/>
              <a:pPr/>
              <a:t>2</a:t>
            </a:fld>
            <a:endParaRPr lang="en-US" altLang="zh-CN"/>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2199966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8E61BE1-CC76-46F3-8632-E38B83BC7C4E}" type="slidenum">
              <a:rPr lang="zh-CN" altLang="en-US" smtClean="0"/>
              <a:pPr/>
              <a:t>38</a:t>
            </a:fld>
            <a:endParaRPr lang="en-US" altLang="zh-CN"/>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275353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2D95C98-476B-473D-BE55-A40FEB6A6425}" type="slidenum">
              <a:rPr lang="zh-CN" altLang="en-US" smtClean="0"/>
              <a:pPr/>
              <a:t>39</a:t>
            </a:fld>
            <a:endParaRPr lang="en-US" altLang="zh-CN"/>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425597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B637547-9EAA-4B30-8BB4-3A81CFD95B8F}" type="slidenum">
              <a:rPr lang="zh-CN" altLang="en-US" smtClean="0"/>
              <a:pPr/>
              <a:t>40</a:t>
            </a:fld>
            <a:endParaRPr lang="en-US" altLang="zh-CN"/>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4257257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E8587B4-5EF5-4B20-A5DB-518D8E05FEE9}" type="slidenum">
              <a:rPr lang="zh-CN" altLang="en-US" smtClean="0"/>
              <a:pPr/>
              <a:t>41</a:t>
            </a:fld>
            <a:endParaRPr lang="en-US" altLang="zh-CN"/>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1646242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29DF5E9-8AA8-4032-8227-DE68584D5DCD}" type="slidenum">
              <a:rPr lang="zh-CN" altLang="en-US" smtClean="0"/>
              <a:pPr/>
              <a:t>42</a:t>
            </a:fld>
            <a:endParaRPr lang="en-US" altLang="zh-CN"/>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687002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A9B18D6-577B-4995-9943-3C49C2058D58}" type="slidenum">
              <a:rPr lang="zh-CN" altLang="en-US" smtClean="0"/>
              <a:pPr/>
              <a:t>43</a:t>
            </a:fld>
            <a:endParaRPr lang="en-US" altLang="zh-CN"/>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392675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9E4D9F4-D0D8-478D-B2D2-42049A63E9F3}" type="slidenum">
              <a:rPr lang="zh-CN" altLang="en-US" smtClean="0"/>
              <a:pPr/>
              <a:t>44</a:t>
            </a:fld>
            <a:endParaRPr lang="en-US" altLang="zh-CN"/>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marL="228600" indent="-228600">
              <a:spcBef>
                <a:spcPct val="40000"/>
              </a:spcBef>
              <a:buFont typeface="Wingdings" pitchFamily="2" charset="2"/>
              <a:buNone/>
            </a:pPr>
            <a:r>
              <a:rPr lang="en-US" altLang="zh-CN" sz="1100"/>
              <a:t>What are the common elements of the surface circulation found in the N. Pacific and N. Atlantic? </a:t>
            </a:r>
          </a:p>
          <a:p>
            <a:pPr marL="228600" indent="-228600">
              <a:spcBef>
                <a:spcPct val="40000"/>
              </a:spcBef>
              <a:buFont typeface="Wingdings" pitchFamily="2" charset="2"/>
              <a:buNone/>
            </a:pPr>
            <a:r>
              <a:rPr lang="en-US" altLang="zh-CN" sz="1100"/>
              <a:t>Name the major surface western boundary currents in these two oceans, indicate which way they flow and what gyre circulation they are a part of. What are typical maximum velocities and dynamic height differences for these boundary currents? </a:t>
            </a:r>
          </a:p>
          <a:p>
            <a:pPr marL="228600" indent="-228600">
              <a:spcBef>
                <a:spcPct val="40000"/>
              </a:spcBef>
              <a:buFont typeface="Wingdings" pitchFamily="2" charset="2"/>
              <a:buNone/>
            </a:pPr>
            <a:r>
              <a:rPr lang="en-US" altLang="zh-CN" sz="1100"/>
              <a:t>What horizontal and vertical structure is typical of the subtropical gyre? </a:t>
            </a:r>
          </a:p>
          <a:p>
            <a:pPr marL="228600" indent="-228600">
              <a:spcBef>
                <a:spcPct val="40000"/>
              </a:spcBef>
              <a:buFont typeface="Wingdings" pitchFamily="2" charset="2"/>
              <a:buNone/>
            </a:pPr>
            <a:r>
              <a:rPr lang="en-US" altLang="zh-CN" sz="1100"/>
              <a:t>How deep are the western boundary currents? </a:t>
            </a:r>
          </a:p>
          <a:p>
            <a:pPr marL="228600" indent="-228600">
              <a:spcBef>
                <a:spcPct val="40000"/>
              </a:spcBef>
              <a:buFont typeface="Wingdings" pitchFamily="2" charset="2"/>
              <a:buNone/>
            </a:pPr>
            <a:r>
              <a:rPr lang="en-US" altLang="zh-CN" sz="1100"/>
              <a:t>How deep is the typical wind-driven gyre, excluding the western boundary current? </a:t>
            </a:r>
          </a:p>
          <a:p>
            <a:pPr marL="228600" indent="-228600"/>
            <a:endParaRPr lang="zh-CN" altLang="en-US"/>
          </a:p>
        </p:txBody>
      </p:sp>
    </p:spTree>
    <p:extLst>
      <p:ext uri="{BB962C8B-B14F-4D97-AF65-F5344CB8AC3E}">
        <p14:creationId xmlns:p14="http://schemas.microsoft.com/office/powerpoint/2010/main" val="3663884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1B48CC9-16A1-4E30-A443-4D7FE6BBC3B9}" type="slidenum">
              <a:rPr lang="zh-CN" altLang="en-US" smtClean="0"/>
              <a:pPr/>
              <a:t>3</a:t>
            </a:fld>
            <a:endParaRPr lang="en-US" altLang="zh-CN"/>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42844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436B1E2-14F7-49F9-974E-BBBEB549D3E6}" type="slidenum">
              <a:rPr lang="zh-CN" altLang="en-US" smtClean="0"/>
              <a:pPr/>
              <a:t>4</a:t>
            </a:fld>
            <a:endParaRPr lang="en-US" altLang="zh-CN"/>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4203305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1EC01F1-2082-40EE-8937-502136D1B459}" type="slidenum">
              <a:rPr lang="zh-CN" altLang="en-US" smtClean="0"/>
              <a:pPr/>
              <a:t>5</a:t>
            </a:fld>
            <a:endParaRPr lang="en-US" altLang="zh-CN"/>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altLang="zh-CN"/>
              <a:t>and does not include the external forcings, such as the wind or heating and cooling, that create the pressure gradient force itself</a:t>
            </a:r>
            <a:endParaRPr lang="zh-CN" altLang="en-US"/>
          </a:p>
        </p:txBody>
      </p:sp>
    </p:spTree>
    <p:extLst>
      <p:ext uri="{BB962C8B-B14F-4D97-AF65-F5344CB8AC3E}">
        <p14:creationId xmlns:p14="http://schemas.microsoft.com/office/powerpoint/2010/main" val="2354231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BB89828-BE05-4699-B547-77B26391A74D}" type="slidenum">
              <a:rPr lang="zh-CN" altLang="en-US" smtClean="0"/>
              <a:pPr/>
              <a:t>6</a:t>
            </a:fld>
            <a:endParaRPr lang="en-US" altLang="zh-CN"/>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altLang="zh-CN"/>
              <a:t>It is easiest to visualize by thinking of a small paddle wheel (</a:t>
            </a:r>
            <a:r>
              <a:rPr lang="en-US" altLang="en-US"/>
              <a:t>蹼轮</a:t>
            </a:r>
            <a:r>
              <a:rPr lang="en-US" altLang="zh-CN"/>
              <a:t>) immersed in the fluid. If the fluid flow turns the paddle wheel, then it has vorticity. </a:t>
            </a:r>
            <a:endParaRPr lang="zh-CN" altLang="en-US"/>
          </a:p>
        </p:txBody>
      </p:sp>
    </p:spTree>
    <p:extLst>
      <p:ext uri="{BB962C8B-B14F-4D97-AF65-F5344CB8AC3E}">
        <p14:creationId xmlns:p14="http://schemas.microsoft.com/office/powerpoint/2010/main" val="2587251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F760099-42C3-4033-B4BA-0D45EEA69AA7}" type="slidenum">
              <a:rPr lang="zh-CN" altLang="en-US" smtClean="0"/>
              <a:pPr/>
              <a:t>7</a:t>
            </a:fld>
            <a:endParaRPr lang="en-US" altLang="zh-CN"/>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2951176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ln/>
        </p:spPr>
      </p:sp>
      <p:sp>
        <p:nvSpPr>
          <p:cNvPr id="59395" name="备注占位符 2"/>
          <p:cNvSpPr>
            <a:spLocks noGrp="1"/>
          </p:cNvSpPr>
          <p:nvPr>
            <p:ph type="body" idx="1"/>
          </p:nvPr>
        </p:nvSpPr>
        <p:spPr>
          <a:noFill/>
          <a:ln/>
        </p:spPr>
        <p:txBody>
          <a:bodyPr/>
          <a:lstStyle/>
          <a:p>
            <a:endParaRPr lang="zh-CN" altLang="en-US"/>
          </a:p>
        </p:txBody>
      </p:sp>
      <p:sp>
        <p:nvSpPr>
          <p:cNvPr id="59396" name="灯片编号占位符 3"/>
          <p:cNvSpPr>
            <a:spLocks noGrp="1"/>
          </p:cNvSpPr>
          <p:nvPr>
            <p:ph type="sldNum" sz="quarter" idx="5"/>
          </p:nvPr>
        </p:nvSpPr>
        <p:spPr>
          <a:noFill/>
        </p:spPr>
        <p:txBody>
          <a:bodyPr/>
          <a:lstStyle/>
          <a:p>
            <a:fld id="{F10293B5-6954-41DF-B8BF-02788D9F408F}" type="slidenum">
              <a:rPr lang="zh-CN" altLang="en-US" smtClean="0"/>
              <a:pPr/>
              <a:t>8</a:t>
            </a:fld>
            <a:endParaRPr lang="en-US" altLang="zh-CN"/>
          </a:p>
        </p:txBody>
      </p:sp>
    </p:spTree>
    <p:extLst>
      <p:ext uri="{BB962C8B-B14F-4D97-AF65-F5344CB8AC3E}">
        <p14:creationId xmlns:p14="http://schemas.microsoft.com/office/powerpoint/2010/main" val="1395329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68DDDBC-07FF-4213-8D3C-6946A809E33C}" type="slidenum">
              <a:rPr lang="zh-CN" altLang="en-US" smtClean="0"/>
              <a:pPr/>
              <a:t>23</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altLang="zh-CN"/>
              <a:t>The gentle interior flow of the oceans, away from the western and eastern boundaries, can be thought of primarily in terms of the meridional (north-south) direction.  Examples can be seen in the surface dynamic topography of the subtropical North Atlantic and subtropical North Pacific and South Pacific.  In the northern hemisphere, the interior flow is southward, towards the equator.  In the southern hemisphere, it is northward, also towards the equator.  These gentle interior flows are balanced by a swift compensating flow along the western boundary that returns the water back to its original latitude.</a:t>
            </a:r>
          </a:p>
          <a:p>
            <a:r>
              <a:rPr lang="en-US" altLang="zh-CN"/>
              <a:t>Sverdrup originated the theory of the direction and size of the gentle interior flow, based on vorticity.   Let us use the subtropical Pacific as an example.  The winds at the sea surface are not spatially uniform.  South of about 30°N, the Pacific is dominated by the easterly trade winds.   North of this, it is dominated by the westerly winds.   These winds cause Ekman transport in the upper 50 meters or so, to the right of the wind (northern hemisphere).  Therefore there will be northward Ekman transport under the trade winds, and southward Ekman transport under the westerlies.  Moreover, the strength of the wind varies smoothly from the maximum trades to the maximum westerlies, so the Ekman transport varies smoothly from large and northward under the maximum trades to large and southward under the maximum westerlies.  All of this causes convergence of the Ekman transport in a wide latitudinal band (approximately 10°N to 40°N in the North Pacific), between the maximum trade wind latitude and maximum westerly wind latitude.  Thus throughout the subtropical North Pacific, there is Ekman convergence.</a:t>
            </a:r>
          </a:p>
          <a:p>
            <a:r>
              <a:rPr lang="en-US" altLang="zh-CN"/>
              <a:t>The Ekman convergence means that the surface layer water must go somewhere.  In the simplest "Sverdrup balance", the water moves downward.  That is, there is downward vertical velocity at the base of the Ekman layer.  At the bottom of the ocean, or more likely, at some level between the surface and ocean bottom, there is no vertical velocity.  Therefore there is net "squashing" of the water columns in the subtropical region: downward velocity at the top, and zero velocity at some depth.  This net squashing is also called </a:t>
            </a:r>
            <a:r>
              <a:rPr lang="en-US" altLang="zh-CN" i="1"/>
              <a:t>Ekman pumping</a:t>
            </a:r>
            <a:r>
              <a:rPr lang="en-US" altLang="zh-CN"/>
              <a:t>, since the Ekman layer water is being pumped down into the ocean interior.</a:t>
            </a:r>
          </a:p>
          <a:p>
            <a:r>
              <a:rPr lang="en-US" altLang="zh-CN"/>
              <a:t>This squashing of the water columns then changes the vorticity of the water column.  The water columns in the center of the ocean are very unlikely to spin up to a high relative vorticity (negative vorticity in this case), and so they change their vorticity by moving towards the equator, just as described in section 8.6 (Fig. 8.29).  This results in the southward flow that characterizes the subtropical gyre.</a:t>
            </a:r>
          </a:p>
          <a:p>
            <a:r>
              <a:rPr lang="en-US" altLang="zh-CN"/>
              <a:t>In the southern hemisphere, for instance, the South Pacific, the trade winds at low latitudes and westerly winds at high southern latitudes have associated Ekman transport to the left, and therefore also create convergence throughout the subtropical region.  Because of the potential vorticity balance introduced in section 8.6, this results in equatorward flow, just as in the northern hemisphere.  Hence there is northward flow throughout the subtropical gyres of the southern hemisphere.</a:t>
            </a:r>
          </a:p>
          <a:p>
            <a:r>
              <a:rPr lang="en-US" altLang="zh-CN"/>
              <a:t>In subpolar regions, such as the northern North Pacific, we do not have alternating wind directions.  However, this region does lie north of the maximum in the westerly winds, which is at about 40°N.  North of the maximum, the westerly winds decrease.  The Ekman transport driven by the westerly winds is southward. It is maximum at about 40°N, and becomes weaker at higher latitude.  In order to feed this pattern of Ekman transport (weak at 60°N and becoming increasingly southward by 40°N), there must be upwelling throughout the wide latitude band of the subpolar gyre.  This upwelling stretches the water columns.  The Ekman upwelling is sometimes referred to as </a:t>
            </a:r>
            <a:r>
              <a:rPr lang="en-US" altLang="zh-CN" i="1"/>
              <a:t>Ekman suction</a:t>
            </a:r>
            <a:r>
              <a:rPr lang="en-US" altLang="zh-CN"/>
              <a:t>, since water is being pulled out of the interior into the Ekman layer.   The stretched water columns then move poleward (section 8.6).   In the subpolar North Pacific, this creates the characteristic northward flow of the interior subpolar gyre. </a:t>
            </a:r>
          </a:p>
          <a:p>
            <a:r>
              <a:rPr lang="en-US" altLang="zh-CN"/>
              <a:t>The remaining piece of the Sverdrup balance for the interior ocean flow is to figure out where all of the southward or northward-moving water in the ocean interior can return to its original latitude.  It cannot do this in the interior of the ocean.  Stommel and Munk both proposed frictional models that show that the return flow occurs on the western boundary.    Therefore, we can conclude that the subtropical gyres must be anticyclonic (northern hemisphere: eastward flow on the north side, westward flow on the south side, southward flow throughout the interior, and strong northward flow on the western boundary).  The subpolar gyres must be cyclonic.</a:t>
            </a:r>
            <a:endParaRPr lang="zh-CN" altLang="en-US"/>
          </a:p>
        </p:txBody>
      </p:sp>
    </p:spTree>
    <p:extLst>
      <p:ext uri="{BB962C8B-B14F-4D97-AF65-F5344CB8AC3E}">
        <p14:creationId xmlns:p14="http://schemas.microsoft.com/office/powerpoint/2010/main" val="3830901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5C3DB49-38B2-49CB-B56A-91E8CBCC3FD8}" type="slidenum">
              <a:rPr lang="zh-CN" altLang="en-US" smtClean="0"/>
              <a:pPr/>
              <a:t>36</a:t>
            </a:fld>
            <a:endParaRPr lang="en-US" altLang="zh-CN"/>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altLang="zh-CN" sz="600"/>
              <a:t>Recall that the Sverdrup balance gives the flow in the main part of the ocean basin, but does not predict where the flow will return to the original latitude to rejoin the interior flow.  Because the Sverdrup balance applies to the whole ocean basin, the return flow must be in a narrow, swift jet somewhere.   By using this friction in the potential vorticity balance, Stommel found that the returning flow must be in a narrow jet along the western boundary (Fig. 8.31 from Stommel's 1957 book). </a:t>
            </a:r>
            <a:endParaRPr lang="zh-CN" altLang="en-US" sz="600"/>
          </a:p>
          <a:p>
            <a:pPr>
              <a:lnSpc>
                <a:spcPct val="80000"/>
              </a:lnSpc>
            </a:pPr>
            <a:r>
              <a:rPr lang="en-US" altLang="zh-CN" sz="600"/>
              <a:t>This would be the solution if the Earth were a rotating, flat disk, and if there were westerlies in the north and trades in the south.   In this solution, potential vorticity cannot be balanced by a change in latitude, so the flow has relative vorticity.  In the right panel, for the spherical Earth with a b-effect, the flow is southward throughout the interior (Sverdrup balance), and returns northward in a swift jet.  This idealized circulation resembles the Gulf Stream and Kuroshio subtropical gyres, in which the Gulf Stream and Kuroshio are the narrow western boundary currents returning all of the southward interior flow back to the north.</a:t>
            </a:r>
          </a:p>
          <a:p>
            <a:pPr>
              <a:lnSpc>
                <a:spcPct val="80000"/>
              </a:lnSpc>
            </a:pPr>
            <a:endParaRPr lang="en-US" altLang="zh-CN" sz="600"/>
          </a:p>
          <a:p>
            <a:pPr>
              <a:lnSpc>
                <a:spcPct val="80000"/>
              </a:lnSpc>
            </a:pPr>
            <a:r>
              <a:rPr lang="en-US" altLang="zh-CN" sz="600"/>
              <a:t>Stommel's frictional solution was somewhat unrealistic since the friction was between the western boundary current and the ocean bottom.  This put an unnecessary restriction on the wind-driven flow that it reach to the ocean bottom.  However, with stratification, it is not at all obvious (and not true) that the circulation should reach this deep.  A subsequent study by Walter Munk avoided this problem and nevertheless resulted in a westward intensification, as seen next</a:t>
            </a:r>
            <a:endParaRPr lang="zh-CN" altLang="en-US" sz="600"/>
          </a:p>
          <a:p>
            <a:endParaRPr lang="zh-CN" altLang="en-US"/>
          </a:p>
        </p:txBody>
      </p:sp>
    </p:spTree>
    <p:extLst>
      <p:ext uri="{BB962C8B-B14F-4D97-AF65-F5344CB8AC3E}">
        <p14:creationId xmlns:p14="http://schemas.microsoft.com/office/powerpoint/2010/main" val="2213897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1" name="矩形 20"/>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L 形 21"/>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0" y="53579"/>
            <a:ext cx="9144000" cy="253916"/>
          </a:xfrm>
          <a:prstGeom prst="rect">
            <a:avLst/>
          </a:prstGeom>
          <a:noFill/>
        </p:spPr>
        <p:txBody>
          <a:bodyPr>
            <a:spAutoFit/>
          </a:bodyPr>
          <a:lstStyle/>
          <a:p>
            <a:pPr algn="ctr">
              <a:defRPr/>
            </a:pPr>
            <a:r>
              <a:rPr lang="en-US" altLang="zh-CN" sz="1050" b="0" dirty="0">
                <a:solidFill>
                  <a:schemeClr val="bg2">
                    <a:lumMod val="50000"/>
                  </a:schemeClr>
                </a:solidFill>
                <a:latin typeface="Tahoma" pitchFamily="34" charset="0"/>
                <a:ea typeface="黑体" pitchFamily="2" charset="-122"/>
              </a:rPr>
              <a:t>DPO: A Course for Undergraduate and Graduate Majored in Oceanography and Atmosphere</a:t>
            </a:r>
          </a:p>
        </p:txBody>
      </p:sp>
      <p:sp>
        <p:nvSpPr>
          <p:cNvPr id="9" name="TextBox 8"/>
          <p:cNvSpPr txBox="1"/>
          <p:nvPr/>
        </p:nvSpPr>
        <p:spPr>
          <a:xfrm>
            <a:off x="7776001" y="4914000"/>
            <a:ext cx="1223963" cy="230832"/>
          </a:xfrm>
          <a:prstGeom prst="rect">
            <a:avLst/>
          </a:prstGeom>
          <a:noFill/>
        </p:spPr>
        <p:txBody>
          <a:bodyPr>
            <a:spAutoFit/>
          </a:bodyPr>
          <a:lstStyle/>
          <a:p>
            <a:pPr algn="r">
              <a:defRPr/>
            </a:pPr>
            <a:fld id="{481C4712-D969-495C-BB5C-F82C2B6B5CBE}" type="slidenum">
              <a:rPr lang="en-US" altLang="zh-CN" sz="900">
                <a:solidFill>
                  <a:srgbClr val="663300"/>
                </a:solidFill>
              </a:rPr>
              <a:pPr algn="r">
                <a:defRPr/>
              </a:pPr>
              <a:t>‹#›</a:t>
            </a:fld>
            <a:endParaRPr lang="zh-CN" altLang="en-US" dirty="0">
              <a:solidFill>
                <a:srgbClr val="663300"/>
              </a:solidFill>
            </a:endParaRPr>
          </a:p>
        </p:txBody>
      </p:sp>
      <p:sp>
        <p:nvSpPr>
          <p:cNvPr id="2" name="标题 1"/>
          <p:cNvSpPr>
            <a:spLocks noGrp="1"/>
          </p:cNvSpPr>
          <p:nvPr>
            <p:ph type="ctrTitle"/>
          </p:nvPr>
        </p:nvSpPr>
        <p:spPr>
          <a:xfrm>
            <a:off x="685800" y="750082"/>
            <a:ext cx="7772400" cy="1102519"/>
          </a:xfrm>
        </p:spPr>
        <p:txBody>
          <a:bodyPr anchor="b"/>
          <a:lstStyle>
            <a:lvl1pPr algn="l">
              <a:defRPr sz="3600">
                <a:solidFill>
                  <a:srgbClr val="0000FF"/>
                </a:solidFill>
              </a:defRPr>
            </a:lvl1pPr>
          </a:lstStyle>
          <a:p>
            <a:r>
              <a:rPr lang="zh-CN" altLang="en-US"/>
              <a:t>单击此处编辑母版标题样式</a:t>
            </a:r>
            <a:endParaRPr lang="en-US" dirty="0"/>
          </a:p>
        </p:txBody>
      </p:sp>
      <p:sp>
        <p:nvSpPr>
          <p:cNvPr id="3" name="副标题 2"/>
          <p:cNvSpPr>
            <a:spLocks noGrp="1"/>
          </p:cNvSpPr>
          <p:nvPr>
            <p:ph type="subTitle" idx="1"/>
          </p:nvPr>
        </p:nvSpPr>
        <p:spPr>
          <a:xfrm>
            <a:off x="687717" y="1846664"/>
            <a:ext cx="6670366" cy="1314450"/>
          </a:xfrm>
        </p:spPr>
        <p:txBody>
          <a:bodyPr/>
          <a:lstStyle>
            <a:lvl1pPr marL="0" indent="0" algn="l">
              <a:buNone/>
              <a:defRPr sz="2100">
                <a:solidFill>
                  <a:srgbClr val="0000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dirty="0"/>
          </a:p>
        </p:txBody>
      </p:sp>
      <p:pic>
        <p:nvPicPr>
          <p:cNvPr id="16" name="Picture 4">
            <a:extLst>
              <a:ext uri="{FF2B5EF4-FFF2-40B4-BE49-F238E27FC236}">
                <a16:creationId xmlns:a16="http://schemas.microsoft.com/office/drawing/2014/main" id="{5FEA80F7-145D-0849-8076-9EE67B6E63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32" y="3528000"/>
            <a:ext cx="720000" cy="720000"/>
          </a:xfrm>
          <a:prstGeom prst="rect">
            <a:avLst/>
          </a:prstGeom>
        </p:spPr>
      </p:pic>
      <p:pic>
        <p:nvPicPr>
          <p:cNvPr id="17" name="图片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2320" y="3456000"/>
            <a:ext cx="4320000" cy="864000"/>
          </a:xfrm>
          <a:prstGeom prst="rect">
            <a:avLst/>
          </a:prstGeom>
        </p:spPr>
      </p:pic>
      <p:sp>
        <p:nvSpPr>
          <p:cNvPr id="18" name="TextBox 9"/>
          <p:cNvSpPr txBox="1"/>
          <p:nvPr userDrawn="1"/>
        </p:nvSpPr>
        <p:spPr>
          <a:xfrm>
            <a:off x="0" y="3780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20" name="L 形 19"/>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34" descr="D:\Homepage\Images\core_logo_5.jpg"/>
          <p:cNvPicPr>
            <a:picLocks noChangeAspect="1" noChangeArrowheads="1"/>
          </p:cNvPicPr>
          <p:nvPr userDrawn="1"/>
        </p:nvPicPr>
        <p:blipFill>
          <a:blip r:embed="rId4" cstate="print"/>
          <a:stretch>
            <a:fillRect/>
          </a:stretch>
        </p:blipFill>
        <p:spPr bwMode="auto">
          <a:xfrm>
            <a:off x="1584032" y="3528000"/>
            <a:ext cx="720000" cy="720000"/>
          </a:xfrm>
          <a:prstGeom prst="rect">
            <a:avLst/>
          </a:prstGeom>
          <a:noFill/>
          <a:ln w="9525">
            <a:noFill/>
            <a:miter lim="800000"/>
            <a:headEnd/>
            <a:tailEnd/>
          </a:ln>
        </p:spPr>
      </p:pic>
      <p:sp>
        <p:nvSpPr>
          <p:cNvPr id="14"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p:nvPr>
        </p:nvSpPr>
        <p:spPr>
          <a:xfrm>
            <a:off x="457200" y="-20538"/>
            <a:ext cx="8229600" cy="589360"/>
          </a:xfrm>
        </p:spPr>
        <p:txBody>
          <a:bodyPr/>
          <a:lstStyle>
            <a:lvl1pPr>
              <a:defRPr>
                <a:solidFill>
                  <a:schemeClr val="tx1"/>
                </a:solidFill>
              </a:defRPr>
            </a:lvl1pPr>
          </a:lstStyle>
          <a:p>
            <a:r>
              <a:rPr lang="zh-CN" altLang="en-US"/>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236203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矩形 18"/>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 形 17"/>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标题占位符 1"/>
          <p:cNvSpPr>
            <a:spLocks noGrp="1"/>
          </p:cNvSpPr>
          <p:nvPr>
            <p:ph type="title"/>
          </p:nvPr>
        </p:nvSpPr>
        <p:spPr bwMode="auto">
          <a:xfrm>
            <a:off x="457200" y="86917"/>
            <a:ext cx="8229600" cy="3786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dirty="0"/>
          </a:p>
        </p:txBody>
      </p:sp>
      <p:sp>
        <p:nvSpPr>
          <p:cNvPr id="2051" name="文本占位符 2"/>
          <p:cNvSpPr>
            <a:spLocks noGrp="1"/>
          </p:cNvSpPr>
          <p:nvPr>
            <p:ph type="body" idx="1"/>
          </p:nvPr>
        </p:nvSpPr>
        <p:spPr bwMode="auto">
          <a:xfrm>
            <a:off x="457200" y="945358"/>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9" name="矩形 8"/>
          <p:cNvSpPr/>
          <p:nvPr/>
        </p:nvSpPr>
        <p:spPr>
          <a:xfrm>
            <a:off x="1357313" y="4936332"/>
            <a:ext cx="6429375" cy="230832"/>
          </a:xfrm>
          <a:prstGeom prst="rect">
            <a:avLst/>
          </a:prstGeom>
        </p:spPr>
        <p:txBody>
          <a:bodyPr>
            <a:spAutoFit/>
          </a:bodyPr>
          <a:lstStyle/>
          <a:p>
            <a:pPr algn="ctr">
              <a:defRPr/>
            </a:pPr>
            <a:r>
              <a:rPr lang="en-US" altLang="zh-CN" sz="900" b="0" dirty="0">
                <a:solidFill>
                  <a:schemeClr val="bg2">
                    <a:lumMod val="75000"/>
                  </a:schemeClr>
                </a:solidFill>
                <a:latin typeface="Tahoma" pitchFamily="34" charset="0"/>
                <a:ea typeface="黑体" pitchFamily="2" charset="-122"/>
              </a:rPr>
              <a:t>Lecture </a:t>
            </a:r>
            <a:r>
              <a:rPr lang="en-US" altLang="zh-CN" sz="900" b="0" kern="1200" dirty="0">
                <a:solidFill>
                  <a:schemeClr val="bg2">
                    <a:lumMod val="75000"/>
                  </a:schemeClr>
                </a:solidFill>
                <a:latin typeface="Tahoma" pitchFamily="34" charset="0"/>
                <a:ea typeface="黑体" pitchFamily="2" charset="-122"/>
                <a:cs typeface="+mn-cs"/>
              </a:rPr>
              <a:t>10: Dynamics: Sverdrup Interior and Western Boundary Currents </a:t>
            </a:r>
          </a:p>
        </p:txBody>
      </p:sp>
      <p:sp>
        <p:nvSpPr>
          <p:cNvPr id="12" name="TextBox 11"/>
          <p:cNvSpPr txBox="1"/>
          <p:nvPr/>
        </p:nvSpPr>
        <p:spPr>
          <a:xfrm>
            <a:off x="7776001" y="4914000"/>
            <a:ext cx="1223963" cy="230832"/>
          </a:xfrm>
          <a:prstGeom prst="rect">
            <a:avLst/>
          </a:prstGeom>
          <a:noFill/>
        </p:spPr>
        <p:txBody>
          <a:bodyPr>
            <a:spAutoFit/>
          </a:bodyPr>
          <a:lstStyle/>
          <a:p>
            <a:pPr algn="r">
              <a:defRPr/>
            </a:pPr>
            <a:fld id="{F3E45D66-6E39-4568-A96F-A06B5A2F671E}" type="slidenum">
              <a:rPr lang="en-US" altLang="zh-CN" sz="900">
                <a:solidFill>
                  <a:srgbClr val="663300"/>
                </a:solidFill>
              </a:rPr>
              <a:pPr algn="r">
                <a:defRPr/>
              </a:pPr>
              <a:t>‹#›</a:t>
            </a:fld>
            <a:endParaRPr lang="zh-CN" altLang="en-US" sz="1050" dirty="0">
              <a:solidFill>
                <a:srgbClr val="663300"/>
              </a:solidFill>
            </a:endParaRPr>
          </a:p>
        </p:txBody>
      </p:sp>
      <p:sp>
        <p:nvSpPr>
          <p:cNvPr id="15" name="矩形 14"/>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9"/>
          <p:cNvSpPr txBox="1"/>
          <p:nvPr userDrawn="1"/>
        </p:nvSpPr>
        <p:spPr>
          <a:xfrm>
            <a:off x="0" y="370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17" name="L 形 16"/>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pic>
        <p:nvPicPr>
          <p:cNvPr id="21" name="Picture 27">
            <a:extLst>
              <a:ext uri="{FF2B5EF4-FFF2-40B4-BE49-F238E27FC236}">
                <a16:creationId xmlns:a16="http://schemas.microsoft.com/office/drawing/2014/main" id="{23E9449C-5E7B-094E-A5BC-AB83C01E6C2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4860000"/>
            <a:ext cx="263793" cy="263793"/>
          </a:xfrm>
          <a:prstGeom prst="rect">
            <a:avLst/>
          </a:prstGeom>
        </p:spPr>
      </p:pic>
      <p:pic>
        <p:nvPicPr>
          <p:cNvPr id="22" name="图片 21"/>
          <p:cNvPicPr>
            <a:picLocks noChangeAspect="1"/>
          </p:cNvPicPr>
          <p:nvPr userDrawn="1"/>
        </p:nvPicPr>
        <p:blipFill rotWithShape="1">
          <a:blip r:embed="rId8" cstate="print">
            <a:extLst>
              <a:ext uri="{28A0092B-C50C-407E-A947-70E740481C1C}">
                <a14:useLocalDpi xmlns:a14="http://schemas.microsoft.com/office/drawing/2010/main" val="0"/>
              </a:ext>
            </a:extLst>
          </a:blip>
          <a:srcRect t="7841" r="85009" b="8816"/>
          <a:stretch/>
        </p:blipFill>
        <p:spPr>
          <a:xfrm>
            <a:off x="288000" y="4842000"/>
            <a:ext cx="259009" cy="288000"/>
          </a:xfrm>
          <a:prstGeom prst="rect">
            <a:avLst/>
          </a:prstGeom>
        </p:spPr>
      </p:pic>
      <p:pic>
        <p:nvPicPr>
          <p:cNvPr id="23" name="Picture 27" descr="D:\Homepage\Images\core_logo_5.jpg"/>
          <p:cNvPicPr>
            <a:picLocks noChangeAspect="1" noChangeArrowheads="1"/>
          </p:cNvPicPr>
          <p:nvPr userDrawn="1"/>
        </p:nvPicPr>
        <p:blipFill>
          <a:blip r:embed="rId9" cstate="print"/>
          <a:stretch>
            <a:fillRect/>
          </a:stretch>
        </p:blipFill>
        <p:spPr bwMode="auto">
          <a:xfrm>
            <a:off x="576000" y="4860000"/>
            <a:ext cx="270000" cy="270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4" r:id="rId1"/>
    <p:sldLayoutId id="2147484331" r:id="rId2"/>
    <p:sldLayoutId id="2147484332" r:id="rId3"/>
    <p:sldLayoutId id="2147484333" r:id="rId4"/>
    <p:sldLayoutId id="2147484335" r:id="rId5"/>
  </p:sldLayoutIdLst>
  <p:hf sldNum="0" hdr="0" ftr="0" dt="0"/>
  <p:txStyles>
    <p:title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257175" indent="-257175" algn="l" rtl="0" eaLnBrk="0" fontAlgn="base" hangingPunct="0">
        <a:spcBef>
          <a:spcPct val="20000"/>
        </a:spcBef>
        <a:spcAft>
          <a:spcPct val="0"/>
        </a:spcAft>
        <a:buClr>
          <a:schemeClr val="accent1"/>
        </a:buClr>
        <a:buSzPct val="50000"/>
        <a:buFont typeface="Wingdings 2" pitchFamily="18" charset="2"/>
        <a:buChar char=""/>
        <a:defRPr sz="2400" kern="1200">
          <a:solidFill>
            <a:srgbClr val="0000FF"/>
          </a:solidFill>
          <a:latin typeface="+mn-lt"/>
          <a:ea typeface="+mn-ea"/>
          <a:cs typeface="华文楷体" charset="0"/>
        </a:defRPr>
      </a:lvl1pPr>
      <a:lvl2pPr marL="557213" indent="-214313" algn="l" rtl="0" eaLnBrk="0" fontAlgn="base" hangingPunct="0">
        <a:spcBef>
          <a:spcPct val="20000"/>
        </a:spcBef>
        <a:spcAft>
          <a:spcPct val="0"/>
        </a:spcAft>
        <a:buClr>
          <a:schemeClr val="accent2"/>
        </a:buClr>
        <a:buSzPct val="50000"/>
        <a:buFont typeface="Wingdings 2" pitchFamily="18" charset="2"/>
        <a:buChar char="³"/>
        <a:defRPr sz="2100" kern="1200">
          <a:solidFill>
            <a:srgbClr val="0000FF"/>
          </a:solidFill>
          <a:latin typeface="+mn-lt"/>
          <a:ea typeface="+mn-ea"/>
          <a:cs typeface="华文楷体" charset="0"/>
        </a:defRPr>
      </a:lvl2pPr>
      <a:lvl3pPr marL="857250" indent="-171450" algn="l" rtl="0" eaLnBrk="0" fontAlgn="base" hangingPunct="0">
        <a:spcBef>
          <a:spcPct val="20000"/>
        </a:spcBef>
        <a:spcAft>
          <a:spcPct val="0"/>
        </a:spcAft>
        <a:buClr>
          <a:srgbClr val="7B9B57"/>
        </a:buClr>
        <a:buSzPct val="60000"/>
        <a:buFont typeface="Wingdings 2" pitchFamily="18" charset="2"/>
        <a:buChar char="®"/>
        <a:defRPr sz="1800" kern="1200">
          <a:solidFill>
            <a:srgbClr val="0000FF"/>
          </a:solidFill>
          <a:latin typeface="+mn-lt"/>
          <a:ea typeface="+mn-ea"/>
          <a:cs typeface="华文楷体" charset="0"/>
        </a:defRPr>
      </a:lvl3pPr>
      <a:lvl4pPr marL="1200150" indent="-171450" algn="l" rtl="0" eaLnBrk="0" fontAlgn="base" hangingPunct="0">
        <a:spcBef>
          <a:spcPct val="20000"/>
        </a:spcBef>
        <a:spcAft>
          <a:spcPct val="0"/>
        </a:spcAft>
        <a:buClr>
          <a:srgbClr val="8B7396"/>
        </a:buClr>
        <a:buSzPct val="45000"/>
        <a:buFont typeface="Wingdings 2" pitchFamily="18" charset="2"/>
        <a:buChar char="¯"/>
        <a:defRPr sz="1500" kern="1200">
          <a:solidFill>
            <a:srgbClr val="0000FF"/>
          </a:solidFill>
          <a:latin typeface="+mn-lt"/>
          <a:ea typeface="+mn-ea"/>
          <a:cs typeface="华文楷体" charset="0"/>
        </a:defRPr>
      </a:lvl4pPr>
      <a:lvl5pPr marL="1543050" indent="-171450" algn="l" rtl="0" eaLnBrk="0" fontAlgn="base" hangingPunct="0">
        <a:spcBef>
          <a:spcPct val="20000"/>
        </a:spcBef>
        <a:spcAft>
          <a:spcPct val="0"/>
        </a:spcAft>
        <a:buClr>
          <a:srgbClr val="E89A53"/>
        </a:buClr>
        <a:buFont typeface="Wingdings 2" pitchFamily="18" charset="2"/>
        <a:buChar char=""/>
        <a:defRPr sz="1500" kern="1200">
          <a:solidFill>
            <a:srgbClr val="0000FF"/>
          </a:solidFill>
          <a:latin typeface="+mn-lt"/>
          <a:ea typeface="+mn-ea"/>
          <a:cs typeface="华文楷体" charset="0"/>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anghj@fudan.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536" y="627534"/>
            <a:ext cx="8352928" cy="1296144"/>
          </a:xfrm>
        </p:spPr>
        <p:txBody>
          <a:bodyPr/>
          <a:lstStyle/>
          <a:p>
            <a:pPr algn="ctr" eaLnBrk="1" hangingPunct="1">
              <a:defRPr/>
            </a:pPr>
            <a:br>
              <a:rPr lang="en-US" altLang="zh-CN" sz="2400" b="1" dirty="0">
                <a:solidFill>
                  <a:srgbClr val="C00000"/>
                </a:solidFill>
                <a:latin typeface="Arial" panose="020B0604020202020204" pitchFamily="34" charset="0"/>
                <a:cs typeface="Arial" panose="020B0604020202020204" pitchFamily="34" charset="0"/>
              </a:rPr>
            </a:br>
            <a:r>
              <a:rPr lang="en-US" altLang="zh-CN" sz="2400" b="1" dirty="0">
                <a:solidFill>
                  <a:srgbClr val="960000"/>
                </a:solidFill>
                <a:latin typeface="Arial" panose="020B0604020202020204" pitchFamily="34" charset="0"/>
                <a:cs typeface="Arial" panose="020B0604020202020204" pitchFamily="34" charset="0"/>
              </a:rPr>
              <a:t>Lecture 10: Dynamics: Sverdrup Interior and Western Boundary Currents </a:t>
            </a:r>
            <a:br>
              <a:rPr lang="en-US" altLang="zh-CN" sz="2400" b="1" dirty="0">
                <a:solidFill>
                  <a:srgbClr val="960000"/>
                </a:solidFill>
                <a:latin typeface="Arial" panose="020B0604020202020204" pitchFamily="34" charset="0"/>
                <a:cs typeface="Arial" panose="020B0604020202020204" pitchFamily="34" charset="0"/>
              </a:rPr>
            </a:br>
            <a:br>
              <a:rPr lang="en-US" altLang="zh-CN" sz="1000" b="1" dirty="0">
                <a:latin typeface="Arial" panose="020B0604020202020204" pitchFamily="34" charset="0"/>
                <a:cs typeface="Arial" panose="020B0604020202020204" pitchFamily="34" charset="0"/>
              </a:rPr>
            </a:br>
            <a:r>
              <a:rPr lang="en-US" altLang="zh-CN" sz="1800" b="1" dirty="0">
                <a:solidFill>
                  <a:schemeClr val="accent2">
                    <a:lumMod val="75000"/>
                  </a:schemeClr>
                </a:solidFill>
                <a:latin typeface="Arial" panose="020B0604020202020204" pitchFamily="34" charset="0"/>
                <a:cs typeface="Arial" panose="020B0604020202020204" pitchFamily="34" charset="0"/>
              </a:rPr>
              <a:t> </a:t>
            </a:r>
            <a:r>
              <a:rPr lang="en-US" altLang="zh-CN" sz="1800" b="1" dirty="0">
                <a:solidFill>
                  <a:srgbClr val="0070C0"/>
                </a:solidFill>
                <a:latin typeface="Arial" panose="020B0604020202020204" pitchFamily="34" charset="0"/>
                <a:cs typeface="Arial" panose="020B0604020202020204" pitchFamily="34" charset="0"/>
              </a:rPr>
              <a:t>Descriptive Physical Oceanography</a:t>
            </a:r>
            <a:endParaRPr lang="en-US" altLang="zh-CN" sz="2100" b="1" dirty="0">
              <a:solidFill>
                <a:srgbClr val="0070C0"/>
              </a:solidFill>
              <a:latin typeface="Arial" panose="020B0604020202020204" pitchFamily="34" charset="0"/>
              <a:cs typeface="Arial" panose="020B0604020202020204" pitchFamily="34" charset="0"/>
            </a:endParaRPr>
          </a:p>
        </p:txBody>
      </p:sp>
      <p:sp>
        <p:nvSpPr>
          <p:cNvPr id="6" name="Rectangle 3"/>
          <p:cNvSpPr>
            <a:spLocks noGrp="1" noChangeArrowheads="1"/>
          </p:cNvSpPr>
          <p:nvPr>
            <p:ph type="subTitle" idx="1"/>
          </p:nvPr>
        </p:nvSpPr>
        <p:spPr>
          <a:xfrm>
            <a:off x="1580621" y="2067694"/>
            <a:ext cx="5994666" cy="1080120"/>
          </a:xfrm>
        </p:spPr>
        <p:txBody>
          <a:bodyPr rtlCol="0">
            <a:noAutofit/>
          </a:bodyPr>
          <a:lstStyle/>
          <a:p>
            <a:pPr algn="ctr" eaLnBrk="1" fontAlgn="auto" hangingPunct="1">
              <a:lnSpc>
                <a:spcPct val="150000"/>
              </a:lnSpc>
              <a:spcAft>
                <a:spcPts val="0"/>
              </a:spcAft>
              <a:defRPr/>
            </a:pPr>
            <a:r>
              <a:rPr lang="zh-CN" altLang="en-US" sz="1200" dirty="0">
                <a:solidFill>
                  <a:srgbClr val="000080"/>
                </a:solidFill>
                <a:latin typeface="微软雅黑" panose="020B0503020204020204" pitchFamily="34" charset="-122"/>
                <a:ea typeface="微软雅黑" panose="020B0503020204020204" pitchFamily="34" charset="-122"/>
              </a:rPr>
              <a:t>杨海军（</a:t>
            </a:r>
            <a:r>
              <a:rPr lang="en-US" altLang="zh-CN" sz="1200" dirty="0">
                <a:solidFill>
                  <a:srgbClr val="000080"/>
                </a:solidFill>
                <a:latin typeface="微软雅黑" panose="020B0503020204020204" pitchFamily="34" charset="-122"/>
                <a:ea typeface="微软雅黑" panose="020B0503020204020204" pitchFamily="34" charset="-122"/>
              </a:rPr>
              <a:t>YANG </a:t>
            </a:r>
            <a:r>
              <a:rPr lang="en-US" altLang="zh-CN" sz="1200" dirty="0" err="1">
                <a:solidFill>
                  <a:srgbClr val="000080"/>
                </a:solidFill>
                <a:latin typeface="微软雅黑" panose="020B0503020204020204" pitchFamily="34" charset="-122"/>
                <a:ea typeface="微软雅黑" panose="020B0503020204020204" pitchFamily="34" charset="-122"/>
              </a:rPr>
              <a:t>Haijun</a:t>
            </a:r>
            <a:r>
              <a:rPr lang="zh-CN" altLang="en-US" sz="1200" dirty="0">
                <a:solidFill>
                  <a:srgbClr val="000080"/>
                </a:solidFill>
                <a:latin typeface="微软雅黑" panose="020B0503020204020204" pitchFamily="34" charset="-122"/>
                <a:ea typeface="微软雅黑" panose="020B0503020204020204" pitchFamily="34" charset="-122"/>
              </a:rPr>
              <a:t>）复旦大学大气与海洋科学系</a:t>
            </a:r>
            <a:endParaRPr lang="en-US" altLang="zh-CN" sz="1200" dirty="0">
              <a:solidFill>
                <a:srgbClr val="000080"/>
              </a:solidFill>
              <a:latin typeface="微软雅黑" panose="020B0503020204020204" pitchFamily="34" charset="-122"/>
              <a:ea typeface="微软雅黑" panose="020B0503020204020204" pitchFamily="34" charset="-122"/>
            </a:endParaRP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Department of Atmospheric and Oceanic Sciences, Fudan University</a:t>
            </a: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Email: </a:t>
            </a:r>
            <a:r>
              <a:rPr lang="en-US" altLang="zh-CN" sz="1200" dirty="0">
                <a:solidFill>
                  <a:srgbClr val="000080"/>
                </a:solidFill>
                <a:latin typeface="微软雅黑" panose="020B0503020204020204" pitchFamily="34" charset="-122"/>
                <a:ea typeface="微软雅黑" panose="020B0503020204020204" pitchFamily="34" charset="-122"/>
                <a:hlinkClick r:id="rId2"/>
              </a:rPr>
              <a:t>yanghj@fudan.edu.cn</a:t>
            </a:r>
            <a:endParaRPr lang="en-US" altLang="zh-CN" sz="1200" dirty="0">
              <a:solidFill>
                <a:srgbClr val="000080"/>
              </a:solidFill>
              <a:latin typeface="微软雅黑" panose="020B0503020204020204" pitchFamily="34" charset="-122"/>
              <a:ea typeface="微软雅黑" panose="020B0503020204020204" pitchFamily="34" charset="-122"/>
            </a:endParaRPr>
          </a:p>
        </p:txBody>
      </p:sp>
      <p:sp>
        <p:nvSpPr>
          <p:cNvPr id="7" name="Text Box 6"/>
          <p:cNvSpPr txBox="1">
            <a:spLocks noChangeArrowheads="1"/>
          </p:cNvSpPr>
          <p:nvPr/>
        </p:nvSpPr>
        <p:spPr bwMode="auto">
          <a:xfrm>
            <a:off x="395536" y="4443958"/>
            <a:ext cx="8466138" cy="457200"/>
          </a:xfrm>
          <a:prstGeom prst="rect">
            <a:avLst/>
          </a:prstGeom>
          <a:noFill/>
          <a:ln w="9525">
            <a:noFill/>
            <a:miter lim="800000"/>
            <a:headEnd/>
            <a:tailEnd/>
          </a:ln>
        </p:spPr>
        <p:txBody>
          <a:bodyPr>
            <a:spAutoFit/>
          </a:bodyPr>
          <a:lstStyle/>
          <a:p>
            <a:pPr algn="ctr" eaLnBrk="0" hangingPunct="0">
              <a:spcBef>
                <a:spcPct val="50000"/>
              </a:spcBef>
            </a:pPr>
            <a:r>
              <a:rPr lang="en-US" altLang="zh-CN" sz="1200" b="0" dirty="0">
                <a:solidFill>
                  <a:schemeClr val="folHlink"/>
                </a:solidFill>
              </a:rPr>
              <a:t>This </a:t>
            </a:r>
            <a:r>
              <a:rPr lang="en-US" altLang="zh-CN" sz="1200" b="0" dirty="0" err="1">
                <a:solidFill>
                  <a:schemeClr val="folHlink"/>
                </a:solidFill>
              </a:rPr>
              <a:t>powerpoint</a:t>
            </a:r>
            <a:r>
              <a:rPr lang="en-US" altLang="zh-CN" sz="1200" b="0" dirty="0">
                <a:solidFill>
                  <a:schemeClr val="folHlink"/>
                </a:solidFill>
              </a:rPr>
              <a:t> was prepared for purposes of this lecture and course only.  It contains graphics from copyrighted books, journals and other products.  Please do not use without acknowledgment of these sources.</a:t>
            </a:r>
            <a:endParaRPr lang="en-US" altLang="zh-CN" sz="1200" b="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85900" y="86916"/>
            <a:ext cx="6172200" cy="359569"/>
          </a:xfrm>
        </p:spPr>
        <p:txBody>
          <a:bodyPr/>
          <a:lstStyle/>
          <a:p>
            <a:r>
              <a:rPr lang="en-US" altLang="zh-CN"/>
              <a:t>Planetary Vorticity</a:t>
            </a:r>
          </a:p>
        </p:txBody>
      </p:sp>
      <mc:AlternateContent xmlns:mc="http://schemas.openxmlformats.org/markup-compatibility/2006" xmlns:a14="http://schemas.microsoft.com/office/drawing/2010/main">
        <mc:Choice Requires="a14">
          <p:sp>
            <p:nvSpPr>
              <p:cNvPr id="14339" name="Rectangle 3"/>
              <p:cNvSpPr>
                <a:spLocks noGrp="1" noChangeArrowheads="1"/>
              </p:cNvSpPr>
              <p:nvPr>
                <p:ph type="body" idx="1"/>
              </p:nvPr>
            </p:nvSpPr>
            <p:spPr>
              <a:xfrm>
                <a:off x="504000" y="792000"/>
                <a:ext cx="8136000" cy="2715854"/>
              </a:xfrm>
            </p:spPr>
            <p:txBody>
              <a:bodyPr/>
              <a:lstStyle/>
              <a:p>
                <a:pPr>
                  <a:lnSpc>
                    <a:spcPct val="150000"/>
                  </a:lnSpc>
                  <a:spcBef>
                    <a:spcPts val="450"/>
                  </a:spcBef>
                </a:pPr>
                <a:r>
                  <a:rPr lang="en-US" altLang="zh-CN" sz="1800" dirty="0"/>
                  <a:t>The vector planetary vorticity points upward, parallel to the rotation axis of Earth.  Its size is twice the angular rotation rate </a:t>
                </a:r>
                <a14:m>
                  <m:oMath xmlns:m="http://schemas.openxmlformats.org/officeDocument/2006/math">
                    <m:r>
                      <m:rPr>
                        <m:sty m:val="p"/>
                      </m:rPr>
                      <a:rPr lang="el-GR" altLang="zh-CN" sz="1800" i="1">
                        <a:solidFill>
                          <a:srgbClr val="FF0000"/>
                        </a:solidFill>
                        <a:latin typeface="Cambria Math" panose="02040503050406030204" pitchFamily="18" charset="0"/>
                        <a:ea typeface="Cambria Math" panose="02040503050406030204" pitchFamily="18" charset="0"/>
                      </a:rPr>
                      <m:t>Ω</m:t>
                    </m:r>
                  </m:oMath>
                </a14:m>
                <a:r>
                  <a:rPr lang="en-US" altLang="zh-CN" sz="1800" dirty="0"/>
                  <a:t> of the Earth:</a:t>
                </a:r>
              </a:p>
              <a:p>
                <a:pPr marL="342900" lvl="1" indent="0">
                  <a:lnSpc>
                    <a:spcPct val="150000"/>
                  </a:lnSpc>
                  <a:spcBef>
                    <a:spcPts val="450"/>
                  </a:spcBef>
                  <a:buNone/>
                </a:pPr>
                <a14:m>
                  <m:oMathPara xmlns:m="http://schemas.openxmlformats.org/officeDocument/2006/math">
                    <m:oMathParaPr>
                      <m:jc m:val="center"/>
                    </m:oMathParaPr>
                    <m:oMath xmlns:m="http://schemas.openxmlformats.org/officeDocument/2006/math">
                      <m:sSub>
                        <m:sSubPr>
                          <m:ctrlPr>
                            <a:rPr lang="en-US" altLang="zh-CN" sz="2000" i="1" smtClean="0">
                              <a:solidFill>
                                <a:srgbClr val="FF0000"/>
                              </a:solidFill>
                              <a:latin typeface="Cambria Math" panose="02040503050406030204" pitchFamily="18" charset="0"/>
                            </a:rPr>
                          </m:ctrlPr>
                        </m:sSubPr>
                        <m:e>
                          <m:r>
                            <a:rPr lang="zh-CN" altLang="en-US" sz="2000" i="1" smtClean="0">
                              <a:solidFill>
                                <a:srgbClr val="FF0000"/>
                              </a:solidFill>
                              <a:latin typeface="Cambria Math" panose="02040503050406030204" pitchFamily="18" charset="0"/>
                            </a:rPr>
                            <m:t>𝜔</m:t>
                          </m:r>
                        </m:e>
                        <m:sub>
                          <m:r>
                            <a:rPr lang="en-US" altLang="zh-CN" sz="2000" b="0" i="1" smtClean="0">
                              <a:solidFill>
                                <a:srgbClr val="FF0000"/>
                              </a:solidFill>
                              <a:latin typeface="Cambria Math" panose="02040503050406030204" pitchFamily="18" charset="0"/>
                            </a:rPr>
                            <m:t>𝑝𝑙𝑎𝑛𝑒𝑡𝑎𝑟𝑦</m:t>
                          </m:r>
                        </m:sub>
                      </m:sSub>
                      <m:r>
                        <a:rPr lang="en-US" altLang="zh-CN" sz="2000" b="0" i="1" smtClean="0">
                          <a:solidFill>
                            <a:srgbClr val="FF0000"/>
                          </a:solidFill>
                          <a:latin typeface="Cambria Math" panose="02040503050406030204" pitchFamily="18" charset="0"/>
                        </a:rPr>
                        <m:t>=2</m:t>
                      </m:r>
                      <m:r>
                        <m:rPr>
                          <m:sty m:val="p"/>
                        </m:rPr>
                        <a:rPr lang="el-GR" altLang="zh-CN" sz="2000" b="0" i="1" smtClean="0">
                          <a:solidFill>
                            <a:srgbClr val="FF0000"/>
                          </a:solidFill>
                          <a:latin typeface="Cambria Math" panose="02040503050406030204" pitchFamily="18" charset="0"/>
                          <a:ea typeface="Cambria Math" panose="02040503050406030204" pitchFamily="18" charset="0"/>
                        </a:rPr>
                        <m:t>Ω</m:t>
                      </m:r>
                    </m:oMath>
                  </m:oMathPara>
                </a14:m>
                <a:endParaRPr lang="en-US" altLang="zh-CN" sz="2000" dirty="0"/>
              </a:p>
              <a:p>
                <a:pPr>
                  <a:lnSpc>
                    <a:spcPct val="150000"/>
                  </a:lnSpc>
                  <a:spcBef>
                    <a:spcPts val="450"/>
                  </a:spcBef>
                </a:pPr>
                <a:r>
                  <a:rPr lang="en-US" altLang="zh-CN" sz="1800" dirty="0"/>
                  <a:t>where </a:t>
                </a:r>
                <a14:m>
                  <m:oMath xmlns:m="http://schemas.openxmlformats.org/officeDocument/2006/math">
                    <m:r>
                      <m:rPr>
                        <m:sty m:val="p"/>
                      </m:rPr>
                      <a:rPr lang="el-GR" altLang="zh-CN" sz="1800" i="1">
                        <a:solidFill>
                          <a:srgbClr val="FF0000"/>
                        </a:solidFill>
                        <a:latin typeface="Cambria Math" panose="02040503050406030204" pitchFamily="18" charset="0"/>
                        <a:ea typeface="Cambria Math" panose="02040503050406030204" pitchFamily="18" charset="0"/>
                      </a:rPr>
                      <m:t>Ω</m:t>
                    </m:r>
                    <m:r>
                      <a:rPr lang="en-US" altLang="zh-CN" sz="1800" b="0" i="1" smtClean="0">
                        <a:solidFill>
                          <a:srgbClr val="FF0000"/>
                        </a:solidFill>
                        <a:latin typeface="Cambria Math" panose="02040503050406030204" pitchFamily="18" charset="0"/>
                        <a:ea typeface="Cambria Math" panose="02040503050406030204" pitchFamily="18" charset="0"/>
                      </a:rPr>
                      <m:t>=</m:t>
                    </m:r>
                    <m:f>
                      <m:fPr>
                        <m:ctrlPr>
                          <a:rPr lang="en-US" altLang="zh-CN" sz="1800" b="0" i="1" smtClean="0">
                            <a:solidFill>
                              <a:srgbClr val="FF0000"/>
                            </a:solidFill>
                            <a:latin typeface="Cambria Math" panose="02040503050406030204" pitchFamily="18" charset="0"/>
                            <a:ea typeface="Cambria Math" panose="02040503050406030204" pitchFamily="18" charset="0"/>
                          </a:rPr>
                        </m:ctrlPr>
                      </m:fPr>
                      <m:num>
                        <m:r>
                          <a:rPr lang="en-US" altLang="zh-CN" sz="1800" b="0" i="1" smtClean="0">
                            <a:solidFill>
                              <a:srgbClr val="FF0000"/>
                            </a:solidFill>
                            <a:latin typeface="Cambria Math" panose="02040503050406030204" pitchFamily="18" charset="0"/>
                            <a:ea typeface="Cambria Math" panose="02040503050406030204" pitchFamily="18" charset="0"/>
                          </a:rPr>
                          <m:t>2</m:t>
                        </m:r>
                        <m:r>
                          <a:rPr lang="zh-CN" altLang="en-US" sz="1800" b="0" i="1" smtClean="0">
                            <a:solidFill>
                              <a:srgbClr val="FF0000"/>
                            </a:solidFill>
                            <a:latin typeface="Cambria Math" panose="02040503050406030204" pitchFamily="18" charset="0"/>
                            <a:ea typeface="Cambria Math" panose="02040503050406030204" pitchFamily="18" charset="0"/>
                          </a:rPr>
                          <m:t>𝜋</m:t>
                        </m:r>
                      </m:num>
                      <m:den>
                        <m:r>
                          <a:rPr lang="en-US" altLang="zh-CN" sz="1800" b="0" i="1" smtClean="0">
                            <a:solidFill>
                              <a:srgbClr val="FF0000"/>
                            </a:solidFill>
                            <a:latin typeface="Cambria Math" panose="02040503050406030204" pitchFamily="18" charset="0"/>
                            <a:ea typeface="Cambria Math" panose="02040503050406030204" pitchFamily="18" charset="0"/>
                          </a:rPr>
                          <m:t>𝑑𝑎𝑦</m:t>
                        </m:r>
                      </m:den>
                    </m:f>
                    <m:r>
                      <a:rPr lang="en-US" altLang="zh-CN" sz="1800" b="0" i="1" smtClean="0">
                        <a:solidFill>
                          <a:srgbClr val="FF0000"/>
                        </a:solidFill>
                        <a:latin typeface="Cambria Math" panose="02040503050406030204" pitchFamily="18" charset="0"/>
                        <a:ea typeface="Cambria Math" panose="02040503050406030204" pitchFamily="18" charset="0"/>
                      </a:rPr>
                      <m:t>=</m:t>
                    </m:r>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2</m:t>
                        </m:r>
                        <m:r>
                          <a:rPr lang="zh-CN" altLang="en-US" sz="1800" i="1">
                            <a:solidFill>
                              <a:srgbClr val="FF0000"/>
                            </a:solidFill>
                            <a:latin typeface="Cambria Math" panose="02040503050406030204" pitchFamily="18" charset="0"/>
                            <a:ea typeface="Cambria Math" panose="02040503050406030204" pitchFamily="18" charset="0"/>
                          </a:rPr>
                          <m:t>𝜋</m:t>
                        </m:r>
                      </m:num>
                      <m:den>
                        <m:r>
                          <a:rPr lang="en-US" altLang="zh-CN" sz="1800" b="0" i="1" smtClean="0">
                            <a:solidFill>
                              <a:srgbClr val="FF0000"/>
                            </a:solidFill>
                            <a:latin typeface="Cambria Math" panose="02040503050406030204" pitchFamily="18" charset="0"/>
                            <a:ea typeface="Cambria Math" panose="02040503050406030204" pitchFamily="18" charset="0"/>
                          </a:rPr>
                          <m:t>86400</m:t>
                        </m:r>
                      </m:den>
                    </m:f>
                    <m:r>
                      <a:rPr lang="en-US" altLang="zh-CN" sz="1800" b="0" i="1" smtClean="0">
                        <a:solidFill>
                          <a:srgbClr val="FF0000"/>
                        </a:solidFill>
                        <a:latin typeface="Cambria Math" panose="02040503050406030204" pitchFamily="18" charset="0"/>
                        <a:ea typeface="Cambria Math" panose="02040503050406030204" pitchFamily="18" charset="0"/>
                      </a:rPr>
                      <m:t>=7.27×</m:t>
                    </m:r>
                    <m:sSup>
                      <m:sSupPr>
                        <m:ctrlPr>
                          <a:rPr lang="en-US" altLang="zh-CN" sz="1800" b="0" i="1" smtClean="0">
                            <a:solidFill>
                              <a:srgbClr val="FF0000"/>
                            </a:solidFill>
                            <a:latin typeface="Cambria Math" panose="02040503050406030204" pitchFamily="18" charset="0"/>
                            <a:ea typeface="Cambria Math" panose="02040503050406030204" pitchFamily="18" charset="0"/>
                          </a:rPr>
                        </m:ctrlPr>
                      </m:sSupPr>
                      <m:e>
                        <m:r>
                          <a:rPr lang="en-US" altLang="zh-CN" sz="1800" b="0" i="1" smtClean="0">
                            <a:solidFill>
                              <a:srgbClr val="FF0000"/>
                            </a:solidFill>
                            <a:latin typeface="Cambria Math" panose="02040503050406030204" pitchFamily="18" charset="0"/>
                            <a:ea typeface="Cambria Math" panose="02040503050406030204" pitchFamily="18" charset="0"/>
                          </a:rPr>
                          <m:t>10</m:t>
                        </m:r>
                      </m:e>
                      <m:sup>
                        <m:r>
                          <a:rPr lang="en-US" altLang="zh-CN" sz="1800" b="0" i="1" smtClean="0">
                            <a:solidFill>
                              <a:srgbClr val="FF0000"/>
                            </a:solidFill>
                            <a:latin typeface="Cambria Math" panose="02040503050406030204" pitchFamily="18" charset="0"/>
                            <a:ea typeface="Cambria Math" panose="02040503050406030204" pitchFamily="18" charset="0"/>
                          </a:rPr>
                          <m:t>−5</m:t>
                        </m:r>
                      </m:sup>
                    </m:sSup>
                    <m:sSup>
                      <m:sSupPr>
                        <m:ctrlPr>
                          <a:rPr lang="en-US" altLang="zh-CN" sz="1800" b="0" i="1" smtClean="0">
                            <a:solidFill>
                              <a:srgbClr val="FF0000"/>
                            </a:solidFill>
                            <a:latin typeface="Cambria Math" panose="02040503050406030204" pitchFamily="18" charset="0"/>
                            <a:ea typeface="Cambria Math" panose="02040503050406030204" pitchFamily="18" charset="0"/>
                          </a:rPr>
                        </m:ctrlPr>
                      </m:sSupPr>
                      <m:e>
                        <m:r>
                          <a:rPr lang="en-US" altLang="zh-CN" sz="1800" b="0" i="1" smtClean="0">
                            <a:solidFill>
                              <a:srgbClr val="FF0000"/>
                            </a:solidFill>
                            <a:latin typeface="Cambria Math" panose="02040503050406030204" pitchFamily="18" charset="0"/>
                            <a:ea typeface="Cambria Math" panose="02040503050406030204" pitchFamily="18" charset="0"/>
                          </a:rPr>
                          <m:t>𝑠</m:t>
                        </m:r>
                      </m:e>
                      <m:sup>
                        <m:r>
                          <a:rPr lang="en-US" altLang="zh-CN" sz="1800" b="0" i="1" smtClean="0">
                            <a:solidFill>
                              <a:srgbClr val="FF0000"/>
                            </a:solidFill>
                            <a:latin typeface="Cambria Math" panose="02040503050406030204" pitchFamily="18" charset="0"/>
                            <a:ea typeface="Cambria Math" panose="02040503050406030204" pitchFamily="18" charset="0"/>
                          </a:rPr>
                          <m:t>−1</m:t>
                        </m:r>
                      </m:sup>
                    </m:sSup>
                  </m:oMath>
                </a14:m>
                <a:r>
                  <a:rPr lang="en-US" altLang="zh-CN" sz="1800" dirty="0"/>
                  <a:t>, so </a:t>
                </a:r>
                <a14:m>
                  <m:oMath xmlns:m="http://schemas.openxmlformats.org/officeDocument/2006/math">
                    <m:sSub>
                      <m:sSubPr>
                        <m:ctrlPr>
                          <a:rPr lang="en-US" altLang="zh-CN" sz="1800" i="1">
                            <a:solidFill>
                              <a:srgbClr val="FF0000"/>
                            </a:solidFill>
                            <a:latin typeface="Cambria Math" panose="02040503050406030204" pitchFamily="18" charset="0"/>
                          </a:rPr>
                        </m:ctrlPr>
                      </m:sSubPr>
                      <m:e>
                        <m:r>
                          <a:rPr lang="zh-CN" altLang="en-US" sz="1800" i="1">
                            <a:solidFill>
                              <a:srgbClr val="FF0000"/>
                            </a:solidFill>
                            <a:latin typeface="Cambria Math" panose="02040503050406030204" pitchFamily="18" charset="0"/>
                          </a:rPr>
                          <m:t>𝜔</m:t>
                        </m:r>
                      </m:e>
                      <m:sub>
                        <m:r>
                          <a:rPr lang="en-US" altLang="zh-CN" sz="1800" i="1">
                            <a:solidFill>
                              <a:srgbClr val="FF0000"/>
                            </a:solidFill>
                            <a:latin typeface="Cambria Math" panose="02040503050406030204" pitchFamily="18" charset="0"/>
                          </a:rPr>
                          <m:t>𝑝𝑙𝑎𝑛𝑒𝑡𝑎𝑟𝑦</m:t>
                        </m:r>
                      </m:sub>
                    </m:sSub>
                    <m:r>
                      <a:rPr lang="en-US" altLang="zh-CN" sz="1800" b="0" i="1" smtClean="0">
                        <a:solidFill>
                          <a:srgbClr val="FF0000"/>
                        </a:solidFill>
                        <a:latin typeface="Cambria Math" panose="02040503050406030204" pitchFamily="18" charset="0"/>
                      </a:rPr>
                      <m:t>=1.454</m:t>
                    </m:r>
                    <m:r>
                      <a:rPr lang="en-US" altLang="zh-CN" sz="1800" i="1">
                        <a:solidFill>
                          <a:srgbClr val="FF0000"/>
                        </a:solidFill>
                        <a:latin typeface="Cambria Math" panose="02040503050406030204" pitchFamily="18" charset="0"/>
                        <a:ea typeface="Cambria Math" panose="02040503050406030204" pitchFamily="18" charset="0"/>
                      </a:rPr>
                      <m:t>×</m:t>
                    </m:r>
                    <m:sSup>
                      <m:sSupPr>
                        <m:ctrlPr>
                          <a:rPr lang="en-US" altLang="zh-CN" sz="1800" i="1">
                            <a:solidFill>
                              <a:srgbClr val="FF0000"/>
                            </a:solidFill>
                            <a:latin typeface="Cambria Math" panose="02040503050406030204" pitchFamily="18" charset="0"/>
                            <a:ea typeface="Cambria Math" panose="02040503050406030204" pitchFamily="18" charset="0"/>
                          </a:rPr>
                        </m:ctrlPr>
                      </m:sSupPr>
                      <m:e>
                        <m:r>
                          <a:rPr lang="en-US" altLang="zh-CN" sz="1800" i="1">
                            <a:solidFill>
                              <a:srgbClr val="FF0000"/>
                            </a:solidFill>
                            <a:latin typeface="Cambria Math" panose="02040503050406030204" pitchFamily="18" charset="0"/>
                            <a:ea typeface="Cambria Math" panose="02040503050406030204" pitchFamily="18" charset="0"/>
                          </a:rPr>
                          <m:t>10</m:t>
                        </m:r>
                      </m:e>
                      <m:sup>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b="0" i="1" smtClean="0">
                            <a:solidFill>
                              <a:srgbClr val="FF0000"/>
                            </a:solidFill>
                            <a:latin typeface="Cambria Math" panose="02040503050406030204" pitchFamily="18" charset="0"/>
                            <a:ea typeface="Cambria Math" panose="02040503050406030204" pitchFamily="18" charset="0"/>
                          </a:rPr>
                          <m:t>4</m:t>
                        </m:r>
                      </m:sup>
                    </m:sSup>
                    <m:sSup>
                      <m:sSupPr>
                        <m:ctrlPr>
                          <a:rPr lang="en-US" altLang="zh-CN" sz="1800" i="1">
                            <a:solidFill>
                              <a:srgbClr val="FF0000"/>
                            </a:solidFill>
                            <a:latin typeface="Cambria Math" panose="02040503050406030204" pitchFamily="18" charset="0"/>
                            <a:ea typeface="Cambria Math" panose="02040503050406030204" pitchFamily="18" charset="0"/>
                          </a:rPr>
                        </m:ctrlPr>
                      </m:sSupPr>
                      <m:e>
                        <m:r>
                          <a:rPr lang="en-US" altLang="zh-CN" sz="1800" i="1">
                            <a:solidFill>
                              <a:srgbClr val="FF0000"/>
                            </a:solidFill>
                            <a:latin typeface="Cambria Math" panose="02040503050406030204" pitchFamily="18" charset="0"/>
                            <a:ea typeface="Cambria Math" panose="02040503050406030204" pitchFamily="18" charset="0"/>
                          </a:rPr>
                          <m:t>𝑠</m:t>
                        </m:r>
                      </m:e>
                      <m:sup>
                        <m:r>
                          <a:rPr lang="en-US" altLang="zh-CN" sz="1800" i="1">
                            <a:solidFill>
                              <a:srgbClr val="FF0000"/>
                            </a:solidFill>
                            <a:latin typeface="Cambria Math" panose="02040503050406030204" pitchFamily="18" charset="0"/>
                            <a:ea typeface="Cambria Math" panose="02040503050406030204" pitchFamily="18" charset="0"/>
                          </a:rPr>
                          <m:t>−1</m:t>
                        </m:r>
                      </m:sup>
                    </m:sSup>
                  </m:oMath>
                </a14:m>
                <a:r>
                  <a:rPr lang="en-US" altLang="zh-CN" sz="1800" dirty="0"/>
                  <a:t>.</a:t>
                </a:r>
                <a:endParaRPr lang="zh-CN" altLang="en-US" sz="1800" dirty="0"/>
              </a:p>
            </p:txBody>
          </p:sp>
        </mc:Choice>
        <mc:Fallback xmlns="">
          <p:sp>
            <p:nvSpPr>
              <p:cNvPr id="14339" name="Rectangle 3"/>
              <p:cNvSpPr>
                <a:spLocks noGrp="1" noRot="1" noChangeAspect="1" noMove="1" noResize="1" noEditPoints="1" noAdjustHandles="1" noChangeArrowheads="1" noChangeShapeType="1" noTextEdit="1"/>
              </p:cNvSpPr>
              <p:nvPr>
                <p:ph type="body" idx="1"/>
              </p:nvPr>
            </p:nvSpPr>
            <p:spPr>
              <a:xfrm>
                <a:off x="504000" y="792000"/>
                <a:ext cx="8136000" cy="2715854"/>
              </a:xfrm>
              <a:blipFill>
                <a:blip r:embed="rId2"/>
                <a:stretch>
                  <a:fillRect r="-4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45188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85900" y="105967"/>
            <a:ext cx="6172200" cy="305990"/>
          </a:xfrm>
        </p:spPr>
        <p:txBody>
          <a:bodyPr/>
          <a:lstStyle/>
          <a:p>
            <a:r>
              <a:rPr lang="en-US" altLang="zh-CN" dirty="0"/>
              <a:t>Relative Vorticity</a:t>
            </a:r>
            <a:r>
              <a:rPr lang="zh-CN" altLang="en-US" dirty="0"/>
              <a:t>（相对涡度）</a:t>
            </a:r>
            <a:endParaRPr lang="en-US" altLang="zh-CN" dirty="0"/>
          </a:p>
        </p:txBody>
      </p:sp>
      <p:sp>
        <p:nvSpPr>
          <p:cNvPr id="15363" name="Rectangle 3"/>
          <p:cNvSpPr>
            <a:spLocks noGrp="1" noChangeArrowheads="1"/>
          </p:cNvSpPr>
          <p:nvPr>
            <p:ph type="body" idx="1"/>
          </p:nvPr>
        </p:nvSpPr>
        <p:spPr>
          <a:xfrm>
            <a:off x="504000" y="792000"/>
            <a:ext cx="8136000" cy="3394472"/>
          </a:xfrm>
        </p:spPr>
        <p:txBody>
          <a:bodyPr/>
          <a:lstStyle/>
          <a:p>
            <a:pPr>
              <a:lnSpc>
                <a:spcPct val="150000"/>
              </a:lnSpc>
              <a:spcBef>
                <a:spcPts val="450"/>
              </a:spcBef>
            </a:pPr>
            <a:r>
              <a:rPr lang="en-US" altLang="zh-CN" sz="1800" dirty="0"/>
              <a:t>The vorticity of the fluid motion itself is called the </a:t>
            </a:r>
            <a:r>
              <a:rPr lang="en-US" altLang="zh-CN" sz="1800" b="1" i="1" dirty="0">
                <a:solidFill>
                  <a:srgbClr val="FF0000"/>
                </a:solidFill>
              </a:rPr>
              <a:t>relative vorticity</a:t>
            </a:r>
            <a:r>
              <a:rPr lang="en-US" altLang="zh-CN" sz="1800" i="1" dirty="0"/>
              <a:t> </a:t>
            </a:r>
            <a:r>
              <a:rPr lang="en-US" altLang="zh-CN" sz="1800" dirty="0"/>
              <a:t>when it is calculated from the water velocities relative to the Earth's surface (which itself is rotating).  </a:t>
            </a:r>
          </a:p>
          <a:p>
            <a:pPr>
              <a:lnSpc>
                <a:spcPct val="150000"/>
              </a:lnSpc>
              <a:spcBef>
                <a:spcPts val="450"/>
              </a:spcBef>
            </a:pPr>
            <a:r>
              <a:rPr lang="en-US" altLang="zh-CN" sz="1800" dirty="0"/>
              <a:t>Total vorticity = relative vorticity + planetary vorticity.</a:t>
            </a:r>
            <a:endParaRPr lang="en-US" altLang="zh-CN" sz="2100" dirty="0"/>
          </a:p>
        </p:txBody>
      </p:sp>
    </p:spTree>
    <p:extLst>
      <p:ext uri="{BB962C8B-B14F-4D97-AF65-F5344CB8AC3E}">
        <p14:creationId xmlns:p14="http://schemas.microsoft.com/office/powerpoint/2010/main" val="27456730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85900" y="86916"/>
            <a:ext cx="6172200" cy="359569"/>
          </a:xfrm>
        </p:spPr>
        <p:txBody>
          <a:bodyPr/>
          <a:lstStyle/>
          <a:p>
            <a:r>
              <a:rPr lang="en-US" altLang="zh-CN"/>
              <a:t>Local Vertical Vorticity</a:t>
            </a:r>
          </a:p>
        </p:txBody>
      </p:sp>
      <mc:AlternateContent xmlns:mc="http://schemas.openxmlformats.org/markup-compatibility/2006">
        <mc:Choice xmlns:a14="http://schemas.microsoft.com/office/drawing/2010/main" Requires="a14">
          <p:sp>
            <p:nvSpPr>
              <p:cNvPr id="16387" name="Rectangle 3"/>
              <p:cNvSpPr>
                <a:spLocks noGrp="1" noChangeArrowheads="1"/>
              </p:cNvSpPr>
              <p:nvPr>
                <p:ph type="body" idx="1"/>
              </p:nvPr>
            </p:nvSpPr>
            <p:spPr>
              <a:xfrm>
                <a:off x="503999" y="792000"/>
                <a:ext cx="8136000" cy="3291918"/>
              </a:xfrm>
            </p:spPr>
            <p:txBody>
              <a:bodyPr/>
              <a:lstStyle/>
              <a:p>
                <a:pPr>
                  <a:spcBef>
                    <a:spcPts val="450"/>
                  </a:spcBef>
                </a:pPr>
                <a:r>
                  <a:rPr lang="en-US" altLang="zh-CN" sz="1800" dirty="0"/>
                  <a:t>For </a:t>
                </a:r>
                <a:r>
                  <a:rPr lang="en-US" altLang="zh-CN" sz="1800" dirty="0">
                    <a:solidFill>
                      <a:srgbClr val="FF0000"/>
                    </a:solidFill>
                  </a:rPr>
                  <a:t>large-scale</a:t>
                </a:r>
                <a:r>
                  <a:rPr lang="en-US" altLang="zh-CN" sz="1800" dirty="0"/>
                  <a:t> oceanography and atmospheric science, we almost always use only the local vertical component of the total vorticity because the fluid layers (ocean or atmosphere) are very, very thin compared with the Earth's radius. </a:t>
                </a:r>
              </a:p>
              <a:p>
                <a:pPr>
                  <a:spcBef>
                    <a:spcPts val="450"/>
                  </a:spcBef>
                </a:pPr>
                <a:r>
                  <a:rPr lang="en-US" altLang="zh-CN" sz="1800" dirty="0"/>
                  <a:t>The </a:t>
                </a:r>
                <a:r>
                  <a:rPr lang="en-US" altLang="zh-CN" sz="1800" dirty="0">
                    <a:solidFill>
                      <a:srgbClr val="FF0000"/>
                    </a:solidFill>
                  </a:rPr>
                  <a:t>local </a:t>
                </a:r>
                <a:r>
                  <a:rPr lang="en-US" altLang="zh-CN" sz="1800" b="1" i="1" dirty="0">
                    <a:solidFill>
                      <a:srgbClr val="FF0000"/>
                    </a:solidFill>
                  </a:rPr>
                  <a:t>vertical</a:t>
                </a:r>
                <a:r>
                  <a:rPr lang="en-US" altLang="zh-CN" sz="1800" dirty="0">
                    <a:solidFill>
                      <a:srgbClr val="FF0000"/>
                    </a:solidFill>
                  </a:rPr>
                  <a:t> component </a:t>
                </a:r>
                <a:r>
                  <a:rPr lang="en-US" altLang="zh-CN" sz="1800" dirty="0"/>
                  <a:t>of the planetary vorticity is exactly equal to the Coriolis parameter:</a:t>
                </a:r>
              </a:p>
              <a:p>
                <a:pPr marL="342900" lvl="1" indent="0">
                  <a:spcBef>
                    <a:spcPts val="450"/>
                  </a:spcBef>
                  <a:buNone/>
                </a:pPr>
                <a14:m>
                  <m:oMathPara xmlns:m="http://schemas.openxmlformats.org/officeDocument/2006/math">
                    <m:oMathParaPr>
                      <m:jc m:val="centerGroup"/>
                    </m:oMathParaPr>
                    <m:oMath xmlns:m="http://schemas.openxmlformats.org/officeDocument/2006/math">
                      <m:r>
                        <a:rPr lang="en-US" altLang="zh-CN" sz="2000" b="0" i="1" smtClean="0">
                          <a:solidFill>
                            <a:srgbClr val="FF0000"/>
                          </a:solidFill>
                          <a:latin typeface="Cambria Math" panose="02040503050406030204" pitchFamily="18" charset="0"/>
                          <a:ea typeface="Cambria Math" panose="02040503050406030204" pitchFamily="18" charset="0"/>
                        </a:rPr>
                        <m:t>𝑓</m:t>
                      </m:r>
                      <m:r>
                        <a:rPr lang="en-US" altLang="zh-CN" sz="2000" b="0" i="1" smtClean="0">
                          <a:solidFill>
                            <a:srgbClr val="FF0000"/>
                          </a:solidFill>
                          <a:latin typeface="Cambria Math" panose="02040503050406030204" pitchFamily="18" charset="0"/>
                          <a:ea typeface="Cambria Math" panose="02040503050406030204" pitchFamily="18" charset="0"/>
                        </a:rPr>
                        <m:t>=2</m:t>
                      </m:r>
                      <m:r>
                        <m:rPr>
                          <m:sty m:val="p"/>
                        </m:rPr>
                        <a:rPr lang="el-GR" altLang="zh-CN" sz="2000" b="0" i="1" smtClean="0">
                          <a:solidFill>
                            <a:srgbClr val="FF0000"/>
                          </a:solidFill>
                          <a:latin typeface="Cambria Math" panose="02040503050406030204" pitchFamily="18" charset="0"/>
                          <a:ea typeface="Cambria Math" panose="02040503050406030204" pitchFamily="18" charset="0"/>
                        </a:rPr>
                        <m:t>Ω</m:t>
                      </m:r>
                      <m:func>
                        <m:funcPr>
                          <m:ctrlPr>
                            <a:rPr lang="en-US" altLang="zh-CN" sz="2000" b="0" i="1" smtClean="0">
                              <a:solidFill>
                                <a:srgbClr val="FF0000"/>
                              </a:solidFill>
                              <a:latin typeface="Cambria Math" panose="02040503050406030204" pitchFamily="18" charset="0"/>
                              <a:ea typeface="Cambria Math" panose="02040503050406030204" pitchFamily="18" charset="0"/>
                            </a:rPr>
                          </m:ctrlPr>
                        </m:funcPr>
                        <m:fName>
                          <m:r>
                            <m:rPr>
                              <m:sty m:val="p"/>
                            </m:rPr>
                            <a:rPr lang="en-US" altLang="zh-CN" sz="2000" b="0" i="0" smtClean="0">
                              <a:solidFill>
                                <a:srgbClr val="FF0000"/>
                              </a:solidFill>
                              <a:latin typeface="Cambria Math" panose="02040503050406030204" pitchFamily="18" charset="0"/>
                              <a:ea typeface="Cambria Math" panose="02040503050406030204" pitchFamily="18" charset="0"/>
                            </a:rPr>
                            <m:t>sin</m:t>
                          </m:r>
                        </m:fName>
                        <m:e>
                          <m:r>
                            <a:rPr lang="zh-CN" altLang="en-US" sz="2000" b="0" i="1" smtClean="0">
                              <a:solidFill>
                                <a:srgbClr val="FF0000"/>
                              </a:solidFill>
                              <a:latin typeface="Cambria Math" panose="02040503050406030204" pitchFamily="18" charset="0"/>
                              <a:ea typeface="Cambria Math" panose="02040503050406030204" pitchFamily="18" charset="0"/>
                            </a:rPr>
                            <m:t>𝜑</m:t>
                          </m:r>
                        </m:e>
                      </m:func>
                    </m:oMath>
                  </m:oMathPara>
                </a14:m>
                <a:endParaRPr lang="en-US" altLang="zh-CN" sz="2000" dirty="0">
                  <a:solidFill>
                    <a:srgbClr val="FF0000"/>
                  </a:solidFill>
                </a:endParaRPr>
              </a:p>
              <a:p>
                <a:pPr>
                  <a:spcBef>
                    <a:spcPts val="450"/>
                  </a:spcBef>
                </a:pPr>
                <a:r>
                  <a:rPr lang="en-US" altLang="zh-CN" sz="1800" dirty="0"/>
                  <a:t>where </a:t>
                </a:r>
                <a:r>
                  <a:rPr lang="en-US" altLang="zh-CN" sz="1900" dirty="0">
                    <a:solidFill>
                      <a:srgbClr val="FF0000"/>
                    </a:solidFill>
                    <a:ea typeface="Cambria Math" panose="02040503050406030204" pitchFamily="18" charset="0"/>
                  </a:rPr>
                  <a:t> </a:t>
                </a:r>
                <a14:m>
                  <m:oMath xmlns:m="http://schemas.openxmlformats.org/officeDocument/2006/math">
                    <m:r>
                      <a:rPr lang="zh-CN" altLang="en-US" sz="1900" i="1" smtClean="0">
                        <a:solidFill>
                          <a:srgbClr val="FF0000"/>
                        </a:solidFill>
                        <a:latin typeface="Cambria Math" panose="02040503050406030204" pitchFamily="18" charset="0"/>
                        <a:ea typeface="Cambria Math" panose="02040503050406030204" pitchFamily="18" charset="0"/>
                      </a:rPr>
                      <m:t>𝜑</m:t>
                    </m:r>
                  </m:oMath>
                </a14:m>
                <a:r>
                  <a:rPr lang="en-US" altLang="zh-CN" sz="1800" dirty="0"/>
                  <a:t> is latitude.  The local vertical component of the planetary vorticity is therefore maximum and positive at the north pole (j = 90</a:t>
                </a:r>
                <a:r>
                  <a:rPr lang="en-US" altLang="zh-CN" sz="1800" dirty="0">
                    <a:sym typeface="Symbol" pitchFamily="18" charset="2"/>
                  </a:rPr>
                  <a:t></a:t>
                </a:r>
                <a:r>
                  <a:rPr lang="en-US" altLang="zh-CN" sz="1800" dirty="0"/>
                  <a:t>N) and maximum and negative at the south pole (j = 90</a:t>
                </a:r>
                <a:r>
                  <a:rPr lang="en-US" altLang="zh-CN" sz="1800" dirty="0">
                    <a:sym typeface="Symbol" pitchFamily="18" charset="2"/>
                  </a:rPr>
                  <a:t></a:t>
                </a:r>
                <a:r>
                  <a:rPr lang="en-US" altLang="zh-CN" sz="1800" dirty="0"/>
                  <a:t>S). </a:t>
                </a:r>
                <a14:m>
                  <m:oMath xmlns:m="http://schemas.openxmlformats.org/officeDocument/2006/math">
                    <m:r>
                      <a:rPr lang="en-US" altLang="zh-CN" sz="1800" i="1">
                        <a:solidFill>
                          <a:srgbClr val="FF0000"/>
                        </a:solidFill>
                        <a:latin typeface="Cambria Math" panose="02040503050406030204" pitchFamily="18" charset="0"/>
                        <a:ea typeface="Cambria Math" panose="02040503050406030204" pitchFamily="18" charset="0"/>
                      </a:rPr>
                      <m:t>𝑓</m:t>
                    </m:r>
                    <m:r>
                      <a:rPr lang="en-US" altLang="zh-CN" sz="1800" i="1">
                        <a:solidFill>
                          <a:srgbClr val="FF0000"/>
                        </a:solidFill>
                        <a:latin typeface="Cambria Math" panose="02040503050406030204" pitchFamily="18" charset="0"/>
                        <a:ea typeface="Cambria Math" panose="02040503050406030204" pitchFamily="18" charset="0"/>
                      </a:rPr>
                      <m:t>=0</m:t>
                    </m:r>
                  </m:oMath>
                </a14:m>
                <a:r>
                  <a:rPr lang="en-US" altLang="zh-CN" sz="1800" dirty="0"/>
                  <a:t> at the equator.</a:t>
                </a:r>
                <a:endParaRPr lang="en-US" altLang="zh-CN" sz="1425" dirty="0"/>
              </a:p>
            </p:txBody>
          </p:sp>
        </mc:Choice>
        <mc:Fallback>
          <p:sp>
            <p:nvSpPr>
              <p:cNvPr id="16387" name="Rectangle 3"/>
              <p:cNvSpPr>
                <a:spLocks noGrp="1" noRot="1" noChangeAspect="1" noMove="1" noResize="1" noEditPoints="1" noAdjustHandles="1" noChangeArrowheads="1" noChangeShapeType="1" noTextEdit="1"/>
              </p:cNvSpPr>
              <p:nvPr>
                <p:ph type="body" idx="1"/>
              </p:nvPr>
            </p:nvSpPr>
            <p:spPr>
              <a:xfrm>
                <a:off x="503999" y="792000"/>
                <a:ext cx="8136000" cy="3291918"/>
              </a:xfrm>
              <a:blipFill>
                <a:blip r:embed="rId2"/>
                <a:stretch>
                  <a:fillRect t="-1111" r="-37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593206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85900" y="141685"/>
            <a:ext cx="6172200" cy="270272"/>
          </a:xfrm>
        </p:spPr>
        <p:txBody>
          <a:bodyPr/>
          <a:lstStyle/>
          <a:p>
            <a:r>
              <a:rPr lang="en-US" altLang="zh-CN"/>
              <a:t>Local Vertical Vorticity</a:t>
            </a:r>
          </a:p>
        </p:txBody>
      </p:sp>
      <mc:AlternateContent xmlns:mc="http://schemas.openxmlformats.org/markup-compatibility/2006" xmlns:a14="http://schemas.microsoft.com/office/drawing/2010/main">
        <mc:Choice Requires="a14">
          <p:sp>
            <p:nvSpPr>
              <p:cNvPr id="17411" name="Rectangle 3"/>
              <p:cNvSpPr>
                <a:spLocks noGrp="1" noChangeArrowheads="1"/>
              </p:cNvSpPr>
              <p:nvPr>
                <p:ph type="body" idx="1"/>
              </p:nvPr>
            </p:nvSpPr>
            <p:spPr>
              <a:xfrm>
                <a:off x="827584" y="792000"/>
                <a:ext cx="7488831" cy="2931878"/>
              </a:xfrm>
            </p:spPr>
            <p:txBody>
              <a:bodyPr/>
              <a:lstStyle/>
              <a:p>
                <a:pPr>
                  <a:lnSpc>
                    <a:spcPct val="150000"/>
                  </a:lnSpc>
                  <a:spcBef>
                    <a:spcPct val="40000"/>
                  </a:spcBef>
                </a:pPr>
                <a:r>
                  <a:rPr lang="en-US" altLang="zh-CN" sz="1800" dirty="0"/>
                  <a:t>The local vertical component of the relative vorticity is</a:t>
                </a:r>
              </a:p>
              <a:p>
                <a:pPr marL="0" indent="0">
                  <a:lnSpc>
                    <a:spcPct val="150000"/>
                  </a:lnSpc>
                  <a:spcBef>
                    <a:spcPct val="40000"/>
                  </a:spcBef>
                  <a:buNone/>
                </a:pPr>
                <a14:m>
                  <m:oMathPara xmlns:m="http://schemas.openxmlformats.org/officeDocument/2006/math">
                    <m:oMathParaPr>
                      <m:jc m:val="center"/>
                    </m:oMathParaPr>
                    <m:oMath xmlns:m="http://schemas.openxmlformats.org/officeDocument/2006/math">
                      <m:r>
                        <a:rPr lang="zh-CN" altLang="en-US" sz="1800" i="1" smtClean="0">
                          <a:solidFill>
                            <a:srgbClr val="FF0000"/>
                          </a:solidFill>
                          <a:latin typeface="Cambria Math" panose="02040503050406030204" pitchFamily="18" charset="0"/>
                          <a:ea typeface="Cambria Math" panose="02040503050406030204" pitchFamily="18" charset="0"/>
                        </a:rPr>
                        <m:t>𝜁</m:t>
                      </m:r>
                      <m:r>
                        <a:rPr lang="en-US" altLang="zh-CN" sz="1800" b="0" i="1" smtClean="0">
                          <a:solidFill>
                            <a:srgbClr val="FF0000"/>
                          </a:solidFill>
                          <a:latin typeface="Cambria Math" panose="02040503050406030204" pitchFamily="18" charset="0"/>
                          <a:ea typeface="Cambria Math" panose="02040503050406030204" pitchFamily="18" charset="0"/>
                        </a:rPr>
                        <m:t>=</m:t>
                      </m:r>
                      <m:d>
                        <m:dPr>
                          <m:ctrlPr>
                            <a:rPr lang="en-US" altLang="zh-CN" sz="1800" i="1">
                              <a:solidFill>
                                <a:srgbClr val="FF0000"/>
                              </a:solidFill>
                              <a:latin typeface="Cambria Math" panose="02040503050406030204" pitchFamily="18" charset="0"/>
                              <a:ea typeface="Cambria Math" panose="02040503050406030204" pitchFamily="18" charset="0"/>
                            </a:rPr>
                          </m:ctrlPr>
                        </m:dPr>
                        <m:e>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𝑣</m:t>
                              </m:r>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𝑥</m:t>
                              </m:r>
                            </m:den>
                          </m:f>
                          <m:r>
                            <a:rPr lang="en-US" altLang="zh-CN" sz="1800" i="1">
                              <a:solidFill>
                                <a:srgbClr val="FF0000"/>
                              </a:solidFill>
                              <a:latin typeface="Cambria Math" panose="02040503050406030204" pitchFamily="18" charset="0"/>
                              <a:ea typeface="Cambria Math" panose="02040503050406030204" pitchFamily="18" charset="0"/>
                            </a:rPr>
                            <m:t>−</m:t>
                          </m:r>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𝑢</m:t>
                              </m:r>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𝑦</m:t>
                              </m:r>
                            </m:den>
                          </m:f>
                        </m:e>
                      </m:d>
                      <m:r>
                        <a:rPr lang="en-US" altLang="zh-CN" sz="1800" b="0" i="1" smtClean="0">
                          <a:solidFill>
                            <a:srgbClr val="FF0000"/>
                          </a:solidFill>
                          <a:latin typeface="Cambria Math" panose="02040503050406030204" pitchFamily="18" charset="0"/>
                          <a:ea typeface="Cambria Math" panose="02040503050406030204" pitchFamily="18" charset="0"/>
                        </a:rPr>
                        <m:t>=</m:t>
                      </m:r>
                      <m:sSub>
                        <m:sSubPr>
                          <m:ctrlPr>
                            <a:rPr lang="en-US" altLang="zh-CN" sz="1800" b="0" i="1" smtClean="0">
                              <a:solidFill>
                                <a:srgbClr val="FF0000"/>
                              </a:solidFill>
                              <a:latin typeface="Cambria Math" panose="02040503050406030204" pitchFamily="18" charset="0"/>
                              <a:ea typeface="Cambria Math" panose="02040503050406030204" pitchFamily="18" charset="0"/>
                            </a:rPr>
                          </m:ctrlPr>
                        </m:sSubPr>
                        <m:e>
                          <m:r>
                            <a:rPr lang="en-US" altLang="zh-CN" sz="1800" b="0" i="1" smtClean="0">
                              <a:solidFill>
                                <a:srgbClr val="FF0000"/>
                              </a:solidFill>
                              <a:latin typeface="Cambria Math" panose="02040503050406030204" pitchFamily="18" charset="0"/>
                              <a:ea typeface="Cambria Math" panose="02040503050406030204" pitchFamily="18" charset="0"/>
                            </a:rPr>
                            <m:t>𝑐𝑢𝑟𝑙</m:t>
                          </m:r>
                        </m:e>
                        <m:sub>
                          <m:r>
                            <a:rPr lang="en-US" altLang="zh-CN" sz="1800" b="0" i="1" smtClean="0">
                              <a:solidFill>
                                <a:srgbClr val="FF0000"/>
                              </a:solidFill>
                              <a:latin typeface="Cambria Math" panose="02040503050406030204" pitchFamily="18" charset="0"/>
                              <a:ea typeface="Cambria Math" panose="02040503050406030204" pitchFamily="18" charset="0"/>
                            </a:rPr>
                            <m:t>𝑧</m:t>
                          </m:r>
                        </m:sub>
                      </m:sSub>
                      <m:r>
                        <a:rPr lang="en-US" altLang="zh-CN" sz="1800" b="1" i="0" smtClean="0">
                          <a:solidFill>
                            <a:srgbClr val="FF0000"/>
                          </a:solidFill>
                          <a:latin typeface="Cambria Math" panose="02040503050406030204" pitchFamily="18" charset="0"/>
                          <a:ea typeface="Cambria Math" panose="02040503050406030204" pitchFamily="18" charset="0"/>
                        </a:rPr>
                        <m:t>𝐕</m:t>
                      </m:r>
                    </m:oMath>
                  </m:oMathPara>
                </a14:m>
                <a:endParaRPr lang="en-US" altLang="zh-CN" sz="1800" dirty="0"/>
              </a:p>
              <a:p>
                <a:pPr>
                  <a:lnSpc>
                    <a:spcPct val="150000"/>
                  </a:lnSpc>
                  <a:spcBef>
                    <a:spcPct val="40000"/>
                  </a:spcBef>
                </a:pPr>
                <a:r>
                  <a:rPr lang="en-US" altLang="zh-CN" sz="1800" dirty="0"/>
                  <a:t>The local vertical component of the absolute vorticity is therefore </a:t>
                </a:r>
              </a:p>
              <a:p>
                <a:pPr marL="0" indent="0">
                  <a:lnSpc>
                    <a:spcPct val="150000"/>
                  </a:lnSpc>
                  <a:spcBef>
                    <a:spcPct val="40000"/>
                  </a:spcBef>
                  <a:buNone/>
                </a:pPr>
                <a14:m>
                  <m:oMathPara xmlns:m="http://schemas.openxmlformats.org/officeDocument/2006/math">
                    <m:oMathParaPr>
                      <m:jc m:val="centerGroup"/>
                    </m:oMathParaPr>
                    <m:oMath xmlns:m="http://schemas.openxmlformats.org/officeDocument/2006/math">
                      <m:r>
                        <a:rPr lang="zh-CN" altLang="en-US" i="1">
                          <a:solidFill>
                            <a:srgbClr val="FF0000"/>
                          </a:solidFill>
                          <a:latin typeface="Cambria Math" panose="02040503050406030204" pitchFamily="18" charset="0"/>
                          <a:ea typeface="Cambria Math" panose="02040503050406030204" pitchFamily="18" charset="0"/>
                        </a:rPr>
                        <m:t>𝜁</m:t>
                      </m:r>
                      <m:r>
                        <a:rPr lang="en-US" altLang="zh-CN" b="0" i="1" smtClean="0">
                          <a:solidFill>
                            <a:srgbClr val="FF0000"/>
                          </a:solidFill>
                          <a:latin typeface="Cambria Math" panose="02040503050406030204" pitchFamily="18" charset="0"/>
                          <a:ea typeface="Cambria Math" panose="02040503050406030204" pitchFamily="18" charset="0"/>
                        </a:rPr>
                        <m:t>+</m:t>
                      </m:r>
                      <m:r>
                        <a:rPr lang="en-US" altLang="zh-CN" b="0" i="1" smtClean="0">
                          <a:solidFill>
                            <a:srgbClr val="FF0000"/>
                          </a:solidFill>
                          <a:latin typeface="Cambria Math" panose="02040503050406030204" pitchFamily="18" charset="0"/>
                          <a:ea typeface="Cambria Math" panose="02040503050406030204" pitchFamily="18" charset="0"/>
                        </a:rPr>
                        <m:t>𝑓</m:t>
                      </m:r>
                    </m:oMath>
                  </m:oMathPara>
                </a14:m>
                <a:endParaRPr lang="en-US" altLang="zh-CN" dirty="0"/>
              </a:p>
            </p:txBody>
          </p:sp>
        </mc:Choice>
        <mc:Fallback xmlns="">
          <p:sp>
            <p:nvSpPr>
              <p:cNvPr id="17411" name="Rectangle 3"/>
              <p:cNvSpPr>
                <a:spLocks noGrp="1" noRot="1" noChangeAspect="1" noMove="1" noResize="1" noEditPoints="1" noAdjustHandles="1" noChangeArrowheads="1" noChangeShapeType="1" noTextEdit="1"/>
              </p:cNvSpPr>
              <p:nvPr>
                <p:ph type="body" idx="1"/>
              </p:nvPr>
            </p:nvSpPr>
            <p:spPr>
              <a:xfrm>
                <a:off x="827584" y="792000"/>
                <a:ext cx="7488831" cy="2931878"/>
              </a:xfrm>
              <a:blipFill>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4621741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85900" y="141685"/>
            <a:ext cx="6172200" cy="270272"/>
          </a:xfrm>
        </p:spPr>
        <p:txBody>
          <a:bodyPr/>
          <a:lstStyle/>
          <a:p>
            <a:r>
              <a:rPr lang="en-US" altLang="zh-CN" dirty="0"/>
              <a:t>Potential Vorticity (PV)</a:t>
            </a:r>
            <a:r>
              <a:rPr lang="zh-CN" altLang="en-US" dirty="0"/>
              <a:t>（位势涡度）</a:t>
            </a:r>
          </a:p>
        </p:txBody>
      </p:sp>
      <mc:AlternateContent xmlns:mc="http://schemas.openxmlformats.org/markup-compatibility/2006" xmlns:a14="http://schemas.microsoft.com/office/drawing/2010/main">
        <mc:Choice Requires="a14">
          <p:sp>
            <p:nvSpPr>
              <p:cNvPr id="18435" name="Rectangle 3"/>
              <p:cNvSpPr>
                <a:spLocks noGrp="1" noChangeArrowheads="1"/>
              </p:cNvSpPr>
              <p:nvPr>
                <p:ph type="body" idx="1"/>
              </p:nvPr>
            </p:nvSpPr>
            <p:spPr>
              <a:xfrm>
                <a:off x="504000" y="792000"/>
                <a:ext cx="8136000" cy="3394472"/>
              </a:xfrm>
            </p:spPr>
            <p:txBody>
              <a:bodyPr/>
              <a:lstStyle/>
              <a:p>
                <a:pPr>
                  <a:lnSpc>
                    <a:spcPct val="150000"/>
                  </a:lnSpc>
                  <a:spcBef>
                    <a:spcPct val="40000"/>
                  </a:spcBef>
                </a:pPr>
                <a:r>
                  <a:rPr lang="en-US" altLang="zh-CN" sz="1800" b="1" i="1" dirty="0">
                    <a:solidFill>
                      <a:srgbClr val="FF0000"/>
                    </a:solidFill>
                  </a:rPr>
                  <a:t>Potential vorticity (PV)</a:t>
                </a:r>
                <a:r>
                  <a:rPr lang="en-US" altLang="zh-CN" sz="1800" dirty="0"/>
                  <a:t> is dynamically very important quantity. </a:t>
                </a:r>
                <a:r>
                  <a:rPr lang="en-US" altLang="zh-CN" sz="1800" b="1" i="1" dirty="0">
                    <a:solidFill>
                      <a:srgbClr val="FF0000"/>
                    </a:solidFill>
                  </a:rPr>
                  <a:t>PV</a:t>
                </a:r>
                <a:r>
                  <a:rPr lang="en-US" altLang="zh-CN" sz="1800" dirty="0"/>
                  <a:t> takes into account the height of a water column as well as its local spin (vorticity). When considering only the local vertical components, it is</a:t>
                </a:r>
              </a:p>
              <a:p>
                <a:pPr marL="342900" lvl="1" indent="0">
                  <a:lnSpc>
                    <a:spcPct val="150000"/>
                  </a:lnSpc>
                  <a:spcBef>
                    <a:spcPct val="40000"/>
                  </a:spcBef>
                  <a:buNone/>
                </a:pPr>
                <a14:m>
                  <m:oMathPara xmlns:m="http://schemas.openxmlformats.org/officeDocument/2006/math">
                    <m:oMathParaPr>
                      <m:jc m:val="centerGroup"/>
                    </m:oMathParaPr>
                    <m:oMath xmlns:m="http://schemas.openxmlformats.org/officeDocument/2006/math">
                      <m:r>
                        <a:rPr lang="en-US" altLang="zh-CN" sz="2000" b="0" i="1" smtClean="0">
                          <a:solidFill>
                            <a:srgbClr val="FF0000"/>
                          </a:solidFill>
                          <a:latin typeface="Cambria Math" panose="02040503050406030204" pitchFamily="18" charset="0"/>
                          <a:ea typeface="Cambria Math" panose="02040503050406030204" pitchFamily="18" charset="0"/>
                        </a:rPr>
                        <m:t>𝑄</m:t>
                      </m:r>
                      <m:r>
                        <a:rPr lang="en-US" altLang="zh-CN" sz="2000" b="0" i="1" smtClean="0">
                          <a:solidFill>
                            <a:srgbClr val="FF0000"/>
                          </a:solidFill>
                          <a:latin typeface="Cambria Math" panose="02040503050406030204" pitchFamily="18" charset="0"/>
                          <a:ea typeface="Cambria Math" panose="02040503050406030204" pitchFamily="18" charset="0"/>
                        </a:rPr>
                        <m:t>=</m:t>
                      </m:r>
                      <m:f>
                        <m:fPr>
                          <m:ctrlPr>
                            <a:rPr lang="en-US" altLang="zh-CN" sz="2000" b="0" i="1" smtClean="0">
                              <a:solidFill>
                                <a:srgbClr val="FF0000"/>
                              </a:solidFill>
                              <a:latin typeface="Cambria Math" panose="02040503050406030204" pitchFamily="18" charset="0"/>
                              <a:ea typeface="Cambria Math" panose="02040503050406030204" pitchFamily="18" charset="0"/>
                            </a:rPr>
                          </m:ctrlPr>
                        </m:fPr>
                        <m:num>
                          <m:r>
                            <a:rPr lang="zh-CN" altLang="en-US" sz="2000" i="1">
                              <a:solidFill>
                                <a:srgbClr val="FF0000"/>
                              </a:solidFill>
                              <a:latin typeface="Cambria Math" panose="02040503050406030204" pitchFamily="18" charset="0"/>
                              <a:ea typeface="Cambria Math" panose="02040503050406030204" pitchFamily="18" charset="0"/>
                            </a:rPr>
                            <m:t>𝜁</m:t>
                          </m:r>
                          <m:r>
                            <a:rPr lang="en-US" altLang="zh-CN" sz="2000" i="1">
                              <a:solidFill>
                                <a:srgbClr val="FF0000"/>
                              </a:solidFill>
                              <a:latin typeface="Cambria Math" panose="02040503050406030204" pitchFamily="18" charset="0"/>
                              <a:ea typeface="Cambria Math" panose="02040503050406030204" pitchFamily="18" charset="0"/>
                            </a:rPr>
                            <m:t>+</m:t>
                          </m:r>
                          <m:r>
                            <a:rPr lang="en-US" altLang="zh-CN" sz="2000" i="1">
                              <a:solidFill>
                                <a:srgbClr val="FF0000"/>
                              </a:solidFill>
                              <a:latin typeface="Cambria Math" panose="02040503050406030204" pitchFamily="18" charset="0"/>
                              <a:ea typeface="Cambria Math" panose="02040503050406030204" pitchFamily="18" charset="0"/>
                            </a:rPr>
                            <m:t>𝑓</m:t>
                          </m:r>
                        </m:num>
                        <m:den>
                          <m:r>
                            <a:rPr lang="en-US" altLang="zh-CN" sz="2000" b="0" i="1" smtClean="0">
                              <a:solidFill>
                                <a:srgbClr val="FF0000"/>
                              </a:solidFill>
                              <a:latin typeface="Cambria Math" panose="02040503050406030204" pitchFamily="18" charset="0"/>
                              <a:ea typeface="Cambria Math" panose="02040503050406030204" pitchFamily="18" charset="0"/>
                            </a:rPr>
                            <m:t>𝐷</m:t>
                          </m:r>
                        </m:den>
                      </m:f>
                    </m:oMath>
                  </m:oMathPara>
                </a14:m>
                <a:endParaRPr lang="en-US" altLang="zh-CN" sz="2400" i="1" dirty="0"/>
              </a:p>
              <a:p>
                <a:pPr lvl="1">
                  <a:lnSpc>
                    <a:spcPct val="150000"/>
                  </a:lnSpc>
                  <a:spcBef>
                    <a:spcPct val="40000"/>
                  </a:spcBef>
                </a:pPr>
                <a:r>
                  <a:rPr lang="en-US" altLang="zh-CN" sz="1800" dirty="0"/>
                  <a:t>where </a:t>
                </a:r>
                <a14:m>
                  <m:oMath xmlns:m="http://schemas.openxmlformats.org/officeDocument/2006/math">
                    <m:r>
                      <a:rPr lang="en-US" altLang="zh-CN" sz="1800" i="1">
                        <a:solidFill>
                          <a:srgbClr val="FF0000"/>
                        </a:solidFill>
                        <a:latin typeface="Cambria Math" panose="02040503050406030204" pitchFamily="18" charset="0"/>
                        <a:ea typeface="Cambria Math" panose="02040503050406030204" pitchFamily="18" charset="0"/>
                      </a:rPr>
                      <m:t>𝐷</m:t>
                    </m:r>
                  </m:oMath>
                </a14:m>
                <a:r>
                  <a:rPr lang="en-US" altLang="zh-CN" sz="1800" dirty="0"/>
                  <a:t> is the depth </a:t>
                </a:r>
              </a:p>
            </p:txBody>
          </p:sp>
        </mc:Choice>
        <mc:Fallback xmlns="">
          <p:sp>
            <p:nvSpPr>
              <p:cNvPr id="18435" name="Rectangle 3"/>
              <p:cNvSpPr>
                <a:spLocks noGrp="1" noRot="1" noChangeAspect="1" noMove="1" noResize="1" noEditPoints="1" noAdjustHandles="1" noChangeArrowheads="1" noChangeShapeType="1" noTextEdit="1"/>
              </p:cNvSpPr>
              <p:nvPr>
                <p:ph type="body" idx="1"/>
              </p:nvPr>
            </p:nvSpPr>
            <p:spPr>
              <a:xfrm>
                <a:off x="504000" y="792000"/>
                <a:ext cx="8136000" cy="3394472"/>
              </a:xfrm>
              <a:blipFill>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953671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85900" y="141685"/>
            <a:ext cx="6172200" cy="270272"/>
          </a:xfrm>
        </p:spPr>
        <p:txBody>
          <a:bodyPr/>
          <a:lstStyle/>
          <a:p>
            <a:r>
              <a:rPr lang="en-US" altLang="zh-CN"/>
              <a:t>PV Conservation</a:t>
            </a:r>
            <a:endParaRPr lang="zh-CN" altLang="en-US"/>
          </a:p>
        </p:txBody>
      </p:sp>
      <p:sp>
        <p:nvSpPr>
          <p:cNvPr id="19459" name="Rectangle 3"/>
          <p:cNvSpPr>
            <a:spLocks noGrp="1" noChangeArrowheads="1"/>
          </p:cNvSpPr>
          <p:nvPr>
            <p:ph type="body" idx="1"/>
          </p:nvPr>
        </p:nvSpPr>
        <p:spPr>
          <a:xfrm>
            <a:off x="504000" y="792000"/>
            <a:ext cx="8136000" cy="3394472"/>
          </a:xfrm>
        </p:spPr>
        <p:txBody>
          <a:bodyPr/>
          <a:lstStyle/>
          <a:p>
            <a:pPr>
              <a:lnSpc>
                <a:spcPct val="150000"/>
              </a:lnSpc>
              <a:spcBef>
                <a:spcPct val="40000"/>
              </a:spcBef>
            </a:pPr>
            <a:r>
              <a:rPr lang="en-US" altLang="zh-CN" sz="1800" dirty="0"/>
              <a:t>Conservation of </a:t>
            </a:r>
            <a:r>
              <a:rPr lang="en-US" altLang="zh-CN" sz="1800" dirty="0">
                <a:solidFill>
                  <a:srgbClr val="FF0000"/>
                </a:solidFill>
              </a:rPr>
              <a:t>PV</a:t>
            </a:r>
            <a:r>
              <a:rPr lang="en-US" altLang="zh-CN" sz="1800" dirty="0"/>
              <a:t> is one of the most important concepts in fluid dynamics</a:t>
            </a:r>
          </a:p>
          <a:p>
            <a:pPr>
              <a:lnSpc>
                <a:spcPct val="150000"/>
              </a:lnSpc>
              <a:spcBef>
                <a:spcPts val="450"/>
              </a:spcBef>
            </a:pPr>
            <a:r>
              <a:rPr lang="en-US" altLang="zh-CN" sz="1800" dirty="0"/>
              <a:t>When there are no forces on the fluid, PV is </a:t>
            </a:r>
            <a:r>
              <a:rPr lang="en-US" altLang="zh-CN" sz="1800" b="1" dirty="0">
                <a:solidFill>
                  <a:srgbClr val="FF0000"/>
                </a:solidFill>
              </a:rPr>
              <a:t>conserved</a:t>
            </a:r>
            <a:r>
              <a:rPr lang="en-US" altLang="zh-CN" sz="1800" dirty="0"/>
              <a:t>.  </a:t>
            </a:r>
          </a:p>
          <a:p>
            <a:pPr>
              <a:lnSpc>
                <a:spcPct val="150000"/>
              </a:lnSpc>
              <a:spcBef>
                <a:spcPct val="40000"/>
              </a:spcBef>
            </a:pPr>
            <a:r>
              <a:rPr lang="en-US" altLang="zh-CN" sz="1800" dirty="0"/>
              <a:t>A water parcel keeps the value of </a:t>
            </a:r>
            <a:r>
              <a:rPr lang="en-US" altLang="zh-CN" sz="1800" dirty="0">
                <a:solidFill>
                  <a:srgbClr val="FF0000"/>
                </a:solidFill>
              </a:rPr>
              <a:t>Q</a:t>
            </a:r>
            <a:r>
              <a:rPr lang="en-US" altLang="zh-CN" sz="1800" dirty="0"/>
              <a:t> that it obtains wherever a force acted on it.</a:t>
            </a:r>
          </a:p>
          <a:p>
            <a:pPr>
              <a:lnSpc>
                <a:spcPct val="150000"/>
              </a:lnSpc>
              <a:spcBef>
                <a:spcPct val="40000"/>
              </a:spcBef>
            </a:pPr>
            <a:r>
              <a:rPr lang="en-US" altLang="zh-CN" sz="1800" dirty="0"/>
              <a:t>For instance, parcels of water leaving the ocean surface layer, where they are subject to wind forcing which changes their PV, keep the same value of PV after they enter the ocean interior where forces (primarily friction) are much, much weaker.</a:t>
            </a:r>
          </a:p>
        </p:txBody>
      </p:sp>
    </p:spTree>
    <p:extLst>
      <p:ext uri="{BB962C8B-B14F-4D97-AF65-F5344CB8AC3E}">
        <p14:creationId xmlns:p14="http://schemas.microsoft.com/office/powerpoint/2010/main" val="7769231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85900" y="141685"/>
            <a:ext cx="6172200" cy="270272"/>
          </a:xfrm>
        </p:spPr>
        <p:txBody>
          <a:bodyPr/>
          <a:lstStyle/>
          <a:p>
            <a:r>
              <a:rPr lang="en-US" altLang="zh-CN"/>
              <a:t>PV Conservation</a:t>
            </a:r>
            <a:endParaRPr lang="zh-CN" altLang="en-US"/>
          </a:p>
        </p:txBody>
      </p:sp>
      <mc:AlternateContent xmlns:mc="http://schemas.openxmlformats.org/markup-compatibility/2006" xmlns:a14="http://schemas.microsoft.com/office/drawing/2010/main">
        <mc:Choice Requires="a14">
          <p:sp>
            <p:nvSpPr>
              <p:cNvPr id="21507" name="Rectangle 3"/>
              <p:cNvSpPr>
                <a:spLocks noGrp="1" noChangeArrowheads="1"/>
              </p:cNvSpPr>
              <p:nvPr>
                <p:ph type="body" idx="1"/>
              </p:nvPr>
            </p:nvSpPr>
            <p:spPr>
              <a:xfrm>
                <a:off x="504000" y="792000"/>
                <a:ext cx="8136000" cy="3394472"/>
              </a:xfrm>
            </p:spPr>
            <p:txBody>
              <a:bodyPr/>
              <a:lstStyle/>
              <a:p>
                <a:pPr marL="0" indent="0">
                  <a:lnSpc>
                    <a:spcPct val="150000"/>
                  </a:lnSpc>
                  <a:spcBef>
                    <a:spcPts val="450"/>
                  </a:spcBef>
                  <a:buNone/>
                </a:pPr>
                <a14:m>
                  <m:oMathPara xmlns:m="http://schemas.openxmlformats.org/officeDocument/2006/math">
                    <m:oMathParaPr>
                      <m:jc m:val="centerGroup"/>
                    </m:oMathParaPr>
                    <m:oMath xmlns:m="http://schemas.openxmlformats.org/officeDocument/2006/math">
                      <m:r>
                        <a:rPr lang="en-US" altLang="zh-CN" sz="2000" i="1">
                          <a:solidFill>
                            <a:srgbClr val="FF0000"/>
                          </a:solidFill>
                          <a:latin typeface="Cambria Math" panose="02040503050406030204" pitchFamily="18" charset="0"/>
                          <a:ea typeface="Cambria Math" panose="02040503050406030204" pitchFamily="18" charset="0"/>
                        </a:rPr>
                        <m:t>𝑄</m:t>
                      </m:r>
                      <m:r>
                        <a:rPr lang="en-US" altLang="zh-CN" sz="2000" i="1">
                          <a:solidFill>
                            <a:srgbClr val="FF0000"/>
                          </a:solidFill>
                          <a:latin typeface="Cambria Math" panose="02040503050406030204" pitchFamily="18" charset="0"/>
                          <a:ea typeface="Cambria Math" panose="02040503050406030204" pitchFamily="18" charset="0"/>
                        </a:rPr>
                        <m:t>=</m:t>
                      </m:r>
                      <m:f>
                        <m:fPr>
                          <m:ctrlPr>
                            <a:rPr lang="en-US" altLang="zh-CN" sz="2000" i="1">
                              <a:solidFill>
                                <a:srgbClr val="FF0000"/>
                              </a:solidFill>
                              <a:latin typeface="Cambria Math" panose="02040503050406030204" pitchFamily="18" charset="0"/>
                              <a:ea typeface="Cambria Math" panose="02040503050406030204" pitchFamily="18" charset="0"/>
                            </a:rPr>
                          </m:ctrlPr>
                        </m:fPr>
                        <m:num>
                          <m:r>
                            <a:rPr lang="zh-CN" altLang="en-US" sz="2000" i="1">
                              <a:solidFill>
                                <a:srgbClr val="FF0000"/>
                              </a:solidFill>
                              <a:latin typeface="Cambria Math" panose="02040503050406030204" pitchFamily="18" charset="0"/>
                              <a:ea typeface="Cambria Math" panose="02040503050406030204" pitchFamily="18" charset="0"/>
                            </a:rPr>
                            <m:t>𝜁</m:t>
                          </m:r>
                          <m:r>
                            <a:rPr lang="en-US" altLang="zh-CN" sz="2000" i="1">
                              <a:solidFill>
                                <a:srgbClr val="FF0000"/>
                              </a:solidFill>
                              <a:latin typeface="Cambria Math" panose="02040503050406030204" pitchFamily="18" charset="0"/>
                              <a:ea typeface="Cambria Math" panose="02040503050406030204" pitchFamily="18" charset="0"/>
                            </a:rPr>
                            <m:t>+</m:t>
                          </m:r>
                          <m:r>
                            <a:rPr lang="en-US" altLang="zh-CN" sz="2000" i="1">
                              <a:solidFill>
                                <a:srgbClr val="FF0000"/>
                              </a:solidFill>
                              <a:latin typeface="Cambria Math" panose="02040503050406030204" pitchFamily="18" charset="0"/>
                              <a:ea typeface="Cambria Math" panose="02040503050406030204" pitchFamily="18" charset="0"/>
                            </a:rPr>
                            <m:t>𝑓</m:t>
                          </m:r>
                        </m:num>
                        <m:den>
                          <m:r>
                            <a:rPr lang="en-US" altLang="zh-CN" sz="2000" i="1">
                              <a:solidFill>
                                <a:srgbClr val="FF0000"/>
                              </a:solidFill>
                              <a:latin typeface="Cambria Math" panose="02040503050406030204" pitchFamily="18" charset="0"/>
                              <a:ea typeface="Cambria Math" panose="02040503050406030204" pitchFamily="18" charset="0"/>
                            </a:rPr>
                            <m:t>𝐷</m:t>
                          </m:r>
                        </m:den>
                      </m:f>
                      <m:r>
                        <a:rPr lang="en-US" altLang="zh-CN" sz="2000" b="0" i="1" smtClean="0">
                          <a:solidFill>
                            <a:srgbClr val="FF0000"/>
                          </a:solidFill>
                          <a:latin typeface="Cambria Math" panose="02040503050406030204" pitchFamily="18" charset="0"/>
                          <a:ea typeface="Cambria Math" panose="02040503050406030204" pitchFamily="18" charset="0"/>
                        </a:rPr>
                        <m:t>=</m:t>
                      </m:r>
                      <m:r>
                        <a:rPr lang="en-US" altLang="zh-CN" sz="2000" b="0" i="1" smtClean="0">
                          <a:solidFill>
                            <a:srgbClr val="FF0000"/>
                          </a:solidFill>
                          <a:latin typeface="Cambria Math" panose="02040503050406030204" pitchFamily="18" charset="0"/>
                          <a:ea typeface="Cambria Math" panose="02040503050406030204" pitchFamily="18" charset="0"/>
                        </a:rPr>
                        <m:t>𝑐𝑜𝑛𝑠𝑡𝑎𝑛𝑡</m:t>
                      </m:r>
                    </m:oMath>
                  </m:oMathPara>
                </a14:m>
                <a:endParaRPr lang="en-US" altLang="zh-CN" sz="2000" dirty="0">
                  <a:solidFill>
                    <a:srgbClr val="FF0000"/>
                  </a:solidFill>
                </a:endParaRPr>
              </a:p>
              <a:p>
                <a:pPr>
                  <a:lnSpc>
                    <a:spcPct val="150000"/>
                  </a:lnSpc>
                  <a:spcBef>
                    <a:spcPts val="450"/>
                  </a:spcBef>
                </a:pPr>
                <a:r>
                  <a:rPr lang="en-US" altLang="zh-CN" sz="1800" b="1" dirty="0">
                    <a:solidFill>
                      <a:srgbClr val="FF0000"/>
                    </a:solidFill>
                  </a:rPr>
                  <a:t>3</a:t>
                </a:r>
                <a:r>
                  <a:rPr lang="en-US" altLang="zh-CN" sz="1800" dirty="0"/>
                  <a:t> quantities can change: relative vorticity </a:t>
                </a:r>
                <a14:m>
                  <m:oMath xmlns:m="http://schemas.openxmlformats.org/officeDocument/2006/math">
                    <m:r>
                      <a:rPr lang="zh-CN" altLang="en-US" sz="1800" i="1">
                        <a:solidFill>
                          <a:srgbClr val="FF0000"/>
                        </a:solidFill>
                        <a:latin typeface="Cambria Math" panose="02040503050406030204" pitchFamily="18" charset="0"/>
                        <a:ea typeface="Cambria Math" panose="02040503050406030204" pitchFamily="18" charset="0"/>
                      </a:rPr>
                      <m:t>𝜁</m:t>
                    </m:r>
                  </m:oMath>
                </a14:m>
                <a:r>
                  <a:rPr lang="en-US" altLang="zh-CN" sz="1800" dirty="0"/>
                  <a:t>, the </a:t>
                </a:r>
                <a:r>
                  <a:rPr lang="en-US" altLang="zh-CN" sz="1800" dirty="0" err="1"/>
                  <a:t>Coriolis</a:t>
                </a:r>
                <a:r>
                  <a:rPr lang="en-US" altLang="zh-CN" sz="1800" dirty="0"/>
                  <a:t> parameter </a:t>
                </a:r>
                <a14:m>
                  <m:oMath xmlns:m="http://schemas.openxmlformats.org/officeDocument/2006/math">
                    <m:r>
                      <a:rPr lang="en-US" altLang="zh-CN" sz="1800" i="1">
                        <a:solidFill>
                          <a:srgbClr val="FF0000"/>
                        </a:solidFill>
                        <a:latin typeface="Cambria Math" panose="02040503050406030204" pitchFamily="18" charset="0"/>
                        <a:ea typeface="Cambria Math" panose="02040503050406030204" pitchFamily="18" charset="0"/>
                      </a:rPr>
                      <m:t>𝑓</m:t>
                    </m:r>
                  </m:oMath>
                </a14:m>
                <a:r>
                  <a:rPr lang="en-US" altLang="zh-CN" sz="1800" dirty="0"/>
                  <a:t>, and the thickness </a:t>
                </a:r>
                <a14:m>
                  <m:oMath xmlns:m="http://schemas.openxmlformats.org/officeDocument/2006/math">
                    <m:r>
                      <a:rPr lang="en-US" altLang="zh-CN" sz="1800" i="1">
                        <a:solidFill>
                          <a:srgbClr val="FF0000"/>
                        </a:solidFill>
                        <a:latin typeface="Cambria Math" panose="02040503050406030204" pitchFamily="18" charset="0"/>
                        <a:ea typeface="Cambria Math" panose="02040503050406030204" pitchFamily="18" charset="0"/>
                      </a:rPr>
                      <m:t>𝐷</m:t>
                    </m:r>
                  </m:oMath>
                </a14:m>
                <a:r>
                  <a:rPr lang="en-US" altLang="zh-CN" sz="1800" dirty="0"/>
                  <a:t>.  All three can change together, but we learn more about what happens if we consider just 2 of these at a time.</a:t>
                </a:r>
                <a:endParaRPr lang="zh-CN" altLang="en-US" sz="1800" dirty="0"/>
              </a:p>
            </p:txBody>
          </p:sp>
        </mc:Choice>
        <mc:Fallback xmlns="">
          <p:sp>
            <p:nvSpPr>
              <p:cNvPr id="21507" name="Rectangle 3"/>
              <p:cNvSpPr>
                <a:spLocks noGrp="1" noRot="1" noChangeAspect="1" noMove="1" noResize="1" noEditPoints="1" noAdjustHandles="1" noChangeArrowheads="1" noChangeShapeType="1" noTextEdit="1"/>
              </p:cNvSpPr>
              <p:nvPr>
                <p:ph type="body" idx="1"/>
              </p:nvPr>
            </p:nvSpPr>
            <p:spPr>
              <a:xfrm>
                <a:off x="504000" y="792000"/>
                <a:ext cx="8136000" cy="3394472"/>
              </a:xfrm>
              <a:blipFill>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370331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85900" y="141685"/>
            <a:ext cx="6172200" cy="270272"/>
          </a:xfrm>
        </p:spPr>
        <p:txBody>
          <a:bodyPr/>
          <a:lstStyle/>
          <a:p>
            <a:r>
              <a:rPr lang="en-US" altLang="zh-CN"/>
              <a:t>PV Conservation</a:t>
            </a:r>
            <a:endParaRPr lang="zh-CN" altLang="en-US"/>
          </a:p>
        </p:txBody>
      </p:sp>
      <mc:AlternateContent xmlns:mc="http://schemas.openxmlformats.org/markup-compatibility/2006" xmlns:a14="http://schemas.microsoft.com/office/drawing/2010/main">
        <mc:Choice Requires="a14">
          <p:sp>
            <p:nvSpPr>
              <p:cNvPr id="22531" name="Rectangle 3"/>
              <p:cNvSpPr>
                <a:spLocks noGrp="1" noChangeArrowheads="1"/>
              </p:cNvSpPr>
              <p:nvPr>
                <p:ph type="body" idx="1"/>
              </p:nvPr>
            </p:nvSpPr>
            <p:spPr>
              <a:xfrm>
                <a:off x="539552" y="3196654"/>
                <a:ext cx="8136904" cy="1175296"/>
              </a:xfrm>
            </p:spPr>
            <p:txBody>
              <a:bodyPr/>
              <a:lstStyle/>
              <a:p>
                <a:pPr>
                  <a:spcBef>
                    <a:spcPct val="40000"/>
                  </a:spcBef>
                </a:pPr>
                <a:r>
                  <a:rPr lang="en-US" altLang="zh-CN" sz="1400" dirty="0"/>
                  <a:t>If a parcel is moved northwards, </a:t>
                </a:r>
                <a14:m>
                  <m:oMath xmlns:m="http://schemas.openxmlformats.org/officeDocument/2006/math">
                    <m:r>
                      <a:rPr lang="en-US" altLang="zh-CN" sz="1400" i="1">
                        <a:solidFill>
                          <a:srgbClr val="FF0000"/>
                        </a:solidFill>
                        <a:latin typeface="Cambria Math" panose="02040503050406030204" pitchFamily="18" charset="0"/>
                        <a:ea typeface="Cambria Math" panose="02040503050406030204" pitchFamily="18" charset="0"/>
                      </a:rPr>
                      <m:t>𝑓</m:t>
                    </m:r>
                  </m:oMath>
                </a14:m>
                <a:r>
                  <a:rPr lang="en-US" altLang="zh-CN" sz="1400" dirty="0"/>
                  <a:t> increase, </a:t>
                </a:r>
                <a14:m>
                  <m:oMath xmlns:m="http://schemas.openxmlformats.org/officeDocument/2006/math">
                    <m:r>
                      <a:rPr lang="zh-CN" altLang="en-US" sz="1400" i="1">
                        <a:solidFill>
                          <a:srgbClr val="FF0000"/>
                        </a:solidFill>
                        <a:latin typeface="Cambria Math" panose="02040503050406030204" pitchFamily="18" charset="0"/>
                        <a:ea typeface="Cambria Math" panose="02040503050406030204" pitchFamily="18" charset="0"/>
                      </a:rPr>
                      <m:t>𝜁</m:t>
                    </m:r>
                  </m:oMath>
                </a14:m>
                <a:r>
                  <a:rPr lang="en-US" altLang="zh-CN" sz="1400" dirty="0"/>
                  <a:t> decrease. If</a:t>
                </a:r>
                <a14:m>
                  <m:oMath xmlns:m="http://schemas.openxmlformats.org/officeDocument/2006/math">
                    <m:r>
                      <a:rPr lang="en-US" altLang="zh-CN" sz="1400" b="0" i="0" smtClean="0">
                        <a:solidFill>
                          <a:srgbClr val="FF0000"/>
                        </a:solidFill>
                        <a:latin typeface="Cambria Math" panose="02040503050406030204" pitchFamily="18" charset="0"/>
                        <a:ea typeface="Cambria Math" panose="02040503050406030204" pitchFamily="18" charset="0"/>
                      </a:rPr>
                      <m:t> </m:t>
                    </m:r>
                    <m:r>
                      <a:rPr lang="zh-CN" altLang="en-US" sz="1400" i="1">
                        <a:solidFill>
                          <a:srgbClr val="FF0000"/>
                        </a:solidFill>
                        <a:latin typeface="Cambria Math" panose="02040503050406030204" pitchFamily="18" charset="0"/>
                        <a:ea typeface="Cambria Math" panose="02040503050406030204" pitchFamily="18" charset="0"/>
                      </a:rPr>
                      <m:t>𝜁</m:t>
                    </m:r>
                    <m:r>
                      <a:rPr lang="en-US" altLang="zh-CN" sz="1400" b="0" i="1" smtClean="0">
                        <a:solidFill>
                          <a:srgbClr val="FF0000"/>
                        </a:solidFill>
                        <a:latin typeface="Cambria Math" panose="02040503050406030204" pitchFamily="18" charset="0"/>
                        <a:ea typeface="Cambria Math" panose="02040503050406030204" pitchFamily="18" charset="0"/>
                      </a:rPr>
                      <m:t>=0</m:t>
                    </m:r>
                  </m:oMath>
                </a14:m>
                <a:r>
                  <a:rPr lang="en-US" altLang="zh-CN" sz="1400" dirty="0"/>
                  <a:t> to start with, then </a:t>
                </a:r>
                <a14:m>
                  <m:oMath xmlns:m="http://schemas.openxmlformats.org/officeDocument/2006/math">
                    <m:r>
                      <a:rPr lang="zh-CN" altLang="en-US" sz="1400" i="1">
                        <a:solidFill>
                          <a:srgbClr val="FF0000"/>
                        </a:solidFill>
                        <a:latin typeface="Cambria Math" panose="02040503050406030204" pitchFamily="18" charset="0"/>
                        <a:ea typeface="Cambria Math" panose="02040503050406030204" pitchFamily="18" charset="0"/>
                      </a:rPr>
                      <m:t>𝜁</m:t>
                    </m:r>
                    <m:r>
                      <a:rPr lang="en-US" altLang="zh-CN" sz="1400" b="0" i="1" smtClean="0">
                        <a:solidFill>
                          <a:srgbClr val="FF0000"/>
                        </a:solidFill>
                        <a:latin typeface="Cambria Math" panose="02040503050406030204" pitchFamily="18" charset="0"/>
                        <a:ea typeface="Cambria Math" panose="02040503050406030204" pitchFamily="18" charset="0"/>
                      </a:rPr>
                      <m:t>&lt;0</m:t>
                    </m:r>
                  </m:oMath>
                </a14:m>
                <a:r>
                  <a:rPr lang="en-US" altLang="zh-CN" sz="1400" dirty="0"/>
                  <a:t> to become and the water parcel will rotate clockwise. </a:t>
                </a:r>
              </a:p>
              <a:p>
                <a:pPr>
                  <a:spcBef>
                    <a:spcPct val="40000"/>
                  </a:spcBef>
                </a:pPr>
                <a:r>
                  <a:rPr lang="en-US" altLang="zh-CN" sz="1400" dirty="0"/>
                  <a:t>If the parcel is moved southwards, </a:t>
                </a:r>
                <a14:m>
                  <m:oMath xmlns:m="http://schemas.openxmlformats.org/officeDocument/2006/math">
                    <m:r>
                      <a:rPr lang="en-US" altLang="zh-CN" sz="1400" i="1">
                        <a:solidFill>
                          <a:srgbClr val="FF0000"/>
                        </a:solidFill>
                        <a:latin typeface="Cambria Math" panose="02040503050406030204" pitchFamily="18" charset="0"/>
                        <a:ea typeface="Cambria Math" panose="02040503050406030204" pitchFamily="18" charset="0"/>
                      </a:rPr>
                      <m:t>𝑓</m:t>
                    </m:r>
                  </m:oMath>
                </a14:m>
                <a:r>
                  <a:rPr lang="en-US" altLang="zh-CN" sz="1400" dirty="0"/>
                  <a:t> decrease, then </a:t>
                </a:r>
                <a14:m>
                  <m:oMath xmlns:m="http://schemas.openxmlformats.org/officeDocument/2006/math">
                    <m:r>
                      <a:rPr lang="zh-CN" altLang="en-US" sz="1400" i="1">
                        <a:solidFill>
                          <a:srgbClr val="FF0000"/>
                        </a:solidFill>
                        <a:latin typeface="Cambria Math" panose="02040503050406030204" pitchFamily="18" charset="0"/>
                        <a:ea typeface="Cambria Math" panose="02040503050406030204" pitchFamily="18" charset="0"/>
                      </a:rPr>
                      <m:t>𝜁</m:t>
                    </m:r>
                    <m:r>
                      <a:rPr lang="en-US" altLang="zh-CN" sz="1400" b="0" i="1" smtClean="0">
                        <a:solidFill>
                          <a:srgbClr val="FF0000"/>
                        </a:solidFill>
                        <a:latin typeface="Cambria Math" panose="02040503050406030204" pitchFamily="18" charset="0"/>
                        <a:ea typeface="Cambria Math" panose="02040503050406030204" pitchFamily="18" charset="0"/>
                      </a:rPr>
                      <m:t>&gt;</m:t>
                    </m:r>
                    <m:r>
                      <a:rPr lang="en-US" altLang="zh-CN" sz="1400" i="1">
                        <a:solidFill>
                          <a:srgbClr val="FF0000"/>
                        </a:solidFill>
                        <a:latin typeface="Cambria Math" panose="02040503050406030204" pitchFamily="18" charset="0"/>
                        <a:ea typeface="Cambria Math" panose="02040503050406030204" pitchFamily="18" charset="0"/>
                      </a:rPr>
                      <m:t>0</m:t>
                    </m:r>
                  </m:oMath>
                </a14:m>
                <a:r>
                  <a:rPr lang="en-US" altLang="zh-CN" sz="1400" dirty="0"/>
                  <a:t>, the parcel will rotate counterclockwise. </a:t>
                </a:r>
                <a:endParaRPr lang="zh-CN" altLang="en-US" sz="1400" dirty="0"/>
              </a:p>
            </p:txBody>
          </p:sp>
        </mc:Choice>
        <mc:Fallback xmlns="">
          <p:sp>
            <p:nvSpPr>
              <p:cNvPr id="22531" name="Rectangle 3"/>
              <p:cNvSpPr>
                <a:spLocks noGrp="1" noRot="1" noChangeAspect="1" noMove="1" noResize="1" noEditPoints="1" noAdjustHandles="1" noChangeArrowheads="1" noChangeShapeType="1" noTextEdit="1"/>
              </p:cNvSpPr>
              <p:nvPr>
                <p:ph type="body" idx="1"/>
              </p:nvPr>
            </p:nvSpPr>
            <p:spPr>
              <a:xfrm>
                <a:off x="539552" y="3196654"/>
                <a:ext cx="8136904" cy="1175296"/>
              </a:xfrm>
              <a:blipFill>
                <a:blip r:embed="rId2"/>
                <a:stretch>
                  <a:fillRect t="-518"/>
                </a:stretch>
              </a:blipFill>
            </p:spPr>
            <p:txBody>
              <a:bodyPr/>
              <a:lstStyle/>
              <a:p>
                <a:r>
                  <a:rPr lang="zh-CN" altLang="en-US">
                    <a:noFill/>
                  </a:rPr>
                  <a:t> </a:t>
                </a:r>
              </a:p>
            </p:txBody>
          </p:sp>
        </mc:Fallback>
      </mc:AlternateContent>
      <p:pic>
        <p:nvPicPr>
          <p:cNvPr id="22532" name="Picture 7" descr="image106"/>
          <p:cNvPicPr>
            <a:picLocks noChangeAspect="1" noChangeArrowheads="1"/>
          </p:cNvPicPr>
          <p:nvPr/>
        </p:nvPicPr>
        <p:blipFill>
          <a:blip r:embed="rId3" cstate="print"/>
          <a:srcRect/>
          <a:stretch>
            <a:fillRect/>
          </a:stretch>
        </p:blipFill>
        <p:spPr bwMode="auto">
          <a:xfrm>
            <a:off x="1187624" y="771550"/>
            <a:ext cx="3700463" cy="2256234"/>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8204CC2B-D249-4FA5-8C62-ED75C1EF3A78}"/>
                  </a:ext>
                </a:extLst>
              </p:cNvPr>
              <p:cNvSpPr/>
              <p:nvPr/>
            </p:nvSpPr>
            <p:spPr>
              <a:xfrm>
                <a:off x="5436096" y="1059582"/>
                <a:ext cx="1996636" cy="923330"/>
              </a:xfrm>
              <a:prstGeom prst="rect">
                <a:avLst/>
              </a:prstGeom>
            </p:spPr>
            <p:txBody>
              <a:bodyPr wrap="none">
                <a:spAutoFit/>
              </a:bodyPr>
              <a:lstStyle/>
              <a:p>
                <a:pPr marL="0" indent="0">
                  <a:lnSpc>
                    <a:spcPct val="150000"/>
                  </a:lnSpc>
                  <a:spcBef>
                    <a:spcPts val="450"/>
                  </a:spcBef>
                  <a:buNone/>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ea typeface="Cambria Math" panose="02040503050406030204" pitchFamily="18" charset="0"/>
                        </a:rPr>
                        <m:t>𝐷</m:t>
                      </m:r>
                      <m:r>
                        <a:rPr lang="en-US" altLang="zh-CN" b="0" i="1">
                          <a:solidFill>
                            <a:srgbClr val="FF0000"/>
                          </a:solidFill>
                          <a:latin typeface="Cambria Math" panose="02040503050406030204" pitchFamily="18" charset="0"/>
                          <a:ea typeface="Cambria Math" panose="02040503050406030204" pitchFamily="18" charset="0"/>
                        </a:rPr>
                        <m:t>=</m:t>
                      </m:r>
                      <m:r>
                        <a:rPr lang="en-US" altLang="zh-CN" b="0" i="1">
                          <a:solidFill>
                            <a:srgbClr val="FF0000"/>
                          </a:solidFill>
                          <a:latin typeface="Cambria Math" panose="02040503050406030204" pitchFamily="18" charset="0"/>
                          <a:ea typeface="Cambria Math" panose="02040503050406030204" pitchFamily="18" charset="0"/>
                        </a:rPr>
                        <m:t>𝑐𝑜𝑛𝑠𝑡𝑎𝑛𝑡</m:t>
                      </m:r>
                    </m:oMath>
                  </m:oMathPara>
                </a14:m>
                <a:endParaRPr lang="en-US" altLang="zh-CN" b="0" i="1" dirty="0">
                  <a:solidFill>
                    <a:srgbClr val="FF0000"/>
                  </a:solidFill>
                  <a:latin typeface="Cambria Math" panose="02040503050406030204" pitchFamily="18" charset="0"/>
                  <a:ea typeface="Cambria Math" panose="02040503050406030204" pitchFamily="18" charset="0"/>
                </a:endParaRPr>
              </a:p>
              <a:p>
                <a:pPr marL="0" indent="0">
                  <a:lnSpc>
                    <a:spcPct val="150000"/>
                  </a:lnSpc>
                  <a:spcBef>
                    <a:spcPts val="450"/>
                  </a:spcBef>
                  <a:buNone/>
                </a:pPr>
                <a14:m>
                  <m:oMathPara xmlns:m="http://schemas.openxmlformats.org/officeDocument/2006/math">
                    <m:oMathParaPr>
                      <m:jc m:val="centerGroup"/>
                    </m:oMathParaPr>
                    <m:oMath xmlns:m="http://schemas.openxmlformats.org/officeDocument/2006/math">
                      <m:r>
                        <a:rPr lang="zh-CN" altLang="en-US" i="1">
                          <a:solidFill>
                            <a:srgbClr val="FF0000"/>
                          </a:solidFill>
                          <a:latin typeface="Cambria Math" panose="02040503050406030204" pitchFamily="18" charset="0"/>
                          <a:ea typeface="Cambria Math" panose="02040503050406030204" pitchFamily="18" charset="0"/>
                        </a:rPr>
                        <m:t>𝜁</m:t>
                      </m:r>
                      <m:r>
                        <a:rPr lang="en-US" altLang="zh-CN" i="1">
                          <a:solidFill>
                            <a:srgbClr val="FF0000"/>
                          </a:solidFill>
                          <a:latin typeface="Cambria Math" panose="02040503050406030204" pitchFamily="18" charset="0"/>
                          <a:ea typeface="Cambria Math" panose="02040503050406030204" pitchFamily="18" charset="0"/>
                        </a:rPr>
                        <m:t>+</m:t>
                      </m:r>
                      <m:r>
                        <a:rPr lang="en-US" altLang="zh-CN" i="1">
                          <a:solidFill>
                            <a:srgbClr val="FF0000"/>
                          </a:solidFill>
                          <a:latin typeface="Cambria Math" panose="02040503050406030204" pitchFamily="18" charset="0"/>
                          <a:ea typeface="Cambria Math" panose="02040503050406030204" pitchFamily="18" charset="0"/>
                        </a:rPr>
                        <m:t>𝑓</m:t>
                      </m:r>
                      <m:r>
                        <a:rPr lang="en-US" altLang="zh-CN" b="1" i="1" smtClean="0">
                          <a:solidFill>
                            <a:srgbClr val="FF0000"/>
                          </a:solidFill>
                          <a:latin typeface="Cambria Math" panose="02040503050406030204" pitchFamily="18" charset="0"/>
                          <a:ea typeface="Cambria Math" panose="02040503050406030204" pitchFamily="18" charset="0"/>
                        </a:rPr>
                        <m:t>=</m:t>
                      </m:r>
                      <m:r>
                        <a:rPr lang="en-US" altLang="zh-CN" b="0" i="1" smtClean="0">
                          <a:solidFill>
                            <a:srgbClr val="FF0000"/>
                          </a:solidFill>
                          <a:latin typeface="Cambria Math" panose="02040503050406030204" pitchFamily="18" charset="0"/>
                          <a:ea typeface="Cambria Math" panose="02040503050406030204" pitchFamily="18" charset="0"/>
                        </a:rPr>
                        <m:t>𝑐𝑜𝑛𝑠𝑡𝑎𝑛𝑡</m:t>
                      </m:r>
                    </m:oMath>
                  </m:oMathPara>
                </a14:m>
                <a:endParaRPr lang="en-US" altLang="zh-CN" b="0" dirty="0">
                  <a:solidFill>
                    <a:srgbClr val="FF0000"/>
                  </a:solidFill>
                </a:endParaRPr>
              </a:p>
            </p:txBody>
          </p:sp>
        </mc:Choice>
        <mc:Fallback xmlns="">
          <p:sp>
            <p:nvSpPr>
              <p:cNvPr id="2" name="矩形 1">
                <a:extLst>
                  <a:ext uri="{FF2B5EF4-FFF2-40B4-BE49-F238E27FC236}">
                    <a16:creationId xmlns:a16="http://schemas.microsoft.com/office/drawing/2014/main" id="{8204CC2B-D249-4FA5-8C62-ED75C1EF3A78}"/>
                  </a:ext>
                </a:extLst>
              </p:cNvPr>
              <p:cNvSpPr>
                <a:spLocks noRot="1" noChangeAspect="1" noMove="1" noResize="1" noEditPoints="1" noAdjustHandles="1" noChangeArrowheads="1" noChangeShapeType="1" noTextEdit="1"/>
              </p:cNvSpPr>
              <p:nvPr/>
            </p:nvSpPr>
            <p:spPr>
              <a:xfrm>
                <a:off x="5436096" y="1059582"/>
                <a:ext cx="1996636" cy="923330"/>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4616526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image108"/>
          <p:cNvPicPr>
            <a:picLocks noChangeAspect="1" noChangeArrowheads="1"/>
          </p:cNvPicPr>
          <p:nvPr/>
        </p:nvPicPr>
        <p:blipFill>
          <a:blip r:embed="rId2" cstate="print"/>
          <a:srcRect/>
          <a:stretch>
            <a:fillRect/>
          </a:stretch>
        </p:blipFill>
        <p:spPr bwMode="auto">
          <a:xfrm>
            <a:off x="1212533" y="699542"/>
            <a:ext cx="3701653" cy="2415779"/>
          </a:xfrm>
          <a:prstGeom prst="rect">
            <a:avLst/>
          </a:prstGeom>
          <a:noFill/>
          <a:ln w="9525">
            <a:noFill/>
            <a:miter lim="800000"/>
            <a:headEnd/>
            <a:tailEnd/>
          </a:ln>
        </p:spPr>
      </p:pic>
      <p:sp>
        <p:nvSpPr>
          <p:cNvPr id="23555" name="Rectangle 2"/>
          <p:cNvSpPr>
            <a:spLocks noGrp="1" noChangeArrowheads="1"/>
          </p:cNvSpPr>
          <p:nvPr>
            <p:ph type="title"/>
          </p:nvPr>
        </p:nvSpPr>
        <p:spPr>
          <a:xfrm>
            <a:off x="1485900" y="141685"/>
            <a:ext cx="6172200" cy="270272"/>
          </a:xfrm>
        </p:spPr>
        <p:txBody>
          <a:bodyPr/>
          <a:lstStyle/>
          <a:p>
            <a:r>
              <a:rPr lang="en-US" altLang="zh-CN"/>
              <a:t>PV Conservation</a:t>
            </a:r>
            <a:endParaRPr lang="zh-CN" altLang="en-US"/>
          </a:p>
        </p:txBody>
      </p:sp>
      <mc:AlternateContent xmlns:mc="http://schemas.openxmlformats.org/markup-compatibility/2006" xmlns:a14="http://schemas.microsoft.com/office/drawing/2010/main">
        <mc:Choice Requires="a14">
          <p:sp>
            <p:nvSpPr>
              <p:cNvPr id="23556" name="Rectangle 3"/>
              <p:cNvSpPr>
                <a:spLocks noGrp="1" noChangeArrowheads="1"/>
              </p:cNvSpPr>
              <p:nvPr>
                <p:ph type="body" idx="1"/>
              </p:nvPr>
            </p:nvSpPr>
            <p:spPr>
              <a:xfrm>
                <a:off x="611560" y="3179935"/>
                <a:ext cx="8064896" cy="1408039"/>
              </a:xfrm>
            </p:spPr>
            <p:txBody>
              <a:bodyPr/>
              <a:lstStyle/>
              <a:p>
                <a:pPr>
                  <a:spcBef>
                    <a:spcPct val="40000"/>
                  </a:spcBef>
                </a:pPr>
                <a14:m>
                  <m:oMath xmlns:m="http://schemas.openxmlformats.org/officeDocument/2006/math">
                    <m:r>
                      <a:rPr lang="en-US" altLang="zh-CN" sz="1400" i="1" smtClean="0">
                        <a:solidFill>
                          <a:srgbClr val="FF0000"/>
                        </a:solidFill>
                        <a:latin typeface="Cambria Math" panose="02040503050406030204" pitchFamily="18" charset="0"/>
                        <a:ea typeface="Cambria Math" panose="02040503050406030204" pitchFamily="18" charset="0"/>
                      </a:rPr>
                      <m:t>𝐷</m:t>
                    </m:r>
                  </m:oMath>
                </a14:m>
                <a:r>
                  <a:rPr lang="en-US" altLang="zh-CN" sz="1400" dirty="0"/>
                  <a:t> increase ("</a:t>
                </a:r>
                <a:r>
                  <a:rPr lang="en-US" altLang="zh-CN" sz="1400" i="1" dirty="0"/>
                  <a:t>stretching</a:t>
                </a:r>
                <a:r>
                  <a:rPr lang="en-US" altLang="zh-CN" sz="1400" dirty="0"/>
                  <a:t>"), </a:t>
                </a:r>
                <a14:m>
                  <m:oMath xmlns:m="http://schemas.openxmlformats.org/officeDocument/2006/math">
                    <m:r>
                      <a:rPr lang="zh-CN" altLang="en-US" sz="1400" i="1">
                        <a:solidFill>
                          <a:srgbClr val="FF0000"/>
                        </a:solidFill>
                        <a:latin typeface="Cambria Math" panose="02040503050406030204" pitchFamily="18" charset="0"/>
                        <a:ea typeface="Cambria Math" panose="02040503050406030204" pitchFamily="18" charset="0"/>
                      </a:rPr>
                      <m:t>𝜁</m:t>
                    </m:r>
                  </m:oMath>
                </a14:m>
                <a:r>
                  <a:rPr lang="en-US" altLang="zh-CN" sz="1400" dirty="0"/>
                  <a:t> increase, the water parcel will rotate more in the counter-clockwise direction.</a:t>
                </a:r>
              </a:p>
              <a:p>
                <a:pPr>
                  <a:spcBef>
                    <a:spcPct val="40000"/>
                  </a:spcBef>
                </a:pPr>
                <a14:m>
                  <m:oMath xmlns:m="http://schemas.openxmlformats.org/officeDocument/2006/math">
                    <m:r>
                      <a:rPr lang="en-US" altLang="zh-CN" sz="1400" i="1">
                        <a:solidFill>
                          <a:srgbClr val="FF0000"/>
                        </a:solidFill>
                        <a:latin typeface="Cambria Math" panose="02040503050406030204" pitchFamily="18" charset="0"/>
                        <a:ea typeface="Cambria Math" panose="02040503050406030204" pitchFamily="18" charset="0"/>
                      </a:rPr>
                      <m:t>𝐷</m:t>
                    </m:r>
                  </m:oMath>
                </a14:m>
                <a:r>
                  <a:rPr lang="en-US" altLang="zh-CN" sz="1400" dirty="0"/>
                  <a:t> decrease ("squashing"), </a:t>
                </a:r>
                <a14:m>
                  <m:oMath xmlns:m="http://schemas.openxmlformats.org/officeDocument/2006/math">
                    <m:r>
                      <a:rPr lang="zh-CN" altLang="en-US" sz="1400" i="1">
                        <a:solidFill>
                          <a:srgbClr val="FF0000"/>
                        </a:solidFill>
                        <a:latin typeface="Cambria Math" panose="02040503050406030204" pitchFamily="18" charset="0"/>
                        <a:ea typeface="Cambria Math" panose="02040503050406030204" pitchFamily="18" charset="0"/>
                      </a:rPr>
                      <m:t>𝜁</m:t>
                    </m:r>
                  </m:oMath>
                </a14:m>
                <a:r>
                  <a:rPr lang="en-US" altLang="zh-CN" sz="1400" dirty="0"/>
                  <a:t>decrease, the water parcel will rotate more in the clockwise direction </a:t>
                </a:r>
              </a:p>
              <a:p>
                <a:pPr>
                  <a:spcBef>
                    <a:spcPct val="40000"/>
                  </a:spcBef>
                </a:pPr>
                <a:r>
                  <a:rPr lang="en-US" altLang="zh-CN" sz="1400" dirty="0"/>
                  <a:t>(</a:t>
                </a:r>
                <a:r>
                  <a:rPr lang="en-US" altLang="zh-CN" sz="1400" dirty="0" err="1"/>
                  <a:t>Mesoscale</a:t>
                </a:r>
                <a:r>
                  <a:rPr lang="en-US" altLang="zh-CN" sz="1400" dirty="0"/>
                  <a:t> eddies that have high relative vorticity and that do not move far from their initial latitude, Arctic dynamics, or for flows in rotating laboratory tanks.)</a:t>
                </a:r>
                <a:endParaRPr lang="zh-CN" altLang="en-US" sz="1400" dirty="0"/>
              </a:p>
            </p:txBody>
          </p:sp>
        </mc:Choice>
        <mc:Fallback xmlns="">
          <p:sp>
            <p:nvSpPr>
              <p:cNvPr id="23556" name="Rectangle 3"/>
              <p:cNvSpPr>
                <a:spLocks noGrp="1" noRot="1" noChangeAspect="1" noMove="1" noResize="1" noEditPoints="1" noAdjustHandles="1" noChangeArrowheads="1" noChangeShapeType="1" noTextEdit="1"/>
              </p:cNvSpPr>
              <p:nvPr>
                <p:ph type="body" idx="1"/>
              </p:nvPr>
            </p:nvSpPr>
            <p:spPr>
              <a:xfrm>
                <a:off x="611560" y="3179935"/>
                <a:ext cx="8064896" cy="1408039"/>
              </a:xfrm>
              <a:blipFill>
                <a:blip r:embed="rId3"/>
                <a:stretch>
                  <a:fillRect t="-86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27E3EE41-AA8F-4995-9B19-816B0ED40382}"/>
                  </a:ext>
                </a:extLst>
              </p:cNvPr>
              <p:cNvSpPr/>
              <p:nvPr/>
            </p:nvSpPr>
            <p:spPr>
              <a:xfrm>
                <a:off x="5724128" y="1078938"/>
                <a:ext cx="1642629" cy="1285865"/>
              </a:xfrm>
              <a:prstGeom prst="rect">
                <a:avLst/>
              </a:prstGeom>
            </p:spPr>
            <p:txBody>
              <a:bodyPr wrap="none">
                <a:spAutoFit/>
              </a:bodyPr>
              <a:lstStyle/>
              <a:p>
                <a:pPr marL="0" indent="0">
                  <a:lnSpc>
                    <a:spcPct val="150000"/>
                  </a:lnSpc>
                  <a:spcBef>
                    <a:spcPts val="450"/>
                  </a:spcBef>
                  <a:buNone/>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ea typeface="Cambria Math" panose="02040503050406030204" pitchFamily="18" charset="0"/>
                        </a:rPr>
                        <m:t>𝑓</m:t>
                      </m:r>
                      <m:r>
                        <a:rPr lang="en-US" altLang="zh-CN" b="0" i="1">
                          <a:solidFill>
                            <a:srgbClr val="FF0000"/>
                          </a:solidFill>
                          <a:latin typeface="Cambria Math" panose="02040503050406030204" pitchFamily="18" charset="0"/>
                          <a:ea typeface="Cambria Math" panose="02040503050406030204" pitchFamily="18" charset="0"/>
                        </a:rPr>
                        <m:t>=</m:t>
                      </m:r>
                      <m:r>
                        <a:rPr lang="en-US" altLang="zh-CN" b="0" i="1">
                          <a:solidFill>
                            <a:srgbClr val="FF0000"/>
                          </a:solidFill>
                          <a:latin typeface="Cambria Math" panose="02040503050406030204" pitchFamily="18" charset="0"/>
                          <a:ea typeface="Cambria Math" panose="02040503050406030204" pitchFamily="18" charset="0"/>
                        </a:rPr>
                        <m:t>𝑐𝑜𝑛𝑠𝑡𝑎𝑛𝑡</m:t>
                      </m:r>
                    </m:oMath>
                  </m:oMathPara>
                </a14:m>
                <a:endParaRPr lang="en-US" altLang="zh-CN" b="0" i="1" dirty="0">
                  <a:solidFill>
                    <a:srgbClr val="FF0000"/>
                  </a:solidFill>
                  <a:latin typeface="Cambria Math" panose="02040503050406030204" pitchFamily="18" charset="0"/>
                  <a:ea typeface="Cambria Math" panose="02040503050406030204" pitchFamily="18" charset="0"/>
                </a:endParaRPr>
              </a:p>
              <a:p>
                <a:pPr marL="0" indent="0">
                  <a:lnSpc>
                    <a:spcPct val="150000"/>
                  </a:lnSpc>
                  <a:spcBef>
                    <a:spcPts val="450"/>
                  </a:spcBef>
                  <a:buNone/>
                </a:pPr>
                <a14:m>
                  <m:oMathPara xmlns:m="http://schemas.openxmlformats.org/officeDocument/2006/math">
                    <m:oMathParaPr>
                      <m:jc m:val="centerGroup"/>
                    </m:oMathParaPr>
                    <m:oMath xmlns:m="http://schemas.openxmlformats.org/officeDocument/2006/math">
                      <m:f>
                        <m:fPr>
                          <m:ctrlPr>
                            <a:rPr lang="en-US" altLang="zh-CN" b="0" i="1" smtClean="0">
                              <a:solidFill>
                                <a:srgbClr val="FF0000"/>
                              </a:solidFill>
                              <a:latin typeface="Cambria Math" panose="02040503050406030204" pitchFamily="18" charset="0"/>
                              <a:ea typeface="Cambria Math" panose="02040503050406030204" pitchFamily="18" charset="0"/>
                            </a:rPr>
                          </m:ctrlPr>
                        </m:fPr>
                        <m:num>
                          <m:r>
                            <a:rPr lang="zh-CN" altLang="en-US" b="0" i="1">
                              <a:solidFill>
                                <a:srgbClr val="FF0000"/>
                              </a:solidFill>
                              <a:latin typeface="Cambria Math" panose="02040503050406030204" pitchFamily="18" charset="0"/>
                              <a:ea typeface="Cambria Math" panose="02040503050406030204" pitchFamily="18" charset="0"/>
                            </a:rPr>
                            <m:t>𝜁</m:t>
                          </m:r>
                        </m:num>
                        <m:den>
                          <m:r>
                            <a:rPr lang="en-US" altLang="zh-CN" b="0" i="1" smtClean="0">
                              <a:solidFill>
                                <a:srgbClr val="FF0000"/>
                              </a:solidFill>
                              <a:latin typeface="Cambria Math" panose="02040503050406030204" pitchFamily="18" charset="0"/>
                              <a:ea typeface="Cambria Math" panose="02040503050406030204" pitchFamily="18" charset="0"/>
                            </a:rPr>
                            <m:t>𝐷</m:t>
                          </m:r>
                        </m:den>
                      </m:f>
                      <m:r>
                        <a:rPr lang="en-US" altLang="zh-CN" b="1" i="1" smtClean="0">
                          <a:solidFill>
                            <a:srgbClr val="FF0000"/>
                          </a:solidFill>
                          <a:latin typeface="Cambria Math" panose="02040503050406030204" pitchFamily="18" charset="0"/>
                          <a:ea typeface="Cambria Math" panose="02040503050406030204" pitchFamily="18" charset="0"/>
                        </a:rPr>
                        <m:t>=</m:t>
                      </m:r>
                      <m:r>
                        <a:rPr lang="en-US" altLang="zh-CN" b="0" i="1" smtClean="0">
                          <a:solidFill>
                            <a:srgbClr val="FF0000"/>
                          </a:solidFill>
                          <a:latin typeface="Cambria Math" panose="02040503050406030204" pitchFamily="18" charset="0"/>
                          <a:ea typeface="Cambria Math" panose="02040503050406030204" pitchFamily="18" charset="0"/>
                        </a:rPr>
                        <m:t>𝑐𝑜𝑛𝑠𝑡𝑎𝑛𝑡</m:t>
                      </m:r>
                    </m:oMath>
                  </m:oMathPara>
                </a14:m>
                <a:endParaRPr lang="en-US" altLang="zh-CN" b="0" dirty="0">
                  <a:solidFill>
                    <a:srgbClr val="FF0000"/>
                  </a:solidFill>
                </a:endParaRPr>
              </a:p>
            </p:txBody>
          </p:sp>
        </mc:Choice>
        <mc:Fallback xmlns="">
          <p:sp>
            <p:nvSpPr>
              <p:cNvPr id="5" name="矩形 4">
                <a:extLst>
                  <a:ext uri="{FF2B5EF4-FFF2-40B4-BE49-F238E27FC236}">
                    <a16:creationId xmlns:a16="http://schemas.microsoft.com/office/drawing/2014/main" id="{27E3EE41-AA8F-4995-9B19-816B0ED40382}"/>
                  </a:ext>
                </a:extLst>
              </p:cNvPr>
              <p:cNvSpPr>
                <a:spLocks noRot="1" noChangeAspect="1" noMove="1" noResize="1" noEditPoints="1" noAdjustHandles="1" noChangeArrowheads="1" noChangeShapeType="1" noTextEdit="1"/>
              </p:cNvSpPr>
              <p:nvPr/>
            </p:nvSpPr>
            <p:spPr>
              <a:xfrm>
                <a:off x="5724128" y="1078938"/>
                <a:ext cx="1642629" cy="1285865"/>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8688999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85900" y="141685"/>
            <a:ext cx="6172200" cy="270272"/>
          </a:xfrm>
        </p:spPr>
        <p:txBody>
          <a:bodyPr/>
          <a:lstStyle/>
          <a:p>
            <a:r>
              <a:rPr lang="en-US" altLang="zh-CN"/>
              <a:t>PV Conservation</a:t>
            </a:r>
            <a:endParaRPr lang="zh-CN" altLang="en-US"/>
          </a:p>
        </p:txBody>
      </p:sp>
      <mc:AlternateContent xmlns:mc="http://schemas.openxmlformats.org/markup-compatibility/2006" xmlns:a14="http://schemas.microsoft.com/office/drawing/2010/main">
        <mc:Choice Requires="a14">
          <p:sp>
            <p:nvSpPr>
              <p:cNvPr id="24579" name="Rectangle 3"/>
              <p:cNvSpPr>
                <a:spLocks noGrp="1" noChangeArrowheads="1"/>
              </p:cNvSpPr>
              <p:nvPr>
                <p:ph type="body" idx="1"/>
              </p:nvPr>
            </p:nvSpPr>
            <p:spPr>
              <a:xfrm>
                <a:off x="467544" y="3433095"/>
                <a:ext cx="8064896" cy="1154880"/>
              </a:xfrm>
            </p:spPr>
            <p:txBody>
              <a:bodyPr/>
              <a:lstStyle/>
              <a:p>
                <a:pPr>
                  <a:spcBef>
                    <a:spcPct val="40000"/>
                  </a:spcBef>
                </a:pPr>
                <a:r>
                  <a:rPr lang="en-US" altLang="zh-CN" sz="1400" dirty="0"/>
                  <a:t>A northward move, </a:t>
                </a:r>
                <a14:m>
                  <m:oMath xmlns:m="http://schemas.openxmlformats.org/officeDocument/2006/math">
                    <m:r>
                      <a:rPr lang="en-US" altLang="zh-CN" sz="1400" i="1">
                        <a:solidFill>
                          <a:srgbClr val="FF0000"/>
                        </a:solidFill>
                        <a:latin typeface="Cambria Math" panose="02040503050406030204" pitchFamily="18" charset="0"/>
                        <a:ea typeface="Cambria Math" panose="02040503050406030204" pitchFamily="18" charset="0"/>
                      </a:rPr>
                      <m:t>𝑓</m:t>
                    </m:r>
                    <m:r>
                      <a:rPr lang="en-US" altLang="zh-CN" sz="1400" i="1">
                        <a:solidFill>
                          <a:srgbClr val="FF0000"/>
                        </a:solidFill>
                        <a:latin typeface="Cambria Math" panose="02040503050406030204" pitchFamily="18" charset="0"/>
                        <a:ea typeface="Cambria Math" panose="02040503050406030204" pitchFamily="18" charset="0"/>
                      </a:rPr>
                      <m:t> </m:t>
                    </m:r>
                  </m:oMath>
                </a14:m>
                <a:r>
                  <a:rPr lang="en-US" altLang="zh-CN" sz="1400" dirty="0"/>
                  <a:t>increases, </a:t>
                </a:r>
                <a14:m>
                  <m:oMath xmlns:m="http://schemas.openxmlformats.org/officeDocument/2006/math">
                    <m:r>
                      <a:rPr lang="en-US" altLang="zh-CN" sz="1400" b="0" i="1" smtClean="0">
                        <a:solidFill>
                          <a:srgbClr val="FF0000"/>
                        </a:solidFill>
                        <a:latin typeface="Cambria Math" panose="02040503050406030204" pitchFamily="18" charset="0"/>
                        <a:ea typeface="Cambria Math" panose="02040503050406030204" pitchFamily="18" charset="0"/>
                      </a:rPr>
                      <m:t>𝐷</m:t>
                    </m:r>
                  </m:oMath>
                </a14:m>
                <a:r>
                  <a:rPr lang="en-US" altLang="zh-CN" sz="1400" dirty="0"/>
                  <a:t> stretching; A southward move, </a:t>
                </a:r>
                <a14:m>
                  <m:oMath xmlns:m="http://schemas.openxmlformats.org/officeDocument/2006/math">
                    <m:r>
                      <a:rPr lang="en-US" altLang="zh-CN" sz="1400" i="1">
                        <a:solidFill>
                          <a:srgbClr val="FF0000"/>
                        </a:solidFill>
                        <a:latin typeface="Cambria Math" panose="02040503050406030204" pitchFamily="18" charset="0"/>
                        <a:ea typeface="Cambria Math" panose="02040503050406030204" pitchFamily="18" charset="0"/>
                      </a:rPr>
                      <m:t>𝑓</m:t>
                    </m:r>
                  </m:oMath>
                </a14:m>
                <a:r>
                  <a:rPr lang="en-US" altLang="zh-CN" sz="1400" dirty="0"/>
                  <a:t> decreases, </a:t>
                </a:r>
                <a14:m>
                  <m:oMath xmlns:m="http://schemas.openxmlformats.org/officeDocument/2006/math">
                    <m:r>
                      <a:rPr lang="en-US" altLang="zh-CN" sz="1400" b="0" i="1" smtClean="0">
                        <a:solidFill>
                          <a:srgbClr val="FF0000"/>
                        </a:solidFill>
                        <a:latin typeface="Cambria Math" panose="02040503050406030204" pitchFamily="18" charset="0"/>
                        <a:ea typeface="Cambria Math" panose="02040503050406030204" pitchFamily="18" charset="0"/>
                      </a:rPr>
                      <m:t>𝐷</m:t>
                    </m:r>
                  </m:oMath>
                </a14:m>
                <a:r>
                  <a:rPr lang="en-US" altLang="zh-CN" sz="1400" dirty="0"/>
                  <a:t> squash. </a:t>
                </a:r>
              </a:p>
              <a:p>
                <a:pPr>
                  <a:spcBef>
                    <a:spcPct val="40000"/>
                  </a:spcBef>
                </a:pPr>
                <a:r>
                  <a:rPr lang="en-US" altLang="zh-CN" sz="1400" dirty="0"/>
                  <a:t>(Since neither thickness nor relative vorticity can change without limit, there is an inherent restoring force to northward and southward movements in the ocean and atmosphere.  This restoring force creates Rossby waves.) </a:t>
                </a:r>
                <a:endParaRPr lang="zh-CN" altLang="en-US" sz="1400" dirty="0"/>
              </a:p>
            </p:txBody>
          </p:sp>
        </mc:Choice>
        <mc:Fallback xmlns="">
          <p:sp>
            <p:nvSpPr>
              <p:cNvPr id="24579" name="Rectangle 3"/>
              <p:cNvSpPr>
                <a:spLocks noGrp="1" noRot="1" noChangeAspect="1" noMove="1" noResize="1" noEditPoints="1" noAdjustHandles="1" noChangeArrowheads="1" noChangeShapeType="1" noTextEdit="1"/>
              </p:cNvSpPr>
              <p:nvPr>
                <p:ph type="body" idx="1"/>
              </p:nvPr>
            </p:nvSpPr>
            <p:spPr>
              <a:xfrm>
                <a:off x="467544" y="3433095"/>
                <a:ext cx="8064896" cy="1154880"/>
              </a:xfrm>
              <a:blipFill>
                <a:blip r:embed="rId2"/>
                <a:stretch>
                  <a:fillRect t="-1053" r="-680"/>
                </a:stretch>
              </a:blipFill>
            </p:spPr>
            <p:txBody>
              <a:bodyPr/>
              <a:lstStyle/>
              <a:p>
                <a:r>
                  <a:rPr lang="zh-CN" altLang="en-US">
                    <a:noFill/>
                  </a:rPr>
                  <a:t> </a:t>
                </a:r>
              </a:p>
            </p:txBody>
          </p:sp>
        </mc:Fallback>
      </mc:AlternateContent>
      <p:pic>
        <p:nvPicPr>
          <p:cNvPr id="24580" name="Picture 5" descr="image110"/>
          <p:cNvPicPr>
            <a:picLocks noChangeAspect="1" noChangeArrowheads="1"/>
          </p:cNvPicPr>
          <p:nvPr/>
        </p:nvPicPr>
        <p:blipFill>
          <a:blip r:embed="rId3" cstate="print"/>
          <a:srcRect/>
          <a:stretch>
            <a:fillRect/>
          </a:stretch>
        </p:blipFill>
        <p:spPr bwMode="auto">
          <a:xfrm>
            <a:off x="971600" y="771550"/>
            <a:ext cx="3701653" cy="2571750"/>
          </a:xfrm>
          <a:prstGeom prst="rect">
            <a:avLst/>
          </a:prstGeom>
          <a:noFill/>
          <a:ln w="9525">
            <a:noFill/>
            <a:miter lim="800000"/>
            <a:headEnd/>
            <a:tailEnd/>
          </a:ln>
        </p:spPr>
      </p:pic>
      <p:sp>
        <p:nvSpPr>
          <p:cNvPr id="28677" name="Text Box 6"/>
          <p:cNvSpPr txBox="1">
            <a:spLocks noChangeArrowheads="1"/>
          </p:cNvSpPr>
          <p:nvPr/>
        </p:nvSpPr>
        <p:spPr bwMode="auto">
          <a:xfrm>
            <a:off x="5052581" y="2332263"/>
            <a:ext cx="2831182" cy="646331"/>
          </a:xfrm>
          <a:prstGeom prst="rect">
            <a:avLst/>
          </a:prstGeom>
          <a:noFill/>
          <a:ln w="9525">
            <a:noFill/>
            <a:miter lim="800000"/>
            <a:headEnd/>
            <a:tailEnd/>
          </a:ln>
        </p:spPr>
        <p:txBody>
          <a:bodyPr wrap="square">
            <a:spAutoFit/>
          </a:bodyPr>
          <a:lstStyle/>
          <a:p>
            <a:pPr algn="ctr" eaLnBrk="0" hangingPunct="0">
              <a:spcBef>
                <a:spcPct val="50000"/>
              </a:spcBef>
              <a:defRPr/>
            </a:pPr>
            <a:r>
              <a:rPr lang="en-US" altLang="zh-CN" b="0" dirty="0">
                <a:solidFill>
                  <a:srgbClr val="FF0000"/>
                </a:solidFill>
                <a:latin typeface="+mn-lt"/>
              </a:rPr>
              <a:t>This is the PV balance for Sverdrup transport</a:t>
            </a: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0F7B34E6-3A14-4935-9923-899806B3980A}"/>
                  </a:ext>
                </a:extLst>
              </p:cNvPr>
              <p:cNvSpPr/>
              <p:nvPr/>
            </p:nvSpPr>
            <p:spPr>
              <a:xfrm>
                <a:off x="5292080" y="925845"/>
                <a:ext cx="2208169" cy="1285865"/>
              </a:xfrm>
              <a:prstGeom prst="rect">
                <a:avLst/>
              </a:prstGeom>
              <a:ln>
                <a:solidFill>
                  <a:schemeClr val="accent6">
                    <a:lumMod val="75000"/>
                  </a:schemeClr>
                </a:solidFill>
              </a:ln>
            </p:spPr>
            <p:txBody>
              <a:bodyPr wrap="none">
                <a:spAutoFit/>
              </a:bodyPr>
              <a:lstStyle/>
              <a:p>
                <a:pPr marL="0" indent="0">
                  <a:lnSpc>
                    <a:spcPct val="150000"/>
                  </a:lnSpc>
                  <a:spcBef>
                    <a:spcPts val="450"/>
                  </a:spcBef>
                  <a:buNone/>
                </a:pPr>
                <a14:m>
                  <m:oMathPara xmlns:m="http://schemas.openxmlformats.org/officeDocument/2006/math">
                    <m:oMathParaPr>
                      <m:jc m:val="centerGroup"/>
                    </m:oMathParaPr>
                    <m:oMath xmlns:m="http://schemas.openxmlformats.org/officeDocument/2006/math">
                      <m:r>
                        <a:rPr lang="zh-CN" altLang="en-US" b="0" i="1" smtClean="0">
                          <a:solidFill>
                            <a:srgbClr val="FF0000"/>
                          </a:solidFill>
                          <a:latin typeface="Cambria Math" panose="02040503050406030204" pitchFamily="18" charset="0"/>
                          <a:ea typeface="Cambria Math" panose="02040503050406030204" pitchFamily="18" charset="0"/>
                        </a:rPr>
                        <m:t>𝜁</m:t>
                      </m:r>
                      <m:r>
                        <a:rPr lang="en-US" altLang="zh-CN" b="0" i="1">
                          <a:solidFill>
                            <a:srgbClr val="FF0000"/>
                          </a:solidFill>
                          <a:latin typeface="Cambria Math" panose="02040503050406030204" pitchFamily="18" charset="0"/>
                          <a:ea typeface="Cambria Math" panose="02040503050406030204" pitchFamily="18" charset="0"/>
                        </a:rPr>
                        <m:t>=</m:t>
                      </m:r>
                      <m:r>
                        <a:rPr lang="en-US" altLang="zh-CN" b="0" i="1">
                          <a:solidFill>
                            <a:srgbClr val="FF0000"/>
                          </a:solidFill>
                          <a:latin typeface="Cambria Math" panose="02040503050406030204" pitchFamily="18" charset="0"/>
                          <a:ea typeface="Cambria Math" panose="02040503050406030204" pitchFamily="18" charset="0"/>
                        </a:rPr>
                        <m:t>𝑐𝑜𝑛𝑠𝑡𝑎𝑛𝑡</m:t>
                      </m:r>
                      <m:r>
                        <a:rPr lang="en-US" altLang="zh-CN" b="0" i="1" smtClean="0">
                          <a:solidFill>
                            <a:srgbClr val="FF0000"/>
                          </a:solidFill>
                          <a:latin typeface="Cambria Math" panose="02040503050406030204" pitchFamily="18" charset="0"/>
                          <a:ea typeface="Cambria Math" panose="02040503050406030204" pitchFamily="18" charset="0"/>
                        </a:rPr>
                        <m:t> </m:t>
                      </m:r>
                      <m:r>
                        <a:rPr lang="en-US" altLang="zh-CN" b="0" i="1" smtClean="0">
                          <a:solidFill>
                            <a:srgbClr val="FF0000"/>
                          </a:solidFill>
                          <a:latin typeface="Cambria Math" panose="02040503050406030204" pitchFamily="18" charset="0"/>
                          <a:ea typeface="Cambria Math" panose="02040503050406030204" pitchFamily="18" charset="0"/>
                        </a:rPr>
                        <m:t>𝑜𝑟</m:t>
                      </m:r>
                      <m:r>
                        <a:rPr lang="en-US" altLang="zh-CN" b="0" i="1" smtClean="0">
                          <a:solidFill>
                            <a:srgbClr val="FF0000"/>
                          </a:solidFill>
                          <a:latin typeface="Cambria Math" panose="02040503050406030204" pitchFamily="18" charset="0"/>
                          <a:ea typeface="Cambria Math" panose="02040503050406030204" pitchFamily="18" charset="0"/>
                        </a:rPr>
                        <m:t> ~0</m:t>
                      </m:r>
                    </m:oMath>
                  </m:oMathPara>
                </a14:m>
                <a:endParaRPr lang="en-US" altLang="zh-CN" b="0" i="1" dirty="0">
                  <a:solidFill>
                    <a:srgbClr val="FF0000"/>
                  </a:solidFill>
                  <a:latin typeface="Cambria Math" panose="02040503050406030204" pitchFamily="18" charset="0"/>
                  <a:ea typeface="Cambria Math" panose="02040503050406030204" pitchFamily="18" charset="0"/>
                </a:endParaRPr>
              </a:p>
              <a:p>
                <a:pPr marL="0" indent="0">
                  <a:lnSpc>
                    <a:spcPct val="150000"/>
                  </a:lnSpc>
                  <a:spcBef>
                    <a:spcPts val="450"/>
                  </a:spcBef>
                  <a:buNone/>
                </a:pPr>
                <a14:m>
                  <m:oMathPara xmlns:m="http://schemas.openxmlformats.org/officeDocument/2006/math">
                    <m:oMathParaPr>
                      <m:jc m:val="centerGroup"/>
                    </m:oMathParaPr>
                    <m:oMath xmlns:m="http://schemas.openxmlformats.org/officeDocument/2006/math">
                      <m:f>
                        <m:fPr>
                          <m:ctrlPr>
                            <a:rPr lang="en-US" altLang="zh-CN" b="0" i="1" smtClean="0">
                              <a:solidFill>
                                <a:srgbClr val="FF0000"/>
                              </a:solidFill>
                              <a:latin typeface="Cambria Math" panose="02040503050406030204" pitchFamily="18" charset="0"/>
                              <a:ea typeface="Cambria Math" panose="02040503050406030204" pitchFamily="18" charset="0"/>
                            </a:rPr>
                          </m:ctrlPr>
                        </m:fPr>
                        <m:num>
                          <m:r>
                            <a:rPr lang="en-US" altLang="zh-CN" b="0" i="1" smtClean="0">
                              <a:solidFill>
                                <a:srgbClr val="FF0000"/>
                              </a:solidFill>
                              <a:latin typeface="Cambria Math" panose="02040503050406030204" pitchFamily="18" charset="0"/>
                              <a:ea typeface="Cambria Math" panose="02040503050406030204" pitchFamily="18" charset="0"/>
                            </a:rPr>
                            <m:t>𝑓</m:t>
                          </m:r>
                        </m:num>
                        <m:den>
                          <m:r>
                            <a:rPr lang="en-US" altLang="zh-CN" b="0" i="1" smtClean="0">
                              <a:solidFill>
                                <a:srgbClr val="FF0000"/>
                              </a:solidFill>
                              <a:latin typeface="Cambria Math" panose="02040503050406030204" pitchFamily="18" charset="0"/>
                              <a:ea typeface="Cambria Math" panose="02040503050406030204" pitchFamily="18" charset="0"/>
                            </a:rPr>
                            <m:t>𝐷</m:t>
                          </m:r>
                        </m:den>
                      </m:f>
                      <m:r>
                        <a:rPr lang="en-US" altLang="zh-CN" b="1" i="1" smtClean="0">
                          <a:solidFill>
                            <a:srgbClr val="FF0000"/>
                          </a:solidFill>
                          <a:latin typeface="Cambria Math" panose="02040503050406030204" pitchFamily="18" charset="0"/>
                          <a:ea typeface="Cambria Math" panose="02040503050406030204" pitchFamily="18" charset="0"/>
                        </a:rPr>
                        <m:t>=</m:t>
                      </m:r>
                      <m:r>
                        <a:rPr lang="en-US" altLang="zh-CN" b="0" i="1" smtClean="0">
                          <a:solidFill>
                            <a:srgbClr val="FF0000"/>
                          </a:solidFill>
                          <a:latin typeface="Cambria Math" panose="02040503050406030204" pitchFamily="18" charset="0"/>
                          <a:ea typeface="Cambria Math" panose="02040503050406030204" pitchFamily="18" charset="0"/>
                        </a:rPr>
                        <m:t>𝑐𝑜𝑛𝑠𝑡𝑎𝑛𝑡</m:t>
                      </m:r>
                    </m:oMath>
                  </m:oMathPara>
                </a14:m>
                <a:endParaRPr lang="en-US" altLang="zh-CN" b="0" dirty="0">
                  <a:solidFill>
                    <a:srgbClr val="FF0000"/>
                  </a:solidFill>
                </a:endParaRPr>
              </a:p>
            </p:txBody>
          </p:sp>
        </mc:Choice>
        <mc:Fallback xmlns="">
          <p:sp>
            <p:nvSpPr>
              <p:cNvPr id="6" name="矩形 5">
                <a:extLst>
                  <a:ext uri="{FF2B5EF4-FFF2-40B4-BE49-F238E27FC236}">
                    <a16:creationId xmlns:a16="http://schemas.microsoft.com/office/drawing/2014/main" id="{0F7B34E6-3A14-4935-9923-899806B3980A}"/>
                  </a:ext>
                </a:extLst>
              </p:cNvPr>
              <p:cNvSpPr>
                <a:spLocks noRot="1" noChangeAspect="1" noMove="1" noResize="1" noEditPoints="1" noAdjustHandles="1" noChangeArrowheads="1" noChangeShapeType="1" noTextEdit="1"/>
              </p:cNvSpPr>
              <p:nvPr/>
            </p:nvSpPr>
            <p:spPr>
              <a:xfrm>
                <a:off x="5292080" y="925845"/>
                <a:ext cx="2208169" cy="1285865"/>
              </a:xfrm>
              <a:prstGeom prst="rect">
                <a:avLst/>
              </a:prstGeom>
              <a:blipFill>
                <a:blip r:embed="rId4"/>
                <a:stretch>
                  <a:fillRect/>
                </a:stretch>
              </a:blipFill>
              <a:ln>
                <a:solidFill>
                  <a:schemeClr val="accent6">
                    <a:lumMod val="75000"/>
                  </a:schemeClr>
                </a:solidFill>
              </a:ln>
            </p:spPr>
            <p:txBody>
              <a:bodyPr/>
              <a:lstStyle/>
              <a:p>
                <a:r>
                  <a:rPr lang="zh-CN" altLang="en-US">
                    <a:noFill/>
                  </a:rPr>
                  <a:t> </a:t>
                </a:r>
              </a:p>
            </p:txBody>
          </p:sp>
        </mc:Fallback>
      </mc:AlternateContent>
    </p:spTree>
    <p:extLst>
      <p:ext uri="{BB962C8B-B14F-4D97-AF65-F5344CB8AC3E}">
        <p14:creationId xmlns:p14="http://schemas.microsoft.com/office/powerpoint/2010/main" val="17037547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871663" y="789385"/>
            <a:ext cx="5670947" cy="3024188"/>
          </a:xfrm>
        </p:spPr>
        <p:txBody>
          <a:bodyPr/>
          <a:lstStyle/>
          <a:p>
            <a:pPr>
              <a:lnSpc>
                <a:spcPct val="90000"/>
              </a:lnSpc>
            </a:pPr>
            <a:r>
              <a:rPr lang="en-US" altLang="zh-CN" sz="2100"/>
              <a:t>Reading</a:t>
            </a:r>
          </a:p>
          <a:p>
            <a:pPr lvl="1">
              <a:lnSpc>
                <a:spcPct val="90000"/>
              </a:lnSpc>
            </a:pPr>
            <a:r>
              <a:rPr lang="en-US" altLang="zh-CN" sz="1800"/>
              <a:t>Emery, Talley and Pickard: Chapter 8.6, 8.7.1-8.7.5</a:t>
            </a:r>
          </a:p>
          <a:p>
            <a:pPr lvl="1">
              <a:lnSpc>
                <a:spcPct val="90000"/>
              </a:lnSpc>
            </a:pPr>
            <a:r>
              <a:rPr lang="en-US" altLang="zh-CN" sz="1800"/>
              <a:t>Stewart chapter 11</a:t>
            </a:r>
          </a:p>
          <a:p>
            <a:pPr lvl="1">
              <a:lnSpc>
                <a:spcPct val="90000"/>
              </a:lnSpc>
            </a:pPr>
            <a:r>
              <a:rPr lang="en-US" altLang="zh-CN" sz="1800"/>
              <a:t>Tomczak and Godfrey chapter 4, pages 42-47</a:t>
            </a:r>
          </a:p>
          <a:p>
            <a:pPr>
              <a:lnSpc>
                <a:spcPct val="90000"/>
              </a:lnSpc>
            </a:pPr>
            <a:endParaRPr lang="en-US" altLang="zh-CN" sz="2100">
              <a:solidFill>
                <a:schemeClr val="folHlink"/>
              </a:solidFill>
            </a:endParaRPr>
          </a:p>
          <a:p>
            <a:pPr>
              <a:lnSpc>
                <a:spcPct val="90000"/>
              </a:lnSpc>
            </a:pPr>
            <a:r>
              <a:rPr lang="en-US" altLang="zh-CN" sz="2100"/>
              <a:t>Concepts</a:t>
            </a:r>
          </a:p>
          <a:p>
            <a:pPr lvl="1">
              <a:lnSpc>
                <a:spcPct val="90000"/>
              </a:lnSpc>
            </a:pPr>
            <a:r>
              <a:rPr lang="en-US" altLang="zh-CN" sz="1800"/>
              <a:t>Vorticity and potential vorticity</a:t>
            </a:r>
          </a:p>
          <a:p>
            <a:pPr lvl="1">
              <a:lnSpc>
                <a:spcPct val="90000"/>
              </a:lnSpc>
            </a:pPr>
            <a:r>
              <a:rPr lang="en-US" altLang="zh-CN" sz="1800"/>
              <a:t>Sverdrup balance</a:t>
            </a:r>
          </a:p>
          <a:p>
            <a:pPr lvl="1">
              <a:lnSpc>
                <a:spcPct val="90000"/>
              </a:lnSpc>
            </a:pPr>
            <a:r>
              <a:rPr lang="en-US" altLang="zh-CN" sz="1800"/>
              <a:t>Western boundary currents</a:t>
            </a:r>
          </a:p>
        </p:txBody>
      </p:sp>
    </p:spTree>
    <p:extLst>
      <p:ext uri="{BB962C8B-B14F-4D97-AF65-F5344CB8AC3E}">
        <p14:creationId xmlns:p14="http://schemas.microsoft.com/office/powerpoint/2010/main" val="34644746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85900" y="141685"/>
            <a:ext cx="6172200" cy="270272"/>
          </a:xfrm>
        </p:spPr>
        <p:txBody>
          <a:bodyPr/>
          <a:lstStyle/>
          <a:p>
            <a:r>
              <a:rPr lang="en-US" altLang="zh-CN">
                <a:sym typeface="Symbol" pitchFamily="18" charset="2"/>
              </a:rPr>
              <a:t></a:t>
            </a:r>
            <a:r>
              <a:rPr lang="en-US" altLang="zh-CN"/>
              <a:t>-effect</a:t>
            </a:r>
            <a:endParaRPr lang="zh-CN" altLang="en-US"/>
          </a:p>
        </p:txBody>
      </p:sp>
      <mc:AlternateContent xmlns:mc="http://schemas.openxmlformats.org/markup-compatibility/2006" xmlns:a14="http://schemas.microsoft.com/office/drawing/2010/main">
        <mc:Choice Requires="a14">
          <p:sp>
            <p:nvSpPr>
              <p:cNvPr id="25603" name="Rectangle 3"/>
              <p:cNvSpPr>
                <a:spLocks noGrp="1" noChangeArrowheads="1"/>
              </p:cNvSpPr>
              <p:nvPr>
                <p:ph type="body" idx="1"/>
              </p:nvPr>
            </p:nvSpPr>
            <p:spPr>
              <a:xfrm>
                <a:off x="504000" y="792000"/>
                <a:ext cx="8136000" cy="2715854"/>
              </a:xfrm>
            </p:spPr>
            <p:txBody>
              <a:bodyPr/>
              <a:lstStyle/>
              <a:p>
                <a:pPr>
                  <a:spcBef>
                    <a:spcPts val="450"/>
                  </a:spcBef>
                </a:pPr>
                <a:r>
                  <a:rPr lang="en-US" altLang="zh-CN" sz="1800" dirty="0"/>
                  <a:t>Changes in Coriolis parameter </a:t>
                </a:r>
                <a14:m>
                  <m:oMath xmlns:m="http://schemas.openxmlformats.org/officeDocument/2006/math">
                    <m:r>
                      <a:rPr lang="en-US" altLang="zh-CN" sz="1800" i="1">
                        <a:solidFill>
                          <a:srgbClr val="FF0000"/>
                        </a:solidFill>
                        <a:latin typeface="Cambria Math" panose="02040503050406030204" pitchFamily="18" charset="0"/>
                        <a:ea typeface="Cambria Math" panose="02040503050406030204" pitchFamily="18" charset="0"/>
                      </a:rPr>
                      <m:t>𝑓</m:t>
                    </m:r>
                  </m:oMath>
                </a14:m>
                <a:r>
                  <a:rPr lang="en-US" altLang="zh-CN" sz="1800" dirty="0"/>
                  <a:t> have such important consequences for ocean currents or stratification, through PV conservation, define the change in Coriolis parameter with northward distance:</a:t>
                </a:r>
              </a:p>
              <a:p>
                <a:pPr marL="342900" lvl="1" indent="0">
                  <a:spcBef>
                    <a:spcPts val="450"/>
                  </a:spcBef>
                  <a:buNone/>
                </a:pPr>
                <a14:m>
                  <m:oMathPara xmlns:m="http://schemas.openxmlformats.org/officeDocument/2006/math">
                    <m:oMathParaPr>
                      <m:jc m:val="centerGroup"/>
                    </m:oMathParaPr>
                    <m:oMath xmlns:m="http://schemas.openxmlformats.org/officeDocument/2006/math">
                      <m:r>
                        <a:rPr lang="zh-CN" altLang="en-US" sz="2000" i="1" smtClean="0">
                          <a:solidFill>
                            <a:srgbClr val="FF0000"/>
                          </a:solidFill>
                          <a:latin typeface="Cambria Math" panose="02040503050406030204" pitchFamily="18" charset="0"/>
                          <a:ea typeface="Cambria Math" panose="02040503050406030204" pitchFamily="18" charset="0"/>
                        </a:rPr>
                        <m:t>𝛽</m:t>
                      </m:r>
                      <m:r>
                        <a:rPr lang="en-US" altLang="zh-CN" sz="2000" b="0" i="1" smtClean="0">
                          <a:solidFill>
                            <a:srgbClr val="FF0000"/>
                          </a:solidFill>
                          <a:latin typeface="Cambria Math" panose="02040503050406030204" pitchFamily="18" charset="0"/>
                          <a:ea typeface="Cambria Math" panose="02040503050406030204" pitchFamily="18" charset="0"/>
                        </a:rPr>
                        <m:t>=</m:t>
                      </m:r>
                      <m:f>
                        <m:fPr>
                          <m:ctrlPr>
                            <a:rPr lang="en-US" altLang="zh-CN" sz="2000" b="0" i="1" smtClean="0">
                              <a:solidFill>
                                <a:srgbClr val="FF0000"/>
                              </a:solidFill>
                              <a:latin typeface="Cambria Math" panose="02040503050406030204" pitchFamily="18" charset="0"/>
                              <a:ea typeface="Cambria Math" panose="02040503050406030204" pitchFamily="18" charset="0"/>
                            </a:rPr>
                          </m:ctrlPr>
                        </m:fPr>
                        <m:num>
                          <m:r>
                            <a:rPr lang="en-US" altLang="zh-CN" sz="2000" b="0" i="1" smtClean="0">
                              <a:solidFill>
                                <a:srgbClr val="FF0000"/>
                              </a:solidFill>
                              <a:latin typeface="Cambria Math" panose="02040503050406030204" pitchFamily="18" charset="0"/>
                              <a:ea typeface="Cambria Math" panose="02040503050406030204" pitchFamily="18" charset="0"/>
                            </a:rPr>
                            <m:t>𝑑𝑓</m:t>
                          </m:r>
                        </m:num>
                        <m:den>
                          <m:r>
                            <a:rPr lang="en-US" altLang="zh-CN" sz="2000" b="0" i="1" smtClean="0">
                              <a:solidFill>
                                <a:srgbClr val="FF0000"/>
                              </a:solidFill>
                              <a:latin typeface="Cambria Math" panose="02040503050406030204" pitchFamily="18" charset="0"/>
                              <a:ea typeface="Cambria Math" panose="02040503050406030204" pitchFamily="18" charset="0"/>
                            </a:rPr>
                            <m:t>𝑑𝑦</m:t>
                          </m:r>
                        </m:den>
                      </m:f>
                    </m:oMath>
                  </m:oMathPara>
                </a14:m>
                <a:endParaRPr lang="en-US" altLang="zh-CN" sz="3000" dirty="0">
                  <a:solidFill>
                    <a:srgbClr val="FF0000"/>
                  </a:solidFill>
                </a:endParaRPr>
              </a:p>
              <a:p>
                <a:pPr>
                  <a:spcBef>
                    <a:spcPts val="450"/>
                  </a:spcBef>
                </a:pPr>
                <a:r>
                  <a:rPr lang="en-US" altLang="zh-CN" sz="1800" dirty="0"/>
                  <a:t>This is the </a:t>
                </a:r>
                <a:r>
                  <a:rPr lang="en-US" altLang="zh-CN" sz="1800" i="1" dirty="0"/>
                  <a:t>"</a:t>
                </a:r>
                <a:r>
                  <a:rPr lang="en-US" altLang="zh-CN" sz="1800" b="1" i="1" dirty="0">
                    <a:solidFill>
                      <a:srgbClr val="FF0000"/>
                    </a:solidFill>
                    <a:sym typeface="Symbol" pitchFamily="18" charset="2"/>
                  </a:rPr>
                  <a:t></a:t>
                </a:r>
                <a:r>
                  <a:rPr lang="en-US" altLang="zh-CN" sz="1800" b="1" i="1" dirty="0">
                    <a:solidFill>
                      <a:srgbClr val="FF0000"/>
                    </a:solidFill>
                  </a:rPr>
                  <a:t>-effect</a:t>
                </a:r>
                <a:r>
                  <a:rPr lang="en-US" altLang="zh-CN" sz="1800" dirty="0"/>
                  <a:t>" when talking about how changes in latitude affect currents, or the very large-scale, mainly horizontal waves (Rossby waves) for which the </a:t>
                </a:r>
                <a:r>
                  <a:rPr lang="en-US" altLang="zh-CN" sz="1800" dirty="0">
                    <a:sym typeface="Symbol" pitchFamily="18" charset="2"/>
                  </a:rPr>
                  <a:t></a:t>
                </a:r>
                <a:r>
                  <a:rPr lang="en-US" altLang="zh-CN" sz="1800" dirty="0"/>
                  <a:t>-effect is the restoring force.</a:t>
                </a:r>
                <a:endParaRPr lang="zh-CN" altLang="en-US" sz="1800" dirty="0"/>
              </a:p>
            </p:txBody>
          </p:sp>
        </mc:Choice>
        <mc:Fallback xmlns="">
          <p:sp>
            <p:nvSpPr>
              <p:cNvPr id="25603" name="Rectangle 3"/>
              <p:cNvSpPr>
                <a:spLocks noGrp="1" noRot="1" noChangeAspect="1" noMove="1" noResize="1" noEditPoints="1" noAdjustHandles="1" noChangeArrowheads="1" noChangeShapeType="1" noTextEdit="1"/>
              </p:cNvSpPr>
              <p:nvPr>
                <p:ph type="body" idx="1"/>
              </p:nvPr>
            </p:nvSpPr>
            <p:spPr>
              <a:xfrm>
                <a:off x="504000" y="792000"/>
                <a:ext cx="8136000" cy="2715854"/>
              </a:xfrm>
              <a:blipFill>
                <a:blip r:embed="rId2"/>
                <a:stretch>
                  <a:fillRect t="-134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83481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485900" y="141685"/>
            <a:ext cx="6172200" cy="270272"/>
          </a:xfrm>
        </p:spPr>
        <p:txBody>
          <a:bodyPr/>
          <a:lstStyle/>
          <a:p>
            <a:r>
              <a:rPr lang="en-US" altLang="zh-CN" dirty="0"/>
              <a:t>Wind-driven Circulation </a:t>
            </a:r>
            <a:r>
              <a:rPr lang="zh-CN" altLang="en-US" dirty="0"/>
              <a:t>（风生环流）</a:t>
            </a:r>
          </a:p>
        </p:txBody>
      </p:sp>
      <p:sp>
        <p:nvSpPr>
          <p:cNvPr id="26627" name="Rectangle 3"/>
          <p:cNvSpPr>
            <a:spLocks noGrp="1" noChangeArrowheads="1"/>
          </p:cNvSpPr>
          <p:nvPr>
            <p:ph type="body" idx="1"/>
          </p:nvPr>
        </p:nvSpPr>
        <p:spPr>
          <a:xfrm>
            <a:off x="504000" y="792000"/>
            <a:ext cx="8136000" cy="2571838"/>
          </a:xfrm>
        </p:spPr>
        <p:txBody>
          <a:bodyPr/>
          <a:lstStyle/>
          <a:p>
            <a:pPr>
              <a:lnSpc>
                <a:spcPct val="150000"/>
              </a:lnSpc>
              <a:spcBef>
                <a:spcPts val="450"/>
              </a:spcBef>
            </a:pPr>
            <a:r>
              <a:rPr lang="en-US" altLang="zh-CN" sz="1800" dirty="0"/>
              <a:t>The large-scale circulation</a:t>
            </a:r>
          </a:p>
          <a:p>
            <a:pPr lvl="1">
              <a:lnSpc>
                <a:spcPct val="150000"/>
              </a:lnSpc>
              <a:spcBef>
                <a:spcPts val="450"/>
              </a:spcBef>
            </a:pPr>
            <a:r>
              <a:rPr lang="en-US" altLang="zh-CN" sz="1500" dirty="0"/>
              <a:t>Asymmetric,</a:t>
            </a:r>
          </a:p>
          <a:p>
            <a:pPr lvl="1">
              <a:lnSpc>
                <a:spcPct val="150000"/>
              </a:lnSpc>
              <a:spcBef>
                <a:spcPts val="450"/>
              </a:spcBef>
            </a:pPr>
            <a:r>
              <a:rPr lang="en-US" altLang="zh-CN" sz="1500" dirty="0"/>
              <a:t>Swift, narrow currents along the western boundaries, </a:t>
            </a:r>
            <a:r>
              <a:rPr lang="en-US" altLang="zh-CN" sz="1500" b="1" i="1" dirty="0">
                <a:solidFill>
                  <a:srgbClr val="FF0000"/>
                </a:solidFill>
              </a:rPr>
              <a:t>westward intensification</a:t>
            </a:r>
            <a:r>
              <a:rPr lang="en-US" altLang="zh-CN" sz="1500" i="1" dirty="0">
                <a:solidFill>
                  <a:srgbClr val="FF0000"/>
                </a:solidFill>
              </a:rPr>
              <a:t> </a:t>
            </a:r>
            <a:endParaRPr lang="en-US" altLang="zh-CN" sz="1500" dirty="0">
              <a:solidFill>
                <a:srgbClr val="FF0000"/>
              </a:solidFill>
            </a:endParaRPr>
          </a:p>
          <a:p>
            <a:pPr lvl="1">
              <a:lnSpc>
                <a:spcPct val="150000"/>
              </a:lnSpc>
              <a:spcBef>
                <a:spcPts val="450"/>
              </a:spcBef>
            </a:pPr>
            <a:r>
              <a:rPr lang="en-US" altLang="zh-CN" sz="1500" dirty="0"/>
              <a:t>much gentler flow within the vast expanse eastward of these currents.</a:t>
            </a:r>
          </a:p>
          <a:p>
            <a:pPr>
              <a:lnSpc>
                <a:spcPct val="150000"/>
              </a:lnSpc>
              <a:spcBef>
                <a:spcPts val="450"/>
              </a:spcBef>
            </a:pPr>
            <a:r>
              <a:rPr lang="en-US" altLang="zh-CN" sz="1800" dirty="0"/>
              <a:t>The Gulf Stream in the Atlantic and the Kuroshio Current in the Pacific</a:t>
            </a:r>
            <a:r>
              <a:rPr lang="en-US" altLang="zh-CN" sz="1500" dirty="0"/>
              <a:t> </a:t>
            </a:r>
            <a:endParaRPr lang="zh-CN" altLang="en-US" sz="1500" dirty="0"/>
          </a:p>
        </p:txBody>
      </p:sp>
    </p:spTree>
    <p:extLst>
      <p:ext uri="{BB962C8B-B14F-4D97-AF65-F5344CB8AC3E}">
        <p14:creationId xmlns:p14="http://schemas.microsoft.com/office/powerpoint/2010/main" val="405518877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85900" y="141685"/>
            <a:ext cx="6172200" cy="270272"/>
          </a:xfrm>
        </p:spPr>
        <p:txBody>
          <a:bodyPr/>
          <a:lstStyle/>
          <a:p>
            <a:r>
              <a:rPr lang="en-US" altLang="zh-CN"/>
              <a:t>Wind-driven Circulation </a:t>
            </a:r>
            <a:endParaRPr lang="zh-CN" altLang="en-US"/>
          </a:p>
        </p:txBody>
      </p:sp>
      <p:sp>
        <p:nvSpPr>
          <p:cNvPr id="27651" name="Rectangle 3"/>
          <p:cNvSpPr>
            <a:spLocks noGrp="1" noChangeArrowheads="1"/>
          </p:cNvSpPr>
          <p:nvPr>
            <p:ph type="body" idx="1"/>
          </p:nvPr>
        </p:nvSpPr>
        <p:spPr>
          <a:xfrm>
            <a:off x="504000" y="792000"/>
            <a:ext cx="8136000" cy="2643846"/>
          </a:xfrm>
        </p:spPr>
        <p:txBody>
          <a:bodyPr/>
          <a:lstStyle/>
          <a:p>
            <a:pPr>
              <a:lnSpc>
                <a:spcPct val="150000"/>
              </a:lnSpc>
              <a:spcBef>
                <a:spcPts val="450"/>
              </a:spcBef>
            </a:pPr>
            <a:r>
              <a:rPr lang="en-US" altLang="zh-CN" sz="1800" dirty="0"/>
              <a:t>The primary originators of the theories </a:t>
            </a:r>
          </a:p>
          <a:p>
            <a:pPr lvl="1">
              <a:lnSpc>
                <a:spcPct val="150000"/>
              </a:lnSpc>
              <a:spcBef>
                <a:spcPts val="450"/>
              </a:spcBef>
            </a:pPr>
            <a:r>
              <a:rPr lang="en-US" altLang="zh-CN" sz="1500" dirty="0" err="1">
                <a:solidFill>
                  <a:srgbClr val="FF0000"/>
                </a:solidFill>
              </a:rPr>
              <a:t>Harald</a:t>
            </a:r>
            <a:r>
              <a:rPr lang="en-US" altLang="zh-CN" sz="1500" dirty="0">
                <a:solidFill>
                  <a:srgbClr val="FF0000"/>
                </a:solidFill>
              </a:rPr>
              <a:t> Sverdrup </a:t>
            </a:r>
            <a:r>
              <a:rPr lang="en-US" altLang="zh-CN" sz="1500" dirty="0"/>
              <a:t>(</a:t>
            </a:r>
            <a:r>
              <a:rPr lang="en-US" altLang="zh-CN" sz="1500" dirty="0">
                <a:solidFill>
                  <a:srgbClr val="FF0000"/>
                </a:solidFill>
              </a:rPr>
              <a:t>1947</a:t>
            </a:r>
            <a:r>
              <a:rPr lang="en-US" altLang="zh-CN" sz="1500" dirty="0"/>
              <a:t>) first explained the mid-ocean vorticity balance, created by variations in Ekman transport, that creates what we now call the "Sverdrup interior" solution. </a:t>
            </a:r>
          </a:p>
          <a:p>
            <a:pPr lvl="1">
              <a:lnSpc>
                <a:spcPct val="150000"/>
              </a:lnSpc>
              <a:spcBef>
                <a:spcPts val="450"/>
              </a:spcBef>
            </a:pPr>
            <a:r>
              <a:rPr lang="en-US" altLang="zh-CN" sz="1500" dirty="0">
                <a:solidFill>
                  <a:srgbClr val="FF0000"/>
                </a:solidFill>
              </a:rPr>
              <a:t>Henry </a:t>
            </a:r>
            <a:r>
              <a:rPr lang="en-US" altLang="zh-CN" sz="1500" dirty="0" err="1">
                <a:solidFill>
                  <a:srgbClr val="FF0000"/>
                </a:solidFill>
              </a:rPr>
              <a:t>Stommel</a:t>
            </a:r>
            <a:r>
              <a:rPr lang="en-US" altLang="zh-CN" sz="1500" dirty="0">
                <a:solidFill>
                  <a:srgbClr val="FF0000"/>
                </a:solidFill>
              </a:rPr>
              <a:t> </a:t>
            </a:r>
            <a:r>
              <a:rPr lang="en-US" altLang="zh-CN" sz="1500" dirty="0"/>
              <a:t>(</a:t>
            </a:r>
            <a:r>
              <a:rPr lang="en-US" altLang="zh-CN" sz="1500" dirty="0">
                <a:solidFill>
                  <a:srgbClr val="FF0000"/>
                </a:solidFill>
              </a:rPr>
              <a:t>1948</a:t>
            </a:r>
            <a:r>
              <a:rPr lang="en-US" altLang="zh-CN" sz="1500" dirty="0"/>
              <a:t>) and </a:t>
            </a:r>
            <a:r>
              <a:rPr lang="en-US" altLang="zh-CN" sz="1500" dirty="0">
                <a:solidFill>
                  <a:srgbClr val="FF0000"/>
                </a:solidFill>
              </a:rPr>
              <a:t>Walter </a:t>
            </a:r>
            <a:r>
              <a:rPr lang="en-US" altLang="zh-CN" sz="1500" dirty="0" err="1">
                <a:solidFill>
                  <a:srgbClr val="FF0000"/>
                </a:solidFill>
              </a:rPr>
              <a:t>Munk</a:t>
            </a:r>
            <a:r>
              <a:rPr lang="en-US" altLang="zh-CN" sz="1500" dirty="0">
                <a:solidFill>
                  <a:srgbClr val="FF0000"/>
                </a:solidFill>
              </a:rPr>
              <a:t> (1950) </a:t>
            </a:r>
            <a:r>
              <a:rPr lang="en-US" altLang="zh-CN" sz="1500" dirty="0"/>
              <a:t>provided the first (frictional) explanations for the western boundary currents themselves.</a:t>
            </a:r>
          </a:p>
          <a:p>
            <a:pPr lvl="1">
              <a:lnSpc>
                <a:spcPct val="150000"/>
              </a:lnSpc>
              <a:spcBef>
                <a:spcPts val="450"/>
              </a:spcBef>
            </a:pPr>
            <a:r>
              <a:rPr lang="en-US" altLang="zh-CN" sz="1500" dirty="0">
                <a:solidFill>
                  <a:srgbClr val="FF0000"/>
                </a:solidFill>
              </a:rPr>
              <a:t>Nicholas </a:t>
            </a:r>
            <a:r>
              <a:rPr lang="en-US" altLang="zh-CN" sz="1500" dirty="0" err="1">
                <a:solidFill>
                  <a:srgbClr val="FF0000"/>
                </a:solidFill>
              </a:rPr>
              <a:t>Fofonoff</a:t>
            </a:r>
            <a:r>
              <a:rPr lang="en-US" altLang="zh-CN" sz="1500" dirty="0">
                <a:solidFill>
                  <a:srgbClr val="FF0000"/>
                </a:solidFill>
              </a:rPr>
              <a:t> </a:t>
            </a:r>
            <a:r>
              <a:rPr lang="en-US" altLang="zh-CN" sz="1500" dirty="0"/>
              <a:t>(</a:t>
            </a:r>
            <a:r>
              <a:rPr lang="en-US" altLang="zh-CN" sz="1500" dirty="0">
                <a:solidFill>
                  <a:srgbClr val="FF0000"/>
                </a:solidFill>
              </a:rPr>
              <a:t>1954</a:t>
            </a:r>
            <a:r>
              <a:rPr lang="en-US" altLang="zh-CN" sz="1500" dirty="0"/>
              <a:t>) showed how very different the circulation would be without friction. </a:t>
            </a:r>
            <a:endParaRPr lang="zh-CN" altLang="en-US" sz="1500" dirty="0"/>
          </a:p>
        </p:txBody>
      </p:sp>
    </p:spTree>
    <p:extLst>
      <p:ext uri="{BB962C8B-B14F-4D97-AF65-F5344CB8AC3E}">
        <p14:creationId xmlns:p14="http://schemas.microsoft.com/office/powerpoint/2010/main" val="244800315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656160" y="86917"/>
            <a:ext cx="5829300" cy="325040"/>
          </a:xfrm>
        </p:spPr>
        <p:txBody>
          <a:bodyPr/>
          <a:lstStyle/>
          <a:p>
            <a:r>
              <a:rPr lang="en-US" altLang="zh-CN"/>
              <a:t>Sverdrup Balance</a:t>
            </a:r>
          </a:p>
        </p:txBody>
      </p:sp>
      <p:pic>
        <p:nvPicPr>
          <p:cNvPr id="28675" name="Picture 3" descr="chapter8_fig30_ldt"/>
          <p:cNvPicPr>
            <a:picLocks noChangeAspect="1" noChangeArrowheads="1"/>
          </p:cNvPicPr>
          <p:nvPr/>
        </p:nvPicPr>
        <p:blipFill>
          <a:blip r:embed="rId3" cstate="print"/>
          <a:srcRect/>
          <a:stretch>
            <a:fillRect/>
          </a:stretch>
        </p:blipFill>
        <p:spPr bwMode="auto">
          <a:xfrm>
            <a:off x="611560" y="699542"/>
            <a:ext cx="3193256" cy="3333750"/>
          </a:xfrm>
          <a:prstGeom prst="rect">
            <a:avLst/>
          </a:prstGeom>
          <a:noFill/>
          <a:ln w="9525">
            <a:noFill/>
            <a:miter lim="800000"/>
            <a:headEnd/>
            <a:tailEnd/>
          </a:ln>
        </p:spPr>
      </p:pic>
      <p:sp>
        <p:nvSpPr>
          <p:cNvPr id="31748" name="Text Box 4"/>
          <p:cNvSpPr txBox="1">
            <a:spLocks noChangeArrowheads="1"/>
          </p:cNvSpPr>
          <p:nvPr/>
        </p:nvSpPr>
        <p:spPr bwMode="auto">
          <a:xfrm>
            <a:off x="3995936" y="915566"/>
            <a:ext cx="4824536" cy="2508892"/>
          </a:xfrm>
          <a:prstGeom prst="rect">
            <a:avLst/>
          </a:prstGeom>
          <a:noFill/>
          <a:ln w="9525">
            <a:noFill/>
            <a:miter lim="800000"/>
            <a:headEnd/>
            <a:tailEnd/>
          </a:ln>
        </p:spPr>
        <p:txBody>
          <a:bodyPr wrap="square">
            <a:spAutoFit/>
          </a:bodyPr>
          <a:lstStyle/>
          <a:p>
            <a:pPr marL="264319" indent="-264319" eaLnBrk="0" hangingPunct="0">
              <a:lnSpc>
                <a:spcPct val="150000"/>
              </a:lnSpc>
              <a:spcBef>
                <a:spcPct val="50000"/>
              </a:spcBef>
              <a:buClr>
                <a:schemeClr val="accent1"/>
              </a:buClr>
              <a:buSzPct val="75000"/>
              <a:buFont typeface="Wingdings" pitchFamily="2" charset="2"/>
              <a:buChar char="n"/>
              <a:defRPr/>
            </a:pPr>
            <a:r>
              <a:rPr lang="en-US" altLang="zh-CN" sz="1600" b="0" dirty="0">
                <a:solidFill>
                  <a:srgbClr val="0000FF"/>
                </a:solidFill>
                <a:latin typeface="+mn-lt"/>
              </a:rPr>
              <a:t>Wind causes Ekman transport and convergence</a:t>
            </a:r>
          </a:p>
          <a:p>
            <a:pPr marL="264319" indent="-264319" eaLnBrk="0" hangingPunct="0">
              <a:lnSpc>
                <a:spcPct val="150000"/>
              </a:lnSpc>
              <a:spcBef>
                <a:spcPct val="50000"/>
              </a:spcBef>
              <a:buClr>
                <a:schemeClr val="accent1"/>
              </a:buClr>
              <a:buSzPct val="75000"/>
              <a:buFont typeface="Wingdings" pitchFamily="2" charset="2"/>
              <a:buChar char="n"/>
              <a:defRPr/>
            </a:pPr>
            <a:r>
              <a:rPr lang="en-US" altLang="zh-CN" sz="1600" b="0" dirty="0">
                <a:solidFill>
                  <a:srgbClr val="0000FF"/>
                </a:solidFill>
                <a:latin typeface="+mn-lt"/>
              </a:rPr>
              <a:t>Ekman pumping provides squashing or stretching.</a:t>
            </a:r>
          </a:p>
          <a:p>
            <a:pPr marL="264319" indent="-264319" eaLnBrk="0" hangingPunct="0">
              <a:lnSpc>
                <a:spcPct val="150000"/>
              </a:lnSpc>
              <a:spcBef>
                <a:spcPct val="50000"/>
              </a:spcBef>
              <a:buClr>
                <a:schemeClr val="accent1"/>
              </a:buClr>
              <a:buSzPct val="75000"/>
              <a:buFont typeface="Wingdings" pitchFamily="2" charset="2"/>
              <a:buChar char="n"/>
              <a:defRPr/>
            </a:pPr>
            <a:r>
              <a:rPr lang="en-US" altLang="zh-CN" sz="1600" b="0" dirty="0">
                <a:solidFill>
                  <a:srgbClr val="0000FF"/>
                </a:solidFill>
                <a:latin typeface="+mn-lt"/>
              </a:rPr>
              <a:t>Water columns must respond, either through change in relative vorticity or change in planetary vorticity (latitude).  They do not spin up in place, but rather change latitude.</a:t>
            </a:r>
          </a:p>
        </p:txBody>
      </p:sp>
      <p:sp>
        <p:nvSpPr>
          <p:cNvPr id="31749" name="Text Box 5"/>
          <p:cNvSpPr txBox="1">
            <a:spLocks noChangeArrowheads="1"/>
          </p:cNvSpPr>
          <p:nvPr/>
        </p:nvSpPr>
        <p:spPr bwMode="auto">
          <a:xfrm>
            <a:off x="2411760" y="3660906"/>
            <a:ext cx="6301208" cy="400110"/>
          </a:xfrm>
          <a:prstGeom prst="rect">
            <a:avLst/>
          </a:prstGeom>
          <a:noFill/>
          <a:ln w="9525">
            <a:noFill/>
            <a:miter lim="800000"/>
            <a:headEnd/>
            <a:tailEnd/>
          </a:ln>
        </p:spPr>
        <p:txBody>
          <a:bodyPr wrap="square">
            <a:spAutoFit/>
          </a:bodyPr>
          <a:lstStyle/>
          <a:p>
            <a:pPr algn="ctr" eaLnBrk="0" hangingPunct="0">
              <a:spcBef>
                <a:spcPct val="50000"/>
              </a:spcBef>
              <a:defRPr/>
            </a:pPr>
            <a:r>
              <a:rPr lang="en-US" altLang="zh-CN" sz="2000" b="0" dirty="0">
                <a:solidFill>
                  <a:srgbClr val="FF0000"/>
                </a:solidFill>
                <a:latin typeface="+mn-lt"/>
              </a:rPr>
              <a:t>Squashing </a:t>
            </a:r>
            <a:r>
              <a:rPr lang="en-US" altLang="zh-CN" sz="2000" b="0" dirty="0">
                <a:solidFill>
                  <a:srgbClr val="FF0000"/>
                </a:solidFill>
                <a:latin typeface="+mn-lt"/>
                <a:sym typeface="Wingdings" panose="05000000000000000000" pitchFamily="2" charset="2"/>
              </a:rPr>
              <a:t></a:t>
            </a:r>
            <a:r>
              <a:rPr lang="en-US" altLang="zh-CN" sz="2000" b="0" dirty="0">
                <a:solidFill>
                  <a:srgbClr val="FF0000"/>
                </a:solidFill>
                <a:latin typeface="+mn-lt"/>
              </a:rPr>
              <a:t> equatorward       Stretching </a:t>
            </a:r>
            <a:r>
              <a:rPr lang="en-US" altLang="zh-CN" sz="2000" b="0" dirty="0">
                <a:solidFill>
                  <a:srgbClr val="FF0000"/>
                </a:solidFill>
                <a:latin typeface="+mn-lt"/>
                <a:sym typeface="Wingdings" panose="05000000000000000000" pitchFamily="2" charset="2"/>
              </a:rPr>
              <a:t> </a:t>
            </a:r>
            <a:r>
              <a:rPr lang="en-US" altLang="zh-CN" sz="2000" b="0" dirty="0">
                <a:solidFill>
                  <a:srgbClr val="FF0000"/>
                </a:solidFill>
                <a:latin typeface="+mn-lt"/>
              </a:rPr>
              <a:t>poleward</a:t>
            </a:r>
          </a:p>
        </p:txBody>
      </p:sp>
    </p:spTree>
    <p:extLst>
      <p:ext uri="{BB962C8B-B14F-4D97-AF65-F5344CB8AC3E}">
        <p14:creationId xmlns:p14="http://schemas.microsoft.com/office/powerpoint/2010/main" val="259801773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141685"/>
            <a:ext cx="6172200" cy="270272"/>
          </a:xfrm>
        </p:spPr>
        <p:txBody>
          <a:bodyPr/>
          <a:lstStyle/>
          <a:p>
            <a:r>
              <a:rPr lang="en-US" altLang="zh-CN"/>
              <a:t>Ekman transport</a:t>
            </a:r>
          </a:p>
        </p:txBody>
      </p:sp>
      <mc:AlternateContent xmlns:mc="http://schemas.openxmlformats.org/markup-compatibility/2006" xmlns:a14="http://schemas.microsoft.com/office/drawing/2010/main">
        <mc:Choice Requires="a14">
          <p:sp>
            <p:nvSpPr>
              <p:cNvPr id="29699" name="Rectangle 3"/>
              <p:cNvSpPr>
                <a:spLocks noGrp="1" noChangeArrowheads="1"/>
              </p:cNvSpPr>
              <p:nvPr>
                <p:ph type="body" idx="1"/>
              </p:nvPr>
            </p:nvSpPr>
            <p:spPr>
              <a:xfrm>
                <a:off x="899592" y="792000"/>
                <a:ext cx="6048672" cy="2211798"/>
              </a:xfrm>
            </p:spPr>
            <p:txBody>
              <a:bodyPr/>
              <a:lstStyle/>
              <a:p>
                <a:pPr>
                  <a:spcBef>
                    <a:spcPts val="450"/>
                  </a:spcBef>
                </a:pPr>
                <a:r>
                  <a:rPr lang="en-US" altLang="zh-CN" sz="1800" dirty="0">
                    <a:sym typeface="Symbol" pitchFamily="18" charset="2"/>
                  </a:rPr>
                  <a:t>Integration for the whole Ekman layer:</a:t>
                </a:r>
              </a:p>
              <a:p>
                <a:pPr marL="342900" lvl="1" indent="0">
                  <a:lnSpc>
                    <a:spcPct val="150000"/>
                  </a:lnSpc>
                  <a:spcBef>
                    <a:spcPts val="450"/>
                  </a:spcBef>
                  <a:buNone/>
                </a:pPr>
                <a14:m>
                  <m:oMath xmlns:m="http://schemas.openxmlformats.org/officeDocument/2006/math">
                    <m:sSub>
                      <m:sSubPr>
                        <m:ctrlPr>
                          <a:rPr lang="en-US" altLang="zh-CN" sz="2000" i="1">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𝑉</m:t>
                        </m:r>
                      </m:e>
                      <m:sub>
                        <m:r>
                          <a:rPr lang="en-US" altLang="zh-CN" sz="2000" i="1">
                            <a:solidFill>
                              <a:srgbClr val="FF0000"/>
                            </a:solidFill>
                            <a:latin typeface="Cambria Math" panose="02040503050406030204" pitchFamily="18" charset="0"/>
                          </a:rPr>
                          <m:t>𝐸</m:t>
                        </m:r>
                      </m:sub>
                    </m:sSub>
                    <m:r>
                      <a:rPr lang="en-US" altLang="zh-CN" sz="2000" i="1">
                        <a:solidFill>
                          <a:srgbClr val="FF0000"/>
                        </a:solidFill>
                        <a:latin typeface="Cambria Math" panose="02040503050406030204" pitchFamily="18" charset="0"/>
                      </a:rPr>
                      <m:t>=−</m:t>
                    </m:r>
                    <m:f>
                      <m:fPr>
                        <m:ctrlPr>
                          <a:rPr lang="en-US" altLang="zh-CN" sz="2000" i="1">
                            <a:solidFill>
                              <a:srgbClr val="FF0000"/>
                            </a:solidFill>
                            <a:latin typeface="Cambria Math" panose="02040503050406030204" pitchFamily="18" charset="0"/>
                          </a:rPr>
                        </m:ctrlPr>
                      </m:fPr>
                      <m:num>
                        <m:r>
                          <a:rPr lang="zh-CN" altLang="en-US" sz="2000" i="1">
                            <a:solidFill>
                              <a:srgbClr val="FF0000"/>
                            </a:solidFill>
                            <a:latin typeface="Cambria Math" panose="02040503050406030204" pitchFamily="18" charset="0"/>
                          </a:rPr>
                          <m:t>𝜏</m:t>
                        </m:r>
                        <m:d>
                          <m:dPr>
                            <m:ctrlPr>
                              <a:rPr lang="en-US" altLang="zh-CN" sz="2000" i="1">
                                <a:solidFill>
                                  <a:srgbClr val="FF0000"/>
                                </a:solidFill>
                                <a:latin typeface="Cambria Math" panose="02040503050406030204" pitchFamily="18" charset="0"/>
                              </a:rPr>
                            </m:ctrlPr>
                          </m:dPr>
                          <m:e>
                            <m:r>
                              <a:rPr lang="en-US" altLang="zh-CN" sz="2000" i="1">
                                <a:solidFill>
                                  <a:srgbClr val="FF0000"/>
                                </a:solidFill>
                                <a:latin typeface="Cambria Math" panose="02040503050406030204" pitchFamily="18" charset="0"/>
                              </a:rPr>
                              <m:t>𝑥</m:t>
                            </m:r>
                          </m:e>
                        </m:d>
                      </m:num>
                      <m:den>
                        <m:r>
                          <a:rPr lang="zh-CN" altLang="en-US" sz="2000" i="1">
                            <a:solidFill>
                              <a:srgbClr val="FF0000"/>
                            </a:solidFill>
                            <a:latin typeface="Cambria Math" panose="02040503050406030204" pitchFamily="18" charset="0"/>
                          </a:rPr>
                          <m:t>𝜌</m:t>
                        </m:r>
                        <m:r>
                          <a:rPr lang="en-US" altLang="zh-CN" sz="2000" i="1">
                            <a:solidFill>
                              <a:srgbClr val="FF0000"/>
                            </a:solidFill>
                            <a:latin typeface="Cambria Math" panose="02040503050406030204" pitchFamily="18" charset="0"/>
                          </a:rPr>
                          <m:t>𝑓</m:t>
                        </m:r>
                      </m:den>
                    </m:f>
                  </m:oMath>
                </a14:m>
                <a:r>
                  <a:rPr lang="en-US" altLang="zh-CN" sz="2000" dirty="0">
                    <a:sym typeface="Symbol" pitchFamily="18" charset="2"/>
                  </a:rPr>
                  <a:t>  </a:t>
                </a:r>
                <a:r>
                  <a:rPr lang="en-US" altLang="zh-CN" sz="2000" dirty="0">
                    <a:sym typeface="Wingdings" panose="05000000000000000000" pitchFamily="2" charset="2"/>
                  </a:rPr>
                  <a:t> </a:t>
                </a:r>
                <a14:m>
                  <m:oMath xmlns:m="http://schemas.openxmlformats.org/officeDocument/2006/math">
                    <m:r>
                      <a:rPr lang="el-GR" altLang="zh-CN" sz="2000" i="1" smtClean="0">
                        <a:solidFill>
                          <a:srgbClr val="FF0000"/>
                        </a:solidFill>
                        <a:latin typeface="Cambria Math" panose="02040503050406030204" pitchFamily="18" charset="0"/>
                        <a:ea typeface="Cambria Math" panose="02040503050406030204" pitchFamily="18" charset="0"/>
                      </a:rPr>
                      <m:t>𝛽</m:t>
                    </m:r>
                    <m:sSub>
                      <m:sSubPr>
                        <m:ctrlPr>
                          <a:rPr lang="en-US" altLang="zh-CN" sz="2000" i="1">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𝑉</m:t>
                        </m:r>
                      </m:e>
                      <m:sub>
                        <m:r>
                          <a:rPr lang="en-US" altLang="zh-CN" sz="2000" i="1">
                            <a:solidFill>
                              <a:srgbClr val="FF0000"/>
                            </a:solidFill>
                            <a:latin typeface="Cambria Math" panose="02040503050406030204" pitchFamily="18" charset="0"/>
                          </a:rPr>
                          <m:t>𝐸</m:t>
                        </m:r>
                      </m:sub>
                    </m:sSub>
                    <m:r>
                      <a:rPr lang="en-US" altLang="zh-CN" sz="2000" i="1">
                        <a:solidFill>
                          <a:srgbClr val="FF0000"/>
                        </a:solidFill>
                        <a:latin typeface="Cambria Math" panose="02040503050406030204" pitchFamily="18" charset="0"/>
                      </a:rPr>
                      <m:t>=−</m:t>
                    </m:r>
                    <m:f>
                      <m:fPr>
                        <m:ctrlPr>
                          <a:rPr lang="en-US" altLang="zh-CN" sz="2000" i="1">
                            <a:solidFill>
                              <a:srgbClr val="FF0000"/>
                            </a:solidFill>
                            <a:latin typeface="Cambria Math" panose="02040503050406030204" pitchFamily="18" charset="0"/>
                          </a:rPr>
                        </m:ctrlPr>
                      </m:fPr>
                      <m:num>
                        <m:r>
                          <a:rPr lang="zh-CN" altLang="en-US" sz="2000" i="1" smtClean="0">
                            <a:solidFill>
                              <a:srgbClr val="FF0000"/>
                            </a:solidFill>
                            <a:latin typeface="Cambria Math" panose="02040503050406030204" pitchFamily="18" charset="0"/>
                          </a:rPr>
                          <m:t>𝛽</m:t>
                        </m:r>
                        <m:r>
                          <a:rPr lang="zh-CN" altLang="en-US" sz="2000" i="1">
                            <a:solidFill>
                              <a:srgbClr val="FF0000"/>
                            </a:solidFill>
                            <a:latin typeface="Cambria Math" panose="02040503050406030204" pitchFamily="18" charset="0"/>
                          </a:rPr>
                          <m:t>𝜏</m:t>
                        </m:r>
                        <m:d>
                          <m:dPr>
                            <m:ctrlPr>
                              <a:rPr lang="en-US" altLang="zh-CN" sz="2000" i="1">
                                <a:solidFill>
                                  <a:srgbClr val="FF0000"/>
                                </a:solidFill>
                                <a:latin typeface="Cambria Math" panose="02040503050406030204" pitchFamily="18" charset="0"/>
                              </a:rPr>
                            </m:ctrlPr>
                          </m:dPr>
                          <m:e>
                            <m:r>
                              <a:rPr lang="en-US" altLang="zh-CN" sz="2000" i="1">
                                <a:solidFill>
                                  <a:srgbClr val="FF0000"/>
                                </a:solidFill>
                                <a:latin typeface="Cambria Math" panose="02040503050406030204" pitchFamily="18" charset="0"/>
                              </a:rPr>
                              <m:t>𝑥</m:t>
                            </m:r>
                          </m:e>
                        </m:d>
                      </m:num>
                      <m:den>
                        <m:r>
                          <a:rPr lang="zh-CN" altLang="en-US" sz="2000" i="1">
                            <a:solidFill>
                              <a:srgbClr val="FF0000"/>
                            </a:solidFill>
                            <a:latin typeface="Cambria Math" panose="02040503050406030204" pitchFamily="18" charset="0"/>
                          </a:rPr>
                          <m:t>𝜌</m:t>
                        </m:r>
                        <m:r>
                          <a:rPr lang="en-US" altLang="zh-CN" sz="2000" i="1">
                            <a:solidFill>
                              <a:srgbClr val="FF0000"/>
                            </a:solidFill>
                            <a:latin typeface="Cambria Math" panose="02040503050406030204" pitchFamily="18" charset="0"/>
                          </a:rPr>
                          <m:t>𝑓</m:t>
                        </m:r>
                      </m:den>
                    </m:f>
                  </m:oMath>
                </a14:m>
                <a:endParaRPr lang="en-US" altLang="zh-CN" sz="2000" i="1" dirty="0">
                  <a:sym typeface="Symbol" pitchFamily="18" charset="2"/>
                </a:endParaRPr>
              </a:p>
              <a:p>
                <a:pPr marL="342900" lvl="1" indent="0">
                  <a:lnSpc>
                    <a:spcPct val="150000"/>
                  </a:lnSpc>
                  <a:spcBef>
                    <a:spcPts val="450"/>
                  </a:spcBef>
                  <a:buNone/>
                </a:pPr>
                <a14:m>
                  <m:oMathPara xmlns:m="http://schemas.openxmlformats.org/officeDocument/2006/math">
                    <m:oMathParaPr>
                      <m:jc m:val="left"/>
                    </m:oMathParaPr>
                    <m:oMath xmlns:m="http://schemas.openxmlformats.org/officeDocument/2006/math">
                      <m:sSub>
                        <m:sSubPr>
                          <m:ctrlPr>
                            <a:rPr lang="en-US" altLang="zh-CN" sz="2000" i="1">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𝑈</m:t>
                          </m:r>
                        </m:e>
                        <m:sub>
                          <m:r>
                            <a:rPr lang="en-US" altLang="zh-CN" sz="2000" i="1">
                              <a:solidFill>
                                <a:srgbClr val="FF0000"/>
                              </a:solidFill>
                              <a:latin typeface="Cambria Math" panose="02040503050406030204" pitchFamily="18" charset="0"/>
                            </a:rPr>
                            <m:t>𝐸</m:t>
                          </m:r>
                        </m:sub>
                      </m:sSub>
                      <m:r>
                        <a:rPr lang="en-US" altLang="zh-CN" sz="2000" i="1">
                          <a:solidFill>
                            <a:srgbClr val="FF0000"/>
                          </a:solidFill>
                          <a:latin typeface="Cambria Math" panose="02040503050406030204" pitchFamily="18" charset="0"/>
                        </a:rPr>
                        <m:t>=</m:t>
                      </m:r>
                      <m:f>
                        <m:fPr>
                          <m:ctrlPr>
                            <a:rPr lang="en-US" altLang="zh-CN" sz="2000" i="1">
                              <a:solidFill>
                                <a:srgbClr val="FF0000"/>
                              </a:solidFill>
                              <a:latin typeface="Cambria Math" panose="02040503050406030204" pitchFamily="18" charset="0"/>
                            </a:rPr>
                          </m:ctrlPr>
                        </m:fPr>
                        <m:num>
                          <m:r>
                            <a:rPr lang="zh-CN" altLang="en-US" sz="2000" i="1">
                              <a:solidFill>
                                <a:srgbClr val="FF0000"/>
                              </a:solidFill>
                              <a:latin typeface="Cambria Math" panose="02040503050406030204" pitchFamily="18" charset="0"/>
                            </a:rPr>
                            <m:t>𝜏</m:t>
                          </m:r>
                          <m:d>
                            <m:dPr>
                              <m:ctrlPr>
                                <a:rPr lang="en-US" altLang="zh-CN" sz="2000" i="1">
                                  <a:solidFill>
                                    <a:srgbClr val="FF0000"/>
                                  </a:solidFill>
                                  <a:latin typeface="Cambria Math" panose="02040503050406030204" pitchFamily="18" charset="0"/>
                                </a:rPr>
                              </m:ctrlPr>
                            </m:dPr>
                            <m:e>
                              <m:r>
                                <a:rPr lang="en-US" altLang="zh-CN" sz="2000" i="1">
                                  <a:solidFill>
                                    <a:srgbClr val="FF0000"/>
                                  </a:solidFill>
                                  <a:latin typeface="Cambria Math" panose="02040503050406030204" pitchFamily="18" charset="0"/>
                                </a:rPr>
                                <m:t>𝑦</m:t>
                              </m:r>
                            </m:e>
                          </m:d>
                        </m:num>
                        <m:den>
                          <m:r>
                            <a:rPr lang="zh-CN" altLang="en-US" sz="2000" i="1">
                              <a:solidFill>
                                <a:srgbClr val="FF0000"/>
                              </a:solidFill>
                              <a:latin typeface="Cambria Math" panose="02040503050406030204" pitchFamily="18" charset="0"/>
                            </a:rPr>
                            <m:t>𝜌</m:t>
                          </m:r>
                          <m:r>
                            <a:rPr lang="en-US" altLang="zh-CN" sz="2000" i="1">
                              <a:solidFill>
                                <a:srgbClr val="FF0000"/>
                              </a:solidFill>
                              <a:latin typeface="Cambria Math" panose="02040503050406030204" pitchFamily="18" charset="0"/>
                            </a:rPr>
                            <m:t>𝑓</m:t>
                          </m:r>
                        </m:den>
                      </m:f>
                      <m:r>
                        <a:rPr lang="en-US" altLang="zh-CN" sz="2000" b="0" i="1" smtClean="0">
                          <a:solidFill>
                            <a:srgbClr val="FF0000"/>
                          </a:solidFill>
                          <a:latin typeface="Cambria Math" panose="02040503050406030204" pitchFamily="18" charset="0"/>
                        </a:rPr>
                        <m:t>  </m:t>
                      </m:r>
                    </m:oMath>
                  </m:oMathPara>
                </a14:m>
                <a:endParaRPr lang="en-US" altLang="zh-CN" sz="2000" dirty="0">
                  <a:sym typeface="Symbol" pitchFamily="18" charset="2"/>
                </a:endParaRPr>
              </a:p>
              <a:p>
                <a:pPr>
                  <a:spcBef>
                    <a:spcPts val="450"/>
                  </a:spcBef>
                </a:pPr>
                <a:endParaRPr lang="en-US" altLang="zh-CN" dirty="0">
                  <a:sym typeface="Symbol" pitchFamily="18" charset="2"/>
                </a:endParaRPr>
              </a:p>
              <a:p>
                <a:pPr>
                  <a:spcBef>
                    <a:spcPts val="450"/>
                  </a:spcBef>
                </a:pPr>
                <a:endParaRPr lang="en-US" altLang="zh-CN" sz="2100" dirty="0">
                  <a:sym typeface="Symbol" pitchFamily="18" charset="2"/>
                </a:endParaRPr>
              </a:p>
            </p:txBody>
          </p:sp>
        </mc:Choice>
        <mc:Fallback xmlns="">
          <p:sp>
            <p:nvSpPr>
              <p:cNvPr id="29699" name="Rectangle 3"/>
              <p:cNvSpPr>
                <a:spLocks noGrp="1" noRot="1" noChangeAspect="1" noMove="1" noResize="1" noEditPoints="1" noAdjustHandles="1" noChangeArrowheads="1" noChangeShapeType="1" noTextEdit="1"/>
              </p:cNvSpPr>
              <p:nvPr>
                <p:ph type="body" idx="1"/>
              </p:nvPr>
            </p:nvSpPr>
            <p:spPr>
              <a:xfrm>
                <a:off x="899592" y="792000"/>
                <a:ext cx="6048672" cy="2211798"/>
              </a:xfrm>
              <a:blipFill>
                <a:blip r:embed="rId2"/>
                <a:stretch>
                  <a:fillRect t="-165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8520635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85900" y="141685"/>
            <a:ext cx="6172200" cy="270272"/>
          </a:xfrm>
        </p:spPr>
        <p:txBody>
          <a:bodyPr/>
          <a:lstStyle/>
          <a:p>
            <a:r>
              <a:rPr lang="en-US" altLang="zh-CN"/>
              <a:t>Geostrophic Balance</a:t>
            </a:r>
          </a:p>
        </p:txBody>
      </p:sp>
      <mc:AlternateContent xmlns:mc="http://schemas.openxmlformats.org/markup-compatibility/2006" xmlns:a14="http://schemas.microsoft.com/office/drawing/2010/main">
        <mc:Choice Requires="a14">
          <p:sp>
            <p:nvSpPr>
              <p:cNvPr id="30723" name="Rectangle 3"/>
              <p:cNvSpPr>
                <a:spLocks noGrp="1" noChangeArrowheads="1"/>
              </p:cNvSpPr>
              <p:nvPr>
                <p:ph type="body" idx="1"/>
              </p:nvPr>
            </p:nvSpPr>
            <p:spPr>
              <a:xfrm>
                <a:off x="966416" y="792000"/>
                <a:ext cx="7277992" cy="3579950"/>
              </a:xfrm>
            </p:spPr>
            <p:txBody>
              <a:bodyPr/>
              <a:lstStyle/>
              <a:p>
                <a:pPr>
                  <a:spcBef>
                    <a:spcPts val="450"/>
                  </a:spcBef>
                </a:pPr>
                <a:r>
                  <a:rPr lang="en-US" altLang="zh-CN" sz="1800" dirty="0"/>
                  <a:t>From the </a:t>
                </a:r>
                <a:r>
                  <a:rPr lang="en-US" altLang="zh-CN" sz="1800" dirty="0">
                    <a:solidFill>
                      <a:srgbClr val="FF0000"/>
                    </a:solidFill>
                  </a:rPr>
                  <a:t>geostrophic</a:t>
                </a:r>
                <a:r>
                  <a:rPr lang="en-US" altLang="zh-CN" sz="1800" dirty="0"/>
                  <a:t> equations of motion. It is:</a:t>
                </a:r>
              </a:p>
              <a:p>
                <a:pPr marL="342900" lvl="1" indent="0">
                  <a:spcBef>
                    <a:spcPts val="450"/>
                  </a:spcBef>
                  <a:buNone/>
                </a:pPr>
                <a14:m>
                  <m:oMathPara xmlns:m="http://schemas.openxmlformats.org/officeDocument/2006/math">
                    <m:oMathParaPr>
                      <m:jc m:val="centerGroup"/>
                    </m:oMathParaPr>
                    <m:oMath xmlns:m="http://schemas.openxmlformats.org/officeDocument/2006/math">
                      <m:r>
                        <a:rPr lang="en-US" altLang="zh-CN" sz="1800" b="0" i="1" smtClean="0">
                          <a:solidFill>
                            <a:srgbClr val="FF0000"/>
                          </a:solidFill>
                          <a:latin typeface="Cambria Math" panose="02040503050406030204" pitchFamily="18" charset="0"/>
                          <a:ea typeface="Cambria Math" panose="02040503050406030204" pitchFamily="18" charset="0"/>
                        </a:rPr>
                        <m:t>𝑓</m:t>
                      </m:r>
                      <m:d>
                        <m:dPr>
                          <m:ctrlPr>
                            <a:rPr lang="en-US" altLang="zh-CN" sz="1800" i="1">
                              <a:solidFill>
                                <a:srgbClr val="FF0000"/>
                              </a:solidFill>
                              <a:latin typeface="Cambria Math" panose="02040503050406030204" pitchFamily="18" charset="0"/>
                              <a:ea typeface="Cambria Math" panose="02040503050406030204" pitchFamily="18" charset="0"/>
                            </a:rPr>
                          </m:ctrlPr>
                        </m:dPr>
                        <m:e>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sSub>
                                <m:sSubPr>
                                  <m:ctrlPr>
                                    <a:rPr lang="en-US" altLang="zh-CN" sz="1800" i="1" smtClean="0">
                                      <a:solidFill>
                                        <a:srgbClr val="FF0000"/>
                                      </a:solidFill>
                                      <a:latin typeface="Cambria Math" panose="02040503050406030204" pitchFamily="18" charset="0"/>
                                      <a:ea typeface="Cambria Math" panose="02040503050406030204" pitchFamily="18" charset="0"/>
                                    </a:rPr>
                                  </m:ctrlPr>
                                </m:sSubPr>
                                <m:e>
                                  <m:r>
                                    <a:rPr lang="en-US" altLang="zh-CN" sz="1800" b="0" i="1" smtClean="0">
                                      <a:solidFill>
                                        <a:srgbClr val="FF0000"/>
                                      </a:solidFill>
                                      <a:latin typeface="Cambria Math" panose="02040503050406030204" pitchFamily="18" charset="0"/>
                                      <a:ea typeface="Cambria Math" panose="02040503050406030204" pitchFamily="18" charset="0"/>
                                    </a:rPr>
                                    <m:t>𝑢</m:t>
                                  </m:r>
                                </m:e>
                                <m:sub>
                                  <m:r>
                                    <a:rPr lang="en-US" altLang="zh-CN" sz="1800" b="0" i="1" smtClean="0">
                                      <a:solidFill>
                                        <a:srgbClr val="FF0000"/>
                                      </a:solidFill>
                                      <a:latin typeface="Cambria Math" panose="02040503050406030204" pitchFamily="18" charset="0"/>
                                      <a:ea typeface="Cambria Math" panose="02040503050406030204" pitchFamily="18" charset="0"/>
                                    </a:rPr>
                                    <m:t>𝑔</m:t>
                                  </m:r>
                                </m:sub>
                              </m:sSub>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𝑥</m:t>
                              </m:r>
                            </m:den>
                          </m:f>
                          <m:r>
                            <a:rPr lang="en-US" altLang="zh-CN" sz="1800" b="0" i="1" smtClean="0">
                              <a:solidFill>
                                <a:srgbClr val="FF0000"/>
                              </a:solidFill>
                              <a:latin typeface="Cambria Math" panose="02040503050406030204" pitchFamily="18" charset="0"/>
                              <a:ea typeface="Cambria Math" panose="02040503050406030204" pitchFamily="18" charset="0"/>
                            </a:rPr>
                            <m:t>+</m:t>
                          </m:r>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sSub>
                                <m:sSubPr>
                                  <m:ctrlPr>
                                    <a:rPr lang="en-US" altLang="zh-CN" sz="1800" i="1">
                                      <a:solidFill>
                                        <a:srgbClr val="FF0000"/>
                                      </a:solidFill>
                                      <a:latin typeface="Cambria Math" panose="02040503050406030204" pitchFamily="18" charset="0"/>
                                      <a:ea typeface="Cambria Math" panose="02040503050406030204" pitchFamily="18" charset="0"/>
                                    </a:rPr>
                                  </m:ctrlPr>
                                </m:sSubPr>
                                <m:e>
                                  <m:r>
                                    <a:rPr lang="en-US" altLang="zh-CN" sz="1800" b="0" i="1" smtClean="0">
                                      <a:solidFill>
                                        <a:srgbClr val="FF0000"/>
                                      </a:solidFill>
                                      <a:latin typeface="Cambria Math" panose="02040503050406030204" pitchFamily="18" charset="0"/>
                                      <a:ea typeface="Cambria Math" panose="02040503050406030204" pitchFamily="18" charset="0"/>
                                    </a:rPr>
                                    <m:t>𝑣</m:t>
                                  </m:r>
                                </m:e>
                                <m:sub>
                                  <m:r>
                                    <a:rPr lang="en-US" altLang="zh-CN" sz="1800" i="1">
                                      <a:solidFill>
                                        <a:srgbClr val="FF0000"/>
                                      </a:solidFill>
                                      <a:latin typeface="Cambria Math" panose="02040503050406030204" pitchFamily="18" charset="0"/>
                                      <a:ea typeface="Cambria Math" panose="02040503050406030204" pitchFamily="18" charset="0"/>
                                    </a:rPr>
                                    <m:t>𝑔</m:t>
                                  </m:r>
                                </m:sub>
                              </m:sSub>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𝑦</m:t>
                              </m:r>
                            </m:den>
                          </m:f>
                        </m:e>
                      </m:d>
                      <m:r>
                        <a:rPr lang="en-US" altLang="zh-CN" sz="1800" b="0" i="1" smtClean="0">
                          <a:solidFill>
                            <a:srgbClr val="FF0000"/>
                          </a:solidFill>
                          <a:latin typeface="Cambria Math" panose="02040503050406030204" pitchFamily="18" charset="0"/>
                          <a:ea typeface="Cambria Math" panose="02040503050406030204" pitchFamily="18" charset="0"/>
                        </a:rPr>
                        <m:t>+</m:t>
                      </m:r>
                      <m:r>
                        <a:rPr lang="zh-CN" altLang="en-US" sz="1800" b="0" i="1" smtClean="0">
                          <a:solidFill>
                            <a:srgbClr val="FF0000"/>
                          </a:solidFill>
                          <a:latin typeface="Cambria Math" panose="02040503050406030204" pitchFamily="18" charset="0"/>
                          <a:ea typeface="Cambria Math" panose="02040503050406030204" pitchFamily="18" charset="0"/>
                        </a:rPr>
                        <m:t>𝛽</m:t>
                      </m:r>
                      <m:sSub>
                        <m:sSubPr>
                          <m:ctrlPr>
                            <a:rPr lang="en-US" altLang="zh-CN" sz="1800" i="1">
                              <a:solidFill>
                                <a:srgbClr val="FF0000"/>
                              </a:solidFill>
                              <a:latin typeface="Cambria Math" panose="02040503050406030204" pitchFamily="18" charset="0"/>
                              <a:ea typeface="Cambria Math" panose="02040503050406030204" pitchFamily="18" charset="0"/>
                            </a:rPr>
                          </m:ctrlPr>
                        </m:sSubPr>
                        <m:e>
                          <m:r>
                            <a:rPr lang="en-US" altLang="zh-CN" sz="1800" i="1">
                              <a:solidFill>
                                <a:srgbClr val="FF0000"/>
                              </a:solidFill>
                              <a:latin typeface="Cambria Math" panose="02040503050406030204" pitchFamily="18" charset="0"/>
                              <a:ea typeface="Cambria Math" panose="02040503050406030204" pitchFamily="18" charset="0"/>
                            </a:rPr>
                            <m:t>𝑣</m:t>
                          </m:r>
                        </m:e>
                        <m:sub>
                          <m:r>
                            <a:rPr lang="en-US" altLang="zh-CN" sz="1800" i="1">
                              <a:solidFill>
                                <a:srgbClr val="FF0000"/>
                              </a:solidFill>
                              <a:latin typeface="Cambria Math" panose="02040503050406030204" pitchFamily="18" charset="0"/>
                              <a:ea typeface="Cambria Math" panose="02040503050406030204" pitchFamily="18" charset="0"/>
                            </a:rPr>
                            <m:t>𝑔</m:t>
                          </m:r>
                        </m:sub>
                      </m:sSub>
                      <m:r>
                        <a:rPr lang="en-US" altLang="zh-CN" sz="1800" b="0" i="1" smtClean="0">
                          <a:solidFill>
                            <a:srgbClr val="FF0000"/>
                          </a:solidFill>
                          <a:latin typeface="Cambria Math" panose="02040503050406030204" pitchFamily="18" charset="0"/>
                          <a:ea typeface="Cambria Math" panose="02040503050406030204" pitchFamily="18" charset="0"/>
                        </a:rPr>
                        <m:t>=0</m:t>
                      </m:r>
                    </m:oMath>
                  </m:oMathPara>
                </a14:m>
                <a:endParaRPr lang="en-US" altLang="zh-CN" sz="1800" dirty="0"/>
              </a:p>
              <a:p>
                <a:pPr>
                  <a:spcBef>
                    <a:spcPts val="450"/>
                  </a:spcBef>
                </a:pPr>
                <a:r>
                  <a:rPr lang="en-US" altLang="zh-CN" sz="1800" dirty="0"/>
                  <a:t>From the continuity equation, we know that </a:t>
                </a:r>
              </a:p>
              <a:p>
                <a:pPr>
                  <a:spcBef>
                    <a:spcPts val="450"/>
                  </a:spcBef>
                </a:pPr>
                <a:endParaRPr lang="en-US" altLang="zh-CN" sz="1800" dirty="0"/>
              </a:p>
              <a:p>
                <a:pPr marL="0" indent="0">
                  <a:spcBef>
                    <a:spcPts val="450"/>
                  </a:spcBef>
                  <a:buNone/>
                </a:pPr>
                <a14:m>
                  <m:oMathPara xmlns:m="http://schemas.openxmlformats.org/officeDocument/2006/math">
                    <m:oMathParaPr>
                      <m:jc m:val="centerGroup"/>
                    </m:oMathParaPr>
                    <m:oMath xmlns:m="http://schemas.openxmlformats.org/officeDocument/2006/math">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sSub>
                            <m:sSubPr>
                              <m:ctrlPr>
                                <a:rPr lang="en-US" altLang="zh-CN" sz="1800" i="1">
                                  <a:solidFill>
                                    <a:srgbClr val="FF0000"/>
                                  </a:solidFill>
                                  <a:latin typeface="Cambria Math" panose="02040503050406030204" pitchFamily="18" charset="0"/>
                                  <a:ea typeface="Cambria Math" panose="02040503050406030204" pitchFamily="18" charset="0"/>
                                </a:rPr>
                              </m:ctrlPr>
                            </m:sSubPr>
                            <m:e>
                              <m:r>
                                <a:rPr lang="en-US" altLang="zh-CN" sz="1800" b="0" i="1" smtClean="0">
                                  <a:solidFill>
                                    <a:srgbClr val="FF0000"/>
                                  </a:solidFill>
                                  <a:latin typeface="Cambria Math" panose="02040503050406030204" pitchFamily="18" charset="0"/>
                                  <a:ea typeface="Cambria Math" panose="02040503050406030204" pitchFamily="18" charset="0"/>
                                </a:rPr>
                                <m:t>𝑢</m:t>
                              </m:r>
                            </m:e>
                            <m:sub>
                              <m:r>
                                <a:rPr lang="en-US" altLang="zh-CN" sz="1800" i="1">
                                  <a:solidFill>
                                    <a:srgbClr val="FF0000"/>
                                  </a:solidFill>
                                  <a:latin typeface="Cambria Math" panose="02040503050406030204" pitchFamily="18" charset="0"/>
                                  <a:ea typeface="Cambria Math" panose="02040503050406030204" pitchFamily="18" charset="0"/>
                                </a:rPr>
                                <m:t>𝑔</m:t>
                              </m:r>
                            </m:sub>
                          </m:sSub>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𝑥</m:t>
                          </m:r>
                        </m:den>
                      </m:f>
                      <m:r>
                        <a:rPr lang="en-US" altLang="zh-CN" sz="1800" i="1">
                          <a:solidFill>
                            <a:srgbClr val="FF0000"/>
                          </a:solidFill>
                          <a:latin typeface="Cambria Math" panose="02040503050406030204" pitchFamily="18" charset="0"/>
                          <a:ea typeface="Cambria Math" panose="02040503050406030204" pitchFamily="18" charset="0"/>
                        </a:rPr>
                        <m:t>+</m:t>
                      </m:r>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sSub>
                            <m:sSubPr>
                              <m:ctrlPr>
                                <a:rPr lang="en-US" altLang="zh-CN" sz="1800" i="1">
                                  <a:solidFill>
                                    <a:srgbClr val="FF0000"/>
                                  </a:solidFill>
                                  <a:latin typeface="Cambria Math" panose="02040503050406030204" pitchFamily="18" charset="0"/>
                                  <a:ea typeface="Cambria Math" panose="02040503050406030204" pitchFamily="18" charset="0"/>
                                </a:rPr>
                              </m:ctrlPr>
                            </m:sSubPr>
                            <m:e>
                              <m:r>
                                <a:rPr lang="en-US" altLang="zh-CN" sz="1800" i="1">
                                  <a:solidFill>
                                    <a:srgbClr val="FF0000"/>
                                  </a:solidFill>
                                  <a:latin typeface="Cambria Math" panose="02040503050406030204" pitchFamily="18" charset="0"/>
                                  <a:ea typeface="Cambria Math" panose="02040503050406030204" pitchFamily="18" charset="0"/>
                                </a:rPr>
                                <m:t>𝑣</m:t>
                              </m:r>
                            </m:e>
                            <m:sub>
                              <m:r>
                                <a:rPr lang="en-US" altLang="zh-CN" sz="1800" i="1">
                                  <a:solidFill>
                                    <a:srgbClr val="FF0000"/>
                                  </a:solidFill>
                                  <a:latin typeface="Cambria Math" panose="02040503050406030204" pitchFamily="18" charset="0"/>
                                  <a:ea typeface="Cambria Math" panose="02040503050406030204" pitchFamily="18" charset="0"/>
                                </a:rPr>
                                <m:t>𝑔</m:t>
                              </m:r>
                            </m:sub>
                          </m:sSub>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𝑦</m:t>
                          </m:r>
                        </m:den>
                      </m:f>
                      <m:r>
                        <a:rPr lang="en-US" altLang="zh-CN" sz="1800" i="1">
                          <a:solidFill>
                            <a:srgbClr val="FF0000"/>
                          </a:solidFill>
                          <a:latin typeface="Cambria Math" panose="02040503050406030204" pitchFamily="18" charset="0"/>
                          <a:ea typeface="Cambria Math" panose="02040503050406030204" pitchFamily="18" charset="0"/>
                        </a:rPr>
                        <m:t>+</m:t>
                      </m:r>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𝑤</m:t>
                          </m:r>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𝑧</m:t>
                          </m:r>
                        </m:den>
                      </m:f>
                      <m:r>
                        <a:rPr lang="en-US" altLang="zh-CN" sz="1800" i="1">
                          <a:solidFill>
                            <a:srgbClr val="FF0000"/>
                          </a:solidFill>
                          <a:latin typeface="Cambria Math" panose="02040503050406030204" pitchFamily="18" charset="0"/>
                          <a:ea typeface="Cambria Math" panose="02040503050406030204" pitchFamily="18" charset="0"/>
                        </a:rPr>
                        <m:t>=0</m:t>
                      </m:r>
                    </m:oMath>
                  </m:oMathPara>
                </a14:m>
                <a:endParaRPr lang="en-US" altLang="zh-CN" sz="1800" dirty="0"/>
              </a:p>
              <a:p>
                <a:pPr>
                  <a:spcBef>
                    <a:spcPts val="450"/>
                  </a:spcBef>
                </a:pPr>
                <a:r>
                  <a:rPr lang="en-US" altLang="zh-CN" sz="1800" dirty="0"/>
                  <a:t>and so </a:t>
                </a:r>
              </a:p>
              <a:p>
                <a:pPr marL="342900" lvl="1" indent="0" algn="ctr">
                  <a:spcBef>
                    <a:spcPts val="450"/>
                  </a:spcBef>
                  <a:buNone/>
                </a:pPr>
                <a14:m>
                  <m:oMath xmlns:m="http://schemas.openxmlformats.org/officeDocument/2006/math">
                    <m:r>
                      <a:rPr lang="zh-CN" altLang="en-US" sz="2400" i="1">
                        <a:solidFill>
                          <a:srgbClr val="FF0000"/>
                        </a:solidFill>
                        <a:latin typeface="Cambria Math" panose="02040503050406030204" pitchFamily="18" charset="0"/>
                        <a:ea typeface="Cambria Math" panose="02040503050406030204" pitchFamily="18" charset="0"/>
                      </a:rPr>
                      <m:t>𝛽</m:t>
                    </m:r>
                    <m:sSub>
                      <m:sSubPr>
                        <m:ctrlPr>
                          <a:rPr lang="en-US" altLang="zh-CN" sz="2400" i="1">
                            <a:solidFill>
                              <a:srgbClr val="FF0000"/>
                            </a:solidFill>
                            <a:latin typeface="Cambria Math" panose="02040503050406030204" pitchFamily="18" charset="0"/>
                            <a:ea typeface="Cambria Math" panose="02040503050406030204" pitchFamily="18" charset="0"/>
                          </a:rPr>
                        </m:ctrlPr>
                      </m:sSubPr>
                      <m:e>
                        <m:r>
                          <a:rPr lang="en-US" altLang="zh-CN" sz="2400" i="1">
                            <a:solidFill>
                              <a:srgbClr val="FF0000"/>
                            </a:solidFill>
                            <a:latin typeface="Cambria Math" panose="02040503050406030204" pitchFamily="18" charset="0"/>
                            <a:ea typeface="Cambria Math" panose="02040503050406030204" pitchFamily="18" charset="0"/>
                          </a:rPr>
                          <m:t>𝑣</m:t>
                        </m:r>
                      </m:e>
                      <m:sub>
                        <m:r>
                          <a:rPr lang="en-US" altLang="zh-CN" sz="2400" i="1">
                            <a:solidFill>
                              <a:srgbClr val="FF0000"/>
                            </a:solidFill>
                            <a:latin typeface="Cambria Math" panose="02040503050406030204" pitchFamily="18" charset="0"/>
                            <a:ea typeface="Cambria Math" panose="02040503050406030204" pitchFamily="18" charset="0"/>
                          </a:rPr>
                          <m:t>𝑔</m:t>
                        </m:r>
                      </m:sub>
                    </m:sSub>
                    <m:r>
                      <a:rPr lang="en-US" altLang="zh-CN" sz="2400" b="0" i="1" smtClean="0">
                        <a:solidFill>
                          <a:srgbClr val="FF0000"/>
                        </a:solidFill>
                        <a:latin typeface="Cambria Math" panose="02040503050406030204" pitchFamily="18" charset="0"/>
                        <a:ea typeface="Cambria Math" panose="02040503050406030204" pitchFamily="18" charset="0"/>
                      </a:rPr>
                      <m:t>=</m:t>
                    </m:r>
                    <m:r>
                      <a:rPr lang="en-US" altLang="zh-CN" sz="2400" b="0" i="1" smtClean="0">
                        <a:solidFill>
                          <a:srgbClr val="FF0000"/>
                        </a:solidFill>
                        <a:latin typeface="Cambria Math" panose="02040503050406030204" pitchFamily="18" charset="0"/>
                        <a:ea typeface="Cambria Math" panose="02040503050406030204" pitchFamily="18" charset="0"/>
                      </a:rPr>
                      <m:t>𝑓</m:t>
                    </m:r>
                    <m:f>
                      <m:fPr>
                        <m:ctrlPr>
                          <a:rPr lang="en-US" altLang="zh-CN" sz="2400" b="0" i="1" smtClean="0">
                            <a:solidFill>
                              <a:srgbClr val="FF0000"/>
                            </a:solidFill>
                            <a:latin typeface="Cambria Math" panose="02040503050406030204" pitchFamily="18" charset="0"/>
                            <a:ea typeface="Cambria Math" panose="02040503050406030204" pitchFamily="18" charset="0"/>
                          </a:rPr>
                        </m:ctrlPr>
                      </m:fPr>
                      <m:num>
                        <m:r>
                          <a:rPr lang="en-US" altLang="zh-CN" sz="2400" b="0" i="1" smtClean="0">
                            <a:solidFill>
                              <a:srgbClr val="FF0000"/>
                            </a:solidFill>
                            <a:latin typeface="Cambria Math" panose="02040503050406030204" pitchFamily="18" charset="0"/>
                            <a:ea typeface="Cambria Math" panose="02040503050406030204" pitchFamily="18" charset="0"/>
                          </a:rPr>
                          <m:t>𝜕</m:t>
                        </m:r>
                        <m:r>
                          <a:rPr lang="en-US" altLang="zh-CN" sz="2400" b="0" i="1" smtClean="0">
                            <a:solidFill>
                              <a:srgbClr val="FF0000"/>
                            </a:solidFill>
                            <a:latin typeface="Cambria Math" panose="02040503050406030204" pitchFamily="18" charset="0"/>
                            <a:ea typeface="Cambria Math" panose="02040503050406030204" pitchFamily="18" charset="0"/>
                          </a:rPr>
                          <m:t>𝑤</m:t>
                        </m:r>
                      </m:num>
                      <m:den>
                        <m:r>
                          <a:rPr lang="en-US" altLang="zh-CN" sz="2400" b="0" i="1" smtClean="0">
                            <a:solidFill>
                              <a:srgbClr val="FF0000"/>
                            </a:solidFill>
                            <a:latin typeface="Cambria Math" panose="02040503050406030204" pitchFamily="18" charset="0"/>
                            <a:ea typeface="Cambria Math" panose="02040503050406030204" pitchFamily="18" charset="0"/>
                          </a:rPr>
                          <m:t>𝜕</m:t>
                        </m:r>
                        <m:r>
                          <a:rPr lang="en-US" altLang="zh-CN" sz="2400" b="0" i="1" smtClean="0">
                            <a:solidFill>
                              <a:srgbClr val="FF0000"/>
                            </a:solidFill>
                            <a:latin typeface="Cambria Math" panose="02040503050406030204" pitchFamily="18" charset="0"/>
                            <a:ea typeface="Cambria Math" panose="02040503050406030204" pitchFamily="18" charset="0"/>
                          </a:rPr>
                          <m:t>𝑧</m:t>
                        </m:r>
                      </m:den>
                    </m:f>
                  </m:oMath>
                </a14:m>
                <a:r>
                  <a:rPr lang="en-US" altLang="zh-CN" sz="2400" dirty="0">
                    <a:solidFill>
                      <a:srgbClr val="FF0000"/>
                    </a:solidFill>
                  </a:rPr>
                  <a:t>.  -- </a:t>
                </a:r>
                <a:r>
                  <a:rPr lang="en-US" altLang="zh-CN" sz="2400" i="1" dirty="0">
                    <a:solidFill>
                      <a:srgbClr val="FF0000"/>
                    </a:solidFill>
                  </a:rPr>
                  <a:t>Geostrophic transport</a:t>
                </a:r>
              </a:p>
            </p:txBody>
          </p:sp>
        </mc:Choice>
        <mc:Fallback xmlns="">
          <p:sp>
            <p:nvSpPr>
              <p:cNvPr id="30723" name="Rectangle 3"/>
              <p:cNvSpPr>
                <a:spLocks noGrp="1" noRot="1" noChangeAspect="1" noMove="1" noResize="1" noEditPoints="1" noAdjustHandles="1" noChangeArrowheads="1" noChangeShapeType="1" noTextEdit="1"/>
              </p:cNvSpPr>
              <p:nvPr>
                <p:ph type="body" idx="1"/>
              </p:nvPr>
            </p:nvSpPr>
            <p:spPr>
              <a:xfrm>
                <a:off x="966416" y="792000"/>
                <a:ext cx="7277992" cy="3579950"/>
              </a:xfrm>
              <a:blipFill>
                <a:blip r:embed="rId2"/>
                <a:stretch>
                  <a:fillRect t="-10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7069728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85900" y="141685"/>
            <a:ext cx="6172200" cy="270272"/>
          </a:xfrm>
        </p:spPr>
        <p:txBody>
          <a:bodyPr/>
          <a:lstStyle/>
          <a:p>
            <a:r>
              <a:rPr lang="en-US" altLang="zh-CN"/>
              <a:t>Geostrophic Balance</a:t>
            </a:r>
          </a:p>
        </p:txBody>
      </p:sp>
      <mc:AlternateContent xmlns:mc="http://schemas.openxmlformats.org/markup-compatibility/2006" xmlns:a14="http://schemas.microsoft.com/office/drawing/2010/main">
        <mc:Choice Requires="a14">
          <p:sp>
            <p:nvSpPr>
              <p:cNvPr id="31747" name="Rectangle 3"/>
              <p:cNvSpPr>
                <a:spLocks noGrp="1" noChangeArrowheads="1"/>
              </p:cNvSpPr>
              <p:nvPr>
                <p:ph type="body" idx="1"/>
              </p:nvPr>
            </p:nvSpPr>
            <p:spPr>
              <a:xfrm>
                <a:off x="467544" y="802816"/>
                <a:ext cx="8352928" cy="3281102"/>
              </a:xfrm>
            </p:spPr>
            <p:txBody>
              <a:bodyPr/>
              <a:lstStyle/>
              <a:p>
                <a:pPr>
                  <a:lnSpc>
                    <a:spcPct val="150000"/>
                  </a:lnSpc>
                  <a:spcBef>
                    <a:spcPts val="450"/>
                  </a:spcBef>
                </a:pPr>
                <a:r>
                  <a:rPr lang="en-US" altLang="zh-CN" sz="1800" dirty="0"/>
                  <a:t>Integrating from the ocean bottom </a:t>
                </a:r>
                <a14:m>
                  <m:oMath xmlns:m="http://schemas.openxmlformats.org/officeDocument/2006/math">
                    <m:d>
                      <m:dPr>
                        <m:ctrlPr>
                          <a:rPr lang="en-US" altLang="zh-CN" sz="1800" i="1">
                            <a:solidFill>
                              <a:srgbClr val="FF0000"/>
                            </a:solidFill>
                            <a:latin typeface="Cambria Math" panose="02040503050406030204" pitchFamily="18" charset="0"/>
                            <a:ea typeface="Cambria Math" panose="02040503050406030204" pitchFamily="18" charset="0"/>
                          </a:rPr>
                        </m:ctrlPr>
                      </m:dPr>
                      <m:e>
                        <m:r>
                          <a:rPr lang="en-US" altLang="zh-CN" sz="1800" i="1">
                            <a:solidFill>
                              <a:srgbClr val="FF0000"/>
                            </a:solidFill>
                            <a:latin typeface="Cambria Math" panose="02040503050406030204" pitchFamily="18" charset="0"/>
                            <a:ea typeface="Cambria Math" panose="02040503050406030204" pitchFamily="18" charset="0"/>
                          </a:rPr>
                          <m:t>𝑧</m:t>
                        </m:r>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𝐻</m:t>
                        </m:r>
                      </m:e>
                    </m:d>
                  </m:oMath>
                </a14:m>
                <a:r>
                  <a:rPr lang="en-US" altLang="zh-CN" sz="1800" dirty="0"/>
                  <a:t> to the bottom of Ekman layer </a:t>
                </a:r>
                <a14:m>
                  <m:oMath xmlns:m="http://schemas.openxmlformats.org/officeDocument/2006/math">
                    <m:d>
                      <m:dPr>
                        <m:ctrlPr>
                          <a:rPr lang="en-US" altLang="zh-CN" sz="1800" i="1">
                            <a:solidFill>
                              <a:srgbClr val="FF0000"/>
                            </a:solidFill>
                            <a:latin typeface="Cambria Math" panose="02040503050406030204" pitchFamily="18" charset="0"/>
                            <a:ea typeface="Cambria Math" panose="02040503050406030204" pitchFamily="18" charset="0"/>
                          </a:rPr>
                        </m:ctrlPr>
                      </m:dPr>
                      <m:e>
                        <m:r>
                          <a:rPr lang="en-US" altLang="zh-CN" sz="1800" i="1">
                            <a:solidFill>
                              <a:srgbClr val="FF0000"/>
                            </a:solidFill>
                            <a:latin typeface="Cambria Math" panose="02040503050406030204" pitchFamily="18" charset="0"/>
                            <a:ea typeface="Cambria Math" panose="02040503050406030204" pitchFamily="18" charset="0"/>
                          </a:rPr>
                          <m:t>𝑧</m:t>
                        </m:r>
                        <m:r>
                          <a:rPr lang="en-US" altLang="zh-CN" sz="1800" i="1">
                            <a:solidFill>
                              <a:srgbClr val="FF0000"/>
                            </a:solidFill>
                            <a:latin typeface="Cambria Math" panose="02040503050406030204" pitchFamily="18" charset="0"/>
                            <a:ea typeface="Cambria Math" panose="02040503050406030204" pitchFamily="18" charset="0"/>
                          </a:rPr>
                          <m:t>=</m:t>
                        </m:r>
                        <m:sSub>
                          <m:sSubPr>
                            <m:ctrlPr>
                              <a:rPr lang="en-US" altLang="zh-CN" sz="1800" i="1" smtClean="0">
                                <a:solidFill>
                                  <a:srgbClr val="FF0000"/>
                                </a:solidFill>
                                <a:latin typeface="Cambria Math" panose="02040503050406030204" pitchFamily="18" charset="0"/>
                                <a:ea typeface="Cambria Math" panose="02040503050406030204" pitchFamily="18" charset="0"/>
                              </a:rPr>
                            </m:ctrlPr>
                          </m:sSubPr>
                          <m:e>
                            <m:r>
                              <a:rPr lang="en-US" altLang="zh-CN" sz="1800" b="0" i="1" smtClean="0">
                                <a:solidFill>
                                  <a:srgbClr val="FF0000"/>
                                </a:solidFill>
                                <a:latin typeface="Cambria Math" panose="02040503050406030204" pitchFamily="18" charset="0"/>
                                <a:ea typeface="Cambria Math" panose="02040503050406030204" pitchFamily="18" charset="0"/>
                              </a:rPr>
                              <m:t>𝐷</m:t>
                            </m:r>
                          </m:e>
                          <m:sub>
                            <m:r>
                              <a:rPr lang="en-US" altLang="zh-CN" sz="1800" b="0" i="1" smtClean="0">
                                <a:solidFill>
                                  <a:srgbClr val="FF0000"/>
                                </a:solidFill>
                                <a:latin typeface="Cambria Math" panose="02040503050406030204" pitchFamily="18" charset="0"/>
                                <a:ea typeface="Cambria Math" panose="02040503050406030204" pitchFamily="18" charset="0"/>
                              </a:rPr>
                              <m:t>𝐸</m:t>
                            </m:r>
                          </m:sub>
                        </m:sSub>
                      </m:e>
                    </m:d>
                  </m:oMath>
                </a14:m>
                <a:endParaRPr lang="en-US" altLang="zh-CN" sz="1800" dirty="0"/>
              </a:p>
              <a:p>
                <a:pPr marL="342900" lvl="1" indent="0">
                  <a:lnSpc>
                    <a:spcPct val="150000"/>
                  </a:lnSpc>
                  <a:spcBef>
                    <a:spcPts val="450"/>
                  </a:spcBef>
                  <a:buNone/>
                </a:pPr>
                <a14:m>
                  <m:oMathPara xmlns:m="http://schemas.openxmlformats.org/officeDocument/2006/math">
                    <m:oMathParaPr>
                      <m:jc m:val="centerGroup"/>
                    </m:oMathParaPr>
                    <m:oMath xmlns:m="http://schemas.openxmlformats.org/officeDocument/2006/math">
                      <m:r>
                        <a:rPr lang="zh-CN" altLang="en-US" sz="2000" i="1">
                          <a:solidFill>
                            <a:srgbClr val="FF0000"/>
                          </a:solidFill>
                          <a:latin typeface="Cambria Math" panose="02040503050406030204" pitchFamily="18" charset="0"/>
                          <a:ea typeface="Cambria Math" panose="02040503050406030204" pitchFamily="18" charset="0"/>
                        </a:rPr>
                        <m:t>𝛽</m:t>
                      </m:r>
                      <m:sSub>
                        <m:sSubPr>
                          <m:ctrlPr>
                            <a:rPr lang="en-US" altLang="zh-CN" sz="2000" i="1">
                              <a:solidFill>
                                <a:srgbClr val="FF0000"/>
                              </a:solidFill>
                              <a:latin typeface="Cambria Math" panose="02040503050406030204" pitchFamily="18" charset="0"/>
                              <a:ea typeface="Cambria Math" panose="02040503050406030204" pitchFamily="18" charset="0"/>
                            </a:rPr>
                          </m:ctrlPr>
                        </m:sSubPr>
                        <m:e>
                          <m:r>
                            <a:rPr lang="en-US" altLang="zh-CN" sz="2000" b="0" i="1" smtClean="0">
                              <a:solidFill>
                                <a:srgbClr val="FF0000"/>
                              </a:solidFill>
                              <a:latin typeface="Cambria Math" panose="02040503050406030204" pitchFamily="18" charset="0"/>
                              <a:ea typeface="Cambria Math" panose="02040503050406030204" pitchFamily="18" charset="0"/>
                            </a:rPr>
                            <m:t>𝑉</m:t>
                          </m:r>
                        </m:e>
                        <m:sub>
                          <m:r>
                            <a:rPr lang="en-US" altLang="zh-CN" sz="2000" i="1">
                              <a:solidFill>
                                <a:srgbClr val="FF0000"/>
                              </a:solidFill>
                              <a:latin typeface="Cambria Math" panose="02040503050406030204" pitchFamily="18" charset="0"/>
                              <a:ea typeface="Cambria Math" panose="02040503050406030204" pitchFamily="18" charset="0"/>
                            </a:rPr>
                            <m:t>𝑔</m:t>
                          </m:r>
                        </m:sub>
                      </m:sSub>
                      <m:r>
                        <a:rPr lang="en-US" altLang="zh-CN" sz="2000" b="0" i="1" smtClean="0">
                          <a:solidFill>
                            <a:srgbClr val="FF0000"/>
                          </a:solidFill>
                          <a:latin typeface="Cambria Math" panose="02040503050406030204" pitchFamily="18" charset="0"/>
                          <a:ea typeface="Cambria Math" panose="02040503050406030204" pitchFamily="18" charset="0"/>
                        </a:rPr>
                        <m:t>=</m:t>
                      </m:r>
                      <m:nary>
                        <m:naryPr>
                          <m:limLoc m:val="undOvr"/>
                          <m:subHide m:val="on"/>
                          <m:supHide m:val="on"/>
                          <m:ctrlPr>
                            <a:rPr lang="en-US" altLang="zh-CN" sz="2000" b="0" i="1" smtClean="0">
                              <a:solidFill>
                                <a:srgbClr val="FF0000"/>
                              </a:solidFill>
                              <a:latin typeface="Cambria Math" panose="02040503050406030204" pitchFamily="18" charset="0"/>
                              <a:ea typeface="Cambria Math" panose="02040503050406030204" pitchFamily="18" charset="0"/>
                            </a:rPr>
                          </m:ctrlPr>
                        </m:naryPr>
                        <m:sub/>
                        <m:sup/>
                        <m:e>
                          <m:r>
                            <a:rPr lang="zh-CN" altLang="en-US" sz="2000" i="1">
                              <a:solidFill>
                                <a:srgbClr val="FF0000"/>
                              </a:solidFill>
                              <a:latin typeface="Cambria Math" panose="02040503050406030204" pitchFamily="18" charset="0"/>
                              <a:ea typeface="Cambria Math" panose="02040503050406030204" pitchFamily="18" charset="0"/>
                            </a:rPr>
                            <m:t>𝛽</m:t>
                          </m:r>
                          <m:sSub>
                            <m:sSubPr>
                              <m:ctrlPr>
                                <a:rPr lang="en-US" altLang="zh-CN" sz="2000" i="1">
                                  <a:solidFill>
                                    <a:srgbClr val="FF0000"/>
                                  </a:solidFill>
                                  <a:latin typeface="Cambria Math" panose="02040503050406030204" pitchFamily="18" charset="0"/>
                                  <a:ea typeface="Cambria Math" panose="02040503050406030204" pitchFamily="18" charset="0"/>
                                </a:rPr>
                              </m:ctrlPr>
                            </m:sSubPr>
                            <m:e>
                              <m:r>
                                <a:rPr lang="en-US" altLang="zh-CN" sz="2000" i="1">
                                  <a:solidFill>
                                    <a:srgbClr val="FF0000"/>
                                  </a:solidFill>
                                  <a:latin typeface="Cambria Math" panose="02040503050406030204" pitchFamily="18" charset="0"/>
                                  <a:ea typeface="Cambria Math" panose="02040503050406030204" pitchFamily="18" charset="0"/>
                                </a:rPr>
                                <m:t>𝑣</m:t>
                              </m:r>
                            </m:e>
                            <m:sub>
                              <m:r>
                                <a:rPr lang="en-US" altLang="zh-CN" sz="2000" i="1">
                                  <a:solidFill>
                                    <a:srgbClr val="FF0000"/>
                                  </a:solidFill>
                                  <a:latin typeface="Cambria Math" panose="02040503050406030204" pitchFamily="18" charset="0"/>
                                  <a:ea typeface="Cambria Math" panose="02040503050406030204" pitchFamily="18" charset="0"/>
                                </a:rPr>
                                <m:t>𝑔</m:t>
                              </m:r>
                            </m:sub>
                          </m:sSub>
                          <m:r>
                            <a:rPr lang="en-US" altLang="zh-CN" sz="2000" b="0" i="1" smtClean="0">
                              <a:solidFill>
                                <a:srgbClr val="FF0000"/>
                              </a:solidFill>
                              <a:latin typeface="Cambria Math" panose="02040503050406030204" pitchFamily="18" charset="0"/>
                              <a:ea typeface="Cambria Math" panose="02040503050406030204" pitchFamily="18" charset="0"/>
                            </a:rPr>
                            <m:t>𝑑𝑧</m:t>
                          </m:r>
                        </m:e>
                      </m:nary>
                      <m:r>
                        <a:rPr lang="en-US" altLang="zh-CN" sz="2000" b="0" i="1" smtClean="0">
                          <a:solidFill>
                            <a:srgbClr val="FF0000"/>
                          </a:solidFill>
                          <a:latin typeface="Cambria Math" panose="02040503050406030204" pitchFamily="18" charset="0"/>
                          <a:ea typeface="Cambria Math" panose="02040503050406030204" pitchFamily="18" charset="0"/>
                        </a:rPr>
                        <m:t>=</m:t>
                      </m:r>
                      <m:nary>
                        <m:naryPr>
                          <m:limLoc m:val="undOvr"/>
                          <m:subHide m:val="on"/>
                          <m:supHide m:val="on"/>
                          <m:ctrlPr>
                            <a:rPr lang="en-US" altLang="zh-CN" sz="2000" b="0" i="1" smtClean="0">
                              <a:solidFill>
                                <a:srgbClr val="FF0000"/>
                              </a:solidFill>
                              <a:latin typeface="Cambria Math" panose="02040503050406030204" pitchFamily="18" charset="0"/>
                              <a:ea typeface="Cambria Math" panose="02040503050406030204" pitchFamily="18" charset="0"/>
                            </a:rPr>
                          </m:ctrlPr>
                        </m:naryPr>
                        <m:sub/>
                        <m:sup/>
                        <m:e>
                          <m:r>
                            <a:rPr lang="en-US" altLang="zh-CN" sz="2000" b="0" i="1" smtClean="0">
                              <a:solidFill>
                                <a:srgbClr val="FF0000"/>
                              </a:solidFill>
                              <a:latin typeface="Cambria Math" panose="02040503050406030204" pitchFamily="18" charset="0"/>
                              <a:ea typeface="Cambria Math" panose="02040503050406030204" pitchFamily="18" charset="0"/>
                            </a:rPr>
                            <m:t>𝑓</m:t>
                          </m:r>
                          <m:f>
                            <m:fPr>
                              <m:ctrlPr>
                                <a:rPr lang="en-US" altLang="zh-CN" sz="2000" b="0" i="1" smtClean="0">
                                  <a:solidFill>
                                    <a:srgbClr val="FF0000"/>
                                  </a:solidFill>
                                  <a:latin typeface="Cambria Math" panose="02040503050406030204" pitchFamily="18" charset="0"/>
                                  <a:ea typeface="Cambria Math" panose="02040503050406030204" pitchFamily="18" charset="0"/>
                                </a:rPr>
                              </m:ctrlPr>
                            </m:fPr>
                            <m:num>
                              <m:r>
                                <a:rPr lang="en-US" altLang="zh-CN" sz="2000" b="0" i="1" smtClean="0">
                                  <a:solidFill>
                                    <a:srgbClr val="FF0000"/>
                                  </a:solidFill>
                                  <a:latin typeface="Cambria Math" panose="02040503050406030204" pitchFamily="18" charset="0"/>
                                  <a:ea typeface="Cambria Math" panose="02040503050406030204" pitchFamily="18" charset="0"/>
                                </a:rPr>
                                <m:t>𝜕</m:t>
                              </m:r>
                              <m:r>
                                <a:rPr lang="en-US" altLang="zh-CN" sz="2000" b="0" i="1" smtClean="0">
                                  <a:solidFill>
                                    <a:srgbClr val="FF0000"/>
                                  </a:solidFill>
                                  <a:latin typeface="Cambria Math" panose="02040503050406030204" pitchFamily="18" charset="0"/>
                                  <a:ea typeface="Cambria Math" panose="02040503050406030204" pitchFamily="18" charset="0"/>
                                </a:rPr>
                                <m:t>𝑤</m:t>
                              </m:r>
                            </m:num>
                            <m:den>
                              <m:r>
                                <a:rPr lang="en-US" altLang="zh-CN" sz="2000" b="0" i="1" smtClean="0">
                                  <a:solidFill>
                                    <a:srgbClr val="FF0000"/>
                                  </a:solidFill>
                                  <a:latin typeface="Cambria Math" panose="02040503050406030204" pitchFamily="18" charset="0"/>
                                  <a:ea typeface="Cambria Math" panose="02040503050406030204" pitchFamily="18" charset="0"/>
                                </a:rPr>
                                <m:t>𝜕</m:t>
                              </m:r>
                              <m:r>
                                <a:rPr lang="en-US" altLang="zh-CN" sz="2000" b="0" i="1" smtClean="0">
                                  <a:solidFill>
                                    <a:srgbClr val="FF0000"/>
                                  </a:solidFill>
                                  <a:latin typeface="Cambria Math" panose="02040503050406030204" pitchFamily="18" charset="0"/>
                                  <a:ea typeface="Cambria Math" panose="02040503050406030204" pitchFamily="18" charset="0"/>
                                </a:rPr>
                                <m:t>𝑧</m:t>
                              </m:r>
                            </m:den>
                          </m:f>
                          <m:r>
                            <a:rPr lang="en-US" altLang="zh-CN" sz="2000" b="0" i="1" smtClean="0">
                              <a:solidFill>
                                <a:srgbClr val="FF0000"/>
                              </a:solidFill>
                              <a:latin typeface="Cambria Math" panose="02040503050406030204" pitchFamily="18" charset="0"/>
                              <a:ea typeface="Cambria Math" panose="02040503050406030204" pitchFamily="18" charset="0"/>
                            </a:rPr>
                            <m:t>𝑑𝑧</m:t>
                          </m:r>
                          <m:r>
                            <a:rPr lang="en-US" altLang="zh-CN" sz="2000" b="0" i="1" smtClean="0">
                              <a:solidFill>
                                <a:srgbClr val="FF0000"/>
                              </a:solidFill>
                              <a:latin typeface="Cambria Math" panose="02040503050406030204" pitchFamily="18" charset="0"/>
                              <a:ea typeface="Cambria Math" panose="02040503050406030204" pitchFamily="18" charset="0"/>
                            </a:rPr>
                            <m:t>=</m:t>
                          </m:r>
                          <m:r>
                            <a:rPr lang="en-US" altLang="zh-CN" sz="2000" b="0" i="1" smtClean="0">
                              <a:solidFill>
                                <a:srgbClr val="FF0000"/>
                              </a:solidFill>
                              <a:latin typeface="Cambria Math" panose="02040503050406030204" pitchFamily="18" charset="0"/>
                              <a:ea typeface="Cambria Math" panose="02040503050406030204" pitchFamily="18" charset="0"/>
                            </a:rPr>
                            <m:t>𝑓</m:t>
                          </m:r>
                          <m:r>
                            <a:rPr lang="en-US" altLang="zh-CN" sz="2000" b="0" i="1" smtClean="0">
                              <a:solidFill>
                                <a:srgbClr val="FF0000"/>
                              </a:solidFill>
                              <a:latin typeface="Cambria Math" panose="02040503050406030204" pitchFamily="18" charset="0"/>
                              <a:ea typeface="Cambria Math" panose="02040503050406030204" pitchFamily="18" charset="0"/>
                            </a:rPr>
                            <m:t>(</m:t>
                          </m:r>
                          <m:r>
                            <a:rPr lang="en-US" altLang="zh-CN" sz="2000" b="0" i="1" smtClean="0">
                              <a:solidFill>
                                <a:srgbClr val="FF0000"/>
                              </a:solidFill>
                              <a:latin typeface="Cambria Math" panose="02040503050406030204" pitchFamily="18" charset="0"/>
                              <a:ea typeface="Cambria Math" panose="02040503050406030204" pitchFamily="18" charset="0"/>
                            </a:rPr>
                            <m:t>𝑤</m:t>
                          </m:r>
                          <m:d>
                            <m:dPr>
                              <m:ctrlPr>
                                <a:rPr lang="en-US" altLang="zh-CN" sz="2000" b="0" i="1" smtClean="0">
                                  <a:solidFill>
                                    <a:srgbClr val="FF0000"/>
                                  </a:solidFill>
                                  <a:latin typeface="Cambria Math" panose="02040503050406030204" pitchFamily="18" charset="0"/>
                                  <a:ea typeface="Cambria Math" panose="02040503050406030204" pitchFamily="18" charset="0"/>
                                </a:rPr>
                              </m:ctrlPr>
                            </m:dPr>
                            <m:e>
                              <m:r>
                                <a:rPr lang="en-US" altLang="zh-CN" sz="2000" b="0" i="1" smtClean="0">
                                  <a:solidFill>
                                    <a:srgbClr val="FF0000"/>
                                  </a:solidFill>
                                  <a:latin typeface="Cambria Math" panose="02040503050406030204" pitchFamily="18" charset="0"/>
                                  <a:ea typeface="Cambria Math" panose="02040503050406030204" pitchFamily="18" charset="0"/>
                                </a:rPr>
                                <m:t>𝑧</m:t>
                              </m:r>
                              <m:r>
                                <a:rPr lang="en-US" altLang="zh-CN" sz="2000" b="0" i="1" smtClean="0">
                                  <a:solidFill>
                                    <a:srgbClr val="FF0000"/>
                                  </a:solidFill>
                                  <a:latin typeface="Cambria Math" panose="02040503050406030204" pitchFamily="18" charset="0"/>
                                  <a:ea typeface="Cambria Math" panose="02040503050406030204" pitchFamily="18" charset="0"/>
                                </a:rPr>
                                <m:t>=</m:t>
                              </m:r>
                              <m:sSub>
                                <m:sSubPr>
                                  <m:ctrlPr>
                                    <a:rPr lang="en-US" altLang="zh-CN" sz="2000" b="0" i="1" smtClean="0">
                                      <a:solidFill>
                                        <a:srgbClr val="FF0000"/>
                                      </a:solidFill>
                                      <a:latin typeface="Cambria Math" panose="02040503050406030204" pitchFamily="18" charset="0"/>
                                      <a:ea typeface="Cambria Math" panose="02040503050406030204" pitchFamily="18" charset="0"/>
                                    </a:rPr>
                                  </m:ctrlPr>
                                </m:sSubPr>
                                <m:e>
                                  <m:r>
                                    <a:rPr lang="en-US" altLang="zh-CN" sz="2000" b="0" i="1" smtClean="0">
                                      <a:solidFill>
                                        <a:srgbClr val="FF0000"/>
                                      </a:solidFill>
                                      <a:latin typeface="Cambria Math" panose="02040503050406030204" pitchFamily="18" charset="0"/>
                                      <a:ea typeface="Cambria Math" panose="02040503050406030204" pitchFamily="18" charset="0"/>
                                    </a:rPr>
                                    <m:t>𝐷</m:t>
                                  </m:r>
                                </m:e>
                                <m:sub>
                                  <m:r>
                                    <a:rPr lang="en-US" altLang="zh-CN" sz="2000" b="0" i="1" smtClean="0">
                                      <a:solidFill>
                                        <a:srgbClr val="FF0000"/>
                                      </a:solidFill>
                                      <a:latin typeface="Cambria Math" panose="02040503050406030204" pitchFamily="18" charset="0"/>
                                      <a:ea typeface="Cambria Math" panose="02040503050406030204" pitchFamily="18" charset="0"/>
                                    </a:rPr>
                                    <m:t>𝐸</m:t>
                                  </m:r>
                                </m:sub>
                              </m:sSub>
                            </m:e>
                          </m:d>
                          <m:r>
                            <a:rPr lang="en-US" altLang="zh-CN" sz="2000" b="0" i="1" smtClean="0">
                              <a:solidFill>
                                <a:srgbClr val="FF0000"/>
                              </a:solidFill>
                              <a:latin typeface="Cambria Math" panose="02040503050406030204" pitchFamily="18" charset="0"/>
                              <a:ea typeface="Cambria Math" panose="02040503050406030204" pitchFamily="18" charset="0"/>
                            </a:rPr>
                            <m:t>−</m:t>
                          </m:r>
                          <m:r>
                            <a:rPr lang="en-US" altLang="zh-CN" sz="2000" i="1">
                              <a:solidFill>
                                <a:srgbClr val="FF0000"/>
                              </a:solidFill>
                              <a:latin typeface="Cambria Math" panose="02040503050406030204" pitchFamily="18" charset="0"/>
                              <a:ea typeface="Cambria Math" panose="02040503050406030204" pitchFamily="18" charset="0"/>
                            </a:rPr>
                            <m:t>𝑤</m:t>
                          </m:r>
                          <m:d>
                            <m:dPr>
                              <m:ctrlPr>
                                <a:rPr lang="en-US" altLang="zh-CN" sz="2000" i="1">
                                  <a:solidFill>
                                    <a:srgbClr val="FF0000"/>
                                  </a:solidFill>
                                  <a:latin typeface="Cambria Math" panose="02040503050406030204" pitchFamily="18" charset="0"/>
                                  <a:ea typeface="Cambria Math" panose="02040503050406030204" pitchFamily="18" charset="0"/>
                                </a:rPr>
                              </m:ctrlPr>
                            </m:dPr>
                            <m:e>
                              <m:r>
                                <a:rPr lang="en-US" altLang="zh-CN" sz="2000" i="1">
                                  <a:solidFill>
                                    <a:srgbClr val="FF0000"/>
                                  </a:solidFill>
                                  <a:latin typeface="Cambria Math" panose="02040503050406030204" pitchFamily="18" charset="0"/>
                                  <a:ea typeface="Cambria Math" panose="02040503050406030204" pitchFamily="18" charset="0"/>
                                </a:rPr>
                                <m:t>𝑧</m:t>
                              </m:r>
                              <m:r>
                                <a:rPr lang="en-US" altLang="zh-CN" sz="2000" i="1">
                                  <a:solidFill>
                                    <a:srgbClr val="FF0000"/>
                                  </a:solidFill>
                                  <a:latin typeface="Cambria Math" panose="02040503050406030204" pitchFamily="18" charset="0"/>
                                  <a:ea typeface="Cambria Math" panose="02040503050406030204" pitchFamily="18" charset="0"/>
                                </a:rPr>
                                <m:t>=</m:t>
                              </m:r>
                              <m:r>
                                <a:rPr lang="en-US" altLang="zh-CN" sz="2000" b="0" i="1" smtClean="0">
                                  <a:solidFill>
                                    <a:srgbClr val="FF0000"/>
                                  </a:solidFill>
                                  <a:latin typeface="Cambria Math" panose="02040503050406030204" pitchFamily="18" charset="0"/>
                                  <a:ea typeface="Cambria Math" panose="02040503050406030204" pitchFamily="18" charset="0"/>
                                </a:rPr>
                                <m:t>𝐻</m:t>
                              </m:r>
                            </m:e>
                          </m:d>
                          <m:r>
                            <a:rPr lang="en-US" altLang="zh-CN" sz="2000" b="0" i="1" smtClean="0">
                              <a:solidFill>
                                <a:srgbClr val="FF0000"/>
                              </a:solidFill>
                              <a:latin typeface="Cambria Math" panose="02040503050406030204" pitchFamily="18" charset="0"/>
                              <a:ea typeface="Cambria Math" panose="02040503050406030204" pitchFamily="18" charset="0"/>
                            </a:rPr>
                            <m:t>)</m:t>
                          </m:r>
                        </m:e>
                      </m:nary>
                    </m:oMath>
                  </m:oMathPara>
                </a14:m>
                <a:endParaRPr lang="en-US" altLang="zh-CN" dirty="0">
                  <a:sym typeface="Symbol" pitchFamily="18" charset="2"/>
                </a:endParaRPr>
              </a:p>
              <a:p>
                <a:pPr marL="342900" lvl="1" indent="0" algn="ctr">
                  <a:lnSpc>
                    <a:spcPct val="150000"/>
                  </a:lnSpc>
                  <a:spcBef>
                    <a:spcPts val="450"/>
                  </a:spcBef>
                  <a:buNone/>
                </a:pPr>
                <a14:m>
                  <m:oMath xmlns:m="http://schemas.openxmlformats.org/officeDocument/2006/math">
                    <m:r>
                      <a:rPr lang="zh-CN" altLang="en-US" sz="2000" i="1">
                        <a:solidFill>
                          <a:srgbClr val="FF0000"/>
                        </a:solidFill>
                        <a:latin typeface="Cambria Math" panose="02040503050406030204" pitchFamily="18" charset="0"/>
                        <a:ea typeface="Cambria Math" panose="02040503050406030204" pitchFamily="18" charset="0"/>
                      </a:rPr>
                      <m:t>𝛽</m:t>
                    </m:r>
                    <m:sSub>
                      <m:sSubPr>
                        <m:ctrlPr>
                          <a:rPr lang="en-US" altLang="zh-CN" sz="2000" i="1">
                            <a:solidFill>
                              <a:srgbClr val="FF0000"/>
                            </a:solidFill>
                            <a:latin typeface="Cambria Math" panose="02040503050406030204" pitchFamily="18" charset="0"/>
                            <a:ea typeface="Cambria Math" panose="02040503050406030204" pitchFamily="18" charset="0"/>
                          </a:rPr>
                        </m:ctrlPr>
                      </m:sSubPr>
                      <m:e>
                        <m:r>
                          <a:rPr lang="en-US" altLang="zh-CN" sz="2000" i="1">
                            <a:solidFill>
                              <a:srgbClr val="FF0000"/>
                            </a:solidFill>
                            <a:latin typeface="Cambria Math" panose="02040503050406030204" pitchFamily="18" charset="0"/>
                            <a:ea typeface="Cambria Math" panose="02040503050406030204" pitchFamily="18" charset="0"/>
                          </a:rPr>
                          <m:t>𝑉</m:t>
                        </m:r>
                      </m:e>
                      <m:sub>
                        <m:r>
                          <a:rPr lang="en-US" altLang="zh-CN" sz="2000" i="1">
                            <a:solidFill>
                              <a:srgbClr val="FF0000"/>
                            </a:solidFill>
                            <a:latin typeface="Cambria Math" panose="02040503050406030204" pitchFamily="18" charset="0"/>
                            <a:ea typeface="Cambria Math" panose="02040503050406030204" pitchFamily="18" charset="0"/>
                          </a:rPr>
                          <m:t>𝑔</m:t>
                        </m:r>
                      </m:sub>
                    </m:sSub>
                    <m:r>
                      <a:rPr lang="en-US" altLang="zh-CN" sz="2000" i="1">
                        <a:solidFill>
                          <a:srgbClr val="FF0000"/>
                        </a:solidFill>
                        <a:latin typeface="Cambria Math" panose="02040503050406030204" pitchFamily="18" charset="0"/>
                        <a:ea typeface="Cambria Math" panose="02040503050406030204" pitchFamily="18" charset="0"/>
                      </a:rPr>
                      <m:t>=</m:t>
                    </m:r>
                    <m:r>
                      <a:rPr lang="en-US" altLang="zh-CN" sz="2000" b="0" i="1" smtClean="0">
                        <a:solidFill>
                          <a:srgbClr val="FF0000"/>
                        </a:solidFill>
                        <a:latin typeface="Cambria Math" panose="02040503050406030204" pitchFamily="18" charset="0"/>
                        <a:ea typeface="Cambria Math" panose="02040503050406030204" pitchFamily="18" charset="0"/>
                      </a:rPr>
                      <m:t>𝑓</m:t>
                    </m:r>
                    <m:r>
                      <a:rPr lang="en-US" altLang="zh-CN" sz="2000" i="1">
                        <a:solidFill>
                          <a:srgbClr val="FF0000"/>
                        </a:solidFill>
                        <a:latin typeface="Cambria Math" panose="02040503050406030204" pitchFamily="18" charset="0"/>
                        <a:ea typeface="Cambria Math" panose="02040503050406030204" pitchFamily="18" charset="0"/>
                      </a:rPr>
                      <m:t>𝑤</m:t>
                    </m:r>
                    <m:d>
                      <m:dPr>
                        <m:ctrlPr>
                          <a:rPr lang="en-US" altLang="zh-CN" sz="2000" i="1">
                            <a:solidFill>
                              <a:srgbClr val="FF0000"/>
                            </a:solidFill>
                            <a:latin typeface="Cambria Math" panose="02040503050406030204" pitchFamily="18" charset="0"/>
                            <a:ea typeface="Cambria Math" panose="02040503050406030204" pitchFamily="18" charset="0"/>
                          </a:rPr>
                        </m:ctrlPr>
                      </m:dPr>
                      <m:e>
                        <m:r>
                          <a:rPr lang="en-US" altLang="zh-CN" sz="2000" i="1">
                            <a:solidFill>
                              <a:srgbClr val="FF0000"/>
                            </a:solidFill>
                            <a:latin typeface="Cambria Math" panose="02040503050406030204" pitchFamily="18" charset="0"/>
                            <a:ea typeface="Cambria Math" panose="02040503050406030204" pitchFamily="18" charset="0"/>
                          </a:rPr>
                          <m:t>𝑧</m:t>
                        </m:r>
                        <m:r>
                          <a:rPr lang="en-US" altLang="zh-CN" sz="2000" i="1">
                            <a:solidFill>
                              <a:srgbClr val="FF0000"/>
                            </a:solidFill>
                            <a:latin typeface="Cambria Math" panose="02040503050406030204" pitchFamily="18" charset="0"/>
                            <a:ea typeface="Cambria Math" panose="02040503050406030204" pitchFamily="18" charset="0"/>
                          </a:rPr>
                          <m:t>=</m:t>
                        </m:r>
                        <m:sSub>
                          <m:sSubPr>
                            <m:ctrlPr>
                              <a:rPr lang="en-US" altLang="zh-CN" sz="2000" i="1">
                                <a:solidFill>
                                  <a:srgbClr val="FF0000"/>
                                </a:solidFill>
                                <a:latin typeface="Cambria Math" panose="02040503050406030204" pitchFamily="18" charset="0"/>
                                <a:ea typeface="Cambria Math" panose="02040503050406030204" pitchFamily="18" charset="0"/>
                              </a:rPr>
                            </m:ctrlPr>
                          </m:sSubPr>
                          <m:e>
                            <m:r>
                              <a:rPr lang="en-US" altLang="zh-CN" sz="2000" i="1">
                                <a:solidFill>
                                  <a:srgbClr val="FF0000"/>
                                </a:solidFill>
                                <a:latin typeface="Cambria Math" panose="02040503050406030204" pitchFamily="18" charset="0"/>
                                <a:ea typeface="Cambria Math" panose="02040503050406030204" pitchFamily="18" charset="0"/>
                              </a:rPr>
                              <m:t>𝐷</m:t>
                            </m:r>
                          </m:e>
                          <m:sub>
                            <m:r>
                              <a:rPr lang="en-US" altLang="zh-CN" sz="2000" i="1">
                                <a:solidFill>
                                  <a:srgbClr val="FF0000"/>
                                </a:solidFill>
                                <a:latin typeface="Cambria Math" panose="02040503050406030204" pitchFamily="18" charset="0"/>
                                <a:ea typeface="Cambria Math" panose="02040503050406030204" pitchFamily="18" charset="0"/>
                              </a:rPr>
                              <m:t>𝐸</m:t>
                            </m:r>
                          </m:sub>
                        </m:sSub>
                      </m:e>
                    </m:d>
                  </m:oMath>
                </a14:m>
                <a:r>
                  <a:rPr lang="en-US" altLang="zh-CN" sz="2000" dirty="0">
                    <a:solidFill>
                      <a:srgbClr val="FF0000"/>
                    </a:solidFill>
                    <a:sym typeface="Symbol" pitchFamily="18" charset="2"/>
                  </a:rPr>
                  <a:t>, </a:t>
                </a:r>
                <a:r>
                  <a:rPr lang="en-US" altLang="zh-CN" sz="2000" dirty="0"/>
                  <a:t>because usually </a:t>
                </a:r>
                <a14:m>
                  <m:oMath xmlns:m="http://schemas.openxmlformats.org/officeDocument/2006/math">
                    <m:r>
                      <a:rPr lang="en-US" altLang="zh-CN" sz="2000" i="1">
                        <a:solidFill>
                          <a:srgbClr val="FF0000"/>
                        </a:solidFill>
                        <a:latin typeface="Cambria Math" panose="02040503050406030204" pitchFamily="18" charset="0"/>
                        <a:ea typeface="Cambria Math" panose="02040503050406030204" pitchFamily="18" charset="0"/>
                      </a:rPr>
                      <m:t>𝑤</m:t>
                    </m:r>
                    <m:d>
                      <m:dPr>
                        <m:ctrlPr>
                          <a:rPr lang="en-US" altLang="zh-CN" sz="2000" i="1">
                            <a:solidFill>
                              <a:srgbClr val="FF0000"/>
                            </a:solidFill>
                            <a:latin typeface="Cambria Math" panose="02040503050406030204" pitchFamily="18" charset="0"/>
                            <a:ea typeface="Cambria Math" panose="02040503050406030204" pitchFamily="18" charset="0"/>
                          </a:rPr>
                        </m:ctrlPr>
                      </m:dPr>
                      <m:e>
                        <m:r>
                          <a:rPr lang="en-US" altLang="zh-CN" sz="2000" i="1">
                            <a:solidFill>
                              <a:srgbClr val="FF0000"/>
                            </a:solidFill>
                            <a:latin typeface="Cambria Math" panose="02040503050406030204" pitchFamily="18" charset="0"/>
                            <a:ea typeface="Cambria Math" panose="02040503050406030204" pitchFamily="18" charset="0"/>
                          </a:rPr>
                          <m:t>𝑧</m:t>
                        </m:r>
                        <m:r>
                          <a:rPr lang="en-US" altLang="zh-CN" sz="2000" i="1">
                            <a:solidFill>
                              <a:srgbClr val="FF0000"/>
                            </a:solidFill>
                            <a:latin typeface="Cambria Math" panose="02040503050406030204" pitchFamily="18" charset="0"/>
                            <a:ea typeface="Cambria Math" panose="02040503050406030204" pitchFamily="18" charset="0"/>
                          </a:rPr>
                          <m:t>=</m:t>
                        </m:r>
                        <m:r>
                          <a:rPr lang="en-US" altLang="zh-CN" sz="2000" i="1">
                            <a:solidFill>
                              <a:srgbClr val="FF0000"/>
                            </a:solidFill>
                            <a:latin typeface="Cambria Math" panose="02040503050406030204" pitchFamily="18" charset="0"/>
                            <a:ea typeface="Cambria Math" panose="02040503050406030204" pitchFamily="18" charset="0"/>
                          </a:rPr>
                          <m:t>𝐻</m:t>
                        </m:r>
                      </m:e>
                    </m:d>
                    <m:r>
                      <a:rPr lang="en-US" altLang="zh-CN" sz="2000" b="0" i="1" smtClean="0">
                        <a:solidFill>
                          <a:srgbClr val="FF0000"/>
                        </a:solidFill>
                        <a:latin typeface="Cambria Math" panose="02040503050406030204" pitchFamily="18" charset="0"/>
                        <a:ea typeface="Cambria Math" panose="02040503050406030204" pitchFamily="18" charset="0"/>
                      </a:rPr>
                      <m:t>=0</m:t>
                    </m:r>
                  </m:oMath>
                </a14:m>
                <a:r>
                  <a:rPr lang="en-US" altLang="zh-CN" sz="2000" dirty="0"/>
                  <a:t>. </a:t>
                </a:r>
              </a:p>
            </p:txBody>
          </p:sp>
        </mc:Choice>
        <mc:Fallback xmlns="">
          <p:sp>
            <p:nvSpPr>
              <p:cNvPr id="31747" name="Rectangle 3"/>
              <p:cNvSpPr>
                <a:spLocks noGrp="1" noRot="1" noChangeAspect="1" noMove="1" noResize="1" noEditPoints="1" noAdjustHandles="1" noChangeArrowheads="1" noChangeShapeType="1" noTextEdit="1"/>
              </p:cNvSpPr>
              <p:nvPr>
                <p:ph type="body" idx="1"/>
              </p:nvPr>
            </p:nvSpPr>
            <p:spPr>
              <a:xfrm>
                <a:off x="467544" y="802816"/>
                <a:ext cx="8352928" cy="3281102"/>
              </a:xfrm>
              <a:blipFill>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377272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85900" y="141685"/>
            <a:ext cx="6172200" cy="270272"/>
          </a:xfrm>
        </p:spPr>
        <p:txBody>
          <a:bodyPr/>
          <a:lstStyle/>
          <a:p>
            <a:r>
              <a:rPr lang="en-US" altLang="zh-CN"/>
              <a:t>Ekman Pumping</a:t>
            </a:r>
          </a:p>
        </p:txBody>
      </p:sp>
      <mc:AlternateContent xmlns:mc="http://schemas.openxmlformats.org/markup-compatibility/2006" xmlns:a14="http://schemas.microsoft.com/office/drawing/2010/main">
        <mc:Choice Requires="a14">
          <p:sp>
            <p:nvSpPr>
              <p:cNvPr id="32771" name="Rectangle 3"/>
              <p:cNvSpPr>
                <a:spLocks noGrp="1" noChangeArrowheads="1"/>
              </p:cNvSpPr>
              <p:nvPr>
                <p:ph type="body" idx="1"/>
              </p:nvPr>
            </p:nvSpPr>
            <p:spPr>
              <a:xfrm>
                <a:off x="611560" y="792000"/>
                <a:ext cx="8064896" cy="3633788"/>
              </a:xfrm>
            </p:spPr>
            <p:txBody>
              <a:bodyPr/>
              <a:lstStyle/>
              <a:p>
                <a:pPr>
                  <a:spcBef>
                    <a:spcPts val="450"/>
                  </a:spcBef>
                </a:pPr>
                <a:r>
                  <a:rPr lang="en-US" altLang="zh-CN" sz="1500" dirty="0"/>
                  <a:t>The Ekman pumping or suction, based on Ekman layer transports and continuity:</a:t>
                </a:r>
              </a:p>
              <a:p>
                <a:pPr marL="0" indent="0">
                  <a:spcBef>
                    <a:spcPts val="450"/>
                  </a:spcBef>
                  <a:buNone/>
                </a:pPr>
                <a14:m>
                  <m:oMathPara xmlns:m="http://schemas.openxmlformats.org/officeDocument/2006/math">
                    <m:oMathParaPr>
                      <m:jc m:val="centerGroup"/>
                    </m:oMathParaPr>
                    <m:oMath xmlns:m="http://schemas.openxmlformats.org/officeDocument/2006/math">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sSub>
                            <m:sSubPr>
                              <m:ctrlPr>
                                <a:rPr lang="en-US" altLang="zh-CN" sz="1800" i="1">
                                  <a:solidFill>
                                    <a:srgbClr val="FF0000"/>
                                  </a:solidFill>
                                  <a:latin typeface="Cambria Math" panose="02040503050406030204" pitchFamily="18" charset="0"/>
                                  <a:ea typeface="Cambria Math" panose="02040503050406030204" pitchFamily="18" charset="0"/>
                                </a:rPr>
                              </m:ctrlPr>
                            </m:sSubPr>
                            <m:e>
                              <m:r>
                                <a:rPr lang="en-US" altLang="zh-CN" sz="1800" i="1">
                                  <a:solidFill>
                                    <a:srgbClr val="FF0000"/>
                                  </a:solidFill>
                                  <a:latin typeface="Cambria Math" panose="02040503050406030204" pitchFamily="18" charset="0"/>
                                  <a:ea typeface="Cambria Math" panose="02040503050406030204" pitchFamily="18" charset="0"/>
                                </a:rPr>
                                <m:t>𝑢</m:t>
                              </m:r>
                            </m:e>
                            <m:sub>
                              <m:r>
                                <a:rPr lang="en-US" altLang="zh-CN" sz="1800" b="0" i="1" smtClean="0">
                                  <a:solidFill>
                                    <a:srgbClr val="FF0000"/>
                                  </a:solidFill>
                                  <a:latin typeface="Cambria Math" panose="02040503050406030204" pitchFamily="18" charset="0"/>
                                  <a:ea typeface="Cambria Math" panose="02040503050406030204" pitchFamily="18" charset="0"/>
                                </a:rPr>
                                <m:t>𝐸</m:t>
                              </m:r>
                            </m:sub>
                          </m:sSub>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𝑥</m:t>
                          </m:r>
                        </m:den>
                      </m:f>
                      <m:r>
                        <a:rPr lang="en-US" altLang="zh-CN" sz="1800" i="1">
                          <a:solidFill>
                            <a:srgbClr val="FF0000"/>
                          </a:solidFill>
                          <a:latin typeface="Cambria Math" panose="02040503050406030204" pitchFamily="18" charset="0"/>
                          <a:ea typeface="Cambria Math" panose="02040503050406030204" pitchFamily="18" charset="0"/>
                        </a:rPr>
                        <m:t>+</m:t>
                      </m:r>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sSub>
                            <m:sSubPr>
                              <m:ctrlPr>
                                <a:rPr lang="en-US" altLang="zh-CN" sz="1800" i="1">
                                  <a:solidFill>
                                    <a:srgbClr val="FF0000"/>
                                  </a:solidFill>
                                  <a:latin typeface="Cambria Math" panose="02040503050406030204" pitchFamily="18" charset="0"/>
                                  <a:ea typeface="Cambria Math" panose="02040503050406030204" pitchFamily="18" charset="0"/>
                                </a:rPr>
                              </m:ctrlPr>
                            </m:sSubPr>
                            <m:e>
                              <m:r>
                                <a:rPr lang="en-US" altLang="zh-CN" sz="1800" i="1">
                                  <a:solidFill>
                                    <a:srgbClr val="FF0000"/>
                                  </a:solidFill>
                                  <a:latin typeface="Cambria Math" panose="02040503050406030204" pitchFamily="18" charset="0"/>
                                  <a:ea typeface="Cambria Math" panose="02040503050406030204" pitchFamily="18" charset="0"/>
                                </a:rPr>
                                <m:t>𝑣</m:t>
                              </m:r>
                            </m:e>
                            <m:sub>
                              <m:r>
                                <a:rPr lang="en-US" altLang="zh-CN" sz="1800" b="0" i="1" smtClean="0">
                                  <a:solidFill>
                                    <a:srgbClr val="FF0000"/>
                                  </a:solidFill>
                                  <a:latin typeface="Cambria Math" panose="02040503050406030204" pitchFamily="18" charset="0"/>
                                  <a:ea typeface="Cambria Math" panose="02040503050406030204" pitchFamily="18" charset="0"/>
                                </a:rPr>
                                <m:t>𝐸</m:t>
                              </m:r>
                            </m:sub>
                          </m:sSub>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𝑦</m:t>
                          </m:r>
                        </m:den>
                      </m:f>
                      <m:r>
                        <a:rPr lang="en-US" altLang="zh-CN" sz="1800" i="1">
                          <a:solidFill>
                            <a:srgbClr val="FF0000"/>
                          </a:solidFill>
                          <a:latin typeface="Cambria Math" panose="02040503050406030204" pitchFamily="18" charset="0"/>
                          <a:ea typeface="Cambria Math" panose="02040503050406030204" pitchFamily="18" charset="0"/>
                        </a:rPr>
                        <m:t>+</m:t>
                      </m:r>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𝑤</m:t>
                          </m:r>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𝑧</m:t>
                          </m:r>
                        </m:den>
                      </m:f>
                      <m:r>
                        <a:rPr lang="en-US" altLang="zh-CN" sz="1800" i="1">
                          <a:solidFill>
                            <a:srgbClr val="FF0000"/>
                          </a:solidFill>
                          <a:latin typeface="Cambria Math" panose="02040503050406030204" pitchFamily="18" charset="0"/>
                          <a:ea typeface="Cambria Math" panose="02040503050406030204" pitchFamily="18" charset="0"/>
                        </a:rPr>
                        <m:t>=0</m:t>
                      </m:r>
                    </m:oMath>
                  </m:oMathPara>
                </a14:m>
                <a:endParaRPr lang="en-US" altLang="zh-CN" sz="1800" dirty="0"/>
              </a:p>
              <a:p>
                <a:pPr>
                  <a:spcBef>
                    <a:spcPts val="450"/>
                  </a:spcBef>
                </a:pPr>
                <a:r>
                  <a:rPr lang="en-US" altLang="zh-CN" sz="1500" dirty="0"/>
                  <a:t>Integrating from the bottom of Ekman layer </a:t>
                </a:r>
                <a14:m>
                  <m:oMath xmlns:m="http://schemas.openxmlformats.org/officeDocument/2006/math">
                    <m:d>
                      <m:dPr>
                        <m:ctrlPr>
                          <a:rPr lang="en-US" altLang="zh-CN" sz="1600" i="1">
                            <a:solidFill>
                              <a:srgbClr val="FF0000"/>
                            </a:solidFill>
                            <a:latin typeface="Cambria Math" panose="02040503050406030204" pitchFamily="18" charset="0"/>
                            <a:ea typeface="Cambria Math" panose="02040503050406030204" pitchFamily="18" charset="0"/>
                          </a:rPr>
                        </m:ctrlPr>
                      </m:dPr>
                      <m:e>
                        <m:r>
                          <a:rPr lang="en-US" altLang="zh-CN" sz="1600" i="1">
                            <a:solidFill>
                              <a:srgbClr val="FF0000"/>
                            </a:solidFill>
                            <a:latin typeface="Cambria Math" panose="02040503050406030204" pitchFamily="18" charset="0"/>
                            <a:ea typeface="Cambria Math" panose="02040503050406030204" pitchFamily="18" charset="0"/>
                          </a:rPr>
                          <m:t>𝑧</m:t>
                        </m:r>
                        <m:r>
                          <a:rPr lang="en-US" altLang="zh-CN" sz="1600" i="1">
                            <a:solidFill>
                              <a:srgbClr val="FF0000"/>
                            </a:solidFill>
                            <a:latin typeface="Cambria Math" panose="02040503050406030204" pitchFamily="18" charset="0"/>
                            <a:ea typeface="Cambria Math" panose="02040503050406030204" pitchFamily="18" charset="0"/>
                          </a:rPr>
                          <m:t>=</m:t>
                        </m:r>
                        <m:sSub>
                          <m:sSubPr>
                            <m:ctrlPr>
                              <a:rPr lang="en-US" altLang="zh-CN" sz="1600" i="1">
                                <a:solidFill>
                                  <a:srgbClr val="FF0000"/>
                                </a:solidFill>
                                <a:latin typeface="Cambria Math" panose="02040503050406030204" pitchFamily="18" charset="0"/>
                                <a:ea typeface="Cambria Math" panose="02040503050406030204" pitchFamily="18" charset="0"/>
                              </a:rPr>
                            </m:ctrlPr>
                          </m:sSubPr>
                          <m:e>
                            <m:r>
                              <a:rPr lang="en-US" altLang="zh-CN" sz="1600" i="1">
                                <a:solidFill>
                                  <a:srgbClr val="FF0000"/>
                                </a:solidFill>
                                <a:latin typeface="Cambria Math" panose="02040503050406030204" pitchFamily="18" charset="0"/>
                                <a:ea typeface="Cambria Math" panose="02040503050406030204" pitchFamily="18" charset="0"/>
                              </a:rPr>
                              <m:t>𝐷</m:t>
                            </m:r>
                          </m:e>
                          <m:sub>
                            <m:r>
                              <a:rPr lang="en-US" altLang="zh-CN" sz="1600" i="1">
                                <a:solidFill>
                                  <a:srgbClr val="FF0000"/>
                                </a:solidFill>
                                <a:latin typeface="Cambria Math" panose="02040503050406030204" pitchFamily="18" charset="0"/>
                                <a:ea typeface="Cambria Math" panose="02040503050406030204" pitchFamily="18" charset="0"/>
                              </a:rPr>
                              <m:t>𝐸</m:t>
                            </m:r>
                          </m:sub>
                        </m:sSub>
                      </m:e>
                    </m:d>
                    <m:r>
                      <a:rPr lang="en-US" altLang="zh-CN" sz="1600" i="1">
                        <a:solidFill>
                          <a:srgbClr val="FF0000"/>
                        </a:solidFill>
                        <a:latin typeface="Cambria Math" panose="02040503050406030204" pitchFamily="18" charset="0"/>
                        <a:ea typeface="Cambria Math" panose="02040503050406030204" pitchFamily="18" charset="0"/>
                      </a:rPr>
                      <m:t> </m:t>
                    </m:r>
                  </m:oMath>
                </a14:m>
                <a:r>
                  <a:rPr lang="en-US" altLang="zh-CN" sz="1500" dirty="0"/>
                  <a:t>to the ocean surface </a:t>
                </a:r>
                <a14:m>
                  <m:oMath xmlns:m="http://schemas.openxmlformats.org/officeDocument/2006/math">
                    <m:d>
                      <m:dPr>
                        <m:ctrlPr>
                          <a:rPr lang="en-US" altLang="zh-CN" sz="1600" i="1">
                            <a:solidFill>
                              <a:srgbClr val="FF0000"/>
                            </a:solidFill>
                            <a:latin typeface="Cambria Math" panose="02040503050406030204" pitchFamily="18" charset="0"/>
                            <a:ea typeface="Cambria Math" panose="02040503050406030204" pitchFamily="18" charset="0"/>
                          </a:rPr>
                        </m:ctrlPr>
                      </m:dPr>
                      <m:e>
                        <m:r>
                          <a:rPr lang="en-US" altLang="zh-CN" sz="1600" i="1">
                            <a:solidFill>
                              <a:srgbClr val="FF0000"/>
                            </a:solidFill>
                            <a:latin typeface="Cambria Math" panose="02040503050406030204" pitchFamily="18" charset="0"/>
                            <a:ea typeface="Cambria Math" panose="02040503050406030204" pitchFamily="18" charset="0"/>
                          </a:rPr>
                          <m:t>𝑧</m:t>
                        </m:r>
                        <m:r>
                          <a:rPr lang="en-US" altLang="zh-CN" sz="1600" i="1">
                            <a:solidFill>
                              <a:srgbClr val="FF0000"/>
                            </a:solidFill>
                            <a:latin typeface="Cambria Math" panose="02040503050406030204" pitchFamily="18" charset="0"/>
                            <a:ea typeface="Cambria Math" panose="02040503050406030204" pitchFamily="18" charset="0"/>
                          </a:rPr>
                          <m:t>=0</m:t>
                        </m:r>
                      </m:e>
                    </m:d>
                    <m:r>
                      <a:rPr lang="en-US" altLang="zh-CN" sz="1600" i="1">
                        <a:solidFill>
                          <a:srgbClr val="FF0000"/>
                        </a:solidFill>
                        <a:latin typeface="Cambria Math" panose="02040503050406030204" pitchFamily="18" charset="0"/>
                        <a:ea typeface="Cambria Math" panose="02040503050406030204" pitchFamily="18" charset="0"/>
                      </a:rPr>
                      <m:t> </m:t>
                    </m:r>
                  </m:oMath>
                </a14:m>
                <a:r>
                  <a:rPr lang="en-US" altLang="zh-CN" sz="1500" dirty="0"/>
                  <a:t>:</a:t>
                </a:r>
              </a:p>
              <a:p>
                <a:pPr marL="342900" lvl="1" indent="0">
                  <a:spcBef>
                    <a:spcPts val="450"/>
                  </a:spcBef>
                  <a:buNone/>
                </a:pPr>
                <a14:m>
                  <m:oMathPara xmlns:m="http://schemas.openxmlformats.org/officeDocument/2006/math">
                    <m:oMathParaPr>
                      <m:jc m:val="centerGroup"/>
                    </m:oMathParaPr>
                    <m:oMath xmlns:m="http://schemas.openxmlformats.org/officeDocument/2006/math">
                      <m:nary>
                        <m:naryPr>
                          <m:limLoc m:val="undOvr"/>
                          <m:subHide m:val="on"/>
                          <m:supHide m:val="on"/>
                          <m:ctrlPr>
                            <a:rPr lang="en-US" altLang="zh-CN" sz="1800" i="1">
                              <a:solidFill>
                                <a:srgbClr val="FF0000"/>
                              </a:solidFill>
                              <a:latin typeface="Cambria Math" panose="02040503050406030204" pitchFamily="18" charset="0"/>
                              <a:ea typeface="Cambria Math" panose="02040503050406030204" pitchFamily="18" charset="0"/>
                            </a:rPr>
                          </m:ctrlPr>
                        </m:naryPr>
                        <m:sub/>
                        <m:sup/>
                        <m:e>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𝑤</m:t>
                              </m:r>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𝑧</m:t>
                              </m:r>
                            </m:den>
                          </m:f>
                          <m:r>
                            <a:rPr lang="en-US" altLang="zh-CN" sz="1800" b="0" i="1" smtClean="0">
                              <a:solidFill>
                                <a:srgbClr val="FF0000"/>
                              </a:solidFill>
                              <a:latin typeface="Cambria Math" panose="02040503050406030204" pitchFamily="18" charset="0"/>
                              <a:ea typeface="Cambria Math" panose="02040503050406030204" pitchFamily="18" charset="0"/>
                            </a:rPr>
                            <m:t>𝑑𝑧</m:t>
                          </m:r>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b="0" i="1" smtClean="0">
                              <a:solidFill>
                                <a:srgbClr val="FF0000"/>
                              </a:solidFill>
                              <a:latin typeface="Cambria Math" panose="02040503050406030204" pitchFamily="18" charset="0"/>
                              <a:ea typeface="Cambria Math" panose="02040503050406030204" pitchFamily="18" charset="0"/>
                            </a:rPr>
                            <m:t>−</m:t>
                          </m:r>
                          <m:nary>
                            <m:naryPr>
                              <m:limLoc m:val="undOvr"/>
                              <m:subHide m:val="on"/>
                              <m:supHide m:val="on"/>
                              <m:ctrlPr>
                                <a:rPr lang="en-US" altLang="zh-CN" sz="1800" b="0" i="1" smtClean="0">
                                  <a:solidFill>
                                    <a:srgbClr val="FF0000"/>
                                  </a:solidFill>
                                  <a:latin typeface="Cambria Math" panose="02040503050406030204" pitchFamily="18" charset="0"/>
                                  <a:ea typeface="Cambria Math" panose="02040503050406030204" pitchFamily="18" charset="0"/>
                                </a:rPr>
                              </m:ctrlPr>
                            </m:naryPr>
                            <m:sub/>
                            <m:sup/>
                            <m:e>
                              <m:d>
                                <m:dPr>
                                  <m:ctrlPr>
                                    <a:rPr lang="en-US" altLang="zh-CN" sz="1800" b="0" i="1" smtClean="0">
                                      <a:solidFill>
                                        <a:srgbClr val="FF0000"/>
                                      </a:solidFill>
                                      <a:latin typeface="Cambria Math" panose="02040503050406030204" pitchFamily="18" charset="0"/>
                                      <a:ea typeface="Cambria Math" panose="02040503050406030204" pitchFamily="18" charset="0"/>
                                    </a:rPr>
                                  </m:ctrlPr>
                                </m:dPr>
                                <m:e>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sSub>
                                        <m:sSubPr>
                                          <m:ctrlPr>
                                            <a:rPr lang="en-US" altLang="zh-CN" sz="1800" i="1">
                                              <a:solidFill>
                                                <a:srgbClr val="FF0000"/>
                                              </a:solidFill>
                                              <a:latin typeface="Cambria Math" panose="02040503050406030204" pitchFamily="18" charset="0"/>
                                              <a:ea typeface="Cambria Math" panose="02040503050406030204" pitchFamily="18" charset="0"/>
                                            </a:rPr>
                                          </m:ctrlPr>
                                        </m:sSubPr>
                                        <m:e>
                                          <m:r>
                                            <a:rPr lang="en-US" altLang="zh-CN" sz="1800" i="1">
                                              <a:solidFill>
                                                <a:srgbClr val="FF0000"/>
                                              </a:solidFill>
                                              <a:latin typeface="Cambria Math" panose="02040503050406030204" pitchFamily="18" charset="0"/>
                                              <a:ea typeface="Cambria Math" panose="02040503050406030204" pitchFamily="18" charset="0"/>
                                            </a:rPr>
                                            <m:t>𝑢</m:t>
                                          </m:r>
                                        </m:e>
                                        <m:sub>
                                          <m:r>
                                            <a:rPr lang="en-US" altLang="zh-CN" sz="1800" i="1">
                                              <a:solidFill>
                                                <a:srgbClr val="FF0000"/>
                                              </a:solidFill>
                                              <a:latin typeface="Cambria Math" panose="02040503050406030204" pitchFamily="18" charset="0"/>
                                              <a:ea typeface="Cambria Math" panose="02040503050406030204" pitchFamily="18" charset="0"/>
                                            </a:rPr>
                                            <m:t>𝐸</m:t>
                                          </m:r>
                                        </m:sub>
                                      </m:sSub>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𝑥</m:t>
                                      </m:r>
                                    </m:den>
                                  </m:f>
                                  <m:r>
                                    <a:rPr lang="en-US" altLang="zh-CN" sz="1800" i="1">
                                      <a:solidFill>
                                        <a:srgbClr val="FF0000"/>
                                      </a:solidFill>
                                      <a:latin typeface="Cambria Math" panose="02040503050406030204" pitchFamily="18" charset="0"/>
                                      <a:ea typeface="Cambria Math" panose="02040503050406030204" pitchFamily="18" charset="0"/>
                                    </a:rPr>
                                    <m:t>+</m:t>
                                  </m:r>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sSub>
                                        <m:sSubPr>
                                          <m:ctrlPr>
                                            <a:rPr lang="en-US" altLang="zh-CN" sz="1800" i="1">
                                              <a:solidFill>
                                                <a:srgbClr val="FF0000"/>
                                              </a:solidFill>
                                              <a:latin typeface="Cambria Math" panose="02040503050406030204" pitchFamily="18" charset="0"/>
                                              <a:ea typeface="Cambria Math" panose="02040503050406030204" pitchFamily="18" charset="0"/>
                                            </a:rPr>
                                          </m:ctrlPr>
                                        </m:sSubPr>
                                        <m:e>
                                          <m:r>
                                            <a:rPr lang="en-US" altLang="zh-CN" sz="1800" i="1">
                                              <a:solidFill>
                                                <a:srgbClr val="FF0000"/>
                                              </a:solidFill>
                                              <a:latin typeface="Cambria Math" panose="02040503050406030204" pitchFamily="18" charset="0"/>
                                              <a:ea typeface="Cambria Math" panose="02040503050406030204" pitchFamily="18" charset="0"/>
                                            </a:rPr>
                                            <m:t>𝑣</m:t>
                                          </m:r>
                                        </m:e>
                                        <m:sub>
                                          <m:r>
                                            <a:rPr lang="en-US" altLang="zh-CN" sz="1800" i="1">
                                              <a:solidFill>
                                                <a:srgbClr val="FF0000"/>
                                              </a:solidFill>
                                              <a:latin typeface="Cambria Math" panose="02040503050406030204" pitchFamily="18" charset="0"/>
                                              <a:ea typeface="Cambria Math" panose="02040503050406030204" pitchFamily="18" charset="0"/>
                                            </a:rPr>
                                            <m:t>𝐸</m:t>
                                          </m:r>
                                        </m:sub>
                                      </m:sSub>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𝑦</m:t>
                                      </m:r>
                                    </m:den>
                                  </m:f>
                                </m:e>
                              </m:d>
                              <m:r>
                                <a:rPr lang="en-US" altLang="zh-CN" sz="1800" b="0" i="1" smtClean="0">
                                  <a:solidFill>
                                    <a:srgbClr val="FF0000"/>
                                  </a:solidFill>
                                  <a:latin typeface="Cambria Math" panose="02040503050406030204" pitchFamily="18" charset="0"/>
                                  <a:ea typeface="Cambria Math" panose="02040503050406030204" pitchFamily="18" charset="0"/>
                                </a:rPr>
                                <m:t>𝑑𝑧</m:t>
                              </m:r>
                              <m:r>
                                <a:rPr lang="en-US" altLang="zh-CN" sz="1800" b="0" i="1" smtClean="0">
                                  <a:solidFill>
                                    <a:srgbClr val="FF0000"/>
                                  </a:solidFill>
                                  <a:latin typeface="Cambria Math" panose="02040503050406030204" pitchFamily="18" charset="0"/>
                                  <a:ea typeface="Cambria Math" panose="02040503050406030204" pitchFamily="18" charset="0"/>
                                </a:rPr>
                                <m:t>=</m:t>
                              </m:r>
                            </m:e>
                          </m:nary>
                          <m:r>
                            <a:rPr lang="en-US" altLang="zh-CN" sz="1800" b="0" i="1" smtClean="0">
                              <a:solidFill>
                                <a:srgbClr val="FF0000"/>
                              </a:solidFill>
                              <a:latin typeface="Cambria Math" panose="02040503050406030204" pitchFamily="18" charset="0"/>
                              <a:ea typeface="Cambria Math" panose="02040503050406030204" pitchFamily="18" charset="0"/>
                            </a:rPr>
                            <m:t>−(</m:t>
                          </m:r>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sSub>
                                <m:sSubPr>
                                  <m:ctrlPr>
                                    <a:rPr lang="en-US" altLang="zh-CN" sz="1800" i="1">
                                      <a:solidFill>
                                        <a:srgbClr val="FF0000"/>
                                      </a:solidFill>
                                      <a:latin typeface="Cambria Math" panose="02040503050406030204" pitchFamily="18" charset="0"/>
                                      <a:ea typeface="Cambria Math" panose="02040503050406030204" pitchFamily="18" charset="0"/>
                                    </a:rPr>
                                  </m:ctrlPr>
                                </m:sSubPr>
                                <m:e>
                                  <m:r>
                                    <a:rPr lang="en-US" altLang="zh-CN" sz="1800" b="0" i="1" smtClean="0">
                                      <a:solidFill>
                                        <a:srgbClr val="FF0000"/>
                                      </a:solidFill>
                                      <a:latin typeface="Cambria Math" panose="02040503050406030204" pitchFamily="18" charset="0"/>
                                      <a:ea typeface="Cambria Math" panose="02040503050406030204" pitchFamily="18" charset="0"/>
                                    </a:rPr>
                                    <m:t>𝑈</m:t>
                                  </m:r>
                                </m:e>
                                <m:sub>
                                  <m:r>
                                    <a:rPr lang="en-US" altLang="zh-CN" sz="1800" i="1">
                                      <a:solidFill>
                                        <a:srgbClr val="FF0000"/>
                                      </a:solidFill>
                                      <a:latin typeface="Cambria Math" panose="02040503050406030204" pitchFamily="18" charset="0"/>
                                      <a:ea typeface="Cambria Math" panose="02040503050406030204" pitchFamily="18" charset="0"/>
                                    </a:rPr>
                                    <m:t>𝐸</m:t>
                                  </m:r>
                                </m:sub>
                              </m:sSub>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𝑥</m:t>
                              </m:r>
                            </m:den>
                          </m:f>
                          <m:r>
                            <a:rPr lang="en-US" altLang="zh-CN" sz="1800" i="1">
                              <a:solidFill>
                                <a:srgbClr val="FF0000"/>
                              </a:solidFill>
                              <a:latin typeface="Cambria Math" panose="02040503050406030204" pitchFamily="18" charset="0"/>
                              <a:ea typeface="Cambria Math" panose="02040503050406030204" pitchFamily="18" charset="0"/>
                            </a:rPr>
                            <m:t>+</m:t>
                          </m:r>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sSub>
                                <m:sSubPr>
                                  <m:ctrlPr>
                                    <a:rPr lang="en-US" altLang="zh-CN" sz="1800" i="1">
                                      <a:solidFill>
                                        <a:srgbClr val="FF0000"/>
                                      </a:solidFill>
                                      <a:latin typeface="Cambria Math" panose="02040503050406030204" pitchFamily="18" charset="0"/>
                                      <a:ea typeface="Cambria Math" panose="02040503050406030204" pitchFamily="18" charset="0"/>
                                    </a:rPr>
                                  </m:ctrlPr>
                                </m:sSubPr>
                                <m:e>
                                  <m:r>
                                    <a:rPr lang="en-US" altLang="zh-CN" sz="1800" b="0" i="1" smtClean="0">
                                      <a:solidFill>
                                        <a:srgbClr val="FF0000"/>
                                      </a:solidFill>
                                      <a:latin typeface="Cambria Math" panose="02040503050406030204" pitchFamily="18" charset="0"/>
                                      <a:ea typeface="Cambria Math" panose="02040503050406030204" pitchFamily="18" charset="0"/>
                                    </a:rPr>
                                    <m:t>𝑉</m:t>
                                  </m:r>
                                </m:e>
                                <m:sub>
                                  <m:r>
                                    <a:rPr lang="en-US" altLang="zh-CN" sz="1800" i="1">
                                      <a:solidFill>
                                        <a:srgbClr val="FF0000"/>
                                      </a:solidFill>
                                      <a:latin typeface="Cambria Math" panose="02040503050406030204" pitchFamily="18" charset="0"/>
                                      <a:ea typeface="Cambria Math" panose="02040503050406030204" pitchFamily="18" charset="0"/>
                                    </a:rPr>
                                    <m:t>𝐸</m:t>
                                  </m:r>
                                </m:sub>
                              </m:sSub>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𝑦</m:t>
                              </m:r>
                            </m:den>
                          </m:f>
                          <m:r>
                            <a:rPr lang="en-US" altLang="zh-CN" sz="1800" b="0" i="1" smtClean="0">
                              <a:solidFill>
                                <a:srgbClr val="FF0000"/>
                              </a:solidFill>
                              <a:latin typeface="Cambria Math" panose="02040503050406030204" pitchFamily="18" charset="0"/>
                              <a:ea typeface="Cambria Math" panose="02040503050406030204" pitchFamily="18" charset="0"/>
                            </a:rPr>
                            <m:t>)</m:t>
                          </m:r>
                          <m:r>
                            <a:rPr lang="en-US" altLang="zh-CN" sz="1800" i="1" smtClean="0">
                              <a:solidFill>
                                <a:srgbClr val="FF0000"/>
                              </a:solidFill>
                              <a:latin typeface="Cambria Math" panose="02040503050406030204" pitchFamily="18" charset="0"/>
                              <a:ea typeface="Cambria Math" panose="02040503050406030204" pitchFamily="18" charset="0"/>
                            </a:rPr>
                            <m:t> </m:t>
                          </m:r>
                        </m:e>
                      </m:nary>
                    </m:oMath>
                  </m:oMathPara>
                </a14:m>
                <a:endParaRPr lang="en-US" altLang="zh-CN" sz="1800" dirty="0">
                  <a:sym typeface="Symbol" pitchFamily="18" charset="2"/>
                </a:endParaRPr>
              </a:p>
              <a:p>
                <a:pPr marL="342900" lvl="1" indent="0">
                  <a:spcBef>
                    <a:spcPts val="450"/>
                  </a:spcBef>
                  <a:buNone/>
                </a:pPr>
                <a14:m>
                  <m:oMathPara xmlns:m="http://schemas.openxmlformats.org/officeDocument/2006/math">
                    <m:oMathParaPr>
                      <m:jc m:val="centerGroup"/>
                    </m:oMathParaPr>
                    <m:oMath xmlns:m="http://schemas.openxmlformats.org/officeDocument/2006/math">
                      <m:r>
                        <a:rPr lang="en-US" altLang="zh-CN" sz="1800" i="1">
                          <a:solidFill>
                            <a:srgbClr val="FF0000"/>
                          </a:solidFill>
                          <a:latin typeface="Cambria Math" panose="02040503050406030204" pitchFamily="18" charset="0"/>
                          <a:ea typeface="Cambria Math" panose="02040503050406030204" pitchFamily="18" charset="0"/>
                        </a:rPr>
                        <m:t>𝑤</m:t>
                      </m:r>
                      <m:d>
                        <m:dPr>
                          <m:ctrlPr>
                            <a:rPr lang="en-US" altLang="zh-CN" sz="1800" i="1">
                              <a:solidFill>
                                <a:srgbClr val="FF0000"/>
                              </a:solidFill>
                              <a:latin typeface="Cambria Math" panose="02040503050406030204" pitchFamily="18" charset="0"/>
                              <a:ea typeface="Cambria Math" panose="02040503050406030204" pitchFamily="18" charset="0"/>
                            </a:rPr>
                          </m:ctrlPr>
                        </m:dPr>
                        <m:e>
                          <m:r>
                            <a:rPr lang="en-US" altLang="zh-CN" sz="1800" i="1">
                              <a:solidFill>
                                <a:srgbClr val="FF0000"/>
                              </a:solidFill>
                              <a:latin typeface="Cambria Math" panose="02040503050406030204" pitchFamily="18" charset="0"/>
                              <a:ea typeface="Cambria Math" panose="02040503050406030204" pitchFamily="18" charset="0"/>
                            </a:rPr>
                            <m:t>𝑧</m:t>
                          </m:r>
                          <m:r>
                            <a:rPr lang="en-US" altLang="zh-CN" sz="1800" i="1">
                              <a:solidFill>
                                <a:srgbClr val="FF0000"/>
                              </a:solidFill>
                              <a:latin typeface="Cambria Math" panose="02040503050406030204" pitchFamily="18" charset="0"/>
                              <a:ea typeface="Cambria Math" panose="02040503050406030204" pitchFamily="18" charset="0"/>
                            </a:rPr>
                            <m:t>=0</m:t>
                          </m:r>
                        </m:e>
                      </m:d>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𝑤</m:t>
                      </m:r>
                      <m:d>
                        <m:dPr>
                          <m:ctrlPr>
                            <a:rPr lang="en-US" altLang="zh-CN" sz="1800" i="1">
                              <a:solidFill>
                                <a:srgbClr val="FF0000"/>
                              </a:solidFill>
                              <a:latin typeface="Cambria Math" panose="02040503050406030204" pitchFamily="18" charset="0"/>
                              <a:ea typeface="Cambria Math" panose="02040503050406030204" pitchFamily="18" charset="0"/>
                            </a:rPr>
                          </m:ctrlPr>
                        </m:dPr>
                        <m:e>
                          <m:r>
                            <a:rPr lang="en-US" altLang="zh-CN" sz="1800" i="1">
                              <a:solidFill>
                                <a:srgbClr val="FF0000"/>
                              </a:solidFill>
                              <a:latin typeface="Cambria Math" panose="02040503050406030204" pitchFamily="18" charset="0"/>
                              <a:ea typeface="Cambria Math" panose="02040503050406030204" pitchFamily="18" charset="0"/>
                            </a:rPr>
                            <m:t>𝑧</m:t>
                          </m:r>
                          <m:r>
                            <a:rPr lang="en-US" altLang="zh-CN" sz="1800" i="1">
                              <a:solidFill>
                                <a:srgbClr val="FF0000"/>
                              </a:solidFill>
                              <a:latin typeface="Cambria Math" panose="02040503050406030204" pitchFamily="18" charset="0"/>
                              <a:ea typeface="Cambria Math" panose="02040503050406030204" pitchFamily="18" charset="0"/>
                            </a:rPr>
                            <m:t>=</m:t>
                          </m:r>
                          <m:sSub>
                            <m:sSubPr>
                              <m:ctrlPr>
                                <a:rPr lang="en-US" altLang="zh-CN" sz="1800" i="1" smtClean="0">
                                  <a:solidFill>
                                    <a:srgbClr val="FF0000"/>
                                  </a:solidFill>
                                  <a:latin typeface="Cambria Math" panose="02040503050406030204" pitchFamily="18" charset="0"/>
                                  <a:ea typeface="Cambria Math" panose="02040503050406030204" pitchFamily="18" charset="0"/>
                                </a:rPr>
                              </m:ctrlPr>
                            </m:sSubPr>
                            <m:e>
                              <m:r>
                                <a:rPr lang="en-US" altLang="zh-CN" sz="1800" b="0" i="1" smtClean="0">
                                  <a:solidFill>
                                    <a:srgbClr val="FF0000"/>
                                  </a:solidFill>
                                  <a:latin typeface="Cambria Math" panose="02040503050406030204" pitchFamily="18" charset="0"/>
                                  <a:ea typeface="Cambria Math" panose="02040503050406030204" pitchFamily="18" charset="0"/>
                                </a:rPr>
                                <m:t>𝐷</m:t>
                              </m:r>
                            </m:e>
                            <m:sub>
                              <m:r>
                                <a:rPr lang="en-US" altLang="zh-CN" sz="1800" b="0" i="1" smtClean="0">
                                  <a:solidFill>
                                    <a:srgbClr val="FF0000"/>
                                  </a:solidFill>
                                  <a:latin typeface="Cambria Math" panose="02040503050406030204" pitchFamily="18" charset="0"/>
                                  <a:ea typeface="Cambria Math" panose="02040503050406030204" pitchFamily="18" charset="0"/>
                                </a:rPr>
                                <m:t>𝐸</m:t>
                              </m:r>
                            </m:sub>
                          </m:sSub>
                        </m:e>
                      </m:d>
                      <m:r>
                        <a:rPr lang="en-US" altLang="zh-CN" sz="1800" b="0" i="1" smtClean="0">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m:t>
                      </m:r>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sSub>
                            <m:sSubPr>
                              <m:ctrlPr>
                                <a:rPr lang="en-US" altLang="zh-CN" sz="1800" i="1">
                                  <a:solidFill>
                                    <a:srgbClr val="FF0000"/>
                                  </a:solidFill>
                                  <a:latin typeface="Cambria Math" panose="02040503050406030204" pitchFamily="18" charset="0"/>
                                  <a:ea typeface="Cambria Math" panose="02040503050406030204" pitchFamily="18" charset="0"/>
                                </a:rPr>
                              </m:ctrlPr>
                            </m:sSubPr>
                            <m:e>
                              <m:r>
                                <a:rPr lang="en-US" altLang="zh-CN" sz="1800" i="1">
                                  <a:solidFill>
                                    <a:srgbClr val="FF0000"/>
                                  </a:solidFill>
                                  <a:latin typeface="Cambria Math" panose="02040503050406030204" pitchFamily="18" charset="0"/>
                                  <a:ea typeface="Cambria Math" panose="02040503050406030204" pitchFamily="18" charset="0"/>
                                </a:rPr>
                                <m:t>𝑈</m:t>
                              </m:r>
                            </m:e>
                            <m:sub>
                              <m:r>
                                <a:rPr lang="en-US" altLang="zh-CN" sz="1800" i="1">
                                  <a:solidFill>
                                    <a:srgbClr val="FF0000"/>
                                  </a:solidFill>
                                  <a:latin typeface="Cambria Math" panose="02040503050406030204" pitchFamily="18" charset="0"/>
                                  <a:ea typeface="Cambria Math" panose="02040503050406030204" pitchFamily="18" charset="0"/>
                                </a:rPr>
                                <m:t>𝐸</m:t>
                              </m:r>
                            </m:sub>
                          </m:sSub>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𝑥</m:t>
                          </m:r>
                        </m:den>
                      </m:f>
                      <m:r>
                        <a:rPr lang="en-US" altLang="zh-CN" sz="1800" i="1">
                          <a:solidFill>
                            <a:srgbClr val="FF0000"/>
                          </a:solidFill>
                          <a:latin typeface="Cambria Math" panose="02040503050406030204" pitchFamily="18" charset="0"/>
                          <a:ea typeface="Cambria Math" panose="02040503050406030204" pitchFamily="18" charset="0"/>
                        </a:rPr>
                        <m:t>+</m:t>
                      </m:r>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sSub>
                            <m:sSubPr>
                              <m:ctrlPr>
                                <a:rPr lang="en-US" altLang="zh-CN" sz="1800" i="1">
                                  <a:solidFill>
                                    <a:srgbClr val="FF0000"/>
                                  </a:solidFill>
                                  <a:latin typeface="Cambria Math" panose="02040503050406030204" pitchFamily="18" charset="0"/>
                                  <a:ea typeface="Cambria Math" panose="02040503050406030204" pitchFamily="18" charset="0"/>
                                </a:rPr>
                              </m:ctrlPr>
                            </m:sSubPr>
                            <m:e>
                              <m:r>
                                <a:rPr lang="en-US" altLang="zh-CN" sz="1800" i="1">
                                  <a:solidFill>
                                    <a:srgbClr val="FF0000"/>
                                  </a:solidFill>
                                  <a:latin typeface="Cambria Math" panose="02040503050406030204" pitchFamily="18" charset="0"/>
                                  <a:ea typeface="Cambria Math" panose="02040503050406030204" pitchFamily="18" charset="0"/>
                                </a:rPr>
                                <m:t>𝑉</m:t>
                              </m:r>
                            </m:e>
                            <m:sub>
                              <m:r>
                                <a:rPr lang="en-US" altLang="zh-CN" sz="1800" i="1">
                                  <a:solidFill>
                                    <a:srgbClr val="FF0000"/>
                                  </a:solidFill>
                                  <a:latin typeface="Cambria Math" panose="02040503050406030204" pitchFamily="18" charset="0"/>
                                  <a:ea typeface="Cambria Math" panose="02040503050406030204" pitchFamily="18" charset="0"/>
                                </a:rPr>
                                <m:t>𝐸</m:t>
                              </m:r>
                            </m:sub>
                          </m:sSub>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𝑦</m:t>
                          </m:r>
                        </m:den>
                      </m:f>
                      <m:r>
                        <a:rPr lang="en-US" altLang="zh-CN" sz="1800" i="1">
                          <a:solidFill>
                            <a:srgbClr val="FF0000"/>
                          </a:solidFill>
                          <a:latin typeface="Cambria Math" panose="02040503050406030204" pitchFamily="18" charset="0"/>
                          <a:ea typeface="Cambria Math" panose="02040503050406030204" pitchFamily="18" charset="0"/>
                        </a:rPr>
                        <m:t>)</m:t>
                      </m:r>
                    </m:oMath>
                  </m:oMathPara>
                </a14:m>
                <a:endParaRPr lang="en-US" altLang="zh-CN" sz="1800" dirty="0"/>
              </a:p>
              <a:p>
                <a:pPr lvl="1">
                  <a:spcBef>
                    <a:spcPts val="450"/>
                  </a:spcBef>
                </a:pPr>
                <a14:m>
                  <m:oMath xmlns:m="http://schemas.openxmlformats.org/officeDocument/2006/math">
                    <m:r>
                      <a:rPr lang="en-US" altLang="zh-CN" sz="1800" i="1">
                        <a:solidFill>
                          <a:srgbClr val="FF0000"/>
                        </a:solidFill>
                        <a:latin typeface="Cambria Math" panose="02040503050406030204" pitchFamily="18" charset="0"/>
                        <a:ea typeface="Cambria Math" panose="02040503050406030204" pitchFamily="18" charset="0"/>
                      </a:rPr>
                      <m:t>𝑤</m:t>
                    </m:r>
                    <m:d>
                      <m:dPr>
                        <m:ctrlPr>
                          <a:rPr lang="en-US" altLang="zh-CN" sz="1800" i="1">
                            <a:solidFill>
                              <a:srgbClr val="FF0000"/>
                            </a:solidFill>
                            <a:latin typeface="Cambria Math" panose="02040503050406030204" pitchFamily="18" charset="0"/>
                            <a:ea typeface="Cambria Math" panose="02040503050406030204" pitchFamily="18" charset="0"/>
                          </a:rPr>
                        </m:ctrlPr>
                      </m:dPr>
                      <m:e>
                        <m:r>
                          <a:rPr lang="en-US" altLang="zh-CN" sz="1800" i="1">
                            <a:solidFill>
                              <a:srgbClr val="FF0000"/>
                            </a:solidFill>
                            <a:latin typeface="Cambria Math" panose="02040503050406030204" pitchFamily="18" charset="0"/>
                            <a:ea typeface="Cambria Math" panose="02040503050406030204" pitchFamily="18" charset="0"/>
                          </a:rPr>
                          <m:t>𝑧</m:t>
                        </m:r>
                        <m:r>
                          <a:rPr lang="en-US" altLang="zh-CN" sz="1800" i="1">
                            <a:solidFill>
                              <a:srgbClr val="FF0000"/>
                            </a:solidFill>
                            <a:latin typeface="Cambria Math" panose="02040503050406030204" pitchFamily="18" charset="0"/>
                            <a:ea typeface="Cambria Math" panose="02040503050406030204" pitchFamily="18" charset="0"/>
                          </a:rPr>
                          <m:t>=</m:t>
                        </m:r>
                        <m:sSub>
                          <m:sSubPr>
                            <m:ctrlPr>
                              <a:rPr lang="en-US" altLang="zh-CN" sz="1800" i="1">
                                <a:solidFill>
                                  <a:srgbClr val="FF0000"/>
                                </a:solidFill>
                                <a:latin typeface="Cambria Math" panose="02040503050406030204" pitchFamily="18" charset="0"/>
                                <a:ea typeface="Cambria Math" panose="02040503050406030204" pitchFamily="18" charset="0"/>
                              </a:rPr>
                            </m:ctrlPr>
                          </m:sSubPr>
                          <m:e>
                            <m:r>
                              <a:rPr lang="en-US" altLang="zh-CN" sz="1800" i="1">
                                <a:solidFill>
                                  <a:srgbClr val="FF0000"/>
                                </a:solidFill>
                                <a:latin typeface="Cambria Math" panose="02040503050406030204" pitchFamily="18" charset="0"/>
                                <a:ea typeface="Cambria Math" panose="02040503050406030204" pitchFamily="18" charset="0"/>
                              </a:rPr>
                              <m:t>𝐷</m:t>
                            </m:r>
                          </m:e>
                          <m:sub>
                            <m:r>
                              <a:rPr lang="en-US" altLang="zh-CN" sz="1800" i="1">
                                <a:solidFill>
                                  <a:srgbClr val="FF0000"/>
                                </a:solidFill>
                                <a:latin typeface="Cambria Math" panose="02040503050406030204" pitchFamily="18" charset="0"/>
                                <a:ea typeface="Cambria Math" panose="02040503050406030204" pitchFamily="18" charset="0"/>
                              </a:rPr>
                              <m:t>𝐸</m:t>
                            </m:r>
                          </m:sub>
                        </m:sSub>
                      </m:e>
                    </m:d>
                    <m:r>
                      <a:rPr lang="en-US" altLang="zh-CN" sz="1800" i="1">
                        <a:solidFill>
                          <a:srgbClr val="FF0000"/>
                        </a:solidFill>
                        <a:latin typeface="Cambria Math" panose="02040503050406030204" pitchFamily="18" charset="0"/>
                        <a:ea typeface="Cambria Math" panose="02040503050406030204" pitchFamily="18" charset="0"/>
                      </a:rPr>
                      <m:t>=(</m:t>
                    </m:r>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sSub>
                          <m:sSubPr>
                            <m:ctrlPr>
                              <a:rPr lang="en-US" altLang="zh-CN" sz="1800" i="1">
                                <a:solidFill>
                                  <a:srgbClr val="FF0000"/>
                                </a:solidFill>
                                <a:latin typeface="Cambria Math" panose="02040503050406030204" pitchFamily="18" charset="0"/>
                                <a:ea typeface="Cambria Math" panose="02040503050406030204" pitchFamily="18" charset="0"/>
                              </a:rPr>
                            </m:ctrlPr>
                          </m:sSubPr>
                          <m:e>
                            <m:r>
                              <a:rPr lang="en-US" altLang="zh-CN" sz="1800" i="1">
                                <a:solidFill>
                                  <a:srgbClr val="FF0000"/>
                                </a:solidFill>
                                <a:latin typeface="Cambria Math" panose="02040503050406030204" pitchFamily="18" charset="0"/>
                                <a:ea typeface="Cambria Math" panose="02040503050406030204" pitchFamily="18" charset="0"/>
                              </a:rPr>
                              <m:t>𝑈</m:t>
                            </m:r>
                          </m:e>
                          <m:sub>
                            <m:r>
                              <a:rPr lang="en-US" altLang="zh-CN" sz="1800" i="1">
                                <a:solidFill>
                                  <a:srgbClr val="FF0000"/>
                                </a:solidFill>
                                <a:latin typeface="Cambria Math" panose="02040503050406030204" pitchFamily="18" charset="0"/>
                                <a:ea typeface="Cambria Math" panose="02040503050406030204" pitchFamily="18" charset="0"/>
                              </a:rPr>
                              <m:t>𝐸</m:t>
                            </m:r>
                          </m:sub>
                        </m:sSub>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𝑥</m:t>
                        </m:r>
                      </m:den>
                    </m:f>
                    <m:r>
                      <a:rPr lang="en-US" altLang="zh-CN" sz="1800" i="1">
                        <a:solidFill>
                          <a:srgbClr val="FF0000"/>
                        </a:solidFill>
                        <a:latin typeface="Cambria Math" panose="02040503050406030204" pitchFamily="18" charset="0"/>
                        <a:ea typeface="Cambria Math" panose="02040503050406030204" pitchFamily="18" charset="0"/>
                      </a:rPr>
                      <m:t>+</m:t>
                    </m:r>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sSub>
                          <m:sSubPr>
                            <m:ctrlPr>
                              <a:rPr lang="en-US" altLang="zh-CN" sz="1800" i="1">
                                <a:solidFill>
                                  <a:srgbClr val="FF0000"/>
                                </a:solidFill>
                                <a:latin typeface="Cambria Math" panose="02040503050406030204" pitchFamily="18" charset="0"/>
                                <a:ea typeface="Cambria Math" panose="02040503050406030204" pitchFamily="18" charset="0"/>
                              </a:rPr>
                            </m:ctrlPr>
                          </m:sSubPr>
                          <m:e>
                            <m:r>
                              <a:rPr lang="en-US" altLang="zh-CN" sz="1800" i="1">
                                <a:solidFill>
                                  <a:srgbClr val="FF0000"/>
                                </a:solidFill>
                                <a:latin typeface="Cambria Math" panose="02040503050406030204" pitchFamily="18" charset="0"/>
                                <a:ea typeface="Cambria Math" panose="02040503050406030204" pitchFamily="18" charset="0"/>
                              </a:rPr>
                              <m:t>𝑉</m:t>
                            </m:r>
                          </m:e>
                          <m:sub>
                            <m:r>
                              <a:rPr lang="en-US" altLang="zh-CN" sz="1800" i="1">
                                <a:solidFill>
                                  <a:srgbClr val="FF0000"/>
                                </a:solidFill>
                                <a:latin typeface="Cambria Math" panose="02040503050406030204" pitchFamily="18" charset="0"/>
                                <a:ea typeface="Cambria Math" panose="02040503050406030204" pitchFamily="18" charset="0"/>
                              </a:rPr>
                              <m:t>𝐸</m:t>
                            </m:r>
                          </m:sub>
                        </m:sSub>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𝑦</m:t>
                        </m:r>
                      </m:den>
                    </m:f>
                    <m:r>
                      <a:rPr lang="en-US" altLang="zh-CN" sz="1800" i="1">
                        <a:solidFill>
                          <a:srgbClr val="FF0000"/>
                        </a:solidFill>
                        <a:latin typeface="Cambria Math" panose="02040503050406030204" pitchFamily="18" charset="0"/>
                        <a:ea typeface="Cambria Math" panose="02040503050406030204" pitchFamily="18" charset="0"/>
                      </a:rPr>
                      <m:t>)</m:t>
                    </m:r>
                  </m:oMath>
                </a14:m>
                <a:r>
                  <a:rPr lang="en-US" altLang="zh-CN" sz="1800" dirty="0"/>
                  <a:t>, because </a:t>
                </a:r>
                <a14:m>
                  <m:oMath xmlns:m="http://schemas.openxmlformats.org/officeDocument/2006/math">
                    <m:r>
                      <a:rPr lang="en-US" altLang="zh-CN" sz="1800" i="1">
                        <a:solidFill>
                          <a:srgbClr val="FF0000"/>
                        </a:solidFill>
                        <a:latin typeface="Cambria Math" panose="02040503050406030204" pitchFamily="18" charset="0"/>
                        <a:ea typeface="Cambria Math" panose="02040503050406030204" pitchFamily="18" charset="0"/>
                      </a:rPr>
                      <m:t>𝑤</m:t>
                    </m:r>
                    <m:d>
                      <m:dPr>
                        <m:ctrlPr>
                          <a:rPr lang="en-US" altLang="zh-CN" sz="1800" i="1">
                            <a:solidFill>
                              <a:srgbClr val="FF0000"/>
                            </a:solidFill>
                            <a:latin typeface="Cambria Math" panose="02040503050406030204" pitchFamily="18" charset="0"/>
                            <a:ea typeface="Cambria Math" panose="02040503050406030204" pitchFamily="18" charset="0"/>
                          </a:rPr>
                        </m:ctrlPr>
                      </m:dPr>
                      <m:e>
                        <m:r>
                          <a:rPr lang="en-US" altLang="zh-CN" sz="1800" i="1">
                            <a:solidFill>
                              <a:srgbClr val="FF0000"/>
                            </a:solidFill>
                            <a:latin typeface="Cambria Math" panose="02040503050406030204" pitchFamily="18" charset="0"/>
                            <a:ea typeface="Cambria Math" panose="02040503050406030204" pitchFamily="18" charset="0"/>
                          </a:rPr>
                          <m:t>𝑧</m:t>
                        </m:r>
                        <m:r>
                          <a:rPr lang="en-US" altLang="zh-CN" sz="1800" i="1">
                            <a:solidFill>
                              <a:srgbClr val="FF0000"/>
                            </a:solidFill>
                            <a:latin typeface="Cambria Math" panose="02040503050406030204" pitchFamily="18" charset="0"/>
                            <a:ea typeface="Cambria Math" panose="02040503050406030204" pitchFamily="18" charset="0"/>
                          </a:rPr>
                          <m:t>=0</m:t>
                        </m:r>
                      </m:e>
                    </m:d>
                    <m:r>
                      <a:rPr lang="en-US" altLang="zh-CN" sz="1800" b="0" i="1" smtClean="0">
                        <a:solidFill>
                          <a:srgbClr val="FF0000"/>
                        </a:solidFill>
                        <a:latin typeface="Cambria Math" panose="02040503050406030204" pitchFamily="18" charset="0"/>
                        <a:ea typeface="Cambria Math" panose="02040503050406030204" pitchFamily="18" charset="0"/>
                      </a:rPr>
                      <m:t>=0</m:t>
                    </m:r>
                  </m:oMath>
                </a14:m>
                <a:r>
                  <a:rPr lang="en-US" altLang="zh-CN" sz="1800" dirty="0"/>
                  <a:t>.</a:t>
                </a:r>
                <a:endParaRPr lang="en-US" altLang="zh-CN" sz="1350" dirty="0"/>
              </a:p>
            </p:txBody>
          </p:sp>
        </mc:Choice>
        <mc:Fallback xmlns="">
          <p:sp>
            <p:nvSpPr>
              <p:cNvPr id="32771" name="Rectangle 3"/>
              <p:cNvSpPr>
                <a:spLocks noGrp="1" noRot="1" noChangeAspect="1" noMove="1" noResize="1" noEditPoints="1" noAdjustHandles="1" noChangeArrowheads="1" noChangeShapeType="1" noTextEdit="1"/>
              </p:cNvSpPr>
              <p:nvPr>
                <p:ph type="body" idx="1"/>
              </p:nvPr>
            </p:nvSpPr>
            <p:spPr>
              <a:xfrm>
                <a:off x="611560" y="792000"/>
                <a:ext cx="8064896" cy="3633788"/>
              </a:xfrm>
              <a:blipFill>
                <a:blip r:embed="rId2"/>
                <a:stretch>
                  <a:fillRect t="-33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8462792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485900" y="141685"/>
            <a:ext cx="6172200" cy="270272"/>
          </a:xfrm>
        </p:spPr>
        <p:txBody>
          <a:bodyPr/>
          <a:lstStyle/>
          <a:p>
            <a:r>
              <a:rPr lang="en-US" altLang="zh-CN"/>
              <a:t>Ekman Pumping</a:t>
            </a:r>
          </a:p>
        </p:txBody>
      </p:sp>
      <mc:AlternateContent xmlns:mc="http://schemas.openxmlformats.org/markup-compatibility/2006" xmlns:a14="http://schemas.microsoft.com/office/drawing/2010/main">
        <mc:Choice Requires="a14">
          <p:sp>
            <p:nvSpPr>
              <p:cNvPr id="33795" name="Rectangle 3"/>
              <p:cNvSpPr>
                <a:spLocks noGrp="1" noChangeArrowheads="1"/>
              </p:cNvSpPr>
              <p:nvPr>
                <p:ph type="body" idx="1"/>
              </p:nvPr>
            </p:nvSpPr>
            <p:spPr>
              <a:xfrm>
                <a:off x="1115616" y="771550"/>
                <a:ext cx="6964288" cy="3633788"/>
              </a:xfrm>
            </p:spPr>
            <p:txBody>
              <a:bodyPr/>
              <a:lstStyle/>
              <a:p>
                <a:pPr marL="0" indent="0">
                  <a:lnSpc>
                    <a:spcPct val="150000"/>
                  </a:lnSpc>
                  <a:spcBef>
                    <a:spcPts val="450"/>
                  </a:spcBef>
                  <a:buNone/>
                </a:pPr>
                <a14:m>
                  <m:oMathPara xmlns:m="http://schemas.openxmlformats.org/officeDocument/2006/math">
                    <m:oMathParaPr>
                      <m:jc m:val="centerGroup"/>
                    </m:oMathParaPr>
                    <m:oMath xmlns:m="http://schemas.openxmlformats.org/officeDocument/2006/math">
                      <m:r>
                        <a:rPr lang="en-US" altLang="zh-CN" sz="2000" i="1" smtClean="0">
                          <a:solidFill>
                            <a:srgbClr val="FF0000"/>
                          </a:solidFill>
                          <a:latin typeface="Cambria Math" panose="02040503050406030204" pitchFamily="18" charset="0"/>
                          <a:ea typeface="Cambria Math" panose="02040503050406030204" pitchFamily="18" charset="0"/>
                        </a:rPr>
                        <m:t>𝑤</m:t>
                      </m:r>
                      <m:d>
                        <m:dPr>
                          <m:ctrlPr>
                            <a:rPr lang="en-US" altLang="zh-CN" sz="2000" i="1">
                              <a:solidFill>
                                <a:srgbClr val="FF0000"/>
                              </a:solidFill>
                              <a:latin typeface="Cambria Math" panose="02040503050406030204" pitchFamily="18" charset="0"/>
                              <a:ea typeface="Cambria Math" panose="02040503050406030204" pitchFamily="18" charset="0"/>
                            </a:rPr>
                          </m:ctrlPr>
                        </m:dPr>
                        <m:e>
                          <m:r>
                            <a:rPr lang="en-US" altLang="zh-CN" sz="2000" i="1">
                              <a:solidFill>
                                <a:srgbClr val="FF0000"/>
                              </a:solidFill>
                              <a:latin typeface="Cambria Math" panose="02040503050406030204" pitchFamily="18" charset="0"/>
                              <a:ea typeface="Cambria Math" panose="02040503050406030204" pitchFamily="18" charset="0"/>
                            </a:rPr>
                            <m:t>𝑧</m:t>
                          </m:r>
                          <m:r>
                            <a:rPr lang="en-US" altLang="zh-CN" sz="2000" i="1">
                              <a:solidFill>
                                <a:srgbClr val="FF0000"/>
                              </a:solidFill>
                              <a:latin typeface="Cambria Math" panose="02040503050406030204" pitchFamily="18" charset="0"/>
                              <a:ea typeface="Cambria Math" panose="02040503050406030204" pitchFamily="18" charset="0"/>
                            </a:rPr>
                            <m:t>=</m:t>
                          </m:r>
                          <m:sSub>
                            <m:sSubPr>
                              <m:ctrlPr>
                                <a:rPr lang="en-US" altLang="zh-CN" sz="2000" i="1">
                                  <a:solidFill>
                                    <a:srgbClr val="FF0000"/>
                                  </a:solidFill>
                                  <a:latin typeface="Cambria Math" panose="02040503050406030204" pitchFamily="18" charset="0"/>
                                  <a:ea typeface="Cambria Math" panose="02040503050406030204" pitchFamily="18" charset="0"/>
                                </a:rPr>
                              </m:ctrlPr>
                            </m:sSubPr>
                            <m:e>
                              <m:r>
                                <a:rPr lang="en-US" altLang="zh-CN" sz="2000" i="1">
                                  <a:solidFill>
                                    <a:srgbClr val="FF0000"/>
                                  </a:solidFill>
                                  <a:latin typeface="Cambria Math" panose="02040503050406030204" pitchFamily="18" charset="0"/>
                                  <a:ea typeface="Cambria Math" panose="02040503050406030204" pitchFamily="18" charset="0"/>
                                </a:rPr>
                                <m:t>𝐷</m:t>
                              </m:r>
                            </m:e>
                            <m:sub>
                              <m:r>
                                <a:rPr lang="en-US" altLang="zh-CN" sz="2000" i="1">
                                  <a:solidFill>
                                    <a:srgbClr val="FF0000"/>
                                  </a:solidFill>
                                  <a:latin typeface="Cambria Math" panose="02040503050406030204" pitchFamily="18" charset="0"/>
                                  <a:ea typeface="Cambria Math" panose="02040503050406030204" pitchFamily="18" charset="0"/>
                                </a:rPr>
                                <m:t>𝐸</m:t>
                              </m:r>
                            </m:sub>
                          </m:sSub>
                        </m:e>
                      </m:d>
                      <m:r>
                        <a:rPr lang="en-US" altLang="zh-CN" sz="2000" i="1">
                          <a:solidFill>
                            <a:srgbClr val="FF0000"/>
                          </a:solidFill>
                          <a:latin typeface="Cambria Math" panose="02040503050406030204" pitchFamily="18" charset="0"/>
                          <a:ea typeface="Cambria Math" panose="02040503050406030204" pitchFamily="18" charset="0"/>
                        </a:rPr>
                        <m:t>=</m:t>
                      </m:r>
                      <m:f>
                        <m:fPr>
                          <m:ctrlPr>
                            <a:rPr lang="en-US" altLang="zh-CN" sz="2000" i="1">
                              <a:solidFill>
                                <a:srgbClr val="FF0000"/>
                              </a:solidFill>
                              <a:latin typeface="Cambria Math" panose="02040503050406030204" pitchFamily="18" charset="0"/>
                              <a:ea typeface="Cambria Math" panose="02040503050406030204" pitchFamily="18" charset="0"/>
                            </a:rPr>
                          </m:ctrlPr>
                        </m:fPr>
                        <m:num>
                          <m:r>
                            <a:rPr lang="en-US" altLang="zh-CN" sz="2000" i="1">
                              <a:solidFill>
                                <a:srgbClr val="FF0000"/>
                              </a:solidFill>
                              <a:latin typeface="Cambria Math" panose="02040503050406030204" pitchFamily="18" charset="0"/>
                              <a:ea typeface="Cambria Math" panose="02040503050406030204" pitchFamily="18" charset="0"/>
                            </a:rPr>
                            <m:t>𝜕</m:t>
                          </m:r>
                        </m:num>
                        <m:den>
                          <m:r>
                            <a:rPr lang="en-US" altLang="zh-CN" sz="2000" i="1">
                              <a:solidFill>
                                <a:srgbClr val="FF0000"/>
                              </a:solidFill>
                              <a:latin typeface="Cambria Math" panose="02040503050406030204" pitchFamily="18" charset="0"/>
                              <a:ea typeface="Cambria Math" panose="02040503050406030204" pitchFamily="18" charset="0"/>
                            </a:rPr>
                            <m:t>𝜕</m:t>
                          </m:r>
                          <m:r>
                            <a:rPr lang="en-US" altLang="zh-CN" sz="2000" i="1">
                              <a:solidFill>
                                <a:srgbClr val="FF0000"/>
                              </a:solidFill>
                              <a:latin typeface="Cambria Math" panose="02040503050406030204" pitchFamily="18" charset="0"/>
                              <a:ea typeface="Cambria Math" panose="02040503050406030204" pitchFamily="18" charset="0"/>
                            </a:rPr>
                            <m:t>𝑥</m:t>
                          </m:r>
                        </m:den>
                      </m:f>
                      <m:d>
                        <m:dPr>
                          <m:ctrlPr>
                            <a:rPr lang="en-US" altLang="zh-CN" sz="2000" b="0" i="1" smtClean="0">
                              <a:solidFill>
                                <a:srgbClr val="FF0000"/>
                              </a:solidFill>
                              <a:latin typeface="Cambria Math" panose="02040503050406030204" pitchFamily="18" charset="0"/>
                              <a:ea typeface="Cambria Math" panose="02040503050406030204" pitchFamily="18" charset="0"/>
                            </a:rPr>
                          </m:ctrlPr>
                        </m:dPr>
                        <m:e>
                          <m:f>
                            <m:fPr>
                              <m:ctrlPr>
                                <a:rPr lang="en-US" altLang="zh-CN" sz="2000" i="1">
                                  <a:solidFill>
                                    <a:srgbClr val="FF0000"/>
                                  </a:solidFill>
                                  <a:latin typeface="Cambria Math" panose="02040503050406030204" pitchFamily="18" charset="0"/>
                                  <a:ea typeface="Cambria Math" panose="02040503050406030204" pitchFamily="18" charset="0"/>
                                </a:rPr>
                              </m:ctrlPr>
                            </m:fPr>
                            <m:num>
                              <m:sSub>
                                <m:sSubPr>
                                  <m:ctrlPr>
                                    <a:rPr lang="en-US" altLang="zh-CN" sz="2000" i="1">
                                      <a:solidFill>
                                        <a:srgbClr val="FF0000"/>
                                      </a:solidFill>
                                      <a:latin typeface="Cambria Math" panose="02040503050406030204" pitchFamily="18" charset="0"/>
                                    </a:rPr>
                                  </m:ctrlPr>
                                </m:sSubPr>
                                <m:e>
                                  <m:r>
                                    <a:rPr lang="zh-CN" altLang="en-US" sz="2000" i="1">
                                      <a:solidFill>
                                        <a:srgbClr val="FF0000"/>
                                      </a:solidFill>
                                      <a:latin typeface="Cambria Math" panose="02040503050406030204" pitchFamily="18" charset="0"/>
                                    </a:rPr>
                                    <m:t>𝜏</m:t>
                                  </m:r>
                                </m:e>
                                <m:sub>
                                  <m:r>
                                    <a:rPr lang="en-US" altLang="zh-CN" sz="2000" i="1">
                                      <a:solidFill>
                                        <a:srgbClr val="FF0000"/>
                                      </a:solidFill>
                                      <a:latin typeface="Cambria Math" panose="02040503050406030204" pitchFamily="18" charset="0"/>
                                    </a:rPr>
                                    <m:t>𝑦</m:t>
                                  </m:r>
                                </m:sub>
                              </m:sSub>
                            </m:num>
                            <m:den>
                              <m:r>
                                <a:rPr lang="zh-CN" altLang="en-US" sz="2000" i="1">
                                  <a:solidFill>
                                    <a:srgbClr val="FF0000"/>
                                  </a:solidFill>
                                  <a:latin typeface="Cambria Math" panose="02040503050406030204" pitchFamily="18" charset="0"/>
                                </a:rPr>
                                <m:t>𝜌</m:t>
                              </m:r>
                              <m:r>
                                <a:rPr lang="en-US" altLang="zh-CN" sz="2000" i="1">
                                  <a:solidFill>
                                    <a:srgbClr val="FF0000"/>
                                  </a:solidFill>
                                  <a:latin typeface="Cambria Math" panose="02040503050406030204" pitchFamily="18" charset="0"/>
                                </a:rPr>
                                <m:t>𝑓</m:t>
                              </m:r>
                            </m:den>
                          </m:f>
                        </m:e>
                      </m:d>
                      <m:r>
                        <a:rPr lang="en-US" altLang="zh-CN" sz="2000" b="0" i="1" smtClean="0">
                          <a:solidFill>
                            <a:srgbClr val="FF0000"/>
                          </a:solidFill>
                          <a:latin typeface="Cambria Math" panose="02040503050406030204" pitchFamily="18" charset="0"/>
                          <a:ea typeface="Cambria Math" panose="02040503050406030204" pitchFamily="18" charset="0"/>
                        </a:rPr>
                        <m:t>−</m:t>
                      </m:r>
                      <m:f>
                        <m:fPr>
                          <m:ctrlPr>
                            <a:rPr lang="en-US" altLang="zh-CN" sz="2000" i="1">
                              <a:solidFill>
                                <a:srgbClr val="FF0000"/>
                              </a:solidFill>
                              <a:latin typeface="Cambria Math" panose="02040503050406030204" pitchFamily="18" charset="0"/>
                              <a:ea typeface="Cambria Math" panose="02040503050406030204" pitchFamily="18" charset="0"/>
                            </a:rPr>
                          </m:ctrlPr>
                        </m:fPr>
                        <m:num>
                          <m:r>
                            <a:rPr lang="en-US" altLang="zh-CN" sz="2000" i="1">
                              <a:solidFill>
                                <a:srgbClr val="FF0000"/>
                              </a:solidFill>
                              <a:latin typeface="Cambria Math" panose="02040503050406030204" pitchFamily="18" charset="0"/>
                              <a:ea typeface="Cambria Math" panose="02040503050406030204" pitchFamily="18" charset="0"/>
                            </a:rPr>
                            <m:t>𝜕</m:t>
                          </m:r>
                        </m:num>
                        <m:den>
                          <m:r>
                            <a:rPr lang="en-US" altLang="zh-CN" sz="2000" i="1">
                              <a:solidFill>
                                <a:srgbClr val="FF0000"/>
                              </a:solidFill>
                              <a:latin typeface="Cambria Math" panose="02040503050406030204" pitchFamily="18" charset="0"/>
                              <a:ea typeface="Cambria Math" panose="02040503050406030204" pitchFamily="18" charset="0"/>
                            </a:rPr>
                            <m:t>𝜕</m:t>
                          </m:r>
                          <m:r>
                            <a:rPr lang="en-US" altLang="zh-CN" sz="2000" b="0" i="1" smtClean="0">
                              <a:solidFill>
                                <a:srgbClr val="FF0000"/>
                              </a:solidFill>
                              <a:latin typeface="Cambria Math" panose="02040503050406030204" pitchFamily="18" charset="0"/>
                              <a:ea typeface="Cambria Math" panose="02040503050406030204" pitchFamily="18" charset="0"/>
                            </a:rPr>
                            <m:t>𝑦</m:t>
                          </m:r>
                        </m:den>
                      </m:f>
                      <m:d>
                        <m:dPr>
                          <m:ctrlPr>
                            <a:rPr lang="en-US" altLang="zh-CN" sz="2000" i="1">
                              <a:solidFill>
                                <a:srgbClr val="FF0000"/>
                              </a:solidFill>
                              <a:latin typeface="Cambria Math" panose="02040503050406030204" pitchFamily="18" charset="0"/>
                              <a:ea typeface="Cambria Math" panose="02040503050406030204" pitchFamily="18" charset="0"/>
                            </a:rPr>
                          </m:ctrlPr>
                        </m:dPr>
                        <m:e>
                          <m:f>
                            <m:fPr>
                              <m:ctrlPr>
                                <a:rPr lang="en-US" altLang="zh-CN" sz="2000" i="1">
                                  <a:solidFill>
                                    <a:srgbClr val="FF0000"/>
                                  </a:solidFill>
                                  <a:latin typeface="Cambria Math" panose="02040503050406030204" pitchFamily="18" charset="0"/>
                                  <a:ea typeface="Cambria Math" panose="02040503050406030204" pitchFamily="18" charset="0"/>
                                </a:rPr>
                              </m:ctrlPr>
                            </m:fPr>
                            <m:num>
                              <m:sSub>
                                <m:sSubPr>
                                  <m:ctrlPr>
                                    <a:rPr lang="en-US" altLang="zh-CN" sz="2000" i="1">
                                      <a:solidFill>
                                        <a:srgbClr val="FF0000"/>
                                      </a:solidFill>
                                      <a:latin typeface="Cambria Math" panose="02040503050406030204" pitchFamily="18" charset="0"/>
                                    </a:rPr>
                                  </m:ctrlPr>
                                </m:sSubPr>
                                <m:e>
                                  <m:r>
                                    <a:rPr lang="zh-CN" altLang="en-US" sz="2000" i="1">
                                      <a:solidFill>
                                        <a:srgbClr val="FF0000"/>
                                      </a:solidFill>
                                      <a:latin typeface="Cambria Math" panose="02040503050406030204" pitchFamily="18" charset="0"/>
                                    </a:rPr>
                                    <m:t>𝜏</m:t>
                                  </m:r>
                                </m:e>
                                <m:sub>
                                  <m:r>
                                    <a:rPr lang="en-US" altLang="zh-CN" sz="2000" b="0" i="1" smtClean="0">
                                      <a:solidFill>
                                        <a:srgbClr val="FF0000"/>
                                      </a:solidFill>
                                      <a:latin typeface="Cambria Math" panose="02040503050406030204" pitchFamily="18" charset="0"/>
                                    </a:rPr>
                                    <m:t>𝑥</m:t>
                                  </m:r>
                                </m:sub>
                              </m:sSub>
                            </m:num>
                            <m:den>
                              <m:r>
                                <a:rPr lang="zh-CN" altLang="en-US" sz="2000" i="1">
                                  <a:solidFill>
                                    <a:srgbClr val="FF0000"/>
                                  </a:solidFill>
                                  <a:latin typeface="Cambria Math" panose="02040503050406030204" pitchFamily="18" charset="0"/>
                                </a:rPr>
                                <m:t>𝜌</m:t>
                              </m:r>
                              <m:r>
                                <a:rPr lang="en-US" altLang="zh-CN" sz="2000" i="1">
                                  <a:solidFill>
                                    <a:srgbClr val="FF0000"/>
                                  </a:solidFill>
                                  <a:latin typeface="Cambria Math" panose="02040503050406030204" pitchFamily="18" charset="0"/>
                                </a:rPr>
                                <m:t>𝑓</m:t>
                              </m:r>
                            </m:den>
                          </m:f>
                        </m:e>
                      </m:d>
                      <m:r>
                        <a:rPr lang="en-US" altLang="zh-CN" sz="2000" i="1">
                          <a:solidFill>
                            <a:srgbClr val="FF0000"/>
                          </a:solidFill>
                          <a:latin typeface="Cambria Math" panose="02040503050406030204" pitchFamily="18" charset="0"/>
                        </a:rPr>
                        <m:t>=</m:t>
                      </m:r>
                      <m:r>
                        <a:rPr lang="en-US" altLang="zh-CN" sz="2000" b="0" i="1" smtClean="0">
                          <a:solidFill>
                            <a:srgbClr val="FF0000"/>
                          </a:solidFill>
                          <a:latin typeface="Cambria Math" panose="02040503050406030204" pitchFamily="18" charset="0"/>
                        </a:rPr>
                        <m:t>𝑐𝑢𝑟𝑙</m:t>
                      </m:r>
                      <m:d>
                        <m:dPr>
                          <m:ctrlPr>
                            <a:rPr lang="en-US" altLang="zh-CN" sz="2000" b="0" i="1" smtClean="0">
                              <a:solidFill>
                                <a:srgbClr val="FF0000"/>
                              </a:solidFill>
                              <a:latin typeface="Cambria Math" panose="02040503050406030204" pitchFamily="18" charset="0"/>
                            </a:rPr>
                          </m:ctrlPr>
                        </m:dPr>
                        <m:e>
                          <m:f>
                            <m:fPr>
                              <m:ctrlPr>
                                <a:rPr lang="en-US" altLang="zh-CN" sz="2000" b="0" i="1" smtClean="0">
                                  <a:solidFill>
                                    <a:srgbClr val="FF0000"/>
                                  </a:solidFill>
                                  <a:latin typeface="Cambria Math" panose="02040503050406030204" pitchFamily="18" charset="0"/>
                                </a:rPr>
                              </m:ctrlPr>
                            </m:fPr>
                            <m:num>
                              <m:r>
                                <a:rPr lang="zh-CN" altLang="en-US" sz="2000" b="0" i="1" smtClean="0">
                                  <a:solidFill>
                                    <a:srgbClr val="FF0000"/>
                                  </a:solidFill>
                                  <a:latin typeface="Cambria Math" panose="02040503050406030204" pitchFamily="18" charset="0"/>
                                </a:rPr>
                                <m:t>𝜏</m:t>
                              </m:r>
                            </m:num>
                            <m:den>
                              <m:r>
                                <a:rPr lang="zh-CN" altLang="en-US" sz="2000" b="0" i="1" smtClean="0">
                                  <a:solidFill>
                                    <a:srgbClr val="FF0000"/>
                                  </a:solidFill>
                                  <a:latin typeface="Cambria Math" panose="02040503050406030204" pitchFamily="18" charset="0"/>
                                </a:rPr>
                                <m:t>𝜌</m:t>
                              </m:r>
                              <m:r>
                                <a:rPr lang="en-US" altLang="zh-CN" sz="2000" b="0" i="1" smtClean="0">
                                  <a:solidFill>
                                    <a:srgbClr val="FF0000"/>
                                  </a:solidFill>
                                  <a:latin typeface="Cambria Math" panose="02040503050406030204" pitchFamily="18" charset="0"/>
                                </a:rPr>
                                <m:t>𝑓</m:t>
                              </m:r>
                            </m:den>
                          </m:f>
                        </m:e>
                      </m:d>
                      <m:r>
                        <a:rPr lang="en-US" altLang="zh-CN" sz="2000" b="0" i="1" smtClean="0">
                          <a:solidFill>
                            <a:srgbClr val="FF0000"/>
                          </a:solidFill>
                          <a:latin typeface="Cambria Math" panose="02040503050406030204" pitchFamily="18" charset="0"/>
                        </a:rPr>
                        <m:t>=</m:t>
                      </m:r>
                      <m:f>
                        <m:fPr>
                          <m:ctrlPr>
                            <a:rPr lang="en-US" altLang="zh-CN" sz="2000" b="0" i="1" smtClean="0">
                              <a:solidFill>
                                <a:srgbClr val="FF0000"/>
                              </a:solidFill>
                              <a:latin typeface="Cambria Math" panose="02040503050406030204" pitchFamily="18" charset="0"/>
                            </a:rPr>
                          </m:ctrlPr>
                        </m:fPr>
                        <m:num>
                          <m:r>
                            <a:rPr lang="en-US" altLang="zh-CN" sz="2000" i="1">
                              <a:solidFill>
                                <a:srgbClr val="FF0000"/>
                              </a:solidFill>
                              <a:latin typeface="Cambria Math" panose="02040503050406030204" pitchFamily="18" charset="0"/>
                            </a:rPr>
                            <m:t>𝑐𝑢𝑟𝑙</m:t>
                          </m:r>
                          <m:d>
                            <m:dPr>
                              <m:ctrlPr>
                                <a:rPr lang="en-US" altLang="zh-CN" sz="2000" i="1">
                                  <a:solidFill>
                                    <a:srgbClr val="FF0000"/>
                                  </a:solidFill>
                                  <a:latin typeface="Cambria Math" panose="02040503050406030204" pitchFamily="18" charset="0"/>
                                </a:rPr>
                              </m:ctrlPr>
                            </m:dPr>
                            <m:e>
                              <m:r>
                                <a:rPr lang="zh-CN" altLang="en-US" sz="2000" i="1" smtClean="0">
                                  <a:solidFill>
                                    <a:srgbClr val="FF0000"/>
                                  </a:solidFill>
                                  <a:latin typeface="Cambria Math" panose="02040503050406030204" pitchFamily="18" charset="0"/>
                                </a:rPr>
                                <m:t>𝜏</m:t>
                              </m:r>
                            </m:e>
                          </m:d>
                        </m:num>
                        <m:den>
                          <m:r>
                            <a:rPr lang="zh-CN" altLang="en-US" sz="2000" i="1">
                              <a:solidFill>
                                <a:srgbClr val="FF0000"/>
                              </a:solidFill>
                              <a:latin typeface="Cambria Math" panose="02040503050406030204" pitchFamily="18" charset="0"/>
                            </a:rPr>
                            <m:t>𝜌</m:t>
                          </m:r>
                          <m:r>
                            <a:rPr lang="en-US" altLang="zh-CN" sz="2000" i="1">
                              <a:solidFill>
                                <a:srgbClr val="FF0000"/>
                              </a:solidFill>
                              <a:latin typeface="Cambria Math" panose="02040503050406030204" pitchFamily="18" charset="0"/>
                            </a:rPr>
                            <m:t>𝑓</m:t>
                          </m:r>
                        </m:den>
                      </m:f>
                      <m:r>
                        <a:rPr lang="en-US" altLang="zh-CN" sz="2000" b="0" i="1" smtClean="0">
                          <a:solidFill>
                            <a:srgbClr val="FF0000"/>
                          </a:solidFill>
                          <a:latin typeface="Cambria Math" panose="02040503050406030204" pitchFamily="18" charset="0"/>
                        </a:rPr>
                        <m:t>+</m:t>
                      </m:r>
                      <m:r>
                        <a:rPr lang="zh-CN" altLang="en-US" sz="2000" b="0" i="1" smtClean="0">
                          <a:solidFill>
                            <a:srgbClr val="FF0000"/>
                          </a:solidFill>
                          <a:latin typeface="Cambria Math" panose="02040503050406030204" pitchFamily="18" charset="0"/>
                        </a:rPr>
                        <m:t>𝛽</m:t>
                      </m:r>
                      <m:f>
                        <m:fPr>
                          <m:ctrlPr>
                            <a:rPr lang="en-US" altLang="zh-CN" sz="2000" b="0" i="1" smtClean="0">
                              <a:solidFill>
                                <a:srgbClr val="FF0000"/>
                              </a:solidFill>
                              <a:latin typeface="Cambria Math" panose="02040503050406030204" pitchFamily="18" charset="0"/>
                            </a:rPr>
                          </m:ctrlPr>
                        </m:fPr>
                        <m:num>
                          <m:sSub>
                            <m:sSubPr>
                              <m:ctrlPr>
                                <a:rPr lang="en-US" altLang="zh-CN" sz="2000" b="0" i="1" smtClean="0">
                                  <a:solidFill>
                                    <a:srgbClr val="FF0000"/>
                                  </a:solidFill>
                                  <a:latin typeface="Cambria Math" panose="02040503050406030204" pitchFamily="18" charset="0"/>
                                </a:rPr>
                              </m:ctrlPr>
                            </m:sSubPr>
                            <m:e>
                              <m:r>
                                <a:rPr lang="zh-CN" altLang="en-US" sz="2000" b="0" i="1" smtClean="0">
                                  <a:solidFill>
                                    <a:srgbClr val="FF0000"/>
                                  </a:solidFill>
                                  <a:latin typeface="Cambria Math" panose="02040503050406030204" pitchFamily="18" charset="0"/>
                                </a:rPr>
                                <m:t>𝜏</m:t>
                              </m:r>
                            </m:e>
                            <m:sub>
                              <m:r>
                                <a:rPr lang="en-US" altLang="zh-CN" sz="2000" b="0" i="1" smtClean="0">
                                  <a:solidFill>
                                    <a:srgbClr val="FF0000"/>
                                  </a:solidFill>
                                  <a:latin typeface="Cambria Math" panose="02040503050406030204" pitchFamily="18" charset="0"/>
                                </a:rPr>
                                <m:t>𝑥</m:t>
                              </m:r>
                            </m:sub>
                          </m:sSub>
                        </m:num>
                        <m:den>
                          <m:r>
                            <a:rPr lang="en-US" altLang="zh-CN" sz="2000" i="1">
                              <a:solidFill>
                                <a:srgbClr val="FF0000"/>
                              </a:solidFill>
                              <a:latin typeface="Cambria Math" panose="02040503050406030204" pitchFamily="18" charset="0"/>
                              <a:ea typeface="Cambria Math" panose="02040503050406030204" pitchFamily="18" charset="0"/>
                            </a:rPr>
                            <m:t>𝜌</m:t>
                          </m:r>
                          <m:sSup>
                            <m:sSupPr>
                              <m:ctrlPr>
                                <a:rPr lang="en-US" altLang="zh-CN" sz="2000" i="1" smtClean="0">
                                  <a:solidFill>
                                    <a:srgbClr val="FF0000"/>
                                  </a:solidFill>
                                  <a:latin typeface="Cambria Math" panose="02040503050406030204" pitchFamily="18" charset="0"/>
                                  <a:ea typeface="Cambria Math" panose="02040503050406030204" pitchFamily="18" charset="0"/>
                                </a:rPr>
                              </m:ctrlPr>
                            </m:sSupPr>
                            <m:e>
                              <m:r>
                                <a:rPr lang="en-US" altLang="zh-CN" sz="2000" b="0" i="1" smtClean="0">
                                  <a:solidFill>
                                    <a:srgbClr val="FF0000"/>
                                  </a:solidFill>
                                  <a:latin typeface="Cambria Math" panose="02040503050406030204" pitchFamily="18" charset="0"/>
                                  <a:ea typeface="Cambria Math" panose="02040503050406030204" pitchFamily="18" charset="0"/>
                                </a:rPr>
                                <m:t>𝑓</m:t>
                              </m:r>
                            </m:e>
                            <m:sup>
                              <m:r>
                                <a:rPr lang="en-US" altLang="zh-CN" sz="2000" b="0" i="1" smtClean="0">
                                  <a:solidFill>
                                    <a:srgbClr val="FF0000"/>
                                  </a:solidFill>
                                  <a:latin typeface="Cambria Math" panose="02040503050406030204" pitchFamily="18" charset="0"/>
                                  <a:ea typeface="Cambria Math" panose="02040503050406030204" pitchFamily="18" charset="0"/>
                                </a:rPr>
                                <m:t>2</m:t>
                              </m:r>
                            </m:sup>
                          </m:sSup>
                        </m:den>
                      </m:f>
                      <m:r>
                        <a:rPr lang="en-US" altLang="zh-CN" sz="2000" b="0" i="1" smtClean="0">
                          <a:solidFill>
                            <a:srgbClr val="FF0000"/>
                          </a:solidFill>
                          <a:latin typeface="Cambria Math" panose="02040503050406030204" pitchFamily="18" charset="0"/>
                        </a:rPr>
                        <m:t>=</m:t>
                      </m:r>
                      <m:f>
                        <m:fPr>
                          <m:ctrlPr>
                            <a:rPr lang="en-US" altLang="zh-CN" sz="2000" i="1">
                              <a:solidFill>
                                <a:srgbClr val="FF0000"/>
                              </a:solidFill>
                              <a:latin typeface="Cambria Math" panose="02040503050406030204" pitchFamily="18" charset="0"/>
                            </a:rPr>
                          </m:ctrlPr>
                        </m:fPr>
                        <m:num>
                          <m:r>
                            <a:rPr lang="en-US" altLang="zh-CN" sz="2000" i="1">
                              <a:solidFill>
                                <a:srgbClr val="FF0000"/>
                              </a:solidFill>
                              <a:latin typeface="Cambria Math" panose="02040503050406030204" pitchFamily="18" charset="0"/>
                            </a:rPr>
                            <m:t>𝑐𝑢𝑟𝑙</m:t>
                          </m:r>
                          <m:d>
                            <m:dPr>
                              <m:ctrlPr>
                                <a:rPr lang="en-US" altLang="zh-CN" sz="2000" i="1">
                                  <a:solidFill>
                                    <a:srgbClr val="FF0000"/>
                                  </a:solidFill>
                                  <a:latin typeface="Cambria Math" panose="02040503050406030204" pitchFamily="18" charset="0"/>
                                </a:rPr>
                              </m:ctrlPr>
                            </m:dPr>
                            <m:e>
                              <m:r>
                                <a:rPr lang="zh-CN" altLang="en-US" sz="2000" i="1">
                                  <a:solidFill>
                                    <a:srgbClr val="FF0000"/>
                                  </a:solidFill>
                                  <a:latin typeface="Cambria Math" panose="02040503050406030204" pitchFamily="18" charset="0"/>
                                </a:rPr>
                                <m:t>𝜏</m:t>
                              </m:r>
                            </m:e>
                          </m:d>
                        </m:num>
                        <m:den>
                          <m:r>
                            <a:rPr lang="zh-CN" altLang="en-US" sz="2000" i="1">
                              <a:solidFill>
                                <a:srgbClr val="FF0000"/>
                              </a:solidFill>
                              <a:latin typeface="Cambria Math" panose="02040503050406030204" pitchFamily="18" charset="0"/>
                            </a:rPr>
                            <m:t>𝜌</m:t>
                          </m:r>
                          <m:r>
                            <a:rPr lang="en-US" altLang="zh-CN" sz="2000" i="1">
                              <a:solidFill>
                                <a:srgbClr val="FF0000"/>
                              </a:solidFill>
                              <a:latin typeface="Cambria Math" panose="02040503050406030204" pitchFamily="18" charset="0"/>
                            </a:rPr>
                            <m:t>𝑓</m:t>
                          </m:r>
                        </m:den>
                      </m:f>
                      <m:r>
                        <a:rPr lang="en-US" altLang="zh-CN" sz="2000" b="0" i="1" smtClean="0">
                          <a:solidFill>
                            <a:srgbClr val="FF0000"/>
                          </a:solidFill>
                          <a:latin typeface="Cambria Math" panose="02040503050406030204" pitchFamily="18" charset="0"/>
                        </a:rPr>
                        <m:t>−</m:t>
                      </m:r>
                      <m:f>
                        <m:fPr>
                          <m:ctrlPr>
                            <a:rPr lang="en-US" altLang="zh-CN" sz="2000" b="0" i="1" smtClean="0">
                              <a:solidFill>
                                <a:srgbClr val="FF0000"/>
                              </a:solidFill>
                              <a:latin typeface="Cambria Math" panose="02040503050406030204" pitchFamily="18" charset="0"/>
                            </a:rPr>
                          </m:ctrlPr>
                        </m:fPr>
                        <m:num>
                          <m:r>
                            <a:rPr lang="zh-CN" altLang="en-US" sz="2000" b="0" i="1" smtClean="0">
                              <a:solidFill>
                                <a:srgbClr val="FF0000"/>
                              </a:solidFill>
                              <a:latin typeface="Cambria Math" panose="02040503050406030204" pitchFamily="18" charset="0"/>
                            </a:rPr>
                            <m:t>𝛽</m:t>
                          </m:r>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𝑉</m:t>
                              </m:r>
                            </m:e>
                            <m:sub>
                              <m:r>
                                <a:rPr lang="en-US" altLang="zh-CN" sz="2000" b="0" i="1" smtClean="0">
                                  <a:solidFill>
                                    <a:srgbClr val="FF0000"/>
                                  </a:solidFill>
                                  <a:latin typeface="Cambria Math" panose="02040503050406030204" pitchFamily="18" charset="0"/>
                                </a:rPr>
                                <m:t>𝐸</m:t>
                              </m:r>
                            </m:sub>
                          </m:sSub>
                        </m:num>
                        <m:den>
                          <m:r>
                            <a:rPr lang="en-US" altLang="zh-CN" sz="2000" b="0" i="1" smtClean="0">
                              <a:solidFill>
                                <a:srgbClr val="FF0000"/>
                              </a:solidFill>
                              <a:latin typeface="Cambria Math" panose="02040503050406030204" pitchFamily="18" charset="0"/>
                            </a:rPr>
                            <m:t>𝑓</m:t>
                          </m:r>
                        </m:den>
                      </m:f>
                    </m:oMath>
                  </m:oMathPara>
                </a14:m>
                <a:endParaRPr lang="en-US" altLang="zh-CN" sz="2000" dirty="0"/>
              </a:p>
            </p:txBody>
          </p:sp>
        </mc:Choice>
        <mc:Fallback xmlns="">
          <p:sp>
            <p:nvSpPr>
              <p:cNvPr id="33795" name="Rectangle 3"/>
              <p:cNvSpPr>
                <a:spLocks noGrp="1" noRot="1" noChangeAspect="1" noMove="1" noResize="1" noEditPoints="1" noAdjustHandles="1" noChangeArrowheads="1" noChangeShapeType="1" noTextEdit="1"/>
              </p:cNvSpPr>
              <p:nvPr>
                <p:ph type="body" idx="1"/>
              </p:nvPr>
            </p:nvSpPr>
            <p:spPr>
              <a:xfrm>
                <a:off x="1115616" y="771550"/>
                <a:ext cx="6964288" cy="3633788"/>
              </a:xfrm>
              <a:blipFill>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4522850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485900" y="141685"/>
            <a:ext cx="6172200" cy="270272"/>
          </a:xfrm>
        </p:spPr>
        <p:txBody>
          <a:bodyPr/>
          <a:lstStyle/>
          <a:p>
            <a:r>
              <a:rPr lang="en-US" altLang="zh-CN"/>
              <a:t>Sverdrup Balance</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type="body" idx="1"/>
              </p:nvPr>
            </p:nvSpPr>
            <p:spPr>
              <a:xfrm>
                <a:off x="1043608" y="771550"/>
                <a:ext cx="7128792" cy="3875484"/>
              </a:xfrm>
            </p:spPr>
            <p:txBody>
              <a:bodyPr/>
              <a:lstStyle/>
              <a:p>
                <a:pPr>
                  <a:spcBef>
                    <a:spcPts val="450"/>
                  </a:spcBef>
                  <a:buNone/>
                </a:pPr>
                <a:r>
                  <a:rPr lang="en-US" altLang="zh-CN" sz="1800" dirty="0"/>
                  <a:t>Therefore </a:t>
                </a:r>
              </a:p>
              <a:p>
                <a:pPr marL="342900" lvl="1" indent="0">
                  <a:spcBef>
                    <a:spcPts val="450"/>
                  </a:spcBef>
                  <a:buNone/>
                </a:pPr>
                <a14:m>
                  <m:oMathPara xmlns:m="http://schemas.openxmlformats.org/officeDocument/2006/math">
                    <m:oMathParaPr>
                      <m:jc m:val="centerGroup"/>
                    </m:oMathParaPr>
                    <m:oMath xmlns:m="http://schemas.openxmlformats.org/officeDocument/2006/math">
                      <m:r>
                        <a:rPr lang="zh-CN" altLang="en-US" sz="2000" i="1">
                          <a:solidFill>
                            <a:srgbClr val="FF0000"/>
                          </a:solidFill>
                          <a:latin typeface="Cambria Math" panose="02040503050406030204" pitchFamily="18" charset="0"/>
                          <a:ea typeface="Cambria Math" panose="02040503050406030204" pitchFamily="18" charset="0"/>
                        </a:rPr>
                        <m:t>𝛽</m:t>
                      </m:r>
                      <m:sSub>
                        <m:sSubPr>
                          <m:ctrlPr>
                            <a:rPr lang="en-US" altLang="zh-CN" sz="2000" i="1">
                              <a:solidFill>
                                <a:srgbClr val="FF0000"/>
                              </a:solidFill>
                              <a:latin typeface="Cambria Math" panose="02040503050406030204" pitchFamily="18" charset="0"/>
                              <a:ea typeface="Cambria Math" panose="02040503050406030204" pitchFamily="18" charset="0"/>
                            </a:rPr>
                          </m:ctrlPr>
                        </m:sSubPr>
                        <m:e>
                          <m:r>
                            <a:rPr lang="en-US" altLang="zh-CN" sz="2000" i="1">
                              <a:solidFill>
                                <a:srgbClr val="FF0000"/>
                              </a:solidFill>
                              <a:latin typeface="Cambria Math" panose="02040503050406030204" pitchFamily="18" charset="0"/>
                              <a:ea typeface="Cambria Math" panose="02040503050406030204" pitchFamily="18" charset="0"/>
                            </a:rPr>
                            <m:t>𝑉</m:t>
                          </m:r>
                        </m:e>
                        <m:sub>
                          <m:r>
                            <a:rPr lang="en-US" altLang="zh-CN" sz="2000" i="1">
                              <a:solidFill>
                                <a:srgbClr val="FF0000"/>
                              </a:solidFill>
                              <a:latin typeface="Cambria Math" panose="02040503050406030204" pitchFamily="18" charset="0"/>
                              <a:ea typeface="Cambria Math" panose="02040503050406030204" pitchFamily="18" charset="0"/>
                            </a:rPr>
                            <m:t>𝑔</m:t>
                          </m:r>
                        </m:sub>
                      </m:sSub>
                      <m:r>
                        <a:rPr lang="en-US" altLang="zh-CN" sz="2000" i="1">
                          <a:solidFill>
                            <a:srgbClr val="FF0000"/>
                          </a:solidFill>
                          <a:latin typeface="Cambria Math" panose="02040503050406030204" pitchFamily="18" charset="0"/>
                          <a:ea typeface="Cambria Math" panose="02040503050406030204" pitchFamily="18" charset="0"/>
                        </a:rPr>
                        <m:t>=</m:t>
                      </m:r>
                      <m:r>
                        <a:rPr lang="en-US" altLang="zh-CN" sz="2000" i="1">
                          <a:solidFill>
                            <a:srgbClr val="FF0000"/>
                          </a:solidFill>
                          <a:latin typeface="Cambria Math" panose="02040503050406030204" pitchFamily="18" charset="0"/>
                          <a:ea typeface="Cambria Math" panose="02040503050406030204" pitchFamily="18" charset="0"/>
                        </a:rPr>
                        <m:t>𝑓𝑤</m:t>
                      </m:r>
                      <m:d>
                        <m:dPr>
                          <m:ctrlPr>
                            <a:rPr lang="en-US" altLang="zh-CN" sz="2000" i="1">
                              <a:solidFill>
                                <a:srgbClr val="FF0000"/>
                              </a:solidFill>
                              <a:latin typeface="Cambria Math" panose="02040503050406030204" pitchFamily="18" charset="0"/>
                              <a:ea typeface="Cambria Math" panose="02040503050406030204" pitchFamily="18" charset="0"/>
                            </a:rPr>
                          </m:ctrlPr>
                        </m:dPr>
                        <m:e>
                          <m:r>
                            <a:rPr lang="en-US" altLang="zh-CN" sz="2000" i="1">
                              <a:solidFill>
                                <a:srgbClr val="FF0000"/>
                              </a:solidFill>
                              <a:latin typeface="Cambria Math" panose="02040503050406030204" pitchFamily="18" charset="0"/>
                              <a:ea typeface="Cambria Math" panose="02040503050406030204" pitchFamily="18" charset="0"/>
                            </a:rPr>
                            <m:t>𝑧</m:t>
                          </m:r>
                          <m:r>
                            <a:rPr lang="en-US" altLang="zh-CN" sz="2000" i="1">
                              <a:solidFill>
                                <a:srgbClr val="FF0000"/>
                              </a:solidFill>
                              <a:latin typeface="Cambria Math" panose="02040503050406030204" pitchFamily="18" charset="0"/>
                              <a:ea typeface="Cambria Math" panose="02040503050406030204" pitchFamily="18" charset="0"/>
                            </a:rPr>
                            <m:t>=</m:t>
                          </m:r>
                          <m:sSub>
                            <m:sSubPr>
                              <m:ctrlPr>
                                <a:rPr lang="en-US" altLang="zh-CN" sz="2000" i="1">
                                  <a:solidFill>
                                    <a:srgbClr val="FF0000"/>
                                  </a:solidFill>
                                  <a:latin typeface="Cambria Math" panose="02040503050406030204" pitchFamily="18" charset="0"/>
                                  <a:ea typeface="Cambria Math" panose="02040503050406030204" pitchFamily="18" charset="0"/>
                                </a:rPr>
                              </m:ctrlPr>
                            </m:sSubPr>
                            <m:e>
                              <m:r>
                                <a:rPr lang="en-US" altLang="zh-CN" sz="2000" i="1">
                                  <a:solidFill>
                                    <a:srgbClr val="FF0000"/>
                                  </a:solidFill>
                                  <a:latin typeface="Cambria Math" panose="02040503050406030204" pitchFamily="18" charset="0"/>
                                  <a:ea typeface="Cambria Math" panose="02040503050406030204" pitchFamily="18" charset="0"/>
                                </a:rPr>
                                <m:t>𝐷</m:t>
                              </m:r>
                            </m:e>
                            <m:sub>
                              <m:r>
                                <a:rPr lang="en-US" altLang="zh-CN" sz="2000" i="1">
                                  <a:solidFill>
                                    <a:srgbClr val="FF0000"/>
                                  </a:solidFill>
                                  <a:latin typeface="Cambria Math" panose="02040503050406030204" pitchFamily="18" charset="0"/>
                                  <a:ea typeface="Cambria Math" panose="02040503050406030204" pitchFamily="18" charset="0"/>
                                </a:rPr>
                                <m:t>𝐸</m:t>
                              </m:r>
                            </m:sub>
                          </m:sSub>
                        </m:e>
                      </m:d>
                      <m:r>
                        <a:rPr lang="en-US" altLang="zh-CN" sz="2000" b="0" i="1" smtClean="0">
                          <a:solidFill>
                            <a:srgbClr val="FF0000"/>
                          </a:solidFill>
                          <a:latin typeface="Cambria Math" panose="02040503050406030204" pitchFamily="18" charset="0"/>
                          <a:ea typeface="Cambria Math" panose="02040503050406030204" pitchFamily="18" charset="0"/>
                        </a:rPr>
                        <m:t>=</m:t>
                      </m:r>
                      <m:r>
                        <a:rPr lang="en-US" altLang="zh-CN" sz="2000" b="0" i="1" smtClean="0">
                          <a:solidFill>
                            <a:srgbClr val="FF0000"/>
                          </a:solidFill>
                          <a:latin typeface="Cambria Math" panose="02040503050406030204" pitchFamily="18" charset="0"/>
                          <a:ea typeface="Cambria Math" panose="02040503050406030204" pitchFamily="18" charset="0"/>
                        </a:rPr>
                        <m:t>𝑓</m:t>
                      </m:r>
                      <m:r>
                        <a:rPr lang="en-US" altLang="zh-CN" sz="2000" b="0" i="1" smtClean="0">
                          <a:solidFill>
                            <a:srgbClr val="FF0000"/>
                          </a:solidFill>
                          <a:latin typeface="Cambria Math" panose="02040503050406030204" pitchFamily="18" charset="0"/>
                          <a:ea typeface="Cambria Math" panose="02040503050406030204" pitchFamily="18" charset="0"/>
                        </a:rPr>
                        <m:t>(</m:t>
                      </m:r>
                      <m:f>
                        <m:fPr>
                          <m:ctrlPr>
                            <a:rPr lang="en-US" altLang="zh-CN" sz="2000" i="1">
                              <a:solidFill>
                                <a:srgbClr val="FF0000"/>
                              </a:solidFill>
                              <a:latin typeface="Cambria Math" panose="02040503050406030204" pitchFamily="18" charset="0"/>
                            </a:rPr>
                          </m:ctrlPr>
                        </m:fPr>
                        <m:num>
                          <m:r>
                            <a:rPr lang="en-US" altLang="zh-CN" sz="2000" i="1">
                              <a:solidFill>
                                <a:srgbClr val="FF0000"/>
                              </a:solidFill>
                              <a:latin typeface="Cambria Math" panose="02040503050406030204" pitchFamily="18" charset="0"/>
                            </a:rPr>
                            <m:t>𝑐𝑢𝑟𝑙</m:t>
                          </m:r>
                          <m:d>
                            <m:dPr>
                              <m:ctrlPr>
                                <a:rPr lang="en-US" altLang="zh-CN" sz="2000" i="1">
                                  <a:solidFill>
                                    <a:srgbClr val="FF0000"/>
                                  </a:solidFill>
                                  <a:latin typeface="Cambria Math" panose="02040503050406030204" pitchFamily="18" charset="0"/>
                                </a:rPr>
                              </m:ctrlPr>
                            </m:dPr>
                            <m:e>
                              <m:r>
                                <a:rPr lang="zh-CN" altLang="en-US" sz="2000" i="1">
                                  <a:solidFill>
                                    <a:srgbClr val="FF0000"/>
                                  </a:solidFill>
                                  <a:latin typeface="Cambria Math" panose="02040503050406030204" pitchFamily="18" charset="0"/>
                                </a:rPr>
                                <m:t>𝜏</m:t>
                              </m:r>
                            </m:e>
                          </m:d>
                        </m:num>
                        <m:den>
                          <m:r>
                            <a:rPr lang="zh-CN" altLang="en-US" sz="2000" i="1">
                              <a:solidFill>
                                <a:srgbClr val="FF0000"/>
                              </a:solidFill>
                              <a:latin typeface="Cambria Math" panose="02040503050406030204" pitchFamily="18" charset="0"/>
                            </a:rPr>
                            <m:t>𝜌</m:t>
                          </m:r>
                          <m:r>
                            <a:rPr lang="en-US" altLang="zh-CN" sz="2000" b="0" i="1" smtClean="0">
                              <a:solidFill>
                                <a:srgbClr val="FF0000"/>
                              </a:solidFill>
                              <a:latin typeface="Cambria Math" panose="02040503050406030204" pitchFamily="18" charset="0"/>
                            </a:rPr>
                            <m:t>𝑓</m:t>
                          </m:r>
                        </m:den>
                      </m:f>
                      <m:r>
                        <a:rPr lang="en-US" altLang="zh-CN" sz="2000" i="1">
                          <a:solidFill>
                            <a:srgbClr val="FF0000"/>
                          </a:solidFill>
                          <a:latin typeface="Cambria Math" panose="02040503050406030204" pitchFamily="18" charset="0"/>
                        </a:rPr>
                        <m:t>−</m:t>
                      </m:r>
                      <m:f>
                        <m:fPr>
                          <m:ctrlPr>
                            <a:rPr lang="en-US" altLang="zh-CN" sz="2000" i="1">
                              <a:solidFill>
                                <a:srgbClr val="FF0000"/>
                              </a:solidFill>
                              <a:latin typeface="Cambria Math" panose="02040503050406030204" pitchFamily="18" charset="0"/>
                            </a:rPr>
                          </m:ctrlPr>
                        </m:fPr>
                        <m:num>
                          <m:r>
                            <a:rPr lang="zh-CN" altLang="en-US" sz="2000" i="1">
                              <a:solidFill>
                                <a:srgbClr val="FF0000"/>
                              </a:solidFill>
                              <a:latin typeface="Cambria Math" panose="02040503050406030204" pitchFamily="18" charset="0"/>
                            </a:rPr>
                            <m:t>𝛽</m:t>
                          </m:r>
                          <m:sSub>
                            <m:sSubPr>
                              <m:ctrlPr>
                                <a:rPr lang="en-US" altLang="zh-CN" sz="2000" i="1">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𝑉</m:t>
                              </m:r>
                            </m:e>
                            <m:sub>
                              <m:r>
                                <a:rPr lang="en-US" altLang="zh-CN" sz="2000" i="1">
                                  <a:solidFill>
                                    <a:srgbClr val="FF0000"/>
                                  </a:solidFill>
                                  <a:latin typeface="Cambria Math" panose="02040503050406030204" pitchFamily="18" charset="0"/>
                                </a:rPr>
                                <m:t>𝐸</m:t>
                              </m:r>
                            </m:sub>
                          </m:sSub>
                        </m:num>
                        <m:den>
                          <m:r>
                            <a:rPr lang="en-US" altLang="zh-CN" sz="2000" i="1">
                              <a:solidFill>
                                <a:srgbClr val="FF0000"/>
                              </a:solidFill>
                              <a:latin typeface="Cambria Math" panose="02040503050406030204" pitchFamily="18" charset="0"/>
                            </a:rPr>
                            <m:t>𝑓</m:t>
                          </m:r>
                        </m:den>
                      </m:f>
                      <m:r>
                        <a:rPr lang="en-US" altLang="zh-CN" sz="2000" b="0" i="1" smtClean="0">
                          <a:solidFill>
                            <a:srgbClr val="FF0000"/>
                          </a:solidFill>
                          <a:latin typeface="Cambria Math" panose="02040503050406030204" pitchFamily="18" charset="0"/>
                        </a:rPr>
                        <m:t>)</m:t>
                      </m:r>
                    </m:oMath>
                  </m:oMathPara>
                </a14:m>
                <a:endParaRPr lang="en-US" altLang="zh-CN" sz="2000" dirty="0">
                  <a:sym typeface="Symbol" pitchFamily="18" charset="2"/>
                </a:endParaRPr>
              </a:p>
              <a:p>
                <a:pPr marL="342900" lvl="1" indent="0">
                  <a:spcBef>
                    <a:spcPts val="450"/>
                  </a:spcBef>
                  <a:buNone/>
                </a:pPr>
                <a14:m>
                  <m:oMathPara xmlns:m="http://schemas.openxmlformats.org/officeDocument/2006/math">
                    <m:oMathParaPr>
                      <m:jc m:val="centerGroup"/>
                    </m:oMathParaPr>
                    <m:oMath xmlns:m="http://schemas.openxmlformats.org/officeDocument/2006/math">
                      <m:r>
                        <a:rPr lang="zh-CN" altLang="en-US" sz="2000" i="1" smtClean="0">
                          <a:solidFill>
                            <a:srgbClr val="FF0000"/>
                          </a:solidFill>
                          <a:latin typeface="Cambria Math" panose="02040503050406030204" pitchFamily="18" charset="0"/>
                          <a:ea typeface="Cambria Math" panose="02040503050406030204" pitchFamily="18" charset="0"/>
                        </a:rPr>
                        <m:t>𝛽</m:t>
                      </m:r>
                      <m:r>
                        <a:rPr lang="en-US" altLang="zh-CN" sz="2000" b="0" i="1" smtClean="0">
                          <a:solidFill>
                            <a:srgbClr val="FF0000"/>
                          </a:solidFill>
                          <a:latin typeface="Cambria Math" panose="02040503050406030204" pitchFamily="18" charset="0"/>
                          <a:ea typeface="Cambria Math" panose="02040503050406030204" pitchFamily="18" charset="0"/>
                        </a:rPr>
                        <m:t>𝑉</m:t>
                      </m:r>
                      <m:r>
                        <a:rPr lang="en-US" altLang="zh-CN" sz="2000" b="0" i="1" smtClean="0">
                          <a:solidFill>
                            <a:srgbClr val="FF0000"/>
                          </a:solidFill>
                          <a:latin typeface="Cambria Math" panose="02040503050406030204" pitchFamily="18" charset="0"/>
                          <a:ea typeface="Cambria Math" panose="02040503050406030204" pitchFamily="18" charset="0"/>
                        </a:rPr>
                        <m:t>=</m:t>
                      </m:r>
                      <m:r>
                        <a:rPr lang="zh-CN" altLang="en-US" sz="2000" i="1">
                          <a:solidFill>
                            <a:srgbClr val="FF0000"/>
                          </a:solidFill>
                          <a:latin typeface="Cambria Math" panose="02040503050406030204" pitchFamily="18" charset="0"/>
                          <a:ea typeface="Cambria Math" panose="02040503050406030204" pitchFamily="18" charset="0"/>
                        </a:rPr>
                        <m:t>𝛽</m:t>
                      </m:r>
                      <m:d>
                        <m:dPr>
                          <m:ctrlPr>
                            <a:rPr lang="en-US" altLang="zh-CN" sz="2000" b="0" i="1" smtClean="0">
                              <a:solidFill>
                                <a:srgbClr val="FF0000"/>
                              </a:solidFill>
                              <a:latin typeface="Cambria Math" panose="02040503050406030204" pitchFamily="18" charset="0"/>
                              <a:ea typeface="Cambria Math" panose="02040503050406030204" pitchFamily="18" charset="0"/>
                            </a:rPr>
                          </m:ctrlPr>
                        </m:dPr>
                        <m:e>
                          <m:sSub>
                            <m:sSubPr>
                              <m:ctrlPr>
                                <a:rPr lang="en-US" altLang="zh-CN" sz="2000" i="1">
                                  <a:solidFill>
                                    <a:srgbClr val="FF0000"/>
                                  </a:solidFill>
                                  <a:latin typeface="Cambria Math" panose="02040503050406030204" pitchFamily="18" charset="0"/>
                                  <a:ea typeface="Cambria Math" panose="02040503050406030204" pitchFamily="18" charset="0"/>
                                </a:rPr>
                              </m:ctrlPr>
                            </m:sSubPr>
                            <m:e>
                              <m:r>
                                <a:rPr lang="en-US" altLang="zh-CN" sz="2000" i="1">
                                  <a:solidFill>
                                    <a:srgbClr val="FF0000"/>
                                  </a:solidFill>
                                  <a:latin typeface="Cambria Math" panose="02040503050406030204" pitchFamily="18" charset="0"/>
                                  <a:ea typeface="Cambria Math" panose="02040503050406030204" pitchFamily="18" charset="0"/>
                                </a:rPr>
                                <m:t>𝑉</m:t>
                              </m:r>
                            </m:e>
                            <m:sub>
                              <m:r>
                                <a:rPr lang="en-US" altLang="zh-CN" sz="2000" i="1">
                                  <a:solidFill>
                                    <a:srgbClr val="FF0000"/>
                                  </a:solidFill>
                                  <a:latin typeface="Cambria Math" panose="02040503050406030204" pitchFamily="18" charset="0"/>
                                  <a:ea typeface="Cambria Math" panose="02040503050406030204" pitchFamily="18" charset="0"/>
                                </a:rPr>
                                <m:t>𝑔</m:t>
                              </m:r>
                            </m:sub>
                          </m:sSub>
                          <m:r>
                            <a:rPr lang="en-US" altLang="zh-CN" sz="2000" b="0" i="1" smtClean="0">
                              <a:solidFill>
                                <a:srgbClr val="FF0000"/>
                              </a:solidFill>
                              <a:latin typeface="Cambria Math" panose="02040503050406030204" pitchFamily="18" charset="0"/>
                              <a:ea typeface="Cambria Math" panose="02040503050406030204" pitchFamily="18" charset="0"/>
                            </a:rPr>
                            <m:t>+</m:t>
                          </m:r>
                          <m:sSub>
                            <m:sSubPr>
                              <m:ctrlPr>
                                <a:rPr lang="en-US" altLang="zh-CN" sz="2000" i="1">
                                  <a:solidFill>
                                    <a:srgbClr val="FF0000"/>
                                  </a:solidFill>
                                  <a:latin typeface="Cambria Math" panose="02040503050406030204" pitchFamily="18" charset="0"/>
                                  <a:ea typeface="Cambria Math" panose="02040503050406030204" pitchFamily="18" charset="0"/>
                                </a:rPr>
                              </m:ctrlPr>
                            </m:sSubPr>
                            <m:e>
                              <m:r>
                                <a:rPr lang="en-US" altLang="zh-CN" sz="2000" i="1">
                                  <a:solidFill>
                                    <a:srgbClr val="FF0000"/>
                                  </a:solidFill>
                                  <a:latin typeface="Cambria Math" panose="02040503050406030204" pitchFamily="18" charset="0"/>
                                  <a:ea typeface="Cambria Math" panose="02040503050406030204" pitchFamily="18" charset="0"/>
                                </a:rPr>
                                <m:t>𝑉</m:t>
                              </m:r>
                            </m:e>
                            <m:sub>
                              <m:r>
                                <a:rPr lang="en-US" altLang="zh-CN" sz="2000" b="0" i="1" smtClean="0">
                                  <a:solidFill>
                                    <a:srgbClr val="FF0000"/>
                                  </a:solidFill>
                                  <a:latin typeface="Cambria Math" panose="02040503050406030204" pitchFamily="18" charset="0"/>
                                  <a:ea typeface="Cambria Math" panose="02040503050406030204" pitchFamily="18" charset="0"/>
                                </a:rPr>
                                <m:t>𝐸</m:t>
                              </m:r>
                            </m:sub>
                          </m:sSub>
                        </m:e>
                      </m:d>
                      <m:r>
                        <a:rPr lang="en-US" altLang="zh-CN" sz="2000" b="0" i="1" smtClean="0">
                          <a:solidFill>
                            <a:srgbClr val="FF0000"/>
                          </a:solidFill>
                          <a:latin typeface="Cambria Math" panose="02040503050406030204" pitchFamily="18" charset="0"/>
                          <a:ea typeface="Cambria Math" panose="02040503050406030204" pitchFamily="18" charset="0"/>
                        </a:rPr>
                        <m:t>=</m:t>
                      </m:r>
                      <m:f>
                        <m:fPr>
                          <m:ctrlPr>
                            <a:rPr lang="en-US" altLang="zh-CN" sz="2000" b="0" i="1" smtClean="0">
                              <a:solidFill>
                                <a:srgbClr val="FF0000"/>
                              </a:solidFill>
                              <a:latin typeface="Cambria Math" panose="02040503050406030204" pitchFamily="18" charset="0"/>
                              <a:ea typeface="Cambria Math" panose="02040503050406030204" pitchFamily="18" charset="0"/>
                            </a:rPr>
                          </m:ctrlPr>
                        </m:fPr>
                        <m:num>
                          <m:r>
                            <a:rPr lang="en-US" altLang="zh-CN" sz="2000" b="0" i="1" smtClean="0">
                              <a:solidFill>
                                <a:srgbClr val="FF0000"/>
                              </a:solidFill>
                              <a:latin typeface="Cambria Math" panose="02040503050406030204" pitchFamily="18" charset="0"/>
                              <a:ea typeface="Cambria Math" panose="02040503050406030204" pitchFamily="18" charset="0"/>
                            </a:rPr>
                            <m:t>1</m:t>
                          </m:r>
                        </m:num>
                        <m:den>
                          <m:r>
                            <a:rPr lang="zh-CN" altLang="en-US" sz="2000" b="0" i="1" smtClean="0">
                              <a:solidFill>
                                <a:srgbClr val="FF0000"/>
                              </a:solidFill>
                              <a:latin typeface="Cambria Math" panose="02040503050406030204" pitchFamily="18" charset="0"/>
                              <a:ea typeface="Cambria Math" panose="02040503050406030204" pitchFamily="18" charset="0"/>
                            </a:rPr>
                            <m:t>𝜌</m:t>
                          </m:r>
                        </m:den>
                      </m:f>
                      <m:r>
                        <a:rPr lang="en-US" altLang="zh-CN" sz="2000" i="1">
                          <a:solidFill>
                            <a:srgbClr val="FF0000"/>
                          </a:solidFill>
                          <a:latin typeface="Cambria Math" panose="02040503050406030204" pitchFamily="18" charset="0"/>
                        </a:rPr>
                        <m:t>𝑐𝑢𝑟𝑙</m:t>
                      </m:r>
                      <m:d>
                        <m:dPr>
                          <m:ctrlPr>
                            <a:rPr lang="en-US" altLang="zh-CN" sz="2000" i="1">
                              <a:solidFill>
                                <a:srgbClr val="FF0000"/>
                              </a:solidFill>
                              <a:latin typeface="Cambria Math" panose="02040503050406030204" pitchFamily="18" charset="0"/>
                            </a:rPr>
                          </m:ctrlPr>
                        </m:dPr>
                        <m:e>
                          <m:r>
                            <a:rPr lang="zh-CN" altLang="en-US" sz="2000" i="1">
                              <a:solidFill>
                                <a:srgbClr val="FF0000"/>
                              </a:solidFill>
                              <a:latin typeface="Cambria Math" panose="02040503050406030204" pitchFamily="18" charset="0"/>
                            </a:rPr>
                            <m:t>𝜏</m:t>
                          </m:r>
                        </m:e>
                      </m:d>
                    </m:oMath>
                  </m:oMathPara>
                </a14:m>
                <a:endParaRPr lang="en-US" altLang="zh-CN" sz="2000" baseline="-25000" dirty="0"/>
              </a:p>
              <a:p>
                <a:pPr marL="0" indent="0">
                  <a:spcBef>
                    <a:spcPts val="450"/>
                  </a:spcBef>
                  <a:buNone/>
                </a:pPr>
                <a:r>
                  <a:rPr lang="en-US" altLang="zh-CN" sz="1800" dirty="0"/>
                  <a:t>Or</a:t>
                </a:r>
              </a:p>
              <a:p>
                <a:pPr marL="342900" lvl="1" indent="0">
                  <a:spcBef>
                    <a:spcPts val="450"/>
                  </a:spcBef>
                  <a:buNone/>
                </a:pPr>
                <a14:m>
                  <m:oMathPara xmlns:m="http://schemas.openxmlformats.org/officeDocument/2006/math">
                    <m:oMathParaPr>
                      <m:jc m:val="centerGroup"/>
                    </m:oMathParaPr>
                    <m:oMath xmlns:m="http://schemas.openxmlformats.org/officeDocument/2006/math">
                      <m:r>
                        <a:rPr lang="zh-CN" altLang="en-US" sz="2400" i="1">
                          <a:solidFill>
                            <a:srgbClr val="FF0000"/>
                          </a:solidFill>
                          <a:latin typeface="Cambria Math" panose="02040503050406030204" pitchFamily="18" charset="0"/>
                          <a:ea typeface="Cambria Math" panose="02040503050406030204" pitchFamily="18" charset="0"/>
                        </a:rPr>
                        <m:t>𝛽</m:t>
                      </m:r>
                      <m:r>
                        <a:rPr lang="en-US" altLang="zh-CN" sz="2400" b="0" i="1" smtClean="0">
                          <a:solidFill>
                            <a:srgbClr val="FF0000"/>
                          </a:solidFill>
                          <a:latin typeface="Cambria Math" panose="02040503050406030204" pitchFamily="18" charset="0"/>
                          <a:ea typeface="Cambria Math" panose="02040503050406030204" pitchFamily="18" charset="0"/>
                        </a:rPr>
                        <m:t>𝑀</m:t>
                      </m:r>
                      <m:r>
                        <a:rPr lang="en-US" altLang="zh-CN" sz="2400" b="0" i="1" smtClean="0">
                          <a:solidFill>
                            <a:srgbClr val="FF0000"/>
                          </a:solidFill>
                          <a:latin typeface="Cambria Math" panose="02040503050406030204" pitchFamily="18" charset="0"/>
                          <a:ea typeface="Cambria Math" panose="02040503050406030204" pitchFamily="18" charset="0"/>
                        </a:rPr>
                        <m:t>(</m:t>
                      </m:r>
                      <m:r>
                        <a:rPr lang="en-US" altLang="zh-CN" sz="2400" b="0" i="1" smtClean="0">
                          <a:solidFill>
                            <a:srgbClr val="FF0000"/>
                          </a:solidFill>
                          <a:latin typeface="Cambria Math" panose="02040503050406030204" pitchFamily="18" charset="0"/>
                          <a:ea typeface="Cambria Math" panose="02040503050406030204" pitchFamily="18" charset="0"/>
                        </a:rPr>
                        <m:t>𝑦</m:t>
                      </m:r>
                      <m:r>
                        <a:rPr lang="en-US" altLang="zh-CN" sz="2400" b="0" i="1" smtClean="0">
                          <a:solidFill>
                            <a:srgbClr val="FF0000"/>
                          </a:solidFill>
                          <a:latin typeface="Cambria Math" panose="02040503050406030204" pitchFamily="18" charset="0"/>
                          <a:ea typeface="Cambria Math" panose="02040503050406030204" pitchFamily="18" charset="0"/>
                        </a:rPr>
                        <m:t>) =</m:t>
                      </m:r>
                      <m:r>
                        <a:rPr lang="en-US" altLang="zh-CN" sz="2400" i="1">
                          <a:solidFill>
                            <a:srgbClr val="FF0000"/>
                          </a:solidFill>
                          <a:latin typeface="Cambria Math" panose="02040503050406030204" pitchFamily="18" charset="0"/>
                        </a:rPr>
                        <m:t>𝑐𝑢𝑟𝑙</m:t>
                      </m:r>
                      <m:d>
                        <m:dPr>
                          <m:ctrlPr>
                            <a:rPr lang="en-US" altLang="zh-CN" sz="2400" i="1">
                              <a:solidFill>
                                <a:srgbClr val="FF0000"/>
                              </a:solidFill>
                              <a:latin typeface="Cambria Math" panose="02040503050406030204" pitchFamily="18" charset="0"/>
                            </a:rPr>
                          </m:ctrlPr>
                        </m:dPr>
                        <m:e>
                          <m:r>
                            <a:rPr lang="zh-CN" altLang="en-US" sz="2400" i="1">
                              <a:solidFill>
                                <a:srgbClr val="FF0000"/>
                              </a:solidFill>
                              <a:latin typeface="Cambria Math" panose="02040503050406030204" pitchFamily="18" charset="0"/>
                            </a:rPr>
                            <m:t>𝜏</m:t>
                          </m:r>
                        </m:e>
                      </m:d>
                    </m:oMath>
                  </m:oMathPara>
                </a14:m>
                <a:endParaRPr lang="en-US" altLang="zh-CN" sz="2000" baseline="-25000" dirty="0"/>
              </a:p>
              <a:p>
                <a:pPr>
                  <a:lnSpc>
                    <a:spcPct val="150000"/>
                  </a:lnSpc>
                  <a:spcBef>
                    <a:spcPts val="450"/>
                  </a:spcBef>
                </a:pPr>
                <a:r>
                  <a:rPr lang="en-US" altLang="zh-CN" sz="1800" dirty="0"/>
                  <a:t>where the meridional mass transport </a:t>
                </a:r>
                <a14:m>
                  <m:oMath xmlns:m="http://schemas.openxmlformats.org/officeDocument/2006/math">
                    <m:r>
                      <a:rPr lang="en-US" altLang="zh-CN" sz="1900" i="1">
                        <a:solidFill>
                          <a:srgbClr val="FF0000"/>
                        </a:solidFill>
                        <a:latin typeface="Cambria Math" panose="02040503050406030204" pitchFamily="18" charset="0"/>
                        <a:ea typeface="Cambria Math" panose="02040503050406030204" pitchFamily="18" charset="0"/>
                      </a:rPr>
                      <m:t>𝑀</m:t>
                    </m:r>
                    <m:d>
                      <m:dPr>
                        <m:ctrlPr>
                          <a:rPr lang="en-US" altLang="zh-CN" sz="1900" i="1">
                            <a:solidFill>
                              <a:srgbClr val="FF0000"/>
                            </a:solidFill>
                            <a:latin typeface="Cambria Math" panose="02040503050406030204" pitchFamily="18" charset="0"/>
                            <a:ea typeface="Cambria Math" panose="02040503050406030204" pitchFamily="18" charset="0"/>
                          </a:rPr>
                        </m:ctrlPr>
                      </m:dPr>
                      <m:e>
                        <m:r>
                          <a:rPr lang="en-US" altLang="zh-CN" sz="1900" i="1">
                            <a:solidFill>
                              <a:srgbClr val="FF0000"/>
                            </a:solidFill>
                            <a:latin typeface="Cambria Math" panose="02040503050406030204" pitchFamily="18" charset="0"/>
                            <a:ea typeface="Cambria Math" panose="02040503050406030204" pitchFamily="18" charset="0"/>
                          </a:rPr>
                          <m:t>𝑦</m:t>
                        </m:r>
                      </m:e>
                    </m:d>
                    <m:r>
                      <a:rPr lang="en-US" altLang="zh-CN" sz="1900" b="0" i="1" smtClean="0">
                        <a:solidFill>
                          <a:srgbClr val="FF0000"/>
                        </a:solidFill>
                        <a:latin typeface="Cambria Math" panose="02040503050406030204" pitchFamily="18" charset="0"/>
                        <a:ea typeface="Cambria Math" panose="02040503050406030204" pitchFamily="18" charset="0"/>
                      </a:rPr>
                      <m:t>=</m:t>
                    </m:r>
                    <m:r>
                      <a:rPr lang="zh-CN" altLang="en-US" sz="1900" b="0" i="1" smtClean="0">
                        <a:solidFill>
                          <a:srgbClr val="FF0000"/>
                        </a:solidFill>
                        <a:latin typeface="Cambria Math" panose="02040503050406030204" pitchFamily="18" charset="0"/>
                        <a:ea typeface="Cambria Math" panose="02040503050406030204" pitchFamily="18" charset="0"/>
                      </a:rPr>
                      <m:t>𝜌</m:t>
                    </m:r>
                    <m:r>
                      <a:rPr lang="en-US" altLang="zh-CN" sz="1900" b="0" i="1" smtClean="0">
                        <a:solidFill>
                          <a:srgbClr val="FF0000"/>
                        </a:solidFill>
                        <a:latin typeface="Cambria Math" panose="02040503050406030204" pitchFamily="18" charset="0"/>
                        <a:ea typeface="Cambria Math" panose="02040503050406030204" pitchFamily="18" charset="0"/>
                      </a:rPr>
                      <m:t>𝑉</m:t>
                    </m:r>
                  </m:oMath>
                </a14:m>
                <a:r>
                  <a:rPr lang="en-US" altLang="zh-CN" sz="1800" i="1" dirty="0"/>
                  <a:t> </a:t>
                </a:r>
                <a:r>
                  <a:rPr lang="en-US" altLang="zh-CN" sz="1800" dirty="0"/>
                  <a:t>.   </a:t>
                </a:r>
              </a:p>
            </p:txBody>
          </p:sp>
        </mc:Choice>
        <mc:Fallback xmlns="">
          <p:sp>
            <p:nvSpPr>
              <p:cNvPr id="34819" name="Rectangle 3"/>
              <p:cNvSpPr>
                <a:spLocks noGrp="1" noRot="1" noChangeAspect="1" noMove="1" noResize="1" noEditPoints="1" noAdjustHandles="1" noChangeArrowheads="1" noChangeShapeType="1" noTextEdit="1"/>
              </p:cNvSpPr>
              <p:nvPr>
                <p:ph type="body" idx="1"/>
              </p:nvPr>
            </p:nvSpPr>
            <p:spPr>
              <a:xfrm>
                <a:off x="1043608" y="771550"/>
                <a:ext cx="7128792" cy="3875484"/>
              </a:xfrm>
              <a:blipFill>
                <a:blip r:embed="rId2"/>
                <a:stretch>
                  <a:fillRect l="-684" t="-94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2691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03735" y="86916"/>
            <a:ext cx="6508625" cy="395288"/>
          </a:xfrm>
        </p:spPr>
        <p:txBody>
          <a:bodyPr/>
          <a:lstStyle/>
          <a:p>
            <a:r>
              <a:rPr lang="en-US" altLang="zh-CN" dirty="0"/>
              <a:t>Schematic of Surface Circulation (Schmitz, 1995)</a:t>
            </a:r>
          </a:p>
        </p:txBody>
      </p:sp>
      <p:pic>
        <p:nvPicPr>
          <p:cNvPr id="6147" name="Picture 3"/>
          <p:cNvPicPr>
            <a:picLocks noChangeAspect="1" noChangeArrowheads="1"/>
          </p:cNvPicPr>
          <p:nvPr/>
        </p:nvPicPr>
        <p:blipFill>
          <a:blip r:embed="rId3" cstate="print"/>
          <a:srcRect/>
          <a:stretch>
            <a:fillRect/>
          </a:stretch>
        </p:blipFill>
        <p:spPr bwMode="auto">
          <a:xfrm>
            <a:off x="1296000" y="720000"/>
            <a:ext cx="6562725" cy="3871913"/>
          </a:xfrm>
          <a:prstGeom prst="rect">
            <a:avLst/>
          </a:prstGeom>
          <a:noFill/>
          <a:ln w="9525">
            <a:noFill/>
            <a:miter lim="800000"/>
            <a:headEnd/>
            <a:tailEnd/>
          </a:ln>
        </p:spPr>
      </p:pic>
    </p:spTree>
    <p:extLst>
      <p:ext uri="{BB962C8B-B14F-4D97-AF65-F5344CB8AC3E}">
        <p14:creationId xmlns:p14="http://schemas.microsoft.com/office/powerpoint/2010/main" val="59238407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485900" y="141685"/>
            <a:ext cx="6172200" cy="270272"/>
          </a:xfrm>
        </p:spPr>
        <p:txBody>
          <a:bodyPr/>
          <a:lstStyle/>
          <a:p>
            <a:r>
              <a:rPr lang="en-US" altLang="zh-CN"/>
              <a:t>Sverdrup Balance</a:t>
            </a:r>
          </a:p>
        </p:txBody>
      </p:sp>
      <p:sp>
        <p:nvSpPr>
          <p:cNvPr id="35843" name="Rectangle 3"/>
          <p:cNvSpPr>
            <a:spLocks noGrp="1" noChangeArrowheads="1"/>
          </p:cNvSpPr>
          <p:nvPr>
            <p:ph type="body" idx="1"/>
          </p:nvPr>
        </p:nvSpPr>
        <p:spPr>
          <a:xfrm>
            <a:off x="539552" y="792000"/>
            <a:ext cx="8352928" cy="2787862"/>
          </a:xfrm>
        </p:spPr>
        <p:txBody>
          <a:bodyPr/>
          <a:lstStyle/>
          <a:p>
            <a:pPr>
              <a:lnSpc>
                <a:spcPct val="150000"/>
              </a:lnSpc>
              <a:spcBef>
                <a:spcPts val="450"/>
              </a:spcBef>
            </a:pPr>
            <a:r>
              <a:rPr lang="en-US" altLang="zh-CN" sz="2000" dirty="0">
                <a:solidFill>
                  <a:schemeClr val="hlink"/>
                </a:solidFill>
              </a:rPr>
              <a:t>Thus the meridional mass transport in the Sverdrup interior is proportional to the wind stress curl, and independent on the ocean structure itself.</a:t>
            </a:r>
          </a:p>
          <a:p>
            <a:pPr marL="0" indent="0" algn="ctr">
              <a:lnSpc>
                <a:spcPct val="150000"/>
              </a:lnSpc>
              <a:spcBef>
                <a:spcPts val="450"/>
              </a:spcBef>
              <a:buNone/>
            </a:pPr>
            <a:r>
              <a:rPr lang="en-US" altLang="zh-CN" dirty="0">
                <a:solidFill>
                  <a:srgbClr val="FF0000"/>
                </a:solidFill>
              </a:rPr>
              <a:t>Sverdrup transport = Geostrophic transport  +  Ekman transport</a:t>
            </a:r>
          </a:p>
        </p:txBody>
      </p:sp>
    </p:spTree>
    <p:extLst>
      <p:ext uri="{BB962C8B-B14F-4D97-AF65-F5344CB8AC3E}">
        <p14:creationId xmlns:p14="http://schemas.microsoft.com/office/powerpoint/2010/main" val="234115721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85900" y="141685"/>
            <a:ext cx="6172200" cy="270272"/>
          </a:xfrm>
        </p:spPr>
        <p:txBody>
          <a:bodyPr/>
          <a:lstStyle/>
          <a:p>
            <a:r>
              <a:rPr lang="en-US" altLang="zh-CN"/>
              <a:t>Sverdrup Balance: Key Points</a:t>
            </a:r>
            <a:endParaRPr lang="zh-CN" altLang="en-US"/>
          </a:p>
        </p:txBody>
      </p:sp>
      <p:sp>
        <p:nvSpPr>
          <p:cNvPr id="36867" name="Rectangle 3"/>
          <p:cNvSpPr>
            <a:spLocks noGrp="1" noChangeArrowheads="1"/>
          </p:cNvSpPr>
          <p:nvPr>
            <p:ph type="body" idx="1"/>
          </p:nvPr>
        </p:nvSpPr>
        <p:spPr>
          <a:xfrm>
            <a:off x="467544" y="792000"/>
            <a:ext cx="8424936" cy="3394472"/>
          </a:xfrm>
        </p:spPr>
        <p:txBody>
          <a:bodyPr/>
          <a:lstStyle/>
          <a:p>
            <a:pPr>
              <a:lnSpc>
                <a:spcPct val="150000"/>
              </a:lnSpc>
              <a:spcBef>
                <a:spcPts val="450"/>
              </a:spcBef>
            </a:pPr>
            <a:r>
              <a:rPr lang="en-US" altLang="zh-CN" sz="2000" dirty="0"/>
              <a:t>Applies to the ocean "interior" only and not to the western boundary region; </a:t>
            </a:r>
          </a:p>
          <a:p>
            <a:pPr>
              <a:lnSpc>
                <a:spcPct val="150000"/>
              </a:lnSpc>
              <a:spcBef>
                <a:spcPts val="450"/>
              </a:spcBef>
            </a:pPr>
            <a:r>
              <a:rPr lang="en-US" altLang="zh-CN" sz="2000" dirty="0"/>
              <a:t>Applies only if there are eastern and western boundaries (therefore is specific to the ocean and not applicable to the atmosphere); </a:t>
            </a:r>
          </a:p>
          <a:p>
            <a:pPr>
              <a:lnSpc>
                <a:spcPct val="150000"/>
              </a:lnSpc>
              <a:spcBef>
                <a:spcPts val="450"/>
              </a:spcBef>
            </a:pPr>
            <a:r>
              <a:rPr lang="en-US" altLang="zh-CN" sz="2000" dirty="0"/>
              <a:t>The currents are </a:t>
            </a:r>
            <a:r>
              <a:rPr lang="en-US" altLang="zh-CN" sz="2000" dirty="0">
                <a:solidFill>
                  <a:srgbClr val="FF0000"/>
                </a:solidFill>
              </a:rPr>
              <a:t>geostrophic flow + Ekman transport</a:t>
            </a:r>
            <a:r>
              <a:rPr lang="en-US" altLang="zh-CN" sz="2000" dirty="0"/>
              <a:t>; </a:t>
            </a:r>
          </a:p>
        </p:txBody>
      </p:sp>
    </p:spTree>
    <p:extLst>
      <p:ext uri="{BB962C8B-B14F-4D97-AF65-F5344CB8AC3E}">
        <p14:creationId xmlns:p14="http://schemas.microsoft.com/office/powerpoint/2010/main" val="38587630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485900" y="141685"/>
            <a:ext cx="6172200" cy="270272"/>
          </a:xfrm>
        </p:spPr>
        <p:txBody>
          <a:bodyPr/>
          <a:lstStyle/>
          <a:p>
            <a:r>
              <a:rPr lang="en-US" altLang="zh-CN"/>
              <a:t>Sverdrup Balance: Key Points</a:t>
            </a:r>
            <a:endParaRPr lang="zh-CN" altLang="en-US"/>
          </a:p>
        </p:txBody>
      </p:sp>
      <p:sp>
        <p:nvSpPr>
          <p:cNvPr id="37891" name="Rectangle 3"/>
          <p:cNvSpPr>
            <a:spLocks noGrp="1" noChangeArrowheads="1"/>
          </p:cNvSpPr>
          <p:nvPr>
            <p:ph type="body" idx="1"/>
          </p:nvPr>
        </p:nvSpPr>
        <p:spPr>
          <a:xfrm>
            <a:off x="467544" y="792000"/>
            <a:ext cx="8568952" cy="3394472"/>
          </a:xfrm>
        </p:spPr>
        <p:txBody>
          <a:bodyPr/>
          <a:lstStyle/>
          <a:p>
            <a:pPr>
              <a:lnSpc>
                <a:spcPct val="150000"/>
              </a:lnSpc>
              <a:spcBef>
                <a:spcPts val="450"/>
              </a:spcBef>
            </a:pPr>
            <a:r>
              <a:rPr lang="en-US" altLang="zh-CN" sz="2000" dirty="0"/>
              <a:t>The direction and magnitude of the flow are related to the wind stress through the frictional Ekman layer at the top. </a:t>
            </a:r>
          </a:p>
          <a:p>
            <a:pPr>
              <a:lnSpc>
                <a:spcPct val="150000"/>
              </a:lnSpc>
              <a:spcBef>
                <a:spcPts val="450"/>
              </a:spcBef>
            </a:pPr>
            <a:r>
              <a:rPr lang="en-US" altLang="zh-CN" sz="2000" dirty="0"/>
              <a:t>Ekman pumping or suction that creates a vertical velocity, and the resulting adjustments in planetary vorticity required to balance this squashing or stretching; </a:t>
            </a:r>
          </a:p>
        </p:txBody>
      </p:sp>
    </p:spTree>
    <p:extLst>
      <p:ext uri="{BB962C8B-B14F-4D97-AF65-F5344CB8AC3E}">
        <p14:creationId xmlns:p14="http://schemas.microsoft.com/office/powerpoint/2010/main" val="5257339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485900" y="141685"/>
            <a:ext cx="6172200" cy="270272"/>
          </a:xfrm>
        </p:spPr>
        <p:txBody>
          <a:bodyPr/>
          <a:lstStyle/>
          <a:p>
            <a:r>
              <a:rPr lang="en-US" altLang="zh-CN"/>
              <a:t>Sverdrup Balance: Key Points</a:t>
            </a:r>
            <a:endParaRPr lang="zh-CN" altLang="en-US"/>
          </a:p>
        </p:txBody>
      </p:sp>
      <p:sp>
        <p:nvSpPr>
          <p:cNvPr id="38915" name="Rectangle 3"/>
          <p:cNvSpPr>
            <a:spLocks noGrp="1" noChangeArrowheads="1"/>
          </p:cNvSpPr>
          <p:nvPr>
            <p:ph type="body" idx="1"/>
          </p:nvPr>
        </p:nvSpPr>
        <p:spPr>
          <a:xfrm>
            <a:off x="504000" y="792000"/>
            <a:ext cx="8316472" cy="3394472"/>
          </a:xfrm>
        </p:spPr>
        <p:txBody>
          <a:bodyPr/>
          <a:lstStyle/>
          <a:p>
            <a:pPr>
              <a:lnSpc>
                <a:spcPct val="150000"/>
              </a:lnSpc>
              <a:spcBef>
                <a:spcPct val="40000"/>
              </a:spcBef>
            </a:pPr>
            <a:r>
              <a:rPr lang="en-US" altLang="zh-CN" sz="2000" dirty="0"/>
              <a:t>Does not include the effects of </a:t>
            </a:r>
            <a:r>
              <a:rPr lang="en-US" altLang="zh-CN" sz="2000" i="1" dirty="0">
                <a:solidFill>
                  <a:srgbClr val="00B050"/>
                </a:solidFill>
              </a:rPr>
              <a:t>stratification</a:t>
            </a:r>
            <a:r>
              <a:rPr lang="en-US" altLang="zh-CN" sz="2000" dirty="0"/>
              <a:t>, </a:t>
            </a:r>
            <a:r>
              <a:rPr lang="en-US" altLang="zh-CN" sz="2000" i="1" dirty="0">
                <a:solidFill>
                  <a:srgbClr val="960000"/>
                </a:solidFill>
              </a:rPr>
              <a:t>advection</a:t>
            </a:r>
            <a:r>
              <a:rPr lang="en-US" altLang="zh-CN" sz="2000" dirty="0"/>
              <a:t>, or </a:t>
            </a:r>
            <a:r>
              <a:rPr lang="en-US" altLang="zh-CN" sz="2000" i="1" dirty="0">
                <a:solidFill>
                  <a:srgbClr val="00B0F0"/>
                </a:solidFill>
              </a:rPr>
              <a:t>friction</a:t>
            </a:r>
            <a:r>
              <a:rPr lang="en-US" altLang="zh-CN" sz="2000" dirty="0"/>
              <a:t> within the interior (outside the Ekman layer).  </a:t>
            </a:r>
          </a:p>
          <a:p>
            <a:pPr>
              <a:lnSpc>
                <a:spcPct val="150000"/>
              </a:lnSpc>
              <a:spcBef>
                <a:spcPct val="40000"/>
              </a:spcBef>
            </a:pPr>
            <a:r>
              <a:rPr lang="en-US" altLang="zh-CN" sz="2000" dirty="0"/>
              <a:t>Boundary currents are required to close the circulation predicted by the Sverdrup balance.  These require either friction (</a:t>
            </a:r>
            <a:r>
              <a:rPr lang="en-US" altLang="zh-CN" sz="2000" dirty="0" err="1"/>
              <a:t>Stommel</a:t>
            </a:r>
            <a:r>
              <a:rPr lang="en-US" altLang="zh-CN" sz="2000" dirty="0"/>
              <a:t> and </a:t>
            </a:r>
            <a:r>
              <a:rPr lang="en-US" altLang="zh-CN" sz="2000" dirty="0" err="1"/>
              <a:t>Munk</a:t>
            </a:r>
            <a:r>
              <a:rPr lang="en-US" altLang="zh-CN" sz="2000" dirty="0"/>
              <a:t> solutions), or nonlinear advection (</a:t>
            </a:r>
            <a:r>
              <a:rPr lang="en-US" altLang="zh-CN" sz="2000" dirty="0" err="1"/>
              <a:t>Fofonoff</a:t>
            </a:r>
            <a:r>
              <a:rPr lang="en-US" altLang="zh-CN" sz="2000" dirty="0"/>
              <a:t> solution), or some combination of these. </a:t>
            </a:r>
            <a:endParaRPr lang="zh-CN" altLang="en-US" sz="2000" dirty="0"/>
          </a:p>
        </p:txBody>
      </p:sp>
    </p:spTree>
    <p:extLst>
      <p:ext uri="{BB962C8B-B14F-4D97-AF65-F5344CB8AC3E}">
        <p14:creationId xmlns:p14="http://schemas.microsoft.com/office/powerpoint/2010/main" val="355664904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zh-CN"/>
              <a:t>Sverdrup Transport Interior</a:t>
            </a:r>
          </a:p>
        </p:txBody>
      </p:sp>
      <p:pic>
        <p:nvPicPr>
          <p:cNvPr id="39939" name="Picture 3"/>
          <p:cNvPicPr>
            <a:picLocks noChangeAspect="1" noChangeArrowheads="1"/>
          </p:cNvPicPr>
          <p:nvPr/>
        </p:nvPicPr>
        <p:blipFill>
          <a:blip r:embed="rId2" cstate="print"/>
          <a:srcRect l="34216" t="12526" r="2942" b="4802"/>
          <a:stretch>
            <a:fillRect/>
          </a:stretch>
        </p:blipFill>
        <p:spPr bwMode="auto">
          <a:xfrm>
            <a:off x="1763688" y="987574"/>
            <a:ext cx="5454254" cy="3168253"/>
          </a:xfrm>
          <a:prstGeom prst="rect">
            <a:avLst/>
          </a:prstGeom>
          <a:noFill/>
          <a:ln w="9525">
            <a:noFill/>
            <a:miter lim="800000"/>
            <a:headEnd/>
            <a:tailEnd/>
          </a:ln>
        </p:spPr>
      </p:pic>
      <p:sp>
        <p:nvSpPr>
          <p:cNvPr id="48134" name="Rectangle 4"/>
          <p:cNvSpPr>
            <a:spLocks noChangeArrowheads="1"/>
          </p:cNvSpPr>
          <p:nvPr/>
        </p:nvSpPr>
        <p:spPr bwMode="auto">
          <a:xfrm>
            <a:off x="3330550" y="1535261"/>
            <a:ext cx="3077766" cy="2214563"/>
          </a:xfrm>
          <a:prstGeom prst="rect">
            <a:avLst/>
          </a:prstGeom>
          <a:solidFill>
            <a:srgbClr val="00CCFF"/>
          </a:solidFill>
          <a:ln w="9525" algn="ctr">
            <a:noFill/>
            <a:miter lim="800000"/>
            <a:headEnd/>
            <a:tailEnd/>
          </a:ln>
        </p:spPr>
        <p:txBody>
          <a:bodyPr wrap="none" anchor="ctr"/>
          <a:lstStyle/>
          <a:p>
            <a:endParaRPr lang="zh-CN" altLang="en-US"/>
          </a:p>
        </p:txBody>
      </p:sp>
      <p:grpSp>
        <p:nvGrpSpPr>
          <p:cNvPr id="39941" name="Group 5"/>
          <p:cNvGrpSpPr>
            <a:grpSpLocks/>
          </p:cNvGrpSpPr>
          <p:nvPr/>
        </p:nvGrpSpPr>
        <p:grpSpPr bwMode="auto">
          <a:xfrm>
            <a:off x="1820838" y="1582886"/>
            <a:ext cx="1646635" cy="2105025"/>
            <a:chOff x="796" y="1435"/>
            <a:chExt cx="1383" cy="1768"/>
          </a:xfrm>
        </p:grpSpPr>
        <p:sp>
          <p:nvSpPr>
            <p:cNvPr id="39957" name="AutoShape 6"/>
            <p:cNvSpPr>
              <a:spLocks noChangeArrowheads="1"/>
            </p:cNvSpPr>
            <p:nvPr/>
          </p:nvSpPr>
          <p:spPr bwMode="auto">
            <a:xfrm>
              <a:off x="1202" y="2659"/>
              <a:ext cx="182" cy="544"/>
            </a:xfrm>
            <a:prstGeom prst="upArrow">
              <a:avLst>
                <a:gd name="adj1" fmla="val 50000"/>
                <a:gd name="adj2" fmla="val 74725"/>
              </a:avLst>
            </a:prstGeom>
            <a:solidFill>
              <a:schemeClr val="accent1"/>
            </a:solidFill>
            <a:ln w="9525" algn="ctr">
              <a:solidFill>
                <a:schemeClr val="tx1"/>
              </a:solidFill>
              <a:miter lim="800000"/>
              <a:headEnd/>
              <a:tailEnd/>
            </a:ln>
          </p:spPr>
          <p:txBody>
            <a:bodyPr wrap="none" anchor="ctr"/>
            <a:lstStyle/>
            <a:p>
              <a:endParaRPr lang="zh-CN" altLang="en-US"/>
            </a:p>
          </p:txBody>
        </p:sp>
        <p:sp>
          <p:nvSpPr>
            <p:cNvPr id="39958" name="AutoShape 7"/>
            <p:cNvSpPr>
              <a:spLocks noChangeArrowheads="1"/>
            </p:cNvSpPr>
            <p:nvPr/>
          </p:nvSpPr>
          <p:spPr bwMode="auto">
            <a:xfrm rot="10800000">
              <a:off x="1609" y="1435"/>
              <a:ext cx="182" cy="544"/>
            </a:xfrm>
            <a:prstGeom prst="upArrow">
              <a:avLst>
                <a:gd name="adj1" fmla="val 50000"/>
                <a:gd name="adj2" fmla="val 74725"/>
              </a:avLst>
            </a:prstGeom>
            <a:solidFill>
              <a:schemeClr val="accent1"/>
            </a:solidFill>
            <a:ln w="9525" algn="ctr">
              <a:solidFill>
                <a:schemeClr val="tx1"/>
              </a:solidFill>
              <a:miter lim="800000"/>
              <a:headEnd/>
              <a:tailEnd/>
            </a:ln>
          </p:spPr>
          <p:txBody>
            <a:bodyPr wrap="none" anchor="ctr"/>
            <a:lstStyle/>
            <a:p>
              <a:endParaRPr lang="zh-CN" altLang="en-US"/>
            </a:p>
          </p:txBody>
        </p:sp>
        <p:sp>
          <p:nvSpPr>
            <p:cNvPr id="39959" name="Text Box 8"/>
            <p:cNvSpPr txBox="1">
              <a:spLocks noChangeArrowheads="1"/>
            </p:cNvSpPr>
            <p:nvPr/>
          </p:nvSpPr>
          <p:spPr bwMode="auto">
            <a:xfrm>
              <a:off x="796" y="2074"/>
              <a:ext cx="1383" cy="543"/>
            </a:xfrm>
            <a:prstGeom prst="rect">
              <a:avLst/>
            </a:prstGeom>
            <a:noFill/>
            <a:ln w="9525" algn="ctr">
              <a:noFill/>
              <a:miter lim="800000"/>
              <a:headEnd/>
              <a:tailEnd/>
            </a:ln>
          </p:spPr>
          <p:txBody>
            <a:bodyPr wrap="none">
              <a:spAutoFit/>
            </a:bodyPr>
            <a:lstStyle/>
            <a:p>
              <a:pPr algn="ctr"/>
              <a:r>
                <a:rPr lang="en-US" altLang="zh-CN">
                  <a:solidFill>
                    <a:srgbClr val="FF0000"/>
                  </a:solidFill>
                </a:rPr>
                <a:t>Ekman </a:t>
              </a:r>
            </a:p>
            <a:p>
              <a:pPr algn="ctr"/>
              <a:r>
                <a:rPr lang="en-US" altLang="zh-CN">
                  <a:solidFill>
                    <a:srgbClr val="FF0000"/>
                  </a:solidFill>
                </a:rPr>
                <a:t>Convergence</a:t>
              </a:r>
            </a:p>
          </p:txBody>
        </p:sp>
      </p:grpSp>
      <p:sp>
        <p:nvSpPr>
          <p:cNvPr id="39942" name="Text Box 9"/>
          <p:cNvSpPr txBox="1">
            <a:spLocks noChangeArrowheads="1"/>
          </p:cNvSpPr>
          <p:nvPr/>
        </p:nvSpPr>
        <p:spPr bwMode="auto">
          <a:xfrm>
            <a:off x="3869904" y="2446089"/>
            <a:ext cx="1749197" cy="369332"/>
          </a:xfrm>
          <a:prstGeom prst="rect">
            <a:avLst/>
          </a:prstGeom>
          <a:noFill/>
          <a:ln w="9525" algn="ctr">
            <a:noFill/>
            <a:miter lim="800000"/>
            <a:headEnd/>
            <a:tailEnd/>
          </a:ln>
        </p:spPr>
        <p:txBody>
          <a:bodyPr wrap="none">
            <a:spAutoFit/>
          </a:bodyPr>
          <a:lstStyle/>
          <a:p>
            <a:r>
              <a:rPr lang="en-US" altLang="zh-CN">
                <a:solidFill>
                  <a:srgbClr val="0000FF"/>
                </a:solidFill>
              </a:rPr>
              <a:t>High Pressure</a:t>
            </a:r>
          </a:p>
        </p:txBody>
      </p:sp>
      <p:grpSp>
        <p:nvGrpSpPr>
          <p:cNvPr id="39943" name="Group 10"/>
          <p:cNvGrpSpPr>
            <a:grpSpLocks/>
          </p:cNvGrpSpPr>
          <p:nvPr/>
        </p:nvGrpSpPr>
        <p:grpSpPr bwMode="auto">
          <a:xfrm>
            <a:off x="3923482" y="1798390"/>
            <a:ext cx="1565672" cy="270272"/>
            <a:chOff x="2744" y="1616"/>
            <a:chExt cx="1315" cy="227"/>
          </a:xfrm>
        </p:grpSpPr>
        <p:sp>
          <p:nvSpPr>
            <p:cNvPr id="39953" name="Line 11"/>
            <p:cNvSpPr>
              <a:spLocks noChangeShapeType="1"/>
            </p:cNvSpPr>
            <p:nvPr/>
          </p:nvSpPr>
          <p:spPr bwMode="auto">
            <a:xfrm>
              <a:off x="2744" y="1616"/>
              <a:ext cx="544" cy="0"/>
            </a:xfrm>
            <a:prstGeom prst="line">
              <a:avLst/>
            </a:prstGeom>
            <a:noFill/>
            <a:ln w="57150">
              <a:solidFill>
                <a:schemeClr val="tx1"/>
              </a:solidFill>
              <a:round/>
              <a:headEnd/>
              <a:tailEnd type="stealth" w="lg" len="lg"/>
            </a:ln>
          </p:spPr>
          <p:txBody>
            <a:bodyPr/>
            <a:lstStyle/>
            <a:p>
              <a:endParaRPr lang="zh-CN" altLang="en-US"/>
            </a:p>
          </p:txBody>
        </p:sp>
        <p:sp>
          <p:nvSpPr>
            <p:cNvPr id="39954" name="Line 12"/>
            <p:cNvSpPr>
              <a:spLocks noChangeShapeType="1"/>
            </p:cNvSpPr>
            <p:nvPr/>
          </p:nvSpPr>
          <p:spPr bwMode="auto">
            <a:xfrm>
              <a:off x="3515" y="1616"/>
              <a:ext cx="544" cy="181"/>
            </a:xfrm>
            <a:prstGeom prst="line">
              <a:avLst/>
            </a:prstGeom>
            <a:noFill/>
            <a:ln w="57150">
              <a:solidFill>
                <a:schemeClr val="tx1"/>
              </a:solidFill>
              <a:round/>
              <a:headEnd/>
              <a:tailEnd type="stealth" w="lg" len="lg"/>
            </a:ln>
          </p:spPr>
          <p:txBody>
            <a:bodyPr/>
            <a:lstStyle/>
            <a:p>
              <a:endParaRPr lang="zh-CN" altLang="en-US"/>
            </a:p>
          </p:txBody>
        </p:sp>
        <p:sp>
          <p:nvSpPr>
            <p:cNvPr id="39955" name="Line 13"/>
            <p:cNvSpPr>
              <a:spLocks noChangeShapeType="1"/>
            </p:cNvSpPr>
            <p:nvPr/>
          </p:nvSpPr>
          <p:spPr bwMode="auto">
            <a:xfrm>
              <a:off x="3515" y="1616"/>
              <a:ext cx="544" cy="0"/>
            </a:xfrm>
            <a:prstGeom prst="line">
              <a:avLst/>
            </a:prstGeom>
            <a:noFill/>
            <a:ln w="38100">
              <a:solidFill>
                <a:schemeClr val="tx1"/>
              </a:solidFill>
              <a:round/>
              <a:headEnd/>
              <a:tailEnd type="stealth" w="lg" len="lg"/>
            </a:ln>
          </p:spPr>
          <p:txBody>
            <a:bodyPr/>
            <a:lstStyle/>
            <a:p>
              <a:endParaRPr lang="zh-CN" altLang="en-US"/>
            </a:p>
          </p:txBody>
        </p:sp>
        <p:sp>
          <p:nvSpPr>
            <p:cNvPr id="39956" name="Line 14"/>
            <p:cNvSpPr>
              <a:spLocks noChangeShapeType="1"/>
            </p:cNvSpPr>
            <p:nvPr/>
          </p:nvSpPr>
          <p:spPr bwMode="auto">
            <a:xfrm>
              <a:off x="3515" y="1616"/>
              <a:ext cx="0" cy="227"/>
            </a:xfrm>
            <a:prstGeom prst="line">
              <a:avLst/>
            </a:prstGeom>
            <a:noFill/>
            <a:ln w="38100">
              <a:solidFill>
                <a:schemeClr val="tx1"/>
              </a:solidFill>
              <a:round/>
              <a:headEnd/>
              <a:tailEnd type="stealth" w="lg" len="lg"/>
            </a:ln>
          </p:spPr>
          <p:txBody>
            <a:bodyPr/>
            <a:lstStyle/>
            <a:p>
              <a:endParaRPr lang="zh-CN" altLang="en-US"/>
            </a:p>
          </p:txBody>
        </p:sp>
      </p:grpSp>
      <p:grpSp>
        <p:nvGrpSpPr>
          <p:cNvPr id="39944" name="Group 15"/>
          <p:cNvGrpSpPr>
            <a:grpSpLocks/>
          </p:cNvGrpSpPr>
          <p:nvPr/>
        </p:nvGrpSpPr>
        <p:grpSpPr bwMode="auto">
          <a:xfrm>
            <a:off x="3869904" y="3148558"/>
            <a:ext cx="1513284" cy="270272"/>
            <a:chOff x="2698" y="2750"/>
            <a:chExt cx="1271" cy="227"/>
          </a:xfrm>
        </p:grpSpPr>
        <p:sp>
          <p:nvSpPr>
            <p:cNvPr id="39949" name="Line 16"/>
            <p:cNvSpPr>
              <a:spLocks noChangeShapeType="1"/>
            </p:cNvSpPr>
            <p:nvPr/>
          </p:nvSpPr>
          <p:spPr bwMode="auto">
            <a:xfrm flipH="1">
              <a:off x="2698" y="2886"/>
              <a:ext cx="545" cy="0"/>
            </a:xfrm>
            <a:prstGeom prst="line">
              <a:avLst/>
            </a:prstGeom>
            <a:noFill/>
            <a:ln w="57150">
              <a:solidFill>
                <a:schemeClr val="tx1"/>
              </a:solidFill>
              <a:round/>
              <a:headEnd/>
              <a:tailEnd type="stealth" w="lg" len="lg"/>
            </a:ln>
          </p:spPr>
          <p:txBody>
            <a:bodyPr/>
            <a:lstStyle/>
            <a:p>
              <a:endParaRPr lang="zh-CN" altLang="en-US"/>
            </a:p>
          </p:txBody>
        </p:sp>
        <p:sp>
          <p:nvSpPr>
            <p:cNvPr id="39950" name="Line 17"/>
            <p:cNvSpPr>
              <a:spLocks noChangeShapeType="1"/>
            </p:cNvSpPr>
            <p:nvPr/>
          </p:nvSpPr>
          <p:spPr bwMode="auto">
            <a:xfrm flipH="1">
              <a:off x="3424" y="2750"/>
              <a:ext cx="545" cy="181"/>
            </a:xfrm>
            <a:prstGeom prst="line">
              <a:avLst/>
            </a:prstGeom>
            <a:noFill/>
            <a:ln w="57150">
              <a:solidFill>
                <a:schemeClr val="tx1"/>
              </a:solidFill>
              <a:round/>
              <a:headEnd/>
              <a:tailEnd type="stealth" w="lg" len="lg"/>
            </a:ln>
          </p:spPr>
          <p:txBody>
            <a:bodyPr/>
            <a:lstStyle/>
            <a:p>
              <a:endParaRPr lang="zh-CN" altLang="en-US"/>
            </a:p>
          </p:txBody>
        </p:sp>
        <p:sp>
          <p:nvSpPr>
            <p:cNvPr id="39951" name="Line 18"/>
            <p:cNvSpPr>
              <a:spLocks noChangeShapeType="1"/>
            </p:cNvSpPr>
            <p:nvPr/>
          </p:nvSpPr>
          <p:spPr bwMode="auto">
            <a:xfrm flipH="1">
              <a:off x="3424" y="2750"/>
              <a:ext cx="545" cy="0"/>
            </a:xfrm>
            <a:prstGeom prst="line">
              <a:avLst/>
            </a:prstGeom>
            <a:noFill/>
            <a:ln w="38100">
              <a:solidFill>
                <a:schemeClr val="tx1"/>
              </a:solidFill>
              <a:round/>
              <a:headEnd/>
              <a:tailEnd type="stealth" w="lg" len="lg"/>
            </a:ln>
          </p:spPr>
          <p:txBody>
            <a:bodyPr/>
            <a:lstStyle/>
            <a:p>
              <a:endParaRPr lang="zh-CN" altLang="en-US"/>
            </a:p>
          </p:txBody>
        </p:sp>
        <p:sp>
          <p:nvSpPr>
            <p:cNvPr id="39952" name="Line 19"/>
            <p:cNvSpPr>
              <a:spLocks noChangeShapeType="1"/>
            </p:cNvSpPr>
            <p:nvPr/>
          </p:nvSpPr>
          <p:spPr bwMode="auto">
            <a:xfrm>
              <a:off x="3969" y="2750"/>
              <a:ext cx="0" cy="227"/>
            </a:xfrm>
            <a:prstGeom prst="line">
              <a:avLst/>
            </a:prstGeom>
            <a:noFill/>
            <a:ln w="38100">
              <a:solidFill>
                <a:schemeClr val="tx1"/>
              </a:solidFill>
              <a:round/>
              <a:headEnd/>
              <a:tailEnd type="stealth" w="lg" len="lg"/>
            </a:ln>
          </p:spPr>
          <p:txBody>
            <a:bodyPr/>
            <a:lstStyle/>
            <a:p>
              <a:endParaRPr lang="zh-CN" altLang="en-US"/>
            </a:p>
          </p:txBody>
        </p:sp>
      </p:grpSp>
      <p:grpSp>
        <p:nvGrpSpPr>
          <p:cNvPr id="39945" name="Group 20"/>
          <p:cNvGrpSpPr>
            <a:grpSpLocks/>
          </p:cNvGrpSpPr>
          <p:nvPr/>
        </p:nvGrpSpPr>
        <p:grpSpPr bwMode="auto">
          <a:xfrm>
            <a:off x="4193754" y="2392511"/>
            <a:ext cx="1403747" cy="432197"/>
            <a:chOff x="2699" y="3475"/>
            <a:chExt cx="1179" cy="318"/>
          </a:xfrm>
        </p:grpSpPr>
        <p:sp>
          <p:nvSpPr>
            <p:cNvPr id="39946" name="AutoShape 21"/>
            <p:cNvSpPr>
              <a:spLocks noChangeArrowheads="1"/>
            </p:cNvSpPr>
            <p:nvPr/>
          </p:nvSpPr>
          <p:spPr bwMode="auto">
            <a:xfrm>
              <a:off x="2699" y="3475"/>
              <a:ext cx="181" cy="318"/>
            </a:xfrm>
            <a:prstGeom prst="downArrow">
              <a:avLst>
                <a:gd name="adj1" fmla="val 50000"/>
                <a:gd name="adj2" fmla="val 43923"/>
              </a:avLst>
            </a:prstGeom>
            <a:solidFill>
              <a:srgbClr val="FF6600"/>
            </a:solidFill>
            <a:ln w="9525" algn="ctr">
              <a:noFill/>
              <a:miter lim="800000"/>
              <a:headEnd/>
              <a:tailEnd/>
            </a:ln>
          </p:spPr>
          <p:txBody>
            <a:bodyPr wrap="none" anchor="ctr"/>
            <a:lstStyle/>
            <a:p>
              <a:endParaRPr lang="zh-CN" altLang="en-US"/>
            </a:p>
          </p:txBody>
        </p:sp>
        <p:sp>
          <p:nvSpPr>
            <p:cNvPr id="39947" name="AutoShape 22"/>
            <p:cNvSpPr>
              <a:spLocks noChangeArrowheads="1"/>
            </p:cNvSpPr>
            <p:nvPr/>
          </p:nvSpPr>
          <p:spPr bwMode="auto">
            <a:xfrm>
              <a:off x="3198" y="3475"/>
              <a:ext cx="181" cy="318"/>
            </a:xfrm>
            <a:prstGeom prst="downArrow">
              <a:avLst>
                <a:gd name="adj1" fmla="val 50000"/>
                <a:gd name="adj2" fmla="val 43923"/>
              </a:avLst>
            </a:prstGeom>
            <a:solidFill>
              <a:srgbClr val="FF6600"/>
            </a:solidFill>
            <a:ln w="9525" algn="ctr">
              <a:noFill/>
              <a:miter lim="800000"/>
              <a:headEnd/>
              <a:tailEnd/>
            </a:ln>
          </p:spPr>
          <p:txBody>
            <a:bodyPr wrap="none" anchor="ctr"/>
            <a:lstStyle/>
            <a:p>
              <a:endParaRPr lang="zh-CN" altLang="en-US"/>
            </a:p>
          </p:txBody>
        </p:sp>
        <p:sp>
          <p:nvSpPr>
            <p:cNvPr id="39948" name="AutoShape 23"/>
            <p:cNvSpPr>
              <a:spLocks noChangeArrowheads="1"/>
            </p:cNvSpPr>
            <p:nvPr/>
          </p:nvSpPr>
          <p:spPr bwMode="auto">
            <a:xfrm>
              <a:off x="3697" y="3475"/>
              <a:ext cx="181" cy="318"/>
            </a:xfrm>
            <a:prstGeom prst="downArrow">
              <a:avLst>
                <a:gd name="adj1" fmla="val 50000"/>
                <a:gd name="adj2" fmla="val 43923"/>
              </a:avLst>
            </a:prstGeom>
            <a:solidFill>
              <a:srgbClr val="FF6600"/>
            </a:solidFill>
            <a:ln w="9525" algn="ctr">
              <a:noFill/>
              <a:miter lim="800000"/>
              <a:headEnd/>
              <a:tailEnd/>
            </a:ln>
          </p:spPr>
          <p:txBody>
            <a:bodyPr wrap="none" anchor="ctr"/>
            <a:lstStyle/>
            <a:p>
              <a:endParaRPr lang="zh-CN" altLang="en-US"/>
            </a:p>
          </p:txBody>
        </p:sp>
      </p:grpSp>
      <mc:AlternateContent xmlns:mc="http://schemas.openxmlformats.org/markup-compatibility/2006">
        <mc:Choice xmlns:a14="http://schemas.microsoft.com/office/drawing/2010/main" Requires="a14">
          <p:sp>
            <p:nvSpPr>
              <p:cNvPr id="24" name="矩形 23"/>
              <p:cNvSpPr/>
              <p:nvPr/>
            </p:nvSpPr>
            <p:spPr>
              <a:xfrm>
                <a:off x="3203848" y="540000"/>
                <a:ext cx="2685351" cy="848566"/>
              </a:xfrm>
              <a:prstGeom prst="rect">
                <a:avLst/>
              </a:prstGeom>
            </p:spPr>
            <p:txBody>
              <a:bodyPr wrap="none">
                <a:spAutoFit/>
              </a:bodyPr>
              <a:lstStyle/>
              <a:p>
                <a:pPr lvl="1">
                  <a:spcBef>
                    <a:spcPts val="450"/>
                  </a:spcBef>
                </a:pPr>
                <a14:m>
                  <m:oMathPara xmlns:m="http://schemas.openxmlformats.org/officeDocument/2006/math">
                    <m:oMathParaPr>
                      <m:jc m:val="centerGroup"/>
                    </m:oMathParaPr>
                    <m:oMath xmlns:m="http://schemas.openxmlformats.org/officeDocument/2006/math">
                      <m:r>
                        <a:rPr lang="zh-CN" altLang="en-US" sz="2400" b="1" i="1">
                          <a:solidFill>
                            <a:srgbClr val="FF0000"/>
                          </a:solidFill>
                          <a:latin typeface="Cambria Math" panose="02040503050406030204" pitchFamily="18" charset="0"/>
                          <a:ea typeface="Cambria Math" panose="02040503050406030204" pitchFamily="18" charset="0"/>
                        </a:rPr>
                        <m:t>𝜷</m:t>
                      </m:r>
                      <m:r>
                        <a:rPr lang="en-US" altLang="zh-CN" sz="2400" b="1" i="1">
                          <a:solidFill>
                            <a:srgbClr val="FF0000"/>
                          </a:solidFill>
                          <a:latin typeface="Cambria Math" panose="02040503050406030204" pitchFamily="18" charset="0"/>
                          <a:ea typeface="Cambria Math" panose="02040503050406030204" pitchFamily="18" charset="0"/>
                        </a:rPr>
                        <m:t>𝑽</m:t>
                      </m:r>
                      <m:r>
                        <a:rPr lang="en-US" altLang="zh-CN" sz="2400" b="1" i="1">
                          <a:solidFill>
                            <a:srgbClr val="FF0000"/>
                          </a:solidFill>
                          <a:latin typeface="Cambria Math" panose="02040503050406030204" pitchFamily="18" charset="0"/>
                          <a:ea typeface="Cambria Math" panose="02040503050406030204" pitchFamily="18" charset="0"/>
                        </a:rPr>
                        <m:t>=</m:t>
                      </m:r>
                      <m:f>
                        <m:fPr>
                          <m:ctrlPr>
                            <a:rPr lang="en-US" altLang="zh-CN" sz="2400" i="1">
                              <a:solidFill>
                                <a:srgbClr val="FF0000"/>
                              </a:solidFill>
                              <a:latin typeface="Cambria Math" panose="02040503050406030204" pitchFamily="18" charset="0"/>
                              <a:ea typeface="Cambria Math" panose="02040503050406030204" pitchFamily="18" charset="0"/>
                            </a:rPr>
                          </m:ctrlPr>
                        </m:fPr>
                        <m:num>
                          <m:r>
                            <a:rPr lang="en-US" altLang="zh-CN" sz="2400" b="1" i="1">
                              <a:solidFill>
                                <a:srgbClr val="FF0000"/>
                              </a:solidFill>
                              <a:latin typeface="Cambria Math" panose="02040503050406030204" pitchFamily="18" charset="0"/>
                              <a:ea typeface="Cambria Math" panose="02040503050406030204" pitchFamily="18" charset="0"/>
                            </a:rPr>
                            <m:t>𝟏</m:t>
                          </m:r>
                        </m:num>
                        <m:den>
                          <m:r>
                            <a:rPr lang="zh-CN" altLang="en-US" sz="2400" b="1" i="1">
                              <a:solidFill>
                                <a:srgbClr val="FF0000"/>
                              </a:solidFill>
                              <a:latin typeface="Cambria Math" panose="02040503050406030204" pitchFamily="18" charset="0"/>
                              <a:ea typeface="Cambria Math" panose="02040503050406030204" pitchFamily="18" charset="0"/>
                            </a:rPr>
                            <m:t>𝝆</m:t>
                          </m:r>
                        </m:den>
                      </m:f>
                      <m:r>
                        <a:rPr lang="en-US" altLang="zh-CN" sz="2400" b="1" i="1">
                          <a:solidFill>
                            <a:srgbClr val="FF0000"/>
                          </a:solidFill>
                          <a:latin typeface="Cambria Math" panose="02040503050406030204" pitchFamily="18" charset="0"/>
                        </a:rPr>
                        <m:t>𝒄𝒖𝒓𝒍</m:t>
                      </m:r>
                      <m:d>
                        <m:dPr>
                          <m:ctrlPr>
                            <a:rPr lang="en-US" altLang="zh-CN" sz="2400" i="1">
                              <a:solidFill>
                                <a:srgbClr val="FF0000"/>
                              </a:solidFill>
                              <a:latin typeface="Cambria Math" panose="02040503050406030204" pitchFamily="18" charset="0"/>
                            </a:rPr>
                          </m:ctrlPr>
                        </m:dPr>
                        <m:e>
                          <m:r>
                            <a:rPr lang="zh-CN" altLang="en-US" sz="2400" b="1" i="1">
                              <a:solidFill>
                                <a:srgbClr val="FF0000"/>
                              </a:solidFill>
                              <a:latin typeface="Cambria Math" panose="02040503050406030204" pitchFamily="18" charset="0"/>
                            </a:rPr>
                            <m:t>𝝉</m:t>
                          </m:r>
                        </m:e>
                      </m:d>
                    </m:oMath>
                  </m:oMathPara>
                </a14:m>
                <a:endParaRPr lang="en-US" altLang="zh-CN" sz="2400" baseline="-25000" dirty="0"/>
              </a:p>
            </p:txBody>
          </p:sp>
        </mc:Choice>
        <mc:Fallback>
          <p:sp>
            <p:nvSpPr>
              <p:cNvPr id="24" name="矩形 23"/>
              <p:cNvSpPr>
                <a:spLocks noRot="1" noChangeAspect="1" noMove="1" noResize="1" noEditPoints="1" noAdjustHandles="1" noChangeArrowheads="1" noChangeShapeType="1" noTextEdit="1"/>
              </p:cNvSpPr>
              <p:nvPr/>
            </p:nvSpPr>
            <p:spPr>
              <a:xfrm>
                <a:off x="3203848" y="540000"/>
                <a:ext cx="2685351" cy="848566"/>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99285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8134"/>
                                        </p:tgtEl>
                                      </p:cBhvr>
                                    </p:animEffect>
                                    <p:set>
                                      <p:cBhvr>
                                        <p:cTn id="7" dur="1" fill="hold">
                                          <p:stCondLst>
                                            <p:cond delay="499"/>
                                          </p:stCondLst>
                                        </p:cTn>
                                        <p:tgtEl>
                                          <p:spTgt spid="48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zh-CN"/>
              <a:t>Sverdrup Transport Interior</a:t>
            </a:r>
          </a:p>
        </p:txBody>
      </p:sp>
      <p:pic>
        <p:nvPicPr>
          <p:cNvPr id="39939" name="Picture 3"/>
          <p:cNvPicPr>
            <a:picLocks noChangeAspect="1" noChangeArrowheads="1"/>
          </p:cNvPicPr>
          <p:nvPr/>
        </p:nvPicPr>
        <p:blipFill>
          <a:blip r:embed="rId2" cstate="print"/>
          <a:srcRect l="34216" t="12526" r="2942" b="4802"/>
          <a:stretch>
            <a:fillRect/>
          </a:stretch>
        </p:blipFill>
        <p:spPr bwMode="auto">
          <a:xfrm>
            <a:off x="1763688" y="987574"/>
            <a:ext cx="5454254" cy="3168253"/>
          </a:xfrm>
          <a:prstGeom prst="rect">
            <a:avLst/>
          </a:prstGeom>
          <a:noFill/>
          <a:ln w="9525">
            <a:noFill/>
            <a:miter lim="800000"/>
            <a:headEnd/>
            <a:tailEnd/>
          </a:ln>
        </p:spPr>
      </p:pic>
      <p:grpSp>
        <p:nvGrpSpPr>
          <p:cNvPr id="2" name="Group 5"/>
          <p:cNvGrpSpPr>
            <a:grpSpLocks/>
          </p:cNvGrpSpPr>
          <p:nvPr/>
        </p:nvGrpSpPr>
        <p:grpSpPr bwMode="auto">
          <a:xfrm>
            <a:off x="1820838" y="1582886"/>
            <a:ext cx="1646635" cy="2105025"/>
            <a:chOff x="796" y="1435"/>
            <a:chExt cx="1383" cy="1768"/>
          </a:xfrm>
        </p:grpSpPr>
        <p:sp>
          <p:nvSpPr>
            <p:cNvPr id="39957" name="AutoShape 6"/>
            <p:cNvSpPr>
              <a:spLocks noChangeArrowheads="1"/>
            </p:cNvSpPr>
            <p:nvPr/>
          </p:nvSpPr>
          <p:spPr bwMode="auto">
            <a:xfrm>
              <a:off x="1202" y="2659"/>
              <a:ext cx="182" cy="544"/>
            </a:xfrm>
            <a:prstGeom prst="upArrow">
              <a:avLst>
                <a:gd name="adj1" fmla="val 50000"/>
                <a:gd name="adj2" fmla="val 74725"/>
              </a:avLst>
            </a:prstGeom>
            <a:solidFill>
              <a:schemeClr val="accent1"/>
            </a:solidFill>
            <a:ln w="9525" algn="ctr">
              <a:solidFill>
                <a:schemeClr val="tx1"/>
              </a:solidFill>
              <a:miter lim="800000"/>
              <a:headEnd/>
              <a:tailEnd/>
            </a:ln>
          </p:spPr>
          <p:txBody>
            <a:bodyPr wrap="none" anchor="ctr"/>
            <a:lstStyle/>
            <a:p>
              <a:endParaRPr lang="zh-CN" altLang="en-US"/>
            </a:p>
          </p:txBody>
        </p:sp>
        <p:sp>
          <p:nvSpPr>
            <p:cNvPr id="39958" name="AutoShape 7"/>
            <p:cNvSpPr>
              <a:spLocks noChangeArrowheads="1"/>
            </p:cNvSpPr>
            <p:nvPr/>
          </p:nvSpPr>
          <p:spPr bwMode="auto">
            <a:xfrm rot="10800000">
              <a:off x="1609" y="1435"/>
              <a:ext cx="182" cy="544"/>
            </a:xfrm>
            <a:prstGeom prst="upArrow">
              <a:avLst>
                <a:gd name="adj1" fmla="val 50000"/>
                <a:gd name="adj2" fmla="val 74725"/>
              </a:avLst>
            </a:prstGeom>
            <a:solidFill>
              <a:schemeClr val="accent1"/>
            </a:solidFill>
            <a:ln w="9525" algn="ctr">
              <a:solidFill>
                <a:schemeClr val="tx1"/>
              </a:solidFill>
              <a:miter lim="800000"/>
              <a:headEnd/>
              <a:tailEnd/>
            </a:ln>
          </p:spPr>
          <p:txBody>
            <a:bodyPr wrap="none" anchor="ctr"/>
            <a:lstStyle/>
            <a:p>
              <a:endParaRPr lang="zh-CN" altLang="en-US"/>
            </a:p>
          </p:txBody>
        </p:sp>
        <p:sp>
          <p:nvSpPr>
            <p:cNvPr id="39959" name="Text Box 8"/>
            <p:cNvSpPr txBox="1">
              <a:spLocks noChangeArrowheads="1"/>
            </p:cNvSpPr>
            <p:nvPr/>
          </p:nvSpPr>
          <p:spPr bwMode="auto">
            <a:xfrm>
              <a:off x="796" y="2074"/>
              <a:ext cx="1383" cy="543"/>
            </a:xfrm>
            <a:prstGeom prst="rect">
              <a:avLst/>
            </a:prstGeom>
            <a:noFill/>
            <a:ln w="9525" algn="ctr">
              <a:noFill/>
              <a:miter lim="800000"/>
              <a:headEnd/>
              <a:tailEnd/>
            </a:ln>
          </p:spPr>
          <p:txBody>
            <a:bodyPr wrap="none">
              <a:spAutoFit/>
            </a:bodyPr>
            <a:lstStyle/>
            <a:p>
              <a:pPr algn="ctr"/>
              <a:r>
                <a:rPr lang="en-US" altLang="zh-CN">
                  <a:solidFill>
                    <a:srgbClr val="FF0000"/>
                  </a:solidFill>
                </a:rPr>
                <a:t>Ekman </a:t>
              </a:r>
            </a:p>
            <a:p>
              <a:pPr algn="ctr"/>
              <a:r>
                <a:rPr lang="en-US" altLang="zh-CN">
                  <a:solidFill>
                    <a:srgbClr val="FF0000"/>
                  </a:solidFill>
                </a:rPr>
                <a:t>Convergence</a:t>
              </a:r>
            </a:p>
          </p:txBody>
        </p:sp>
      </p:grpSp>
      <p:sp>
        <p:nvSpPr>
          <p:cNvPr id="39942" name="Text Box 9"/>
          <p:cNvSpPr txBox="1">
            <a:spLocks noChangeArrowheads="1"/>
          </p:cNvSpPr>
          <p:nvPr/>
        </p:nvSpPr>
        <p:spPr bwMode="auto">
          <a:xfrm>
            <a:off x="3869904" y="2446089"/>
            <a:ext cx="1749197" cy="369332"/>
          </a:xfrm>
          <a:prstGeom prst="rect">
            <a:avLst/>
          </a:prstGeom>
          <a:noFill/>
          <a:ln w="9525" algn="ctr">
            <a:noFill/>
            <a:miter lim="800000"/>
            <a:headEnd/>
            <a:tailEnd/>
          </a:ln>
        </p:spPr>
        <p:txBody>
          <a:bodyPr wrap="none">
            <a:spAutoFit/>
          </a:bodyPr>
          <a:lstStyle/>
          <a:p>
            <a:r>
              <a:rPr lang="en-US" altLang="zh-CN">
                <a:solidFill>
                  <a:srgbClr val="0000FF"/>
                </a:solidFill>
              </a:rPr>
              <a:t>High Pressure</a:t>
            </a:r>
          </a:p>
        </p:txBody>
      </p:sp>
      <p:grpSp>
        <p:nvGrpSpPr>
          <p:cNvPr id="3" name="Group 10"/>
          <p:cNvGrpSpPr>
            <a:grpSpLocks/>
          </p:cNvGrpSpPr>
          <p:nvPr/>
        </p:nvGrpSpPr>
        <p:grpSpPr bwMode="auto">
          <a:xfrm>
            <a:off x="3923482" y="1798390"/>
            <a:ext cx="1565672" cy="270272"/>
            <a:chOff x="2744" y="1616"/>
            <a:chExt cx="1315" cy="227"/>
          </a:xfrm>
        </p:grpSpPr>
        <p:sp>
          <p:nvSpPr>
            <p:cNvPr id="39953" name="Line 11"/>
            <p:cNvSpPr>
              <a:spLocks noChangeShapeType="1"/>
            </p:cNvSpPr>
            <p:nvPr/>
          </p:nvSpPr>
          <p:spPr bwMode="auto">
            <a:xfrm>
              <a:off x="2744" y="1616"/>
              <a:ext cx="544" cy="0"/>
            </a:xfrm>
            <a:prstGeom prst="line">
              <a:avLst/>
            </a:prstGeom>
            <a:noFill/>
            <a:ln w="57150">
              <a:solidFill>
                <a:schemeClr val="tx1"/>
              </a:solidFill>
              <a:round/>
              <a:headEnd/>
              <a:tailEnd type="stealth" w="lg" len="lg"/>
            </a:ln>
          </p:spPr>
          <p:txBody>
            <a:bodyPr/>
            <a:lstStyle/>
            <a:p>
              <a:endParaRPr lang="zh-CN" altLang="en-US"/>
            </a:p>
          </p:txBody>
        </p:sp>
        <p:sp>
          <p:nvSpPr>
            <p:cNvPr id="39954" name="Line 12"/>
            <p:cNvSpPr>
              <a:spLocks noChangeShapeType="1"/>
            </p:cNvSpPr>
            <p:nvPr/>
          </p:nvSpPr>
          <p:spPr bwMode="auto">
            <a:xfrm>
              <a:off x="3515" y="1616"/>
              <a:ext cx="544" cy="181"/>
            </a:xfrm>
            <a:prstGeom prst="line">
              <a:avLst/>
            </a:prstGeom>
            <a:noFill/>
            <a:ln w="57150">
              <a:solidFill>
                <a:schemeClr val="tx1"/>
              </a:solidFill>
              <a:round/>
              <a:headEnd/>
              <a:tailEnd type="stealth" w="lg" len="lg"/>
            </a:ln>
          </p:spPr>
          <p:txBody>
            <a:bodyPr/>
            <a:lstStyle/>
            <a:p>
              <a:endParaRPr lang="zh-CN" altLang="en-US"/>
            </a:p>
          </p:txBody>
        </p:sp>
        <p:sp>
          <p:nvSpPr>
            <p:cNvPr id="39955" name="Line 13"/>
            <p:cNvSpPr>
              <a:spLocks noChangeShapeType="1"/>
            </p:cNvSpPr>
            <p:nvPr/>
          </p:nvSpPr>
          <p:spPr bwMode="auto">
            <a:xfrm>
              <a:off x="3515" y="1616"/>
              <a:ext cx="544" cy="0"/>
            </a:xfrm>
            <a:prstGeom prst="line">
              <a:avLst/>
            </a:prstGeom>
            <a:noFill/>
            <a:ln w="38100">
              <a:solidFill>
                <a:schemeClr val="tx1"/>
              </a:solidFill>
              <a:round/>
              <a:headEnd/>
              <a:tailEnd type="stealth" w="lg" len="lg"/>
            </a:ln>
          </p:spPr>
          <p:txBody>
            <a:bodyPr/>
            <a:lstStyle/>
            <a:p>
              <a:endParaRPr lang="zh-CN" altLang="en-US"/>
            </a:p>
          </p:txBody>
        </p:sp>
        <p:sp>
          <p:nvSpPr>
            <p:cNvPr id="39956" name="Line 14"/>
            <p:cNvSpPr>
              <a:spLocks noChangeShapeType="1"/>
            </p:cNvSpPr>
            <p:nvPr/>
          </p:nvSpPr>
          <p:spPr bwMode="auto">
            <a:xfrm>
              <a:off x="3515" y="1616"/>
              <a:ext cx="0" cy="227"/>
            </a:xfrm>
            <a:prstGeom prst="line">
              <a:avLst/>
            </a:prstGeom>
            <a:noFill/>
            <a:ln w="38100">
              <a:solidFill>
                <a:schemeClr val="tx1"/>
              </a:solidFill>
              <a:round/>
              <a:headEnd/>
              <a:tailEnd type="stealth" w="lg" len="lg"/>
            </a:ln>
          </p:spPr>
          <p:txBody>
            <a:bodyPr/>
            <a:lstStyle/>
            <a:p>
              <a:endParaRPr lang="zh-CN" altLang="en-US"/>
            </a:p>
          </p:txBody>
        </p:sp>
      </p:grpSp>
      <p:grpSp>
        <p:nvGrpSpPr>
          <p:cNvPr id="4" name="Group 15"/>
          <p:cNvGrpSpPr>
            <a:grpSpLocks/>
          </p:cNvGrpSpPr>
          <p:nvPr/>
        </p:nvGrpSpPr>
        <p:grpSpPr bwMode="auto">
          <a:xfrm>
            <a:off x="3869904" y="3148558"/>
            <a:ext cx="1513284" cy="270272"/>
            <a:chOff x="2698" y="2750"/>
            <a:chExt cx="1271" cy="227"/>
          </a:xfrm>
        </p:grpSpPr>
        <p:sp>
          <p:nvSpPr>
            <p:cNvPr id="39949" name="Line 16"/>
            <p:cNvSpPr>
              <a:spLocks noChangeShapeType="1"/>
            </p:cNvSpPr>
            <p:nvPr/>
          </p:nvSpPr>
          <p:spPr bwMode="auto">
            <a:xfrm flipH="1">
              <a:off x="2698" y="2886"/>
              <a:ext cx="545" cy="0"/>
            </a:xfrm>
            <a:prstGeom prst="line">
              <a:avLst/>
            </a:prstGeom>
            <a:noFill/>
            <a:ln w="57150">
              <a:solidFill>
                <a:schemeClr val="tx1"/>
              </a:solidFill>
              <a:round/>
              <a:headEnd/>
              <a:tailEnd type="stealth" w="lg" len="lg"/>
            </a:ln>
          </p:spPr>
          <p:txBody>
            <a:bodyPr/>
            <a:lstStyle/>
            <a:p>
              <a:endParaRPr lang="zh-CN" altLang="en-US"/>
            </a:p>
          </p:txBody>
        </p:sp>
        <p:sp>
          <p:nvSpPr>
            <p:cNvPr id="39950" name="Line 17"/>
            <p:cNvSpPr>
              <a:spLocks noChangeShapeType="1"/>
            </p:cNvSpPr>
            <p:nvPr/>
          </p:nvSpPr>
          <p:spPr bwMode="auto">
            <a:xfrm flipH="1">
              <a:off x="3424" y="2750"/>
              <a:ext cx="545" cy="181"/>
            </a:xfrm>
            <a:prstGeom prst="line">
              <a:avLst/>
            </a:prstGeom>
            <a:noFill/>
            <a:ln w="57150">
              <a:solidFill>
                <a:schemeClr val="tx1"/>
              </a:solidFill>
              <a:round/>
              <a:headEnd/>
              <a:tailEnd type="stealth" w="lg" len="lg"/>
            </a:ln>
          </p:spPr>
          <p:txBody>
            <a:bodyPr/>
            <a:lstStyle/>
            <a:p>
              <a:endParaRPr lang="zh-CN" altLang="en-US"/>
            </a:p>
          </p:txBody>
        </p:sp>
        <p:sp>
          <p:nvSpPr>
            <p:cNvPr id="39951" name="Line 18"/>
            <p:cNvSpPr>
              <a:spLocks noChangeShapeType="1"/>
            </p:cNvSpPr>
            <p:nvPr/>
          </p:nvSpPr>
          <p:spPr bwMode="auto">
            <a:xfrm flipH="1">
              <a:off x="3424" y="2750"/>
              <a:ext cx="545" cy="0"/>
            </a:xfrm>
            <a:prstGeom prst="line">
              <a:avLst/>
            </a:prstGeom>
            <a:noFill/>
            <a:ln w="38100">
              <a:solidFill>
                <a:schemeClr val="tx1"/>
              </a:solidFill>
              <a:round/>
              <a:headEnd/>
              <a:tailEnd type="stealth" w="lg" len="lg"/>
            </a:ln>
          </p:spPr>
          <p:txBody>
            <a:bodyPr/>
            <a:lstStyle/>
            <a:p>
              <a:endParaRPr lang="zh-CN" altLang="en-US"/>
            </a:p>
          </p:txBody>
        </p:sp>
        <p:sp>
          <p:nvSpPr>
            <p:cNvPr id="39952" name="Line 19"/>
            <p:cNvSpPr>
              <a:spLocks noChangeShapeType="1"/>
            </p:cNvSpPr>
            <p:nvPr/>
          </p:nvSpPr>
          <p:spPr bwMode="auto">
            <a:xfrm>
              <a:off x="3969" y="2750"/>
              <a:ext cx="0" cy="227"/>
            </a:xfrm>
            <a:prstGeom prst="line">
              <a:avLst/>
            </a:prstGeom>
            <a:noFill/>
            <a:ln w="38100">
              <a:solidFill>
                <a:schemeClr val="tx1"/>
              </a:solidFill>
              <a:round/>
              <a:headEnd/>
              <a:tailEnd type="stealth" w="lg" len="lg"/>
            </a:ln>
          </p:spPr>
          <p:txBody>
            <a:bodyPr/>
            <a:lstStyle/>
            <a:p>
              <a:endParaRPr lang="zh-CN" altLang="en-US"/>
            </a:p>
          </p:txBody>
        </p:sp>
      </p:grpSp>
      <p:grpSp>
        <p:nvGrpSpPr>
          <p:cNvPr id="5" name="Group 20"/>
          <p:cNvGrpSpPr>
            <a:grpSpLocks/>
          </p:cNvGrpSpPr>
          <p:nvPr/>
        </p:nvGrpSpPr>
        <p:grpSpPr bwMode="auto">
          <a:xfrm>
            <a:off x="4193754" y="2392511"/>
            <a:ext cx="1403747" cy="432197"/>
            <a:chOff x="2699" y="3475"/>
            <a:chExt cx="1179" cy="318"/>
          </a:xfrm>
        </p:grpSpPr>
        <p:sp>
          <p:nvSpPr>
            <p:cNvPr id="39946" name="AutoShape 21"/>
            <p:cNvSpPr>
              <a:spLocks noChangeArrowheads="1"/>
            </p:cNvSpPr>
            <p:nvPr/>
          </p:nvSpPr>
          <p:spPr bwMode="auto">
            <a:xfrm>
              <a:off x="2699" y="3475"/>
              <a:ext cx="181" cy="318"/>
            </a:xfrm>
            <a:prstGeom prst="downArrow">
              <a:avLst>
                <a:gd name="adj1" fmla="val 50000"/>
                <a:gd name="adj2" fmla="val 43923"/>
              </a:avLst>
            </a:prstGeom>
            <a:solidFill>
              <a:srgbClr val="FF6600"/>
            </a:solidFill>
            <a:ln w="9525" algn="ctr">
              <a:noFill/>
              <a:miter lim="800000"/>
              <a:headEnd/>
              <a:tailEnd/>
            </a:ln>
          </p:spPr>
          <p:txBody>
            <a:bodyPr wrap="none" anchor="ctr"/>
            <a:lstStyle/>
            <a:p>
              <a:endParaRPr lang="zh-CN" altLang="en-US"/>
            </a:p>
          </p:txBody>
        </p:sp>
        <p:sp>
          <p:nvSpPr>
            <p:cNvPr id="39947" name="AutoShape 22"/>
            <p:cNvSpPr>
              <a:spLocks noChangeArrowheads="1"/>
            </p:cNvSpPr>
            <p:nvPr/>
          </p:nvSpPr>
          <p:spPr bwMode="auto">
            <a:xfrm>
              <a:off x="3198" y="3475"/>
              <a:ext cx="181" cy="318"/>
            </a:xfrm>
            <a:prstGeom prst="downArrow">
              <a:avLst>
                <a:gd name="adj1" fmla="val 50000"/>
                <a:gd name="adj2" fmla="val 43923"/>
              </a:avLst>
            </a:prstGeom>
            <a:solidFill>
              <a:srgbClr val="FF6600"/>
            </a:solidFill>
            <a:ln w="9525" algn="ctr">
              <a:noFill/>
              <a:miter lim="800000"/>
              <a:headEnd/>
              <a:tailEnd/>
            </a:ln>
          </p:spPr>
          <p:txBody>
            <a:bodyPr wrap="none" anchor="ctr"/>
            <a:lstStyle/>
            <a:p>
              <a:endParaRPr lang="zh-CN" altLang="en-US"/>
            </a:p>
          </p:txBody>
        </p:sp>
        <p:sp>
          <p:nvSpPr>
            <p:cNvPr id="39948" name="AutoShape 23"/>
            <p:cNvSpPr>
              <a:spLocks noChangeArrowheads="1"/>
            </p:cNvSpPr>
            <p:nvPr/>
          </p:nvSpPr>
          <p:spPr bwMode="auto">
            <a:xfrm>
              <a:off x="3697" y="3475"/>
              <a:ext cx="181" cy="318"/>
            </a:xfrm>
            <a:prstGeom prst="downArrow">
              <a:avLst>
                <a:gd name="adj1" fmla="val 50000"/>
                <a:gd name="adj2" fmla="val 43923"/>
              </a:avLst>
            </a:prstGeom>
            <a:solidFill>
              <a:srgbClr val="FF6600"/>
            </a:solidFill>
            <a:ln w="9525" algn="ctr">
              <a:noFill/>
              <a:miter lim="800000"/>
              <a:headEnd/>
              <a:tailEnd/>
            </a:ln>
          </p:spPr>
          <p:txBody>
            <a:bodyPr wrap="none" anchor="ctr"/>
            <a:lstStyle/>
            <a:p>
              <a:endParaRPr lang="zh-CN" altLang="en-US"/>
            </a:p>
          </p:txBody>
        </p:sp>
      </p:grpSp>
      <mc:AlternateContent xmlns:mc="http://schemas.openxmlformats.org/markup-compatibility/2006">
        <mc:Choice xmlns:a14="http://schemas.microsoft.com/office/drawing/2010/main" Requires="a14">
          <p:sp>
            <p:nvSpPr>
              <p:cNvPr id="25" name="矩形 24">
                <a:extLst>
                  <a:ext uri="{FF2B5EF4-FFF2-40B4-BE49-F238E27FC236}">
                    <a16:creationId xmlns:a16="http://schemas.microsoft.com/office/drawing/2014/main" id="{A0B38E54-A770-4D17-ACA3-542DC991C27B}"/>
                  </a:ext>
                </a:extLst>
              </p:cNvPr>
              <p:cNvSpPr/>
              <p:nvPr/>
            </p:nvSpPr>
            <p:spPr>
              <a:xfrm>
                <a:off x="3203848" y="540000"/>
                <a:ext cx="2685351" cy="848566"/>
              </a:xfrm>
              <a:prstGeom prst="rect">
                <a:avLst/>
              </a:prstGeom>
            </p:spPr>
            <p:txBody>
              <a:bodyPr wrap="none">
                <a:spAutoFit/>
              </a:bodyPr>
              <a:lstStyle/>
              <a:p>
                <a:pPr lvl="1">
                  <a:spcBef>
                    <a:spcPts val="450"/>
                  </a:spcBef>
                </a:pPr>
                <a14:m>
                  <m:oMathPara xmlns:m="http://schemas.openxmlformats.org/officeDocument/2006/math">
                    <m:oMathParaPr>
                      <m:jc m:val="centerGroup"/>
                    </m:oMathParaPr>
                    <m:oMath xmlns:m="http://schemas.openxmlformats.org/officeDocument/2006/math">
                      <m:r>
                        <a:rPr lang="zh-CN" altLang="en-US" sz="2400" b="1" i="1">
                          <a:solidFill>
                            <a:srgbClr val="FF0000"/>
                          </a:solidFill>
                          <a:latin typeface="Cambria Math" panose="02040503050406030204" pitchFamily="18" charset="0"/>
                          <a:ea typeface="Cambria Math" panose="02040503050406030204" pitchFamily="18" charset="0"/>
                        </a:rPr>
                        <m:t>𝜷</m:t>
                      </m:r>
                      <m:r>
                        <a:rPr lang="en-US" altLang="zh-CN" sz="2400" b="1" i="1">
                          <a:solidFill>
                            <a:srgbClr val="FF0000"/>
                          </a:solidFill>
                          <a:latin typeface="Cambria Math" panose="02040503050406030204" pitchFamily="18" charset="0"/>
                          <a:ea typeface="Cambria Math" panose="02040503050406030204" pitchFamily="18" charset="0"/>
                        </a:rPr>
                        <m:t>𝑽</m:t>
                      </m:r>
                      <m:r>
                        <a:rPr lang="en-US" altLang="zh-CN" sz="2400" b="1" i="1">
                          <a:solidFill>
                            <a:srgbClr val="FF0000"/>
                          </a:solidFill>
                          <a:latin typeface="Cambria Math" panose="02040503050406030204" pitchFamily="18" charset="0"/>
                          <a:ea typeface="Cambria Math" panose="02040503050406030204" pitchFamily="18" charset="0"/>
                        </a:rPr>
                        <m:t>=</m:t>
                      </m:r>
                      <m:f>
                        <m:fPr>
                          <m:ctrlPr>
                            <a:rPr lang="en-US" altLang="zh-CN" sz="2400" i="1">
                              <a:solidFill>
                                <a:srgbClr val="FF0000"/>
                              </a:solidFill>
                              <a:latin typeface="Cambria Math" panose="02040503050406030204" pitchFamily="18" charset="0"/>
                              <a:ea typeface="Cambria Math" panose="02040503050406030204" pitchFamily="18" charset="0"/>
                            </a:rPr>
                          </m:ctrlPr>
                        </m:fPr>
                        <m:num>
                          <m:r>
                            <a:rPr lang="en-US" altLang="zh-CN" sz="2400" b="1" i="1">
                              <a:solidFill>
                                <a:srgbClr val="FF0000"/>
                              </a:solidFill>
                              <a:latin typeface="Cambria Math" panose="02040503050406030204" pitchFamily="18" charset="0"/>
                              <a:ea typeface="Cambria Math" panose="02040503050406030204" pitchFamily="18" charset="0"/>
                            </a:rPr>
                            <m:t>𝟏</m:t>
                          </m:r>
                        </m:num>
                        <m:den>
                          <m:r>
                            <a:rPr lang="zh-CN" altLang="en-US" sz="2400" b="1" i="1">
                              <a:solidFill>
                                <a:srgbClr val="FF0000"/>
                              </a:solidFill>
                              <a:latin typeface="Cambria Math" panose="02040503050406030204" pitchFamily="18" charset="0"/>
                              <a:ea typeface="Cambria Math" panose="02040503050406030204" pitchFamily="18" charset="0"/>
                            </a:rPr>
                            <m:t>𝝆</m:t>
                          </m:r>
                        </m:den>
                      </m:f>
                      <m:r>
                        <a:rPr lang="en-US" altLang="zh-CN" sz="2400" b="1" i="1">
                          <a:solidFill>
                            <a:srgbClr val="FF0000"/>
                          </a:solidFill>
                          <a:latin typeface="Cambria Math" panose="02040503050406030204" pitchFamily="18" charset="0"/>
                        </a:rPr>
                        <m:t>𝒄𝒖𝒓𝒍</m:t>
                      </m:r>
                      <m:d>
                        <m:dPr>
                          <m:ctrlPr>
                            <a:rPr lang="en-US" altLang="zh-CN" sz="2400" i="1">
                              <a:solidFill>
                                <a:srgbClr val="FF0000"/>
                              </a:solidFill>
                              <a:latin typeface="Cambria Math" panose="02040503050406030204" pitchFamily="18" charset="0"/>
                            </a:rPr>
                          </m:ctrlPr>
                        </m:dPr>
                        <m:e>
                          <m:r>
                            <a:rPr lang="zh-CN" altLang="en-US" sz="2400" b="1" i="1">
                              <a:solidFill>
                                <a:srgbClr val="FF0000"/>
                              </a:solidFill>
                              <a:latin typeface="Cambria Math" panose="02040503050406030204" pitchFamily="18" charset="0"/>
                            </a:rPr>
                            <m:t>𝝉</m:t>
                          </m:r>
                        </m:e>
                      </m:d>
                    </m:oMath>
                  </m:oMathPara>
                </a14:m>
                <a:endParaRPr lang="en-US" altLang="zh-CN" sz="2400" baseline="-25000" dirty="0"/>
              </a:p>
            </p:txBody>
          </p:sp>
        </mc:Choice>
        <mc:Fallback>
          <p:sp>
            <p:nvSpPr>
              <p:cNvPr id="25" name="矩形 24">
                <a:extLst>
                  <a:ext uri="{FF2B5EF4-FFF2-40B4-BE49-F238E27FC236}">
                    <a16:creationId xmlns:a16="http://schemas.microsoft.com/office/drawing/2014/main" id="{A0B38E54-A770-4D17-ACA3-542DC991C27B}"/>
                  </a:ext>
                </a:extLst>
              </p:cNvPr>
              <p:cNvSpPr>
                <a:spLocks noRot="1" noChangeAspect="1" noMove="1" noResize="1" noEditPoints="1" noAdjustHandles="1" noChangeArrowheads="1" noChangeShapeType="1" noTextEdit="1"/>
              </p:cNvSpPr>
              <p:nvPr/>
            </p:nvSpPr>
            <p:spPr>
              <a:xfrm>
                <a:off x="3203848" y="540000"/>
                <a:ext cx="2685351" cy="848566"/>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3640630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656160" y="141685"/>
            <a:ext cx="5829300" cy="594122"/>
          </a:xfrm>
        </p:spPr>
        <p:txBody>
          <a:bodyPr/>
          <a:lstStyle/>
          <a:p>
            <a:r>
              <a:rPr lang="en-US" altLang="zh-CN" sz="1950" dirty="0" err="1"/>
              <a:t>Stommel</a:t>
            </a:r>
            <a:r>
              <a:rPr lang="en-US" altLang="zh-CN" sz="1950" dirty="0" err="1">
                <a:latin typeface="Arial" charset="0"/>
              </a:rPr>
              <a:t>’</a:t>
            </a:r>
            <a:r>
              <a:rPr lang="en-US" altLang="zh-CN" sz="1950" dirty="0" err="1"/>
              <a:t>s</a:t>
            </a:r>
            <a:r>
              <a:rPr lang="en-US" altLang="zh-CN" sz="1950" dirty="0"/>
              <a:t> Solution: Westward Intensification and Western Boundary Currents</a:t>
            </a:r>
          </a:p>
        </p:txBody>
      </p:sp>
      <p:sp>
        <p:nvSpPr>
          <p:cNvPr id="38915" name="Rectangle 12"/>
          <p:cNvSpPr>
            <a:spLocks noChangeArrowheads="1"/>
          </p:cNvSpPr>
          <p:nvPr/>
        </p:nvSpPr>
        <p:spPr bwMode="auto">
          <a:xfrm>
            <a:off x="539552" y="3132000"/>
            <a:ext cx="8136904" cy="1485900"/>
          </a:xfrm>
          <a:prstGeom prst="rect">
            <a:avLst/>
          </a:prstGeom>
          <a:noFill/>
          <a:ln w="9525">
            <a:noFill/>
            <a:miter lim="800000"/>
            <a:headEnd/>
            <a:tailEnd/>
          </a:ln>
        </p:spPr>
        <p:txBody>
          <a:bodyPr/>
          <a:lstStyle/>
          <a:p>
            <a:pPr marL="257175" indent="-257175">
              <a:spcBef>
                <a:spcPct val="40000"/>
              </a:spcBef>
              <a:buClr>
                <a:schemeClr val="accent1"/>
              </a:buClr>
              <a:buSzPct val="75000"/>
              <a:buFont typeface="Wingdings" pitchFamily="2" charset="2"/>
              <a:buChar char="n"/>
              <a:defRPr/>
            </a:pPr>
            <a:r>
              <a:rPr lang="en-US" altLang="zh-CN" sz="1050" b="0" dirty="0">
                <a:solidFill>
                  <a:srgbClr val="0000CC"/>
                </a:solidFill>
                <a:latin typeface="+mn-lt"/>
              </a:rPr>
              <a:t>In 1949, Henry </a:t>
            </a:r>
            <a:r>
              <a:rPr lang="en-US" altLang="zh-CN" sz="1050" b="0" dirty="0" err="1">
                <a:solidFill>
                  <a:srgbClr val="0000CC"/>
                </a:solidFill>
                <a:latin typeface="+mn-lt"/>
              </a:rPr>
              <a:t>Stommel</a:t>
            </a:r>
            <a:r>
              <a:rPr lang="en-US" altLang="zh-CN" sz="1050" b="0" dirty="0">
                <a:solidFill>
                  <a:srgbClr val="0000CC"/>
                </a:solidFill>
                <a:latin typeface="+mn-lt"/>
              </a:rPr>
              <a:t> added a simple linear friction to Sverdrup’s model to close the circulation in a basin with western and eastern boundaries. By using this friction in the potential vorticity balance, </a:t>
            </a:r>
            <a:r>
              <a:rPr lang="en-US" altLang="zh-CN" sz="1050" b="0" dirty="0" err="1">
                <a:solidFill>
                  <a:srgbClr val="0000CC"/>
                </a:solidFill>
                <a:latin typeface="+mn-lt"/>
              </a:rPr>
              <a:t>Stommel</a:t>
            </a:r>
            <a:r>
              <a:rPr lang="en-US" altLang="zh-CN" sz="1050" b="0" dirty="0">
                <a:solidFill>
                  <a:srgbClr val="0000CC"/>
                </a:solidFill>
                <a:latin typeface="+mn-lt"/>
              </a:rPr>
              <a:t> found that the returning flow must be in a narrow jet along the western boundary. </a:t>
            </a:r>
            <a:endParaRPr lang="zh-CN" altLang="en-US" sz="1050" b="0" dirty="0">
              <a:solidFill>
                <a:srgbClr val="0000CC"/>
              </a:solidFill>
              <a:latin typeface="+mn-lt"/>
            </a:endParaRPr>
          </a:p>
          <a:p>
            <a:pPr marL="257175" indent="-257175">
              <a:spcBef>
                <a:spcPct val="40000"/>
              </a:spcBef>
              <a:buClr>
                <a:schemeClr val="accent1"/>
              </a:buClr>
              <a:buSzPct val="75000"/>
              <a:buFont typeface="Wingdings" pitchFamily="2" charset="2"/>
              <a:buChar char="n"/>
              <a:defRPr/>
            </a:pPr>
            <a:r>
              <a:rPr lang="en-US" altLang="zh-CN" sz="1050" b="0" dirty="0">
                <a:solidFill>
                  <a:srgbClr val="0000CC"/>
                </a:solidFill>
                <a:latin typeface="+mn-lt"/>
              </a:rPr>
              <a:t>The left panel: f= constant (no beta-effect). In this solution, potential vorticity cannot be balanced by a change in latitude, so the flow has relative vorticity.  The right panel, f </a:t>
            </a:r>
            <a:r>
              <a:rPr lang="en-US" altLang="zh-CN" sz="1050" b="0" dirty="0">
                <a:solidFill>
                  <a:srgbClr val="0000CC"/>
                </a:solidFill>
                <a:latin typeface="+mn-lt"/>
                <a:sym typeface="Symbol" pitchFamily="18" charset="2"/>
              </a:rPr>
              <a:t></a:t>
            </a:r>
            <a:r>
              <a:rPr lang="en-US" altLang="zh-CN" sz="1050" b="0" dirty="0">
                <a:solidFill>
                  <a:srgbClr val="0000CC"/>
                </a:solidFill>
                <a:latin typeface="+mn-lt"/>
              </a:rPr>
              <a:t> constant (</a:t>
            </a:r>
            <a:r>
              <a:rPr lang="en-US" altLang="zh-CN" sz="1050" b="0" dirty="0">
                <a:solidFill>
                  <a:srgbClr val="0000CC"/>
                </a:solidFill>
                <a:latin typeface="+mn-lt"/>
                <a:sym typeface="Symbol" pitchFamily="18" charset="2"/>
              </a:rPr>
              <a:t></a:t>
            </a:r>
            <a:r>
              <a:rPr lang="en-US" altLang="zh-CN" sz="1050" b="0" dirty="0">
                <a:solidFill>
                  <a:srgbClr val="0000CC"/>
                </a:solidFill>
                <a:latin typeface="+mn-lt"/>
              </a:rPr>
              <a:t>-effect), the flow is southward throughout the interior (Sverdrup balance), and returns northward in a swift jet.  This idealized circulation resembles the Gulf Stream and </a:t>
            </a:r>
            <a:r>
              <a:rPr lang="en-US" altLang="zh-CN" sz="1050" b="0" dirty="0" err="1">
                <a:solidFill>
                  <a:srgbClr val="0000CC"/>
                </a:solidFill>
                <a:latin typeface="+mn-lt"/>
              </a:rPr>
              <a:t>Kuroshio</a:t>
            </a:r>
            <a:r>
              <a:rPr lang="en-US" altLang="zh-CN" sz="1050" b="0" dirty="0">
                <a:solidFill>
                  <a:srgbClr val="0000CC"/>
                </a:solidFill>
                <a:latin typeface="+mn-lt"/>
              </a:rPr>
              <a:t> subtropical gyres</a:t>
            </a:r>
          </a:p>
        </p:txBody>
      </p:sp>
      <p:grpSp>
        <p:nvGrpSpPr>
          <p:cNvPr id="40964" name="组合 12"/>
          <p:cNvGrpSpPr>
            <a:grpSpLocks/>
          </p:cNvGrpSpPr>
          <p:nvPr/>
        </p:nvGrpSpPr>
        <p:grpSpPr bwMode="auto">
          <a:xfrm>
            <a:off x="1518047" y="987574"/>
            <a:ext cx="6210300" cy="1897856"/>
            <a:chOff x="684213" y="1268413"/>
            <a:chExt cx="8280400" cy="2530475"/>
          </a:xfrm>
        </p:grpSpPr>
        <p:pic>
          <p:nvPicPr>
            <p:cNvPr id="40965" name="Picture 13" descr="chapter8_fig31"/>
            <p:cNvPicPr>
              <a:picLocks noChangeAspect="1" noChangeArrowheads="1"/>
            </p:cNvPicPr>
            <p:nvPr/>
          </p:nvPicPr>
          <p:blipFill>
            <a:blip r:embed="rId3" cstate="print"/>
            <a:srcRect/>
            <a:stretch>
              <a:fillRect/>
            </a:stretch>
          </p:blipFill>
          <p:spPr bwMode="auto">
            <a:xfrm>
              <a:off x="684213" y="1268413"/>
              <a:ext cx="8280400" cy="2530475"/>
            </a:xfrm>
            <a:prstGeom prst="rect">
              <a:avLst/>
            </a:prstGeom>
            <a:noFill/>
            <a:ln w="9525">
              <a:noFill/>
              <a:miter lim="800000"/>
              <a:headEnd/>
              <a:tailEnd/>
            </a:ln>
          </p:spPr>
        </p:pic>
        <p:grpSp>
          <p:nvGrpSpPr>
            <p:cNvPr id="40966" name="Group 14"/>
            <p:cNvGrpSpPr>
              <a:grpSpLocks/>
            </p:cNvGrpSpPr>
            <p:nvPr/>
          </p:nvGrpSpPr>
          <p:grpSpPr bwMode="auto">
            <a:xfrm>
              <a:off x="1547813" y="1268413"/>
              <a:ext cx="6619875" cy="2517775"/>
              <a:chOff x="972" y="799"/>
              <a:chExt cx="4170" cy="1586"/>
            </a:xfrm>
          </p:grpSpPr>
          <p:sp>
            <p:nvSpPr>
              <p:cNvPr id="40967" name="Line 15"/>
              <p:cNvSpPr>
                <a:spLocks noChangeShapeType="1"/>
              </p:cNvSpPr>
              <p:nvPr/>
            </p:nvSpPr>
            <p:spPr bwMode="auto">
              <a:xfrm flipH="1">
                <a:off x="972" y="2087"/>
                <a:ext cx="1386" cy="1"/>
              </a:xfrm>
              <a:prstGeom prst="line">
                <a:avLst/>
              </a:prstGeom>
              <a:noFill/>
              <a:ln w="152400">
                <a:solidFill>
                  <a:srgbClr val="FF0000"/>
                </a:solidFill>
                <a:round/>
                <a:headEnd/>
                <a:tailEnd type="triangle" w="med" len="med"/>
              </a:ln>
            </p:spPr>
            <p:txBody>
              <a:bodyPr wrap="none" anchor="ctr"/>
              <a:lstStyle/>
              <a:p>
                <a:endParaRPr lang="zh-CN" altLang="en-US"/>
              </a:p>
            </p:txBody>
          </p:sp>
          <p:sp>
            <p:nvSpPr>
              <p:cNvPr id="40968" name="Line 16"/>
              <p:cNvSpPr>
                <a:spLocks noChangeShapeType="1"/>
              </p:cNvSpPr>
              <p:nvPr/>
            </p:nvSpPr>
            <p:spPr bwMode="auto">
              <a:xfrm>
                <a:off x="3756" y="1079"/>
                <a:ext cx="1386" cy="1"/>
              </a:xfrm>
              <a:prstGeom prst="line">
                <a:avLst/>
              </a:prstGeom>
              <a:noFill/>
              <a:ln w="152400">
                <a:solidFill>
                  <a:schemeClr val="hlink"/>
                </a:solidFill>
                <a:round/>
                <a:headEnd/>
                <a:tailEnd type="triangle" w="med" len="med"/>
              </a:ln>
            </p:spPr>
            <p:txBody>
              <a:bodyPr wrap="none" anchor="ctr"/>
              <a:lstStyle/>
              <a:p>
                <a:endParaRPr lang="zh-CN" altLang="en-US"/>
              </a:p>
            </p:txBody>
          </p:sp>
          <p:sp>
            <p:nvSpPr>
              <p:cNvPr id="40969" name="Line 17"/>
              <p:cNvSpPr>
                <a:spLocks noChangeShapeType="1"/>
              </p:cNvSpPr>
              <p:nvPr/>
            </p:nvSpPr>
            <p:spPr bwMode="auto">
              <a:xfrm>
                <a:off x="1020" y="1079"/>
                <a:ext cx="1386" cy="1"/>
              </a:xfrm>
              <a:prstGeom prst="line">
                <a:avLst/>
              </a:prstGeom>
              <a:noFill/>
              <a:ln w="152400">
                <a:solidFill>
                  <a:schemeClr val="hlink"/>
                </a:solidFill>
                <a:round/>
                <a:headEnd/>
                <a:tailEnd type="triangle" w="med" len="med"/>
              </a:ln>
            </p:spPr>
            <p:txBody>
              <a:bodyPr wrap="none" anchor="ctr"/>
              <a:lstStyle/>
              <a:p>
                <a:endParaRPr lang="zh-CN" altLang="en-US"/>
              </a:p>
            </p:txBody>
          </p:sp>
          <p:sp>
            <p:nvSpPr>
              <p:cNvPr id="40970" name="Line 18"/>
              <p:cNvSpPr>
                <a:spLocks noChangeShapeType="1"/>
              </p:cNvSpPr>
              <p:nvPr/>
            </p:nvSpPr>
            <p:spPr bwMode="auto">
              <a:xfrm flipH="1">
                <a:off x="3708" y="2135"/>
                <a:ext cx="1386" cy="1"/>
              </a:xfrm>
              <a:prstGeom prst="line">
                <a:avLst/>
              </a:prstGeom>
              <a:noFill/>
              <a:ln w="152400">
                <a:solidFill>
                  <a:srgbClr val="FF0000"/>
                </a:solidFill>
                <a:round/>
                <a:headEnd/>
                <a:tailEnd type="triangle" w="med" len="med"/>
              </a:ln>
            </p:spPr>
            <p:txBody>
              <a:bodyPr wrap="none" anchor="ctr"/>
              <a:lstStyle/>
              <a:p>
                <a:endParaRPr lang="zh-CN" altLang="en-US"/>
              </a:p>
            </p:txBody>
          </p:sp>
          <p:sp>
            <p:nvSpPr>
              <p:cNvPr id="40971" name="Text Box 19"/>
              <p:cNvSpPr txBox="1">
                <a:spLocks noChangeArrowheads="1"/>
              </p:cNvSpPr>
              <p:nvPr/>
            </p:nvSpPr>
            <p:spPr bwMode="auto">
              <a:xfrm>
                <a:off x="2335" y="799"/>
                <a:ext cx="1361" cy="543"/>
              </a:xfrm>
              <a:prstGeom prst="rect">
                <a:avLst/>
              </a:prstGeom>
              <a:solidFill>
                <a:srgbClr val="FFFF00">
                  <a:alpha val="41176"/>
                </a:srgbClr>
              </a:solidFill>
              <a:ln w="9525">
                <a:noFill/>
                <a:miter lim="800000"/>
                <a:headEnd/>
                <a:tailEnd/>
              </a:ln>
            </p:spPr>
            <p:txBody>
              <a:bodyPr>
                <a:spAutoFit/>
              </a:bodyPr>
              <a:lstStyle/>
              <a:p>
                <a:pPr algn="ctr" eaLnBrk="0" hangingPunct="0"/>
                <a:r>
                  <a:rPr lang="en-US" altLang="zh-CN">
                    <a:solidFill>
                      <a:schemeClr val="hlink"/>
                    </a:solidFill>
                    <a:latin typeface="Times" pitchFamily="18" charset="0"/>
                  </a:rPr>
                  <a:t>Mid-latitude</a:t>
                </a:r>
              </a:p>
              <a:p>
                <a:pPr algn="ctr" eaLnBrk="0" hangingPunct="0"/>
                <a:r>
                  <a:rPr lang="en-US" altLang="zh-CN">
                    <a:solidFill>
                      <a:schemeClr val="hlink"/>
                    </a:solidFill>
                    <a:latin typeface="Times" pitchFamily="18" charset="0"/>
                  </a:rPr>
                  <a:t>westerlies</a:t>
                </a:r>
                <a:endParaRPr lang="en-US" altLang="zh-CN">
                  <a:latin typeface="Times" pitchFamily="18" charset="0"/>
                </a:endParaRPr>
              </a:p>
            </p:txBody>
          </p:sp>
          <p:sp>
            <p:nvSpPr>
              <p:cNvPr id="40972" name="Text Box 20"/>
              <p:cNvSpPr txBox="1">
                <a:spLocks noChangeArrowheads="1"/>
              </p:cNvSpPr>
              <p:nvPr/>
            </p:nvSpPr>
            <p:spPr bwMode="auto">
              <a:xfrm>
                <a:off x="2517" y="1842"/>
                <a:ext cx="956" cy="543"/>
              </a:xfrm>
              <a:prstGeom prst="rect">
                <a:avLst/>
              </a:prstGeom>
              <a:solidFill>
                <a:srgbClr val="CCFFFF">
                  <a:alpha val="41176"/>
                </a:srgbClr>
              </a:solidFill>
              <a:ln w="9525">
                <a:noFill/>
                <a:miter lim="800000"/>
                <a:headEnd/>
                <a:tailEnd/>
              </a:ln>
            </p:spPr>
            <p:txBody>
              <a:bodyPr>
                <a:spAutoFit/>
              </a:bodyPr>
              <a:lstStyle/>
              <a:p>
                <a:pPr algn="ctr" eaLnBrk="0" hangingPunct="0">
                  <a:spcBef>
                    <a:spcPct val="50000"/>
                  </a:spcBef>
                </a:pPr>
                <a:r>
                  <a:rPr lang="en-US" altLang="zh-CN">
                    <a:solidFill>
                      <a:srgbClr val="FF0C02"/>
                    </a:solidFill>
                    <a:latin typeface="Times" pitchFamily="18" charset="0"/>
                  </a:rPr>
                  <a:t>Tropical trades</a:t>
                </a:r>
                <a:endParaRPr lang="en-US" altLang="zh-CN">
                  <a:latin typeface="Times" pitchFamily="18" charset="0"/>
                </a:endParaRPr>
              </a:p>
            </p:txBody>
          </p:sp>
        </p:grpSp>
      </p:grpSp>
    </p:spTree>
    <p:extLst>
      <p:ext uri="{BB962C8B-B14F-4D97-AF65-F5344CB8AC3E}">
        <p14:creationId xmlns:p14="http://schemas.microsoft.com/office/powerpoint/2010/main" val="238852741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485900" y="141685"/>
            <a:ext cx="6172200" cy="270272"/>
          </a:xfrm>
        </p:spPr>
        <p:txBody>
          <a:bodyPr/>
          <a:lstStyle/>
          <a:p>
            <a:r>
              <a:rPr lang="en-US" altLang="zh-CN"/>
              <a:t>Munk</a:t>
            </a:r>
            <a:r>
              <a:rPr lang="en-US" altLang="zh-CN">
                <a:latin typeface="Arial" charset="0"/>
              </a:rPr>
              <a:t>’</a:t>
            </a:r>
            <a:r>
              <a:rPr lang="en-US" altLang="zh-CN"/>
              <a:t>s Solution: Western Boundary Currents </a:t>
            </a:r>
            <a:endParaRPr lang="zh-CN" altLang="en-US"/>
          </a:p>
        </p:txBody>
      </p:sp>
      <p:sp>
        <p:nvSpPr>
          <p:cNvPr id="41987" name="Rectangle 4"/>
          <p:cNvSpPr>
            <a:spLocks noGrp="1" noChangeArrowheads="1"/>
          </p:cNvSpPr>
          <p:nvPr>
            <p:ph type="body" idx="1"/>
          </p:nvPr>
        </p:nvSpPr>
        <p:spPr>
          <a:xfrm>
            <a:off x="4644008" y="792000"/>
            <a:ext cx="4117752" cy="3268266"/>
          </a:xfrm>
        </p:spPr>
        <p:txBody>
          <a:bodyPr/>
          <a:lstStyle/>
          <a:p>
            <a:pPr>
              <a:spcBef>
                <a:spcPct val="40000"/>
              </a:spcBef>
            </a:pPr>
            <a:r>
              <a:rPr lang="en-US" altLang="zh-CN" sz="1600" dirty="0"/>
              <a:t>A few years after </a:t>
            </a:r>
            <a:r>
              <a:rPr lang="en-US" altLang="zh-CN" sz="1600" dirty="0" err="1"/>
              <a:t>Stommel's</a:t>
            </a:r>
            <a:r>
              <a:rPr lang="en-US" altLang="zh-CN" sz="1600" dirty="0"/>
              <a:t> work, Walter </a:t>
            </a:r>
            <a:r>
              <a:rPr lang="en-US" altLang="zh-CN" sz="1600" dirty="0" err="1"/>
              <a:t>Munk</a:t>
            </a:r>
            <a:r>
              <a:rPr lang="en-US" altLang="zh-CN" sz="1600" dirty="0"/>
              <a:t> considered the effect on the ocean gyre circulations of more realistic friction, between the currents and the side walls rather than between the currents and the ocean bottom.  </a:t>
            </a:r>
          </a:p>
          <a:p>
            <a:pPr>
              <a:spcBef>
                <a:spcPct val="40000"/>
              </a:spcBef>
            </a:pPr>
            <a:r>
              <a:rPr lang="en-US" altLang="zh-CN" sz="1600" dirty="0"/>
              <a:t>His result was very similar to </a:t>
            </a:r>
            <a:r>
              <a:rPr lang="en-US" altLang="zh-CN" sz="1600" dirty="0" err="1"/>
              <a:t>Stommel's</a:t>
            </a:r>
            <a:r>
              <a:rPr lang="en-US" altLang="zh-CN" sz="1600" dirty="0"/>
              <a:t>, predicting westward intensification of the circulation.   A narrow, swift jet along the western boundary returns the Sverdrup interior flow to its original latitude </a:t>
            </a:r>
            <a:endParaRPr lang="zh-CN" altLang="en-US" sz="1600" dirty="0"/>
          </a:p>
        </p:txBody>
      </p:sp>
      <p:pic>
        <p:nvPicPr>
          <p:cNvPr id="41988" name="Picture 5" descr="image116"/>
          <p:cNvPicPr>
            <a:picLocks noChangeAspect="1" noChangeArrowheads="1"/>
          </p:cNvPicPr>
          <p:nvPr/>
        </p:nvPicPr>
        <p:blipFill>
          <a:blip r:embed="rId2" cstate="print"/>
          <a:srcRect/>
          <a:stretch>
            <a:fillRect/>
          </a:stretch>
        </p:blipFill>
        <p:spPr bwMode="auto">
          <a:xfrm>
            <a:off x="737257" y="792000"/>
            <a:ext cx="3830241" cy="3095625"/>
          </a:xfrm>
          <a:prstGeom prst="rect">
            <a:avLst/>
          </a:prstGeom>
          <a:noFill/>
          <a:ln w="9525">
            <a:noFill/>
            <a:miter lim="800000"/>
            <a:headEnd/>
            <a:tailEnd/>
          </a:ln>
        </p:spPr>
      </p:pic>
      <p:sp>
        <p:nvSpPr>
          <p:cNvPr id="39941" name="Rectangle 6"/>
          <p:cNvSpPr>
            <a:spLocks noChangeArrowheads="1"/>
          </p:cNvSpPr>
          <p:nvPr/>
        </p:nvSpPr>
        <p:spPr bwMode="auto">
          <a:xfrm>
            <a:off x="539552" y="3939902"/>
            <a:ext cx="7560840" cy="523220"/>
          </a:xfrm>
          <a:prstGeom prst="rect">
            <a:avLst/>
          </a:prstGeom>
          <a:noFill/>
          <a:ln w="9525" algn="ctr">
            <a:noFill/>
            <a:miter lim="800000"/>
            <a:headEnd/>
            <a:tailEnd/>
          </a:ln>
        </p:spPr>
        <p:txBody>
          <a:bodyPr wrap="square" anchor="ctr">
            <a:spAutoFit/>
          </a:bodyPr>
          <a:lstStyle/>
          <a:p>
            <a:pPr>
              <a:spcBef>
                <a:spcPct val="40000"/>
              </a:spcBef>
              <a:defRPr/>
            </a:pPr>
            <a:r>
              <a:rPr lang="en-US" altLang="zh-CN" sz="1400" b="0" dirty="0" err="1">
                <a:latin typeface="+mn-lt"/>
              </a:rPr>
              <a:t>Munk’s</a:t>
            </a:r>
            <a:r>
              <a:rPr lang="en-US" altLang="zh-CN" sz="1400" b="0" dirty="0">
                <a:latin typeface="+mn-lt"/>
              </a:rPr>
              <a:t> wind-driven circulation solution: zonal wind profiles on left and circulation streamlines in the center. (</a:t>
            </a:r>
            <a:r>
              <a:rPr lang="en-US" altLang="zh-CN" sz="1400" b="0" dirty="0" err="1">
                <a:latin typeface="+mn-lt"/>
              </a:rPr>
              <a:t>Munk</a:t>
            </a:r>
            <a:r>
              <a:rPr lang="en-US" altLang="zh-CN" sz="1400" b="0" dirty="0">
                <a:latin typeface="+mn-lt"/>
              </a:rPr>
              <a:t> 1950) </a:t>
            </a:r>
          </a:p>
        </p:txBody>
      </p:sp>
    </p:spTree>
    <p:extLst>
      <p:ext uri="{BB962C8B-B14F-4D97-AF65-F5344CB8AC3E}">
        <p14:creationId xmlns:p14="http://schemas.microsoft.com/office/powerpoint/2010/main" val="357589383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331640" y="86916"/>
            <a:ext cx="6480720" cy="378619"/>
          </a:xfrm>
        </p:spPr>
        <p:txBody>
          <a:bodyPr/>
          <a:lstStyle/>
          <a:p>
            <a:r>
              <a:rPr lang="en-US" altLang="zh-CN" dirty="0"/>
              <a:t>Global map of Ekman upwelling downwelling</a:t>
            </a:r>
          </a:p>
        </p:txBody>
      </p:sp>
      <p:pic>
        <p:nvPicPr>
          <p:cNvPr id="43011" name="Picture 3"/>
          <p:cNvPicPr>
            <a:picLocks noChangeAspect="1" noChangeArrowheads="1"/>
          </p:cNvPicPr>
          <p:nvPr/>
        </p:nvPicPr>
        <p:blipFill>
          <a:blip r:embed="rId3" cstate="print"/>
          <a:srcRect l="19727" t="51306" r="19518" b="21014"/>
          <a:stretch>
            <a:fillRect/>
          </a:stretch>
        </p:blipFill>
        <p:spPr bwMode="auto">
          <a:xfrm>
            <a:off x="2053829" y="792000"/>
            <a:ext cx="5003006" cy="3224213"/>
          </a:xfrm>
          <a:prstGeom prst="rect">
            <a:avLst/>
          </a:prstGeom>
          <a:noFill/>
          <a:ln w="9525">
            <a:noFill/>
            <a:miter lim="800000"/>
            <a:headEnd/>
            <a:tailEnd/>
          </a:ln>
        </p:spPr>
      </p:pic>
      <p:sp>
        <p:nvSpPr>
          <p:cNvPr id="40964" name="Text Box 4"/>
          <p:cNvSpPr txBox="1">
            <a:spLocks noChangeArrowheads="1"/>
          </p:cNvSpPr>
          <p:nvPr/>
        </p:nvSpPr>
        <p:spPr bwMode="auto">
          <a:xfrm>
            <a:off x="2994422" y="4192191"/>
            <a:ext cx="3143250" cy="369332"/>
          </a:xfrm>
          <a:prstGeom prst="rect">
            <a:avLst/>
          </a:prstGeom>
          <a:noFill/>
          <a:ln w="9525">
            <a:noFill/>
            <a:miter lim="800000"/>
            <a:headEnd/>
            <a:tailEnd/>
          </a:ln>
        </p:spPr>
        <p:txBody>
          <a:bodyPr>
            <a:spAutoFit/>
          </a:bodyPr>
          <a:lstStyle/>
          <a:p>
            <a:pPr algn="ctr" eaLnBrk="0" hangingPunct="0">
              <a:spcBef>
                <a:spcPct val="50000"/>
              </a:spcBef>
              <a:defRPr/>
            </a:pPr>
            <a:r>
              <a:rPr lang="en-US" altLang="zh-CN" b="0" dirty="0" err="1">
                <a:latin typeface="+mn-lt"/>
              </a:rPr>
              <a:t>Tomczak</a:t>
            </a:r>
            <a:r>
              <a:rPr lang="en-US" altLang="zh-CN" b="0" dirty="0">
                <a:latin typeface="+mn-lt"/>
              </a:rPr>
              <a:t> and Godfrey, </a:t>
            </a:r>
            <a:r>
              <a:rPr lang="en-US" altLang="zh-CN" b="0" dirty="0" err="1">
                <a:latin typeface="+mn-lt"/>
              </a:rPr>
              <a:t>ch</a:t>
            </a:r>
            <a:r>
              <a:rPr lang="en-US" altLang="zh-CN" b="0" dirty="0">
                <a:latin typeface="+mn-lt"/>
              </a:rPr>
              <a:t>. 4</a:t>
            </a:r>
          </a:p>
        </p:txBody>
      </p:sp>
    </p:spTree>
    <p:extLst>
      <p:ext uri="{BB962C8B-B14F-4D97-AF65-F5344CB8AC3E}">
        <p14:creationId xmlns:p14="http://schemas.microsoft.com/office/powerpoint/2010/main" val="149280103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656160" y="86917"/>
            <a:ext cx="5829300" cy="325040"/>
          </a:xfrm>
        </p:spPr>
        <p:txBody>
          <a:bodyPr/>
          <a:lstStyle/>
          <a:p>
            <a:r>
              <a:rPr lang="en-US" altLang="zh-CN" sz="1950"/>
              <a:t>Sverdrup transport deduced from wind stress</a:t>
            </a:r>
            <a:endParaRPr lang="en-US" altLang="zh-CN"/>
          </a:p>
        </p:txBody>
      </p:sp>
      <p:pic>
        <p:nvPicPr>
          <p:cNvPr id="44036" name="Picture 5"/>
          <p:cNvPicPr>
            <a:picLocks noChangeAspect="1" noChangeArrowheads="1"/>
          </p:cNvPicPr>
          <p:nvPr/>
        </p:nvPicPr>
        <p:blipFill>
          <a:blip r:embed="rId3" cstate="print"/>
          <a:srcRect/>
          <a:stretch>
            <a:fillRect/>
          </a:stretch>
        </p:blipFill>
        <p:spPr bwMode="auto">
          <a:xfrm>
            <a:off x="1764000" y="792000"/>
            <a:ext cx="5518547" cy="3117056"/>
          </a:xfrm>
          <a:prstGeom prst="rect">
            <a:avLst/>
          </a:prstGeom>
          <a:noFill/>
          <a:ln w="9525" algn="ctr">
            <a:noFill/>
            <a:miter lim="800000"/>
            <a:headEnd/>
            <a:tailEnd/>
          </a:ln>
        </p:spPr>
      </p:pic>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0CBB6807-665F-438D-9A6A-12DD9C57FA2F}"/>
                  </a:ext>
                </a:extLst>
              </p:cNvPr>
              <p:cNvSpPr/>
              <p:nvPr/>
            </p:nvSpPr>
            <p:spPr>
              <a:xfrm>
                <a:off x="1115616" y="3909056"/>
                <a:ext cx="7272808" cy="726417"/>
              </a:xfrm>
              <a:prstGeom prst="rect">
                <a:avLst/>
              </a:prstGeom>
            </p:spPr>
            <p:txBody>
              <a:bodyPr wrap="square">
                <a:spAutoFit/>
              </a:bodyPr>
              <a:lstStyle/>
              <a:p>
                <a:pPr lvl="1">
                  <a:spcBef>
                    <a:spcPts val="450"/>
                  </a:spcBef>
                </a:pPr>
                <a14:m>
                  <m:oMathPara xmlns:m="http://schemas.openxmlformats.org/officeDocument/2006/math">
                    <m:oMathParaPr>
                      <m:jc m:val="center"/>
                    </m:oMathParaPr>
                    <m:oMath xmlns:m="http://schemas.openxmlformats.org/officeDocument/2006/math">
                      <m:r>
                        <a:rPr lang="zh-CN" altLang="en-US" b="0" i="1" smtClean="0">
                          <a:solidFill>
                            <a:srgbClr val="0000CC"/>
                          </a:solidFill>
                          <a:latin typeface="Cambria Math" panose="02040503050406030204" pitchFamily="18" charset="0"/>
                          <a:ea typeface="Cambria Math" panose="02040503050406030204" pitchFamily="18" charset="0"/>
                        </a:rPr>
                        <m:t>𝛽</m:t>
                      </m:r>
                      <m:r>
                        <a:rPr lang="en-US" altLang="zh-CN" b="0" i="1">
                          <a:solidFill>
                            <a:srgbClr val="0000CC"/>
                          </a:solidFill>
                          <a:latin typeface="Cambria Math" panose="02040503050406030204" pitchFamily="18" charset="0"/>
                          <a:ea typeface="Cambria Math" panose="02040503050406030204" pitchFamily="18" charset="0"/>
                        </a:rPr>
                        <m:t>𝑉</m:t>
                      </m:r>
                      <m:r>
                        <a:rPr lang="en-US" altLang="zh-CN" b="0" i="1">
                          <a:solidFill>
                            <a:srgbClr val="0000CC"/>
                          </a:solidFill>
                          <a:latin typeface="Cambria Math" panose="02040503050406030204" pitchFamily="18" charset="0"/>
                          <a:ea typeface="Cambria Math" panose="02040503050406030204" pitchFamily="18" charset="0"/>
                        </a:rPr>
                        <m:t>=</m:t>
                      </m:r>
                      <m:r>
                        <a:rPr lang="zh-CN" altLang="en-US" b="0" i="1" smtClean="0">
                          <a:solidFill>
                            <a:srgbClr val="0000CC"/>
                          </a:solidFill>
                          <a:latin typeface="Cambria Math" panose="02040503050406030204" pitchFamily="18" charset="0"/>
                          <a:ea typeface="Cambria Math" panose="02040503050406030204" pitchFamily="18" charset="0"/>
                        </a:rPr>
                        <m:t>𝛽</m:t>
                      </m:r>
                      <m:sSub>
                        <m:sSubPr>
                          <m:ctrlPr>
                            <a:rPr lang="en-US" altLang="zh-CN" b="0" i="1" smtClean="0">
                              <a:solidFill>
                                <a:srgbClr val="0000CC"/>
                              </a:solidFill>
                              <a:latin typeface="Cambria Math" panose="02040503050406030204" pitchFamily="18" charset="0"/>
                              <a:ea typeface="Cambria Math" panose="02040503050406030204" pitchFamily="18" charset="0"/>
                            </a:rPr>
                          </m:ctrlPr>
                        </m:sSubPr>
                        <m:e>
                          <m:r>
                            <a:rPr lang="zh-CN" altLang="en-US" b="0" i="1" smtClean="0">
                              <a:solidFill>
                                <a:srgbClr val="0000CC"/>
                              </a:solidFill>
                              <a:latin typeface="Cambria Math" panose="02040503050406030204" pitchFamily="18" charset="0"/>
                              <a:ea typeface="Cambria Math" panose="02040503050406030204" pitchFamily="18" charset="0"/>
                            </a:rPr>
                            <m:t>𝜓</m:t>
                          </m:r>
                        </m:e>
                        <m:sub>
                          <m:r>
                            <a:rPr lang="en-US" altLang="zh-CN" b="0" i="1" smtClean="0">
                              <a:solidFill>
                                <a:srgbClr val="0000CC"/>
                              </a:solidFill>
                              <a:latin typeface="Cambria Math" panose="02040503050406030204" pitchFamily="18" charset="0"/>
                              <a:ea typeface="Cambria Math" panose="02040503050406030204" pitchFamily="18" charset="0"/>
                            </a:rPr>
                            <m:t>𝑥</m:t>
                          </m:r>
                        </m:sub>
                      </m:sSub>
                      <m:r>
                        <a:rPr lang="en-US" altLang="zh-CN" b="0" i="1" smtClean="0">
                          <a:solidFill>
                            <a:srgbClr val="0000CC"/>
                          </a:solidFill>
                          <a:latin typeface="Cambria Math" panose="02040503050406030204" pitchFamily="18" charset="0"/>
                          <a:ea typeface="Cambria Math" panose="02040503050406030204" pitchFamily="18" charset="0"/>
                        </a:rPr>
                        <m:t>=</m:t>
                      </m:r>
                      <m:f>
                        <m:fPr>
                          <m:ctrlPr>
                            <a:rPr lang="en-US" altLang="zh-CN" b="0" i="1" smtClean="0">
                              <a:solidFill>
                                <a:srgbClr val="0000CC"/>
                              </a:solidFill>
                              <a:latin typeface="Cambria Math" panose="02040503050406030204" pitchFamily="18" charset="0"/>
                            </a:rPr>
                          </m:ctrlPr>
                        </m:fPr>
                        <m:num>
                          <m:r>
                            <a:rPr lang="en-US" altLang="zh-CN" b="0" i="1">
                              <a:solidFill>
                                <a:srgbClr val="0000CC"/>
                              </a:solidFill>
                              <a:latin typeface="Cambria Math" panose="02040503050406030204" pitchFamily="18" charset="0"/>
                            </a:rPr>
                            <m:t>𝑐𝑢𝑟𝑙</m:t>
                          </m:r>
                          <m:d>
                            <m:dPr>
                              <m:ctrlPr>
                                <a:rPr lang="en-US" altLang="zh-CN" b="0" i="1" smtClean="0">
                                  <a:solidFill>
                                    <a:srgbClr val="0000CC"/>
                                  </a:solidFill>
                                  <a:latin typeface="Cambria Math" panose="02040503050406030204" pitchFamily="18" charset="0"/>
                                </a:rPr>
                              </m:ctrlPr>
                            </m:dPr>
                            <m:e>
                              <m:r>
                                <a:rPr lang="zh-CN" altLang="en-US" b="0" i="1" smtClean="0">
                                  <a:solidFill>
                                    <a:srgbClr val="0000CC"/>
                                  </a:solidFill>
                                  <a:latin typeface="Cambria Math" panose="02040503050406030204" pitchFamily="18" charset="0"/>
                                </a:rPr>
                                <m:t>𝜏</m:t>
                              </m:r>
                            </m:e>
                          </m:d>
                        </m:num>
                        <m:den>
                          <m:r>
                            <a:rPr lang="zh-CN" altLang="en-US" b="0" i="1" smtClean="0">
                              <a:solidFill>
                                <a:srgbClr val="0000CC"/>
                              </a:solidFill>
                              <a:latin typeface="Cambria Math" panose="02040503050406030204" pitchFamily="18" charset="0"/>
                            </a:rPr>
                            <m:t>𝜌</m:t>
                          </m:r>
                        </m:den>
                      </m:f>
                      <m:r>
                        <a:rPr lang="en-US" altLang="zh-CN" b="0" i="1" smtClean="0">
                          <a:solidFill>
                            <a:srgbClr val="0000CC"/>
                          </a:solidFill>
                          <a:latin typeface="Cambria Math" panose="02040503050406030204" pitchFamily="18" charset="0"/>
                        </a:rPr>
                        <m:t>→→</m:t>
                      </m:r>
                      <m:r>
                        <a:rPr lang="zh-CN" altLang="en-US" b="0" i="1" smtClean="0">
                          <a:solidFill>
                            <a:srgbClr val="0000CC"/>
                          </a:solidFill>
                          <a:latin typeface="Cambria Math" panose="02040503050406030204" pitchFamily="18" charset="0"/>
                          <a:ea typeface="Cambria Math" panose="02040503050406030204" pitchFamily="18" charset="0"/>
                        </a:rPr>
                        <m:t>𝜓</m:t>
                      </m:r>
                      <m:d>
                        <m:dPr>
                          <m:ctrlPr>
                            <a:rPr lang="en-US" altLang="zh-CN" b="0" i="1" smtClean="0">
                              <a:solidFill>
                                <a:srgbClr val="0000CC"/>
                              </a:solidFill>
                              <a:latin typeface="Cambria Math" panose="02040503050406030204" pitchFamily="18" charset="0"/>
                              <a:ea typeface="Cambria Math" panose="02040503050406030204" pitchFamily="18" charset="0"/>
                            </a:rPr>
                          </m:ctrlPr>
                        </m:dPr>
                        <m:e>
                          <m:r>
                            <a:rPr lang="en-US" altLang="zh-CN" b="0" i="1" smtClean="0">
                              <a:solidFill>
                                <a:srgbClr val="0000CC"/>
                              </a:solidFill>
                              <a:latin typeface="Cambria Math" panose="02040503050406030204" pitchFamily="18" charset="0"/>
                              <a:ea typeface="Cambria Math" panose="02040503050406030204" pitchFamily="18" charset="0"/>
                            </a:rPr>
                            <m:t>𝑥</m:t>
                          </m:r>
                        </m:e>
                      </m:d>
                      <m:r>
                        <a:rPr lang="en-US" altLang="zh-CN" b="0" i="1" smtClean="0">
                          <a:solidFill>
                            <a:srgbClr val="0000CC"/>
                          </a:solidFill>
                          <a:latin typeface="Cambria Math" panose="02040503050406030204" pitchFamily="18" charset="0"/>
                          <a:ea typeface="Cambria Math" panose="02040503050406030204" pitchFamily="18" charset="0"/>
                        </a:rPr>
                        <m:t>=</m:t>
                      </m:r>
                      <m:r>
                        <a:rPr lang="zh-CN" altLang="en-US" b="0" i="1" smtClean="0">
                          <a:solidFill>
                            <a:srgbClr val="0000CC"/>
                          </a:solidFill>
                          <a:latin typeface="Cambria Math" panose="02040503050406030204" pitchFamily="18" charset="0"/>
                          <a:ea typeface="Cambria Math" panose="02040503050406030204" pitchFamily="18" charset="0"/>
                        </a:rPr>
                        <m:t>𝜓</m:t>
                      </m:r>
                      <m:r>
                        <a:rPr lang="en-US" altLang="zh-CN" b="0" i="1" smtClean="0">
                          <a:solidFill>
                            <a:srgbClr val="0000CC"/>
                          </a:solidFill>
                          <a:latin typeface="Cambria Math" panose="02040503050406030204" pitchFamily="18" charset="0"/>
                          <a:ea typeface="Cambria Math" panose="02040503050406030204" pitchFamily="18" charset="0"/>
                        </a:rPr>
                        <m:t>(</m:t>
                      </m:r>
                      <m:sSub>
                        <m:sSubPr>
                          <m:ctrlPr>
                            <a:rPr lang="en-US" altLang="zh-CN" b="0" i="1" smtClean="0">
                              <a:solidFill>
                                <a:srgbClr val="0000CC"/>
                              </a:solidFill>
                              <a:latin typeface="Cambria Math" panose="02040503050406030204" pitchFamily="18" charset="0"/>
                              <a:ea typeface="Cambria Math" panose="02040503050406030204" pitchFamily="18" charset="0"/>
                            </a:rPr>
                          </m:ctrlPr>
                        </m:sSubPr>
                        <m:e>
                          <m:r>
                            <a:rPr lang="en-US" altLang="zh-CN" b="0" i="1" smtClean="0">
                              <a:solidFill>
                                <a:srgbClr val="0000CC"/>
                              </a:solidFill>
                              <a:latin typeface="Cambria Math" panose="02040503050406030204" pitchFamily="18" charset="0"/>
                              <a:ea typeface="Cambria Math" panose="02040503050406030204" pitchFamily="18" charset="0"/>
                            </a:rPr>
                            <m:t>𝑥</m:t>
                          </m:r>
                        </m:e>
                        <m:sub>
                          <m:r>
                            <a:rPr lang="en-US" altLang="zh-CN" b="0" i="1" smtClean="0">
                              <a:solidFill>
                                <a:srgbClr val="0000CC"/>
                              </a:solidFill>
                              <a:latin typeface="Cambria Math" panose="02040503050406030204" pitchFamily="18" charset="0"/>
                              <a:ea typeface="Cambria Math" panose="02040503050406030204" pitchFamily="18" charset="0"/>
                            </a:rPr>
                            <m:t>𝐸</m:t>
                          </m:r>
                        </m:sub>
                      </m:sSub>
                      <m:r>
                        <a:rPr lang="en-US" altLang="zh-CN" b="0" i="1" smtClean="0">
                          <a:solidFill>
                            <a:srgbClr val="0000CC"/>
                          </a:solidFill>
                          <a:latin typeface="Cambria Math" panose="02040503050406030204" pitchFamily="18" charset="0"/>
                          <a:ea typeface="Cambria Math" panose="02040503050406030204" pitchFamily="18" charset="0"/>
                        </a:rPr>
                        <m:t>) +</m:t>
                      </m:r>
                      <m:nary>
                        <m:naryPr>
                          <m:ctrlPr>
                            <a:rPr lang="en-US" altLang="zh-CN" b="0" i="1" smtClean="0">
                              <a:solidFill>
                                <a:srgbClr val="0000CC"/>
                              </a:solidFill>
                              <a:latin typeface="Cambria Math" panose="02040503050406030204" pitchFamily="18" charset="0"/>
                              <a:ea typeface="Cambria Math" panose="02040503050406030204" pitchFamily="18" charset="0"/>
                            </a:rPr>
                          </m:ctrlPr>
                        </m:naryPr>
                        <m:sub>
                          <m:sSub>
                            <m:sSubPr>
                              <m:ctrlPr>
                                <a:rPr lang="en-US" altLang="zh-CN" b="0" i="1" smtClean="0">
                                  <a:solidFill>
                                    <a:srgbClr val="0000CC"/>
                                  </a:solidFill>
                                  <a:latin typeface="Cambria Math" panose="02040503050406030204" pitchFamily="18" charset="0"/>
                                  <a:ea typeface="Cambria Math" panose="02040503050406030204" pitchFamily="18" charset="0"/>
                                </a:rPr>
                              </m:ctrlPr>
                            </m:sSubPr>
                            <m:e>
                              <m:r>
                                <a:rPr lang="en-US" altLang="zh-CN" b="0" i="1" smtClean="0">
                                  <a:solidFill>
                                    <a:srgbClr val="0000CC"/>
                                  </a:solidFill>
                                  <a:latin typeface="Cambria Math" panose="02040503050406030204" pitchFamily="18" charset="0"/>
                                  <a:ea typeface="Cambria Math" panose="02040503050406030204" pitchFamily="18" charset="0"/>
                                </a:rPr>
                                <m:t>𝑥</m:t>
                              </m:r>
                            </m:e>
                            <m:sub>
                              <m:r>
                                <a:rPr lang="en-US" altLang="zh-CN" b="0" i="1" smtClean="0">
                                  <a:solidFill>
                                    <a:srgbClr val="0000CC"/>
                                  </a:solidFill>
                                  <a:latin typeface="Cambria Math" panose="02040503050406030204" pitchFamily="18" charset="0"/>
                                  <a:ea typeface="Cambria Math" panose="02040503050406030204" pitchFamily="18" charset="0"/>
                                </a:rPr>
                                <m:t>𝐸</m:t>
                              </m:r>
                            </m:sub>
                          </m:sSub>
                        </m:sub>
                        <m:sup>
                          <m:r>
                            <a:rPr lang="en-US" altLang="zh-CN" b="0" i="1" smtClean="0">
                              <a:solidFill>
                                <a:srgbClr val="0000CC"/>
                              </a:solidFill>
                              <a:latin typeface="Cambria Math" panose="02040503050406030204" pitchFamily="18" charset="0"/>
                              <a:ea typeface="Cambria Math" panose="02040503050406030204" pitchFamily="18" charset="0"/>
                            </a:rPr>
                            <m:t>𝑥</m:t>
                          </m:r>
                        </m:sup>
                        <m:e>
                          <m:r>
                            <a:rPr lang="en-US" altLang="zh-CN" b="0" i="1" smtClean="0">
                              <a:solidFill>
                                <a:srgbClr val="0000CC"/>
                              </a:solidFill>
                              <a:latin typeface="Cambria Math" panose="02040503050406030204" pitchFamily="18" charset="0"/>
                              <a:ea typeface="Cambria Math" panose="02040503050406030204" pitchFamily="18" charset="0"/>
                            </a:rPr>
                            <m:t>𝑐𝑢𝑟𝑙</m:t>
                          </m:r>
                          <m:d>
                            <m:dPr>
                              <m:ctrlPr>
                                <a:rPr lang="en-US" altLang="zh-CN" b="0" i="1" smtClean="0">
                                  <a:solidFill>
                                    <a:srgbClr val="0000CC"/>
                                  </a:solidFill>
                                  <a:latin typeface="Cambria Math" panose="02040503050406030204" pitchFamily="18" charset="0"/>
                                  <a:ea typeface="Cambria Math" panose="02040503050406030204" pitchFamily="18" charset="0"/>
                                </a:rPr>
                              </m:ctrlPr>
                            </m:dPr>
                            <m:e>
                              <m:r>
                                <a:rPr lang="zh-CN" altLang="en-US" b="0" i="1" smtClean="0">
                                  <a:solidFill>
                                    <a:srgbClr val="0000CC"/>
                                  </a:solidFill>
                                  <a:latin typeface="Cambria Math" panose="02040503050406030204" pitchFamily="18" charset="0"/>
                                  <a:ea typeface="Cambria Math" panose="02040503050406030204" pitchFamily="18" charset="0"/>
                                </a:rPr>
                                <m:t>𝜏</m:t>
                              </m:r>
                            </m:e>
                          </m:d>
                          <m:r>
                            <a:rPr lang="en-US" altLang="zh-CN" b="0" i="1" smtClean="0">
                              <a:solidFill>
                                <a:srgbClr val="0000CC"/>
                              </a:solidFill>
                              <a:latin typeface="Cambria Math" panose="02040503050406030204" pitchFamily="18" charset="0"/>
                              <a:ea typeface="Cambria Math" panose="02040503050406030204" pitchFamily="18" charset="0"/>
                            </a:rPr>
                            <m:t>/</m:t>
                          </m:r>
                          <m:r>
                            <a:rPr lang="zh-CN" altLang="en-US" b="0" i="1" smtClean="0">
                              <a:solidFill>
                                <a:srgbClr val="0000CC"/>
                              </a:solidFill>
                              <a:latin typeface="Cambria Math" panose="02040503050406030204" pitchFamily="18" charset="0"/>
                              <a:ea typeface="Cambria Math" panose="02040503050406030204" pitchFamily="18" charset="0"/>
                            </a:rPr>
                            <m:t>𝜌</m:t>
                          </m:r>
                          <m:r>
                            <a:rPr lang="en-US" altLang="zh-CN" b="0" i="1" smtClean="0">
                              <a:solidFill>
                                <a:srgbClr val="0000CC"/>
                              </a:solidFill>
                              <a:latin typeface="Cambria Math" panose="02040503050406030204" pitchFamily="18" charset="0"/>
                              <a:ea typeface="Cambria Math" panose="02040503050406030204" pitchFamily="18" charset="0"/>
                            </a:rPr>
                            <m:t>𝑑𝑥</m:t>
                          </m:r>
                        </m:e>
                      </m:nary>
                    </m:oMath>
                  </m:oMathPara>
                </a14:m>
                <a:endParaRPr lang="en-US" altLang="zh-CN" b="0" baseline="-25000" dirty="0">
                  <a:solidFill>
                    <a:srgbClr val="0000CC"/>
                  </a:solidFill>
                </a:endParaRPr>
              </a:p>
            </p:txBody>
          </p:sp>
        </mc:Choice>
        <mc:Fallback xmlns="">
          <p:sp>
            <p:nvSpPr>
              <p:cNvPr id="5" name="矩形 4">
                <a:extLst>
                  <a:ext uri="{FF2B5EF4-FFF2-40B4-BE49-F238E27FC236}">
                    <a16:creationId xmlns:a16="http://schemas.microsoft.com/office/drawing/2014/main" id="{0CBB6807-665F-438D-9A6A-12DD9C57FA2F}"/>
                  </a:ext>
                </a:extLst>
              </p:cNvPr>
              <p:cNvSpPr>
                <a:spLocks noRot="1" noChangeAspect="1" noMove="1" noResize="1" noEditPoints="1" noAdjustHandles="1" noChangeArrowheads="1" noChangeShapeType="1" noTextEdit="1"/>
              </p:cNvSpPr>
              <p:nvPr/>
            </p:nvSpPr>
            <p:spPr>
              <a:xfrm>
                <a:off x="1115616" y="3909056"/>
                <a:ext cx="7272808" cy="726417"/>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2640961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71625" y="86916"/>
            <a:ext cx="6078141" cy="338138"/>
          </a:xfrm>
        </p:spPr>
        <p:txBody>
          <a:bodyPr/>
          <a:lstStyle/>
          <a:p>
            <a:r>
              <a:rPr lang="en-US" altLang="zh-CN"/>
              <a:t>Observed Asymmetry of Gyres</a:t>
            </a:r>
          </a:p>
        </p:txBody>
      </p:sp>
      <p:sp>
        <p:nvSpPr>
          <p:cNvPr id="15364" name="Text Box 4"/>
          <p:cNvSpPr txBox="1">
            <a:spLocks noChangeArrowheads="1"/>
          </p:cNvSpPr>
          <p:nvPr/>
        </p:nvSpPr>
        <p:spPr bwMode="auto">
          <a:xfrm>
            <a:off x="1518047" y="3080305"/>
            <a:ext cx="6248400" cy="715581"/>
          </a:xfrm>
          <a:prstGeom prst="rect">
            <a:avLst/>
          </a:prstGeom>
          <a:noFill/>
          <a:ln w="9525">
            <a:noFill/>
            <a:miter lim="800000"/>
            <a:headEnd/>
            <a:tailEnd/>
          </a:ln>
        </p:spPr>
        <p:txBody>
          <a:bodyPr>
            <a:spAutoFit/>
          </a:bodyPr>
          <a:lstStyle/>
          <a:p>
            <a:pPr algn="ctr" eaLnBrk="0" hangingPunct="0">
              <a:spcBef>
                <a:spcPct val="50000"/>
              </a:spcBef>
              <a:defRPr/>
            </a:pPr>
            <a:r>
              <a:rPr lang="en-US" altLang="zh-CN" dirty="0">
                <a:solidFill>
                  <a:schemeClr val="folHlink"/>
                </a:solidFill>
                <a:latin typeface="+mn-lt"/>
              </a:rPr>
              <a:t>what one might expect                        what one observes</a:t>
            </a:r>
            <a:endParaRPr lang="en-US" altLang="zh-CN" dirty="0">
              <a:latin typeface="+mn-lt"/>
            </a:endParaRPr>
          </a:p>
          <a:p>
            <a:pPr algn="ctr" eaLnBrk="0" hangingPunct="0">
              <a:spcBef>
                <a:spcPct val="50000"/>
              </a:spcBef>
              <a:defRPr/>
            </a:pPr>
            <a:r>
              <a:rPr lang="en-US" altLang="zh-CN" sz="1500" b="0" dirty="0">
                <a:latin typeface="+mn-lt"/>
              </a:rPr>
              <a:t>(</a:t>
            </a:r>
            <a:r>
              <a:rPr lang="en-US" altLang="zh-CN" sz="1500" b="0" dirty="0" err="1">
                <a:latin typeface="+mn-lt"/>
              </a:rPr>
              <a:t>Stommel</a:t>
            </a:r>
            <a:r>
              <a:rPr lang="en-US" altLang="zh-CN" sz="1500" b="0" dirty="0">
                <a:latin typeface="+mn-lt"/>
              </a:rPr>
              <a:t> figures for circulation assuming perfect trades and </a:t>
            </a:r>
            <a:r>
              <a:rPr lang="en-US" altLang="zh-CN" sz="1500" b="0" dirty="0" err="1">
                <a:latin typeface="+mn-lt"/>
              </a:rPr>
              <a:t>westerlies</a:t>
            </a:r>
            <a:r>
              <a:rPr lang="en-US" altLang="zh-CN" sz="1500" b="0" dirty="0">
                <a:latin typeface="+mn-lt"/>
              </a:rPr>
              <a:t>)</a:t>
            </a:r>
            <a:endParaRPr lang="zh-CN" altLang="en-US" sz="1500" b="0" dirty="0">
              <a:latin typeface="+mn-lt"/>
            </a:endParaRPr>
          </a:p>
        </p:txBody>
      </p:sp>
      <p:grpSp>
        <p:nvGrpSpPr>
          <p:cNvPr id="7172" name="组合 12"/>
          <p:cNvGrpSpPr>
            <a:grpSpLocks/>
          </p:cNvGrpSpPr>
          <p:nvPr/>
        </p:nvGrpSpPr>
        <p:grpSpPr bwMode="auto">
          <a:xfrm>
            <a:off x="1518047" y="964565"/>
            <a:ext cx="6210300" cy="1897856"/>
            <a:chOff x="720756" y="1268413"/>
            <a:chExt cx="8280400" cy="2530475"/>
          </a:xfrm>
        </p:grpSpPr>
        <p:pic>
          <p:nvPicPr>
            <p:cNvPr id="7173" name="Picture 3" descr="chapter8_fig31"/>
            <p:cNvPicPr>
              <a:picLocks noChangeAspect="1" noChangeArrowheads="1"/>
            </p:cNvPicPr>
            <p:nvPr/>
          </p:nvPicPr>
          <p:blipFill>
            <a:blip r:embed="rId3" cstate="print"/>
            <a:srcRect/>
            <a:stretch>
              <a:fillRect/>
            </a:stretch>
          </p:blipFill>
          <p:spPr bwMode="auto">
            <a:xfrm>
              <a:off x="720756" y="1268413"/>
              <a:ext cx="8280400" cy="2530475"/>
            </a:xfrm>
            <a:prstGeom prst="rect">
              <a:avLst/>
            </a:prstGeom>
            <a:noFill/>
            <a:ln w="9525">
              <a:noFill/>
              <a:miter lim="800000"/>
              <a:headEnd/>
              <a:tailEnd/>
            </a:ln>
          </p:spPr>
        </p:pic>
        <p:grpSp>
          <p:nvGrpSpPr>
            <p:cNvPr id="7174" name="Group 12"/>
            <p:cNvGrpSpPr>
              <a:grpSpLocks/>
            </p:cNvGrpSpPr>
            <p:nvPr/>
          </p:nvGrpSpPr>
          <p:grpSpPr bwMode="auto">
            <a:xfrm>
              <a:off x="1571604" y="1268413"/>
              <a:ext cx="6619875" cy="2517775"/>
              <a:chOff x="972" y="799"/>
              <a:chExt cx="4170" cy="1586"/>
            </a:xfrm>
          </p:grpSpPr>
          <p:sp>
            <p:nvSpPr>
              <p:cNvPr id="7175" name="Line 6"/>
              <p:cNvSpPr>
                <a:spLocks noChangeShapeType="1"/>
              </p:cNvSpPr>
              <p:nvPr/>
            </p:nvSpPr>
            <p:spPr bwMode="auto">
              <a:xfrm flipH="1">
                <a:off x="972" y="2087"/>
                <a:ext cx="1386" cy="1"/>
              </a:xfrm>
              <a:prstGeom prst="line">
                <a:avLst/>
              </a:prstGeom>
              <a:noFill/>
              <a:ln w="152400">
                <a:solidFill>
                  <a:srgbClr val="FF0000"/>
                </a:solidFill>
                <a:round/>
                <a:headEnd/>
                <a:tailEnd type="triangle" w="med" len="med"/>
              </a:ln>
            </p:spPr>
            <p:txBody>
              <a:bodyPr wrap="none" anchor="ctr"/>
              <a:lstStyle/>
              <a:p>
                <a:endParaRPr lang="zh-CN" altLang="en-US"/>
              </a:p>
            </p:txBody>
          </p:sp>
          <p:sp>
            <p:nvSpPr>
              <p:cNvPr id="7176" name="Line 7"/>
              <p:cNvSpPr>
                <a:spLocks noChangeShapeType="1"/>
              </p:cNvSpPr>
              <p:nvPr/>
            </p:nvSpPr>
            <p:spPr bwMode="auto">
              <a:xfrm>
                <a:off x="3756" y="1079"/>
                <a:ext cx="1386" cy="1"/>
              </a:xfrm>
              <a:prstGeom prst="line">
                <a:avLst/>
              </a:prstGeom>
              <a:noFill/>
              <a:ln w="152400">
                <a:solidFill>
                  <a:schemeClr val="hlink"/>
                </a:solidFill>
                <a:round/>
                <a:headEnd/>
                <a:tailEnd type="triangle" w="med" len="med"/>
              </a:ln>
            </p:spPr>
            <p:txBody>
              <a:bodyPr wrap="none" anchor="ctr"/>
              <a:lstStyle/>
              <a:p>
                <a:endParaRPr lang="zh-CN" altLang="en-US"/>
              </a:p>
            </p:txBody>
          </p:sp>
          <p:sp>
            <p:nvSpPr>
              <p:cNvPr id="7177" name="Line 8"/>
              <p:cNvSpPr>
                <a:spLocks noChangeShapeType="1"/>
              </p:cNvSpPr>
              <p:nvPr/>
            </p:nvSpPr>
            <p:spPr bwMode="auto">
              <a:xfrm>
                <a:off x="1020" y="1079"/>
                <a:ext cx="1386" cy="1"/>
              </a:xfrm>
              <a:prstGeom prst="line">
                <a:avLst/>
              </a:prstGeom>
              <a:noFill/>
              <a:ln w="152400">
                <a:solidFill>
                  <a:schemeClr val="hlink"/>
                </a:solidFill>
                <a:round/>
                <a:headEnd/>
                <a:tailEnd type="triangle" w="med" len="med"/>
              </a:ln>
            </p:spPr>
            <p:txBody>
              <a:bodyPr wrap="none" anchor="ctr"/>
              <a:lstStyle/>
              <a:p>
                <a:endParaRPr lang="zh-CN" altLang="en-US"/>
              </a:p>
            </p:txBody>
          </p:sp>
          <p:sp>
            <p:nvSpPr>
              <p:cNvPr id="7178" name="Line 9"/>
              <p:cNvSpPr>
                <a:spLocks noChangeShapeType="1"/>
              </p:cNvSpPr>
              <p:nvPr/>
            </p:nvSpPr>
            <p:spPr bwMode="auto">
              <a:xfrm flipH="1">
                <a:off x="3708" y="2135"/>
                <a:ext cx="1386" cy="1"/>
              </a:xfrm>
              <a:prstGeom prst="line">
                <a:avLst/>
              </a:prstGeom>
              <a:noFill/>
              <a:ln w="152400">
                <a:solidFill>
                  <a:srgbClr val="FF0000"/>
                </a:solidFill>
                <a:round/>
                <a:headEnd/>
                <a:tailEnd type="triangle" w="med" len="med"/>
              </a:ln>
            </p:spPr>
            <p:txBody>
              <a:bodyPr wrap="none" anchor="ctr"/>
              <a:lstStyle/>
              <a:p>
                <a:endParaRPr lang="zh-CN" altLang="en-US"/>
              </a:p>
            </p:txBody>
          </p:sp>
          <p:sp>
            <p:nvSpPr>
              <p:cNvPr id="7179" name="Text Box 10"/>
              <p:cNvSpPr txBox="1">
                <a:spLocks noChangeArrowheads="1"/>
              </p:cNvSpPr>
              <p:nvPr/>
            </p:nvSpPr>
            <p:spPr bwMode="auto">
              <a:xfrm>
                <a:off x="2335" y="799"/>
                <a:ext cx="1361" cy="543"/>
              </a:xfrm>
              <a:prstGeom prst="rect">
                <a:avLst/>
              </a:prstGeom>
              <a:solidFill>
                <a:srgbClr val="FFFF00">
                  <a:alpha val="41176"/>
                </a:srgbClr>
              </a:solidFill>
              <a:ln w="9525">
                <a:noFill/>
                <a:miter lim="800000"/>
                <a:headEnd/>
                <a:tailEnd/>
              </a:ln>
            </p:spPr>
            <p:txBody>
              <a:bodyPr>
                <a:spAutoFit/>
              </a:bodyPr>
              <a:lstStyle/>
              <a:p>
                <a:pPr algn="ctr" eaLnBrk="0" hangingPunct="0"/>
                <a:r>
                  <a:rPr lang="en-US" altLang="zh-CN" dirty="0">
                    <a:solidFill>
                      <a:schemeClr val="hlink"/>
                    </a:solidFill>
                    <a:latin typeface="Times" pitchFamily="18" charset="0"/>
                  </a:rPr>
                  <a:t>Mid-latitude</a:t>
                </a:r>
              </a:p>
              <a:p>
                <a:pPr algn="ctr" eaLnBrk="0" hangingPunct="0"/>
                <a:r>
                  <a:rPr lang="en-US" altLang="zh-CN" dirty="0">
                    <a:solidFill>
                      <a:schemeClr val="hlink"/>
                    </a:solidFill>
                    <a:latin typeface="Times" pitchFamily="18" charset="0"/>
                  </a:rPr>
                  <a:t>westerlies</a:t>
                </a:r>
                <a:endParaRPr lang="en-US" altLang="zh-CN" dirty="0">
                  <a:latin typeface="Times" pitchFamily="18" charset="0"/>
                </a:endParaRPr>
              </a:p>
            </p:txBody>
          </p:sp>
          <p:sp>
            <p:nvSpPr>
              <p:cNvPr id="7180" name="Text Box 11"/>
              <p:cNvSpPr txBox="1">
                <a:spLocks noChangeArrowheads="1"/>
              </p:cNvSpPr>
              <p:nvPr/>
            </p:nvSpPr>
            <p:spPr bwMode="auto">
              <a:xfrm>
                <a:off x="2517" y="1842"/>
                <a:ext cx="956" cy="543"/>
              </a:xfrm>
              <a:prstGeom prst="rect">
                <a:avLst/>
              </a:prstGeom>
              <a:solidFill>
                <a:srgbClr val="CCFFFF">
                  <a:alpha val="41176"/>
                </a:srgbClr>
              </a:solidFill>
              <a:ln w="9525">
                <a:noFill/>
                <a:miter lim="800000"/>
                <a:headEnd/>
                <a:tailEnd/>
              </a:ln>
            </p:spPr>
            <p:txBody>
              <a:bodyPr>
                <a:spAutoFit/>
              </a:bodyPr>
              <a:lstStyle/>
              <a:p>
                <a:pPr algn="ctr" eaLnBrk="0" hangingPunct="0">
                  <a:spcBef>
                    <a:spcPct val="50000"/>
                  </a:spcBef>
                </a:pPr>
                <a:r>
                  <a:rPr lang="en-US" altLang="zh-CN">
                    <a:solidFill>
                      <a:srgbClr val="FF0C02"/>
                    </a:solidFill>
                    <a:latin typeface="Times" pitchFamily="18" charset="0"/>
                  </a:rPr>
                  <a:t>Tropical trades</a:t>
                </a:r>
                <a:endParaRPr lang="en-US" altLang="zh-CN">
                  <a:latin typeface="Times" pitchFamily="18" charset="0"/>
                </a:endParaRPr>
              </a:p>
            </p:txBody>
          </p:sp>
        </p:grpSp>
      </p:grpSp>
    </p:spTree>
    <p:extLst>
      <p:ext uri="{BB962C8B-B14F-4D97-AF65-F5344CB8AC3E}">
        <p14:creationId xmlns:p14="http://schemas.microsoft.com/office/powerpoint/2010/main" val="389282514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656160" y="86917"/>
            <a:ext cx="5829300" cy="325040"/>
          </a:xfrm>
        </p:spPr>
        <p:txBody>
          <a:bodyPr/>
          <a:lstStyle/>
          <a:p>
            <a:r>
              <a:rPr lang="en-US" altLang="zh-CN" sz="1950"/>
              <a:t>Sverdrup transport deduced from Velocity</a:t>
            </a:r>
            <a:endParaRPr lang="en-US" altLang="zh-CN"/>
          </a:p>
        </p:txBody>
      </p:sp>
      <p:pic>
        <p:nvPicPr>
          <p:cNvPr id="45060" name="Picture 5"/>
          <p:cNvPicPr>
            <a:picLocks noChangeAspect="1" noChangeArrowheads="1"/>
          </p:cNvPicPr>
          <p:nvPr/>
        </p:nvPicPr>
        <p:blipFill>
          <a:blip r:embed="rId3" cstate="print"/>
          <a:srcRect/>
          <a:stretch>
            <a:fillRect/>
          </a:stretch>
        </p:blipFill>
        <p:spPr bwMode="auto">
          <a:xfrm>
            <a:off x="1764000" y="792000"/>
            <a:ext cx="5530454" cy="3118247"/>
          </a:xfrm>
          <a:prstGeom prst="rect">
            <a:avLst/>
          </a:prstGeom>
          <a:noFill/>
          <a:ln w="9525" algn="ctr">
            <a:noFill/>
            <a:miter lim="800000"/>
            <a:headEnd/>
            <a:tailEnd/>
          </a:ln>
        </p:spPr>
      </p:pic>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939731BA-2486-45B1-841D-3F8757125268}"/>
                  </a:ext>
                </a:extLst>
              </p:cNvPr>
              <p:cNvSpPr/>
              <p:nvPr/>
            </p:nvSpPr>
            <p:spPr>
              <a:xfrm>
                <a:off x="1115616" y="3939902"/>
                <a:ext cx="7272808" cy="726417"/>
              </a:xfrm>
              <a:prstGeom prst="rect">
                <a:avLst/>
              </a:prstGeom>
            </p:spPr>
            <p:txBody>
              <a:bodyPr wrap="square">
                <a:spAutoFit/>
              </a:bodyPr>
              <a:lstStyle/>
              <a:p>
                <a:pPr lvl="1">
                  <a:spcBef>
                    <a:spcPts val="450"/>
                  </a:spcBef>
                </a:pPr>
                <a14:m>
                  <m:oMathPara xmlns:m="http://schemas.openxmlformats.org/officeDocument/2006/math">
                    <m:oMathParaPr>
                      <m:jc m:val="center"/>
                    </m:oMathParaPr>
                    <m:oMath xmlns:m="http://schemas.openxmlformats.org/officeDocument/2006/math">
                      <m:sSub>
                        <m:sSubPr>
                          <m:ctrlPr>
                            <a:rPr lang="en-US" altLang="zh-CN" b="0" i="1" smtClean="0">
                              <a:solidFill>
                                <a:srgbClr val="0000CC"/>
                              </a:solidFill>
                              <a:latin typeface="Cambria Math" panose="02040503050406030204" pitchFamily="18" charset="0"/>
                              <a:ea typeface="Cambria Math" panose="02040503050406030204" pitchFamily="18" charset="0"/>
                            </a:rPr>
                          </m:ctrlPr>
                        </m:sSubPr>
                        <m:e>
                          <m:r>
                            <a:rPr lang="en-US" altLang="zh-CN" b="0" i="1" smtClean="0">
                              <a:solidFill>
                                <a:srgbClr val="0000CC"/>
                              </a:solidFill>
                              <a:latin typeface="Cambria Math" panose="02040503050406030204" pitchFamily="18" charset="0"/>
                              <a:ea typeface="Cambria Math" panose="02040503050406030204" pitchFamily="18" charset="0"/>
                            </a:rPr>
                            <m:t>𝑉</m:t>
                          </m:r>
                        </m:e>
                        <m:sub>
                          <m:r>
                            <a:rPr lang="en-US" altLang="zh-CN" b="0" i="1" smtClean="0">
                              <a:solidFill>
                                <a:srgbClr val="0000CC"/>
                              </a:solidFill>
                              <a:latin typeface="Cambria Math" panose="02040503050406030204" pitchFamily="18" charset="0"/>
                              <a:ea typeface="Cambria Math" panose="02040503050406030204" pitchFamily="18" charset="0"/>
                            </a:rPr>
                            <m:t>𝐴</m:t>
                          </m:r>
                        </m:sub>
                      </m:sSub>
                      <m:r>
                        <a:rPr lang="en-US" altLang="zh-CN" b="0" i="1" smtClean="0">
                          <a:solidFill>
                            <a:srgbClr val="0000CC"/>
                          </a:solidFill>
                          <a:latin typeface="Cambria Math" panose="02040503050406030204" pitchFamily="18" charset="0"/>
                          <a:ea typeface="Cambria Math" panose="02040503050406030204" pitchFamily="18" charset="0"/>
                        </a:rPr>
                        <m:t>=</m:t>
                      </m:r>
                      <m:sSub>
                        <m:sSubPr>
                          <m:ctrlPr>
                            <a:rPr lang="en-US" altLang="zh-CN" b="0" i="1" smtClean="0">
                              <a:solidFill>
                                <a:srgbClr val="0000CC"/>
                              </a:solidFill>
                              <a:latin typeface="Cambria Math" panose="02040503050406030204" pitchFamily="18" charset="0"/>
                              <a:ea typeface="Cambria Math" panose="02040503050406030204" pitchFamily="18" charset="0"/>
                            </a:rPr>
                          </m:ctrlPr>
                        </m:sSubPr>
                        <m:e>
                          <m:r>
                            <a:rPr lang="zh-CN" altLang="en-US" b="0" i="1" smtClean="0">
                              <a:solidFill>
                                <a:srgbClr val="0000CC"/>
                              </a:solidFill>
                              <a:latin typeface="Cambria Math" panose="02040503050406030204" pitchFamily="18" charset="0"/>
                              <a:ea typeface="Cambria Math" panose="02040503050406030204" pitchFamily="18" charset="0"/>
                            </a:rPr>
                            <m:t>𝜓</m:t>
                          </m:r>
                        </m:e>
                        <m:sub>
                          <m:r>
                            <a:rPr lang="en-US" altLang="zh-CN" b="0" i="1" smtClean="0">
                              <a:solidFill>
                                <a:srgbClr val="0000CC"/>
                              </a:solidFill>
                              <a:latin typeface="Cambria Math" panose="02040503050406030204" pitchFamily="18" charset="0"/>
                              <a:ea typeface="Cambria Math" panose="02040503050406030204" pitchFamily="18" charset="0"/>
                            </a:rPr>
                            <m:t>𝑥</m:t>
                          </m:r>
                        </m:sub>
                      </m:sSub>
                      <m:r>
                        <a:rPr lang="en-US" altLang="zh-CN" b="0" i="1" smtClean="0">
                          <a:solidFill>
                            <a:srgbClr val="0000CC"/>
                          </a:solidFill>
                          <a:latin typeface="Cambria Math" panose="02040503050406030204" pitchFamily="18" charset="0"/>
                        </a:rPr>
                        <m:t>→→</m:t>
                      </m:r>
                      <m:r>
                        <a:rPr lang="zh-CN" altLang="en-US" b="0" i="1" smtClean="0">
                          <a:solidFill>
                            <a:srgbClr val="0000CC"/>
                          </a:solidFill>
                          <a:latin typeface="Cambria Math" panose="02040503050406030204" pitchFamily="18" charset="0"/>
                          <a:ea typeface="Cambria Math" panose="02040503050406030204" pitchFamily="18" charset="0"/>
                        </a:rPr>
                        <m:t>𝜓</m:t>
                      </m:r>
                      <m:d>
                        <m:dPr>
                          <m:ctrlPr>
                            <a:rPr lang="en-US" altLang="zh-CN" b="0" i="1" smtClean="0">
                              <a:solidFill>
                                <a:srgbClr val="0000CC"/>
                              </a:solidFill>
                              <a:latin typeface="Cambria Math" panose="02040503050406030204" pitchFamily="18" charset="0"/>
                              <a:ea typeface="Cambria Math" panose="02040503050406030204" pitchFamily="18" charset="0"/>
                            </a:rPr>
                          </m:ctrlPr>
                        </m:dPr>
                        <m:e>
                          <m:r>
                            <a:rPr lang="en-US" altLang="zh-CN" b="0" i="1" smtClean="0">
                              <a:solidFill>
                                <a:srgbClr val="0000CC"/>
                              </a:solidFill>
                              <a:latin typeface="Cambria Math" panose="02040503050406030204" pitchFamily="18" charset="0"/>
                              <a:ea typeface="Cambria Math" panose="02040503050406030204" pitchFamily="18" charset="0"/>
                            </a:rPr>
                            <m:t>𝑥</m:t>
                          </m:r>
                        </m:e>
                      </m:d>
                      <m:r>
                        <a:rPr lang="en-US" altLang="zh-CN" b="0" i="1" smtClean="0">
                          <a:solidFill>
                            <a:srgbClr val="0000CC"/>
                          </a:solidFill>
                          <a:latin typeface="Cambria Math" panose="02040503050406030204" pitchFamily="18" charset="0"/>
                          <a:ea typeface="Cambria Math" panose="02040503050406030204" pitchFamily="18" charset="0"/>
                        </a:rPr>
                        <m:t>=</m:t>
                      </m:r>
                      <m:r>
                        <a:rPr lang="zh-CN" altLang="en-US" b="0" i="1" smtClean="0">
                          <a:solidFill>
                            <a:srgbClr val="0000CC"/>
                          </a:solidFill>
                          <a:latin typeface="Cambria Math" panose="02040503050406030204" pitchFamily="18" charset="0"/>
                          <a:ea typeface="Cambria Math" panose="02040503050406030204" pitchFamily="18" charset="0"/>
                        </a:rPr>
                        <m:t>𝜓</m:t>
                      </m:r>
                      <m:r>
                        <a:rPr lang="en-US" altLang="zh-CN" b="0" i="1" smtClean="0">
                          <a:solidFill>
                            <a:srgbClr val="0000CC"/>
                          </a:solidFill>
                          <a:latin typeface="Cambria Math" panose="02040503050406030204" pitchFamily="18" charset="0"/>
                          <a:ea typeface="Cambria Math" panose="02040503050406030204" pitchFamily="18" charset="0"/>
                        </a:rPr>
                        <m:t>(</m:t>
                      </m:r>
                      <m:sSub>
                        <m:sSubPr>
                          <m:ctrlPr>
                            <a:rPr lang="en-US" altLang="zh-CN" b="0" i="1" smtClean="0">
                              <a:solidFill>
                                <a:srgbClr val="0000CC"/>
                              </a:solidFill>
                              <a:latin typeface="Cambria Math" panose="02040503050406030204" pitchFamily="18" charset="0"/>
                              <a:ea typeface="Cambria Math" panose="02040503050406030204" pitchFamily="18" charset="0"/>
                            </a:rPr>
                          </m:ctrlPr>
                        </m:sSubPr>
                        <m:e>
                          <m:r>
                            <a:rPr lang="en-US" altLang="zh-CN" b="0" i="1" smtClean="0">
                              <a:solidFill>
                                <a:srgbClr val="0000CC"/>
                              </a:solidFill>
                              <a:latin typeface="Cambria Math" panose="02040503050406030204" pitchFamily="18" charset="0"/>
                              <a:ea typeface="Cambria Math" panose="02040503050406030204" pitchFamily="18" charset="0"/>
                            </a:rPr>
                            <m:t>𝑥</m:t>
                          </m:r>
                        </m:e>
                        <m:sub>
                          <m:r>
                            <a:rPr lang="en-US" altLang="zh-CN" b="0" i="1" smtClean="0">
                              <a:solidFill>
                                <a:srgbClr val="0000CC"/>
                              </a:solidFill>
                              <a:latin typeface="Cambria Math" panose="02040503050406030204" pitchFamily="18" charset="0"/>
                              <a:ea typeface="Cambria Math" panose="02040503050406030204" pitchFamily="18" charset="0"/>
                            </a:rPr>
                            <m:t>𝐸</m:t>
                          </m:r>
                        </m:sub>
                      </m:sSub>
                      <m:r>
                        <a:rPr lang="en-US" altLang="zh-CN" b="0" i="1" smtClean="0">
                          <a:solidFill>
                            <a:srgbClr val="0000CC"/>
                          </a:solidFill>
                          <a:latin typeface="Cambria Math" panose="02040503050406030204" pitchFamily="18" charset="0"/>
                          <a:ea typeface="Cambria Math" panose="02040503050406030204" pitchFamily="18" charset="0"/>
                        </a:rPr>
                        <m:t>) +</m:t>
                      </m:r>
                      <m:nary>
                        <m:naryPr>
                          <m:ctrlPr>
                            <a:rPr lang="en-US" altLang="zh-CN" b="0" i="1" smtClean="0">
                              <a:solidFill>
                                <a:srgbClr val="0000CC"/>
                              </a:solidFill>
                              <a:latin typeface="Cambria Math" panose="02040503050406030204" pitchFamily="18" charset="0"/>
                              <a:ea typeface="Cambria Math" panose="02040503050406030204" pitchFamily="18" charset="0"/>
                            </a:rPr>
                          </m:ctrlPr>
                        </m:naryPr>
                        <m:sub>
                          <m:sSub>
                            <m:sSubPr>
                              <m:ctrlPr>
                                <a:rPr lang="en-US" altLang="zh-CN" b="0" i="1" smtClean="0">
                                  <a:solidFill>
                                    <a:srgbClr val="0000CC"/>
                                  </a:solidFill>
                                  <a:latin typeface="Cambria Math" panose="02040503050406030204" pitchFamily="18" charset="0"/>
                                  <a:ea typeface="Cambria Math" panose="02040503050406030204" pitchFamily="18" charset="0"/>
                                </a:rPr>
                              </m:ctrlPr>
                            </m:sSubPr>
                            <m:e>
                              <m:r>
                                <a:rPr lang="en-US" altLang="zh-CN" b="0" i="1" smtClean="0">
                                  <a:solidFill>
                                    <a:srgbClr val="0000CC"/>
                                  </a:solidFill>
                                  <a:latin typeface="Cambria Math" panose="02040503050406030204" pitchFamily="18" charset="0"/>
                                  <a:ea typeface="Cambria Math" panose="02040503050406030204" pitchFamily="18" charset="0"/>
                                </a:rPr>
                                <m:t>𝑥</m:t>
                              </m:r>
                            </m:e>
                            <m:sub>
                              <m:r>
                                <a:rPr lang="en-US" altLang="zh-CN" b="0" i="1" smtClean="0">
                                  <a:solidFill>
                                    <a:srgbClr val="0000CC"/>
                                  </a:solidFill>
                                  <a:latin typeface="Cambria Math" panose="02040503050406030204" pitchFamily="18" charset="0"/>
                                  <a:ea typeface="Cambria Math" panose="02040503050406030204" pitchFamily="18" charset="0"/>
                                </a:rPr>
                                <m:t>𝐸</m:t>
                              </m:r>
                            </m:sub>
                          </m:sSub>
                        </m:sub>
                        <m:sup>
                          <m:r>
                            <a:rPr lang="en-US" altLang="zh-CN" b="0" i="1" smtClean="0">
                              <a:solidFill>
                                <a:srgbClr val="0000CC"/>
                              </a:solidFill>
                              <a:latin typeface="Cambria Math" panose="02040503050406030204" pitchFamily="18" charset="0"/>
                              <a:ea typeface="Cambria Math" panose="02040503050406030204" pitchFamily="18" charset="0"/>
                            </a:rPr>
                            <m:t>𝑥</m:t>
                          </m:r>
                        </m:sup>
                        <m:e>
                          <m:sSub>
                            <m:sSubPr>
                              <m:ctrlPr>
                                <a:rPr lang="en-US" altLang="zh-CN" b="0" i="1" smtClean="0">
                                  <a:solidFill>
                                    <a:srgbClr val="0000CC"/>
                                  </a:solidFill>
                                  <a:latin typeface="Cambria Math" panose="02040503050406030204" pitchFamily="18" charset="0"/>
                                  <a:ea typeface="Cambria Math" panose="02040503050406030204" pitchFamily="18" charset="0"/>
                                </a:rPr>
                              </m:ctrlPr>
                            </m:sSubPr>
                            <m:e>
                              <m:r>
                                <a:rPr lang="en-US" altLang="zh-CN" b="0" i="1" smtClean="0">
                                  <a:solidFill>
                                    <a:srgbClr val="0000CC"/>
                                  </a:solidFill>
                                  <a:latin typeface="Cambria Math" panose="02040503050406030204" pitchFamily="18" charset="0"/>
                                  <a:ea typeface="Cambria Math" panose="02040503050406030204" pitchFamily="18" charset="0"/>
                                </a:rPr>
                                <m:t>𝑉</m:t>
                              </m:r>
                            </m:e>
                            <m:sub>
                              <m:r>
                                <a:rPr lang="en-US" altLang="zh-CN" b="0" i="1" smtClean="0">
                                  <a:solidFill>
                                    <a:srgbClr val="0000CC"/>
                                  </a:solidFill>
                                  <a:latin typeface="Cambria Math" panose="02040503050406030204" pitchFamily="18" charset="0"/>
                                  <a:ea typeface="Cambria Math" panose="02040503050406030204" pitchFamily="18" charset="0"/>
                                </a:rPr>
                                <m:t>𝐴</m:t>
                              </m:r>
                            </m:sub>
                          </m:sSub>
                          <m:r>
                            <a:rPr lang="en-US" altLang="zh-CN" b="0" i="1" smtClean="0">
                              <a:solidFill>
                                <a:srgbClr val="0000CC"/>
                              </a:solidFill>
                              <a:latin typeface="Cambria Math" panose="02040503050406030204" pitchFamily="18" charset="0"/>
                              <a:ea typeface="Cambria Math" panose="02040503050406030204" pitchFamily="18" charset="0"/>
                            </a:rPr>
                            <m:t>𝑑𝑥</m:t>
                          </m:r>
                        </m:e>
                      </m:nary>
                    </m:oMath>
                  </m:oMathPara>
                </a14:m>
                <a:endParaRPr lang="en-US" altLang="zh-CN" b="0" baseline="-25000" dirty="0">
                  <a:solidFill>
                    <a:srgbClr val="0000CC"/>
                  </a:solidFill>
                </a:endParaRPr>
              </a:p>
            </p:txBody>
          </p:sp>
        </mc:Choice>
        <mc:Fallback xmlns="">
          <p:sp>
            <p:nvSpPr>
              <p:cNvPr id="5" name="矩形 4">
                <a:extLst>
                  <a:ext uri="{FF2B5EF4-FFF2-40B4-BE49-F238E27FC236}">
                    <a16:creationId xmlns:a16="http://schemas.microsoft.com/office/drawing/2014/main" id="{939731BA-2486-45B1-841D-3F8757125268}"/>
                  </a:ext>
                </a:extLst>
              </p:cNvPr>
              <p:cNvSpPr>
                <a:spLocks noRot="1" noChangeAspect="1" noMove="1" noResize="1" noEditPoints="1" noAdjustHandles="1" noChangeArrowheads="1" noChangeShapeType="1" noTextEdit="1"/>
              </p:cNvSpPr>
              <p:nvPr/>
            </p:nvSpPr>
            <p:spPr>
              <a:xfrm>
                <a:off x="1115616" y="3939902"/>
                <a:ext cx="7272808" cy="726417"/>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9696163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303735" y="86916"/>
            <a:ext cx="6509147" cy="376238"/>
          </a:xfrm>
        </p:spPr>
        <p:txBody>
          <a:bodyPr/>
          <a:lstStyle/>
          <a:p>
            <a:r>
              <a:rPr lang="en-US" altLang="zh-CN" dirty="0"/>
              <a:t>Schematic of surface circulation (Schmitz, 1995)</a:t>
            </a:r>
          </a:p>
        </p:txBody>
      </p:sp>
      <p:pic>
        <p:nvPicPr>
          <p:cNvPr id="46083" name="Picture 3"/>
          <p:cNvPicPr>
            <a:picLocks noChangeAspect="1" noChangeArrowheads="1"/>
          </p:cNvPicPr>
          <p:nvPr/>
        </p:nvPicPr>
        <p:blipFill>
          <a:blip r:embed="rId3" cstate="print"/>
          <a:srcRect/>
          <a:stretch>
            <a:fillRect/>
          </a:stretch>
        </p:blipFill>
        <p:spPr bwMode="auto">
          <a:xfrm>
            <a:off x="1303735" y="720000"/>
            <a:ext cx="6509147" cy="3839766"/>
          </a:xfrm>
          <a:prstGeom prst="rect">
            <a:avLst/>
          </a:prstGeom>
          <a:noFill/>
          <a:ln w="9525">
            <a:noFill/>
            <a:miter lim="800000"/>
            <a:headEnd/>
            <a:tailEnd/>
          </a:ln>
        </p:spPr>
      </p:pic>
    </p:spTree>
    <p:extLst>
      <p:ext uri="{BB962C8B-B14F-4D97-AF65-F5344CB8AC3E}">
        <p14:creationId xmlns:p14="http://schemas.microsoft.com/office/powerpoint/2010/main" val="129472073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56160" y="86916"/>
            <a:ext cx="5829300" cy="378619"/>
          </a:xfrm>
        </p:spPr>
        <p:txBody>
          <a:bodyPr/>
          <a:lstStyle/>
          <a:p>
            <a:r>
              <a:rPr lang="en-US" altLang="zh-CN"/>
              <a:t>Observed WBC: the Gulf Stream</a:t>
            </a:r>
          </a:p>
        </p:txBody>
      </p:sp>
      <p:pic>
        <p:nvPicPr>
          <p:cNvPr id="47107" name="Picture 3"/>
          <p:cNvPicPr>
            <a:picLocks noChangeAspect="1" noChangeArrowheads="1"/>
          </p:cNvPicPr>
          <p:nvPr/>
        </p:nvPicPr>
        <p:blipFill>
          <a:blip r:embed="rId3" cstate="print"/>
          <a:srcRect/>
          <a:stretch>
            <a:fillRect/>
          </a:stretch>
        </p:blipFill>
        <p:spPr bwMode="auto">
          <a:xfrm>
            <a:off x="1513788" y="885076"/>
            <a:ext cx="2888456" cy="2888456"/>
          </a:xfrm>
          <a:prstGeom prst="rect">
            <a:avLst/>
          </a:prstGeom>
          <a:noFill/>
          <a:ln w="9525">
            <a:noFill/>
            <a:miter lim="800000"/>
            <a:headEnd/>
            <a:tailEnd/>
          </a:ln>
        </p:spPr>
      </p:pic>
      <p:pic>
        <p:nvPicPr>
          <p:cNvPr id="4710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02243" y="843558"/>
            <a:ext cx="3626141" cy="2952328"/>
          </a:xfrm>
          <a:prstGeom prst="rect">
            <a:avLst/>
          </a:prstGeom>
          <a:noFill/>
          <a:ln w="9525">
            <a:noFill/>
            <a:miter lim="800000"/>
            <a:headEnd/>
            <a:tailEnd/>
          </a:ln>
        </p:spPr>
      </p:pic>
      <p:sp>
        <p:nvSpPr>
          <p:cNvPr id="45061" name="Text Box 5"/>
          <p:cNvSpPr txBox="1">
            <a:spLocks noChangeArrowheads="1"/>
          </p:cNvSpPr>
          <p:nvPr/>
        </p:nvSpPr>
        <p:spPr bwMode="auto">
          <a:xfrm>
            <a:off x="4964758" y="3909264"/>
            <a:ext cx="2686050" cy="276999"/>
          </a:xfrm>
          <a:prstGeom prst="rect">
            <a:avLst/>
          </a:prstGeom>
          <a:noFill/>
          <a:ln w="9525">
            <a:noFill/>
            <a:miter lim="800000"/>
            <a:headEnd/>
            <a:tailEnd/>
          </a:ln>
        </p:spPr>
        <p:txBody>
          <a:bodyPr>
            <a:spAutoFit/>
          </a:bodyPr>
          <a:lstStyle/>
          <a:p>
            <a:pPr algn="ctr" eaLnBrk="0" hangingPunct="0">
              <a:spcBef>
                <a:spcPct val="50000"/>
              </a:spcBef>
              <a:defRPr/>
            </a:pPr>
            <a:r>
              <a:rPr lang="en-US" altLang="zh-CN" sz="1200" b="0" dirty="0">
                <a:solidFill>
                  <a:schemeClr val="tx2"/>
                </a:solidFill>
                <a:latin typeface="+mn-lt"/>
              </a:rPr>
              <a:t>Benjamin Franklin’s map (1777)</a:t>
            </a:r>
            <a:endParaRPr lang="en-US" altLang="zh-CN" sz="1200" b="0" dirty="0">
              <a:latin typeface="+mn-lt"/>
            </a:endParaRPr>
          </a:p>
        </p:txBody>
      </p:sp>
      <p:sp>
        <p:nvSpPr>
          <p:cNvPr id="45062" name="Text Box 6"/>
          <p:cNvSpPr txBox="1">
            <a:spLocks noChangeArrowheads="1"/>
          </p:cNvSpPr>
          <p:nvPr/>
        </p:nvSpPr>
        <p:spPr bwMode="auto">
          <a:xfrm>
            <a:off x="1547664" y="3950935"/>
            <a:ext cx="3132534" cy="276999"/>
          </a:xfrm>
          <a:prstGeom prst="rect">
            <a:avLst/>
          </a:prstGeom>
          <a:noFill/>
          <a:ln w="9525">
            <a:noFill/>
            <a:miter lim="800000"/>
            <a:headEnd/>
            <a:tailEnd/>
          </a:ln>
        </p:spPr>
        <p:txBody>
          <a:bodyPr>
            <a:spAutoFit/>
          </a:bodyPr>
          <a:lstStyle/>
          <a:p>
            <a:pPr algn="ctr" eaLnBrk="0" hangingPunct="0">
              <a:spcBef>
                <a:spcPct val="50000"/>
              </a:spcBef>
              <a:defRPr/>
            </a:pPr>
            <a:r>
              <a:rPr lang="en-US" altLang="zh-CN" sz="1200" b="0" dirty="0">
                <a:latin typeface="+mn-lt"/>
              </a:rPr>
              <a:t>SST satellite image, from U. Miami RSMAS</a:t>
            </a:r>
          </a:p>
        </p:txBody>
      </p:sp>
    </p:spTree>
    <p:extLst>
      <p:ext uri="{BB962C8B-B14F-4D97-AF65-F5344CB8AC3E}">
        <p14:creationId xmlns:p14="http://schemas.microsoft.com/office/powerpoint/2010/main" val="29770999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title"/>
          </p:nvPr>
        </p:nvSpPr>
        <p:spPr>
          <a:xfrm>
            <a:off x="1357312" y="86917"/>
            <a:ext cx="6401042" cy="325040"/>
          </a:xfrm>
        </p:spPr>
        <p:txBody>
          <a:bodyPr/>
          <a:lstStyle/>
          <a:p>
            <a:r>
              <a:rPr lang="en-US" altLang="zh-CN" dirty="0"/>
              <a:t>Actual subtropical gyre circulation </a:t>
            </a:r>
            <a:r>
              <a:rPr lang="en-US" altLang="zh-CN" sz="1575" dirty="0"/>
              <a:t>(Reid, 1994)</a:t>
            </a:r>
            <a:endParaRPr lang="en-US" altLang="zh-CN" dirty="0"/>
          </a:p>
        </p:txBody>
      </p:sp>
      <p:grpSp>
        <p:nvGrpSpPr>
          <p:cNvPr id="48131" name="组合 8"/>
          <p:cNvGrpSpPr>
            <a:grpSpLocks/>
          </p:cNvGrpSpPr>
          <p:nvPr/>
        </p:nvGrpSpPr>
        <p:grpSpPr bwMode="auto">
          <a:xfrm>
            <a:off x="1544241" y="771550"/>
            <a:ext cx="6028134" cy="2268140"/>
            <a:chOff x="534988" y="1412875"/>
            <a:chExt cx="8037512" cy="3024237"/>
          </a:xfrm>
        </p:grpSpPr>
        <p:pic>
          <p:nvPicPr>
            <p:cNvPr id="48133" name="Picture 4"/>
            <p:cNvPicPr>
              <a:picLocks noChangeAspect="1" noChangeArrowheads="1"/>
            </p:cNvPicPr>
            <p:nvPr/>
          </p:nvPicPr>
          <p:blipFill>
            <a:blip r:embed="rId3" cstate="print"/>
            <a:srcRect t="7822" r="22702" b="61867"/>
            <a:stretch>
              <a:fillRect/>
            </a:stretch>
          </p:blipFill>
          <p:spPr bwMode="auto">
            <a:xfrm>
              <a:off x="4678363" y="1466900"/>
              <a:ext cx="3894137" cy="2944812"/>
            </a:xfrm>
            <a:prstGeom prst="rect">
              <a:avLst/>
            </a:prstGeom>
            <a:noFill/>
            <a:ln w="9525">
              <a:noFill/>
              <a:miter lim="800000"/>
              <a:headEnd/>
              <a:tailEnd/>
            </a:ln>
          </p:spPr>
        </p:pic>
        <p:pic>
          <p:nvPicPr>
            <p:cNvPr id="48134" name="Picture 5"/>
            <p:cNvPicPr>
              <a:picLocks noChangeAspect="1" noChangeArrowheads="1"/>
            </p:cNvPicPr>
            <p:nvPr/>
          </p:nvPicPr>
          <p:blipFill>
            <a:blip r:embed="rId4" cstate="print"/>
            <a:srcRect l="34305" t="4716" b="62256"/>
            <a:stretch>
              <a:fillRect/>
            </a:stretch>
          </p:blipFill>
          <p:spPr bwMode="auto">
            <a:xfrm>
              <a:off x="534988" y="1487537"/>
              <a:ext cx="4137025" cy="2949575"/>
            </a:xfrm>
            <a:prstGeom prst="rect">
              <a:avLst/>
            </a:prstGeom>
            <a:noFill/>
            <a:ln w="9525">
              <a:noFill/>
              <a:miter lim="800000"/>
              <a:headEnd/>
              <a:tailEnd/>
            </a:ln>
          </p:spPr>
        </p:pic>
        <p:sp>
          <p:nvSpPr>
            <p:cNvPr id="48135" name="Text Box 6"/>
            <p:cNvSpPr txBox="1">
              <a:spLocks noChangeArrowheads="1"/>
            </p:cNvSpPr>
            <p:nvPr/>
          </p:nvSpPr>
          <p:spPr bwMode="auto">
            <a:xfrm>
              <a:off x="4411663" y="1412875"/>
              <a:ext cx="1455737" cy="492451"/>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000000"/>
                  </a:solidFill>
                  <a:latin typeface="Times" pitchFamily="18" charset="0"/>
                </a:rPr>
                <a:t>250 dbar</a:t>
              </a:r>
            </a:p>
          </p:txBody>
        </p:sp>
        <p:sp>
          <p:nvSpPr>
            <p:cNvPr id="48136" name="Text Box 7"/>
            <p:cNvSpPr txBox="1">
              <a:spLocks noChangeArrowheads="1"/>
            </p:cNvSpPr>
            <p:nvPr/>
          </p:nvSpPr>
          <p:spPr bwMode="auto">
            <a:xfrm>
              <a:off x="755651" y="1412875"/>
              <a:ext cx="1387475" cy="492451"/>
            </a:xfrm>
            <a:prstGeom prst="rect">
              <a:avLst/>
            </a:prstGeom>
            <a:noFill/>
            <a:ln w="9525">
              <a:noFill/>
              <a:miter lim="800000"/>
              <a:headEnd/>
              <a:tailEnd/>
            </a:ln>
          </p:spPr>
          <p:txBody>
            <a:bodyPr>
              <a:spAutoFit/>
            </a:bodyPr>
            <a:lstStyle/>
            <a:p>
              <a:pPr eaLnBrk="0" hangingPunct="0">
                <a:spcBef>
                  <a:spcPct val="50000"/>
                </a:spcBef>
              </a:pPr>
              <a:r>
                <a:rPr lang="en-US" altLang="zh-CN" dirty="0">
                  <a:solidFill>
                    <a:srgbClr val="000000"/>
                  </a:solidFill>
                  <a:latin typeface="Times" pitchFamily="18" charset="0"/>
                </a:rPr>
                <a:t>Surface</a:t>
              </a:r>
            </a:p>
          </p:txBody>
        </p:sp>
      </p:grpSp>
      <p:sp>
        <p:nvSpPr>
          <p:cNvPr id="46087" name="Text Box 8"/>
          <p:cNvSpPr txBox="1">
            <a:spLocks noChangeArrowheads="1"/>
          </p:cNvSpPr>
          <p:nvPr/>
        </p:nvSpPr>
        <p:spPr bwMode="auto">
          <a:xfrm>
            <a:off x="720000" y="3240000"/>
            <a:ext cx="7920879" cy="1077218"/>
          </a:xfrm>
          <a:prstGeom prst="rect">
            <a:avLst/>
          </a:prstGeom>
          <a:noFill/>
          <a:ln w="9525">
            <a:noFill/>
            <a:miter lim="800000"/>
            <a:headEnd/>
            <a:tailEnd/>
          </a:ln>
        </p:spPr>
        <p:txBody>
          <a:bodyPr wrap="square">
            <a:spAutoFit/>
          </a:bodyPr>
          <a:lstStyle/>
          <a:p>
            <a:pPr eaLnBrk="0" hangingPunct="0">
              <a:spcBef>
                <a:spcPct val="50000"/>
              </a:spcBef>
              <a:defRPr/>
            </a:pPr>
            <a:r>
              <a:rPr lang="en-US" altLang="zh-CN" sz="1600" b="0" dirty="0">
                <a:solidFill>
                  <a:srgbClr val="0000CC"/>
                </a:solidFill>
                <a:latin typeface="+mn-lt"/>
              </a:rPr>
              <a:t>We notice that the circulation is not the same below the sea surface as at the surface. </a:t>
            </a:r>
          </a:p>
          <a:p>
            <a:pPr eaLnBrk="0" hangingPunct="0">
              <a:spcBef>
                <a:spcPct val="50000"/>
              </a:spcBef>
              <a:defRPr/>
            </a:pPr>
            <a:r>
              <a:rPr lang="en-US" altLang="zh-CN" sz="1600" b="0" dirty="0">
                <a:solidFill>
                  <a:srgbClr val="0000CC"/>
                </a:solidFill>
                <a:latin typeface="+mn-lt"/>
              </a:rPr>
              <a:t>Moreover, surface density changes from pole to equator.</a:t>
            </a:r>
          </a:p>
          <a:p>
            <a:pPr eaLnBrk="0" hangingPunct="0">
              <a:spcBef>
                <a:spcPct val="50000"/>
              </a:spcBef>
              <a:defRPr/>
            </a:pPr>
            <a:r>
              <a:rPr lang="en-US" altLang="zh-CN" sz="1600" b="0" dirty="0">
                <a:solidFill>
                  <a:srgbClr val="0000CC"/>
                </a:solidFill>
                <a:latin typeface="+mn-lt"/>
              </a:rPr>
              <a:t>So perfect Sverdrup gyre is not accurate.  Consider Sverdrup response in stratified ocean.</a:t>
            </a:r>
          </a:p>
        </p:txBody>
      </p:sp>
    </p:spTree>
    <p:extLst>
      <p:ext uri="{BB962C8B-B14F-4D97-AF65-F5344CB8AC3E}">
        <p14:creationId xmlns:p14="http://schemas.microsoft.com/office/powerpoint/2010/main" val="107269052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85900" y="141685"/>
            <a:ext cx="6172200" cy="270272"/>
          </a:xfrm>
        </p:spPr>
        <p:txBody>
          <a:bodyPr/>
          <a:lstStyle/>
          <a:p>
            <a:r>
              <a:rPr lang="en-US" altLang="zh-CN" dirty="0"/>
              <a:t>Questions and Calculations (Due in 2-week)</a:t>
            </a:r>
          </a:p>
        </p:txBody>
      </p:sp>
      <p:sp>
        <p:nvSpPr>
          <p:cNvPr id="49155" name="Rectangle 3"/>
          <p:cNvSpPr>
            <a:spLocks noGrp="1" noChangeArrowheads="1"/>
          </p:cNvSpPr>
          <p:nvPr>
            <p:ph type="body" idx="1"/>
          </p:nvPr>
        </p:nvSpPr>
        <p:spPr>
          <a:xfrm>
            <a:off x="504000" y="792000"/>
            <a:ext cx="8136000" cy="3867982"/>
          </a:xfrm>
        </p:spPr>
        <p:txBody>
          <a:bodyPr/>
          <a:lstStyle/>
          <a:p>
            <a:pPr marL="371475" indent="-371475">
              <a:spcBef>
                <a:spcPct val="40000"/>
              </a:spcBef>
              <a:buClrTx/>
              <a:buSzPct val="100000"/>
              <a:buFont typeface="Wingdings" pitchFamily="2" charset="2"/>
              <a:buAutoNum type="arabicPeriod"/>
            </a:pPr>
            <a:r>
              <a:rPr lang="en-US" altLang="zh-CN" sz="1400" dirty="0"/>
              <a:t>Name the three contributing factors to potential vorticity. </a:t>
            </a:r>
          </a:p>
          <a:p>
            <a:pPr marL="371475" indent="-371475">
              <a:spcBef>
                <a:spcPct val="40000"/>
              </a:spcBef>
              <a:buClrTx/>
              <a:buSzPct val="100000"/>
              <a:buFont typeface="Wingdings" pitchFamily="2" charset="2"/>
              <a:buAutoNum type="arabicPeriod"/>
            </a:pPr>
            <a:r>
              <a:rPr lang="en-US" altLang="zh-CN" sz="1400" dirty="0"/>
              <a:t>How does Ekman pumping connect to the Sverdrup interior flow? Explain using potential vorticity arguments. </a:t>
            </a:r>
          </a:p>
          <a:p>
            <a:pPr marL="371475" indent="-371475">
              <a:spcBef>
                <a:spcPct val="40000"/>
              </a:spcBef>
              <a:buClrTx/>
              <a:buSzPct val="100000"/>
              <a:buFont typeface="Wingdings" pitchFamily="2" charset="2"/>
              <a:buAutoNum type="arabicPeriod"/>
            </a:pPr>
            <a:r>
              <a:rPr lang="en-US" altLang="zh-CN" sz="1400" dirty="0"/>
              <a:t>If the Ekman transport southward across 20N in the Atlantic is 5 </a:t>
            </a:r>
            <a:r>
              <a:rPr lang="en-US" altLang="zh-CN" sz="1400" dirty="0" err="1"/>
              <a:t>Sv</a:t>
            </a:r>
            <a:r>
              <a:rPr lang="en-US" altLang="zh-CN" sz="1400" dirty="0"/>
              <a:t> and the Sverdrup transport southward across the same latitude is 50 </a:t>
            </a:r>
            <a:r>
              <a:rPr lang="en-US" altLang="zh-CN" sz="1400" dirty="0" err="1"/>
              <a:t>Sv</a:t>
            </a:r>
            <a:r>
              <a:rPr lang="en-US" altLang="zh-CN" sz="1400" dirty="0"/>
              <a:t>, what is the transport of the western boundary current? </a:t>
            </a:r>
          </a:p>
          <a:p>
            <a:pPr marL="371475" indent="-371475">
              <a:spcBef>
                <a:spcPct val="40000"/>
              </a:spcBef>
              <a:buClrTx/>
              <a:buSzPct val="100000"/>
              <a:buFont typeface="Wingdings" pitchFamily="2" charset="2"/>
              <a:buAutoNum type="arabicPeriod"/>
            </a:pPr>
            <a:r>
              <a:rPr lang="en-US" altLang="zh-CN" sz="1400" dirty="0"/>
              <a:t>In which parts of the ocean is it currently assumed that the Sverdrup balance is approximately correct? Where is it clearly incorrect? </a:t>
            </a:r>
          </a:p>
          <a:p>
            <a:pPr marL="371475" indent="-371475">
              <a:spcBef>
                <a:spcPct val="40000"/>
              </a:spcBef>
              <a:buClrTx/>
              <a:buSzPct val="100000"/>
              <a:buFont typeface="Wingdings" pitchFamily="2" charset="2"/>
              <a:buAutoNum type="arabicPeriod"/>
            </a:pPr>
            <a:r>
              <a:rPr lang="en-US" altLang="zh-CN" sz="1400" dirty="0"/>
              <a:t>If the Kuroshio Extension velocity is 10 cm/sec averaged from top to bottom, and the current width is 100km, assuming a depth of 5 km, what is its volume transport? Express transport in Sverdrup. What is its approximate mass transport assuming a constant density (1025kg/m</a:t>
            </a:r>
            <a:r>
              <a:rPr lang="en-US" altLang="zh-CN" sz="1400" baseline="30000" dirty="0"/>
              <a:t>3</a:t>
            </a:r>
            <a:r>
              <a:rPr lang="en-US" altLang="zh-CN" sz="1400" dirty="0"/>
              <a:t>)? </a:t>
            </a:r>
          </a:p>
          <a:p>
            <a:pPr marL="371475" indent="-371475">
              <a:spcBef>
                <a:spcPct val="40000"/>
              </a:spcBef>
              <a:buClrTx/>
              <a:buSzPct val="100000"/>
              <a:buFont typeface="Wingdings" pitchFamily="2" charset="2"/>
              <a:buAutoNum type="arabicPeriod"/>
            </a:pPr>
            <a:r>
              <a:rPr lang="en-US" altLang="zh-CN" sz="1400" dirty="0"/>
              <a:t>If the Ekman transport at 30N in the Atlantic is -2 </a:t>
            </a:r>
            <a:r>
              <a:rPr lang="en-US" altLang="zh-CN" sz="1400" dirty="0" err="1"/>
              <a:t>Sv</a:t>
            </a:r>
            <a:r>
              <a:rPr lang="en-US" altLang="zh-CN" sz="1400" dirty="0"/>
              <a:t> southward and the Ekman transport at 20N is -5 </a:t>
            </a:r>
            <a:r>
              <a:rPr lang="en-US" altLang="zh-CN" sz="1400" dirty="0" err="1"/>
              <a:t>Sv</a:t>
            </a:r>
            <a:r>
              <a:rPr lang="en-US" altLang="zh-CN" sz="1400" dirty="0"/>
              <a:t> southward, what is the average vertical velocity at the base of the Ekman layers between 20N and 30N? Assume that the Atlantic is 5000 km wide. </a:t>
            </a:r>
          </a:p>
          <a:p>
            <a:pPr marL="371475" indent="-371475">
              <a:spcBef>
                <a:spcPct val="40000"/>
              </a:spcBef>
              <a:buClrTx/>
              <a:buSzPct val="100000"/>
              <a:buFont typeface="Wingdings" pitchFamily="2" charset="2"/>
              <a:buAutoNum type="arabicPeriod"/>
            </a:pPr>
            <a:r>
              <a:rPr lang="en-US" altLang="zh-CN" sz="1400" dirty="0"/>
              <a:t>Using the vertical velocity calculated for (2), calculate the southward Sverdrup interior transport at the mid-point (25N). </a:t>
            </a:r>
            <a:endParaRPr lang="zh-CN" altLang="en-US" sz="1400" dirty="0"/>
          </a:p>
          <a:p>
            <a:pPr marL="371475" indent="-371475">
              <a:spcBef>
                <a:spcPct val="40000"/>
              </a:spcBef>
              <a:buClrTx/>
              <a:buSzPct val="100000"/>
              <a:buFont typeface="Wingdings" pitchFamily="2" charset="2"/>
              <a:buAutoNum type="arabicPeriod"/>
            </a:pPr>
            <a:endParaRPr lang="en-US" altLang="zh-CN" sz="1400" dirty="0"/>
          </a:p>
        </p:txBody>
      </p:sp>
    </p:spTree>
    <p:extLst>
      <p:ext uri="{BB962C8B-B14F-4D97-AF65-F5344CB8AC3E}">
        <p14:creationId xmlns:p14="http://schemas.microsoft.com/office/powerpoint/2010/main" val="234119876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logo_v2_1.png"/>
          <p:cNvPicPr>
            <a:picLocks noGrp="1" noChangeAspect="1"/>
          </p:cNvPicPr>
          <p:nvPr>
            <p:ph idx="1"/>
          </p:nvPr>
        </p:nvPicPr>
        <p:blipFill>
          <a:blip r:embed="rId2" cstate="print"/>
          <a:stretch>
            <a:fillRect/>
          </a:stretch>
        </p:blipFill>
        <p:spPr>
          <a:xfrm>
            <a:off x="3744000" y="1224000"/>
            <a:ext cx="1670482" cy="1800000"/>
          </a:xfrm>
        </p:spPr>
      </p:pic>
      <p:sp>
        <p:nvSpPr>
          <p:cNvPr id="5" name="Rectangle 2"/>
          <p:cNvSpPr txBox="1">
            <a:spLocks noChangeArrowheads="1"/>
          </p:cNvSpPr>
          <p:nvPr/>
        </p:nvSpPr>
        <p:spPr bwMode="auto">
          <a:xfrm>
            <a:off x="1476000" y="3096000"/>
            <a:ext cx="6228000" cy="576000"/>
          </a:xfrm>
          <a:prstGeom prst="rect">
            <a:avLst/>
          </a:prstGeom>
          <a:noFill/>
          <a:ln w="9525">
            <a:noFill/>
            <a:miter lim="800000"/>
            <a:headEnd/>
            <a:tailEnd/>
          </a:ln>
        </p:spPr>
        <p:txBody>
          <a:bodyPr anchor="ctr">
            <a:noAutofit/>
          </a:bodyPr>
          <a:lstStyle/>
          <a:p>
            <a:pPr algn="ctr" eaLnBrk="0" hangingPunct="0">
              <a:lnSpc>
                <a:spcPct val="150000"/>
              </a:lnSpc>
              <a:defRPr/>
            </a:pPr>
            <a:r>
              <a:rPr lang="en-US" altLang="zh-CN" sz="1600" dirty="0">
                <a:solidFill>
                  <a:srgbClr val="C00000"/>
                </a:solidFill>
                <a:effectLst>
                  <a:outerShdw blurRad="38100" dist="38100" dir="2700000" algn="tl">
                    <a:srgbClr val="000000">
                      <a:alpha val="43137"/>
                    </a:srgbClr>
                  </a:outerShdw>
                </a:effectLst>
                <a:latin typeface="Lucida Calligraphy" pitchFamily="66" charset="0"/>
                <a:ea typeface="+mj-ea"/>
                <a:cs typeface="+mj-cs"/>
              </a:rPr>
              <a:t>Learning about the Ocean, the Climate and the Nature</a:t>
            </a:r>
            <a:endParaRPr lang="en-US" altLang="zh-CN" sz="2000" dirty="0">
              <a:solidFill>
                <a:srgbClr val="C00000"/>
              </a:solidFill>
              <a:effectLst>
                <a:outerShdw blurRad="38100" dist="38100" dir="2700000" algn="tl">
                  <a:srgbClr val="000000">
                    <a:alpha val="43137"/>
                  </a:srgbClr>
                </a:outerShdw>
              </a:effectLst>
              <a:latin typeface="Lucida Calligraphy" pitchFamily="66" charset="0"/>
              <a:ea typeface="+mj-ea"/>
              <a:cs typeface="+mj-cs"/>
              <a:hlinkClick r:id="" action="ppaction://hlinkshowjump?jump=firstslide"/>
            </a:endParaRPr>
          </a:p>
        </p:txBody>
      </p:sp>
    </p:spTree>
    <p:extLst>
      <p:ext uri="{BB962C8B-B14F-4D97-AF65-F5344CB8AC3E}">
        <p14:creationId xmlns:p14="http://schemas.microsoft.com/office/powerpoint/2010/main" val="2014380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85900" y="86916"/>
            <a:ext cx="6172200" cy="359569"/>
          </a:xfrm>
        </p:spPr>
        <p:txBody>
          <a:bodyPr/>
          <a:lstStyle/>
          <a:p>
            <a:r>
              <a:rPr lang="en-US" altLang="zh-CN" dirty="0"/>
              <a:t>Geostrophic Current</a:t>
            </a:r>
            <a:r>
              <a:rPr lang="zh-CN" altLang="en-US" dirty="0"/>
              <a:t>（地转流）</a:t>
            </a:r>
            <a:endParaRPr lang="en-US" altLang="zh-CN" dirty="0"/>
          </a:p>
        </p:txBody>
      </p:sp>
      <p:sp>
        <p:nvSpPr>
          <p:cNvPr id="8195" name="Rectangle 3"/>
          <p:cNvSpPr>
            <a:spLocks noGrp="1" noChangeArrowheads="1"/>
          </p:cNvSpPr>
          <p:nvPr>
            <p:ph type="body" idx="1"/>
          </p:nvPr>
        </p:nvSpPr>
        <p:spPr>
          <a:xfrm>
            <a:off x="755576" y="792000"/>
            <a:ext cx="7560839" cy="2849482"/>
          </a:xfrm>
        </p:spPr>
        <p:txBody>
          <a:bodyPr/>
          <a:lstStyle/>
          <a:p>
            <a:pPr>
              <a:lnSpc>
                <a:spcPct val="150000"/>
              </a:lnSpc>
              <a:spcBef>
                <a:spcPts val="450"/>
              </a:spcBef>
            </a:pPr>
            <a:r>
              <a:rPr lang="en-US" altLang="zh-CN" sz="1800" dirty="0"/>
              <a:t>Ocean currents are mostly </a:t>
            </a:r>
            <a:r>
              <a:rPr lang="en-US" altLang="zh-CN" sz="1800" dirty="0">
                <a:solidFill>
                  <a:srgbClr val="FF0000"/>
                </a:solidFill>
              </a:rPr>
              <a:t>geostrophic</a:t>
            </a:r>
            <a:r>
              <a:rPr lang="en-US" altLang="zh-CN" sz="1800" dirty="0"/>
              <a:t>, which means that the equation for velocity includes only the pressure gradient force and </a:t>
            </a:r>
            <a:r>
              <a:rPr lang="en-US" altLang="zh-CN" sz="1800" dirty="0" err="1"/>
              <a:t>Coriolis</a:t>
            </a:r>
            <a:r>
              <a:rPr lang="en-US" altLang="zh-CN" sz="1800" dirty="0"/>
              <a:t> force.</a:t>
            </a:r>
          </a:p>
          <a:p>
            <a:pPr>
              <a:lnSpc>
                <a:spcPct val="150000"/>
              </a:lnSpc>
              <a:spcBef>
                <a:spcPts val="450"/>
              </a:spcBef>
            </a:pPr>
            <a:r>
              <a:rPr lang="en-US" altLang="zh-CN" sz="1800" dirty="0"/>
              <a:t>The most direct way to look at the impact of external forcings on the geostrophic flows is to consider the </a:t>
            </a:r>
            <a:r>
              <a:rPr lang="en-US" altLang="zh-CN" sz="1800" dirty="0">
                <a:solidFill>
                  <a:srgbClr val="FF0000"/>
                </a:solidFill>
              </a:rPr>
              <a:t>fluid vorticity</a:t>
            </a:r>
            <a:r>
              <a:rPr lang="en-US" altLang="zh-CN" sz="1800" dirty="0"/>
              <a:t>.</a:t>
            </a:r>
          </a:p>
        </p:txBody>
      </p:sp>
    </p:spTree>
    <p:extLst>
      <p:ext uri="{BB962C8B-B14F-4D97-AF65-F5344CB8AC3E}">
        <p14:creationId xmlns:p14="http://schemas.microsoft.com/office/powerpoint/2010/main" val="112272943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85900" y="86916"/>
            <a:ext cx="6172200" cy="360759"/>
          </a:xfrm>
        </p:spPr>
        <p:txBody>
          <a:bodyPr/>
          <a:lstStyle/>
          <a:p>
            <a:r>
              <a:rPr lang="en-US" altLang="zh-CN" dirty="0"/>
              <a:t>Vorticity</a:t>
            </a:r>
            <a:r>
              <a:rPr lang="zh-CN" altLang="en-US" dirty="0"/>
              <a:t>（涡度）</a:t>
            </a:r>
            <a:endParaRPr lang="en-US" altLang="zh-CN" dirty="0"/>
          </a:p>
        </p:txBody>
      </p:sp>
      <p:sp>
        <p:nvSpPr>
          <p:cNvPr id="9219" name="Rectangle 3"/>
          <p:cNvSpPr>
            <a:spLocks noGrp="1" noChangeArrowheads="1"/>
          </p:cNvSpPr>
          <p:nvPr>
            <p:ph type="body" idx="1"/>
          </p:nvPr>
        </p:nvSpPr>
        <p:spPr>
          <a:xfrm>
            <a:off x="720000" y="792000"/>
            <a:ext cx="7704000" cy="2499830"/>
          </a:xfrm>
        </p:spPr>
        <p:txBody>
          <a:bodyPr/>
          <a:lstStyle/>
          <a:p>
            <a:pPr>
              <a:lnSpc>
                <a:spcPct val="150000"/>
              </a:lnSpc>
              <a:spcBef>
                <a:spcPts val="450"/>
              </a:spcBef>
            </a:pPr>
            <a:r>
              <a:rPr lang="en-US" altLang="zh-CN" sz="1800" dirty="0"/>
              <a:t>Vorticity is the </a:t>
            </a:r>
            <a:r>
              <a:rPr lang="en-US" altLang="zh-CN" sz="1800" dirty="0">
                <a:solidFill>
                  <a:srgbClr val="FF0000"/>
                </a:solidFill>
              </a:rPr>
              <a:t>angular velocity</a:t>
            </a:r>
            <a:r>
              <a:rPr lang="en-US" altLang="zh-CN" sz="1800" dirty="0"/>
              <a:t> at a point in a fluid. </a:t>
            </a:r>
          </a:p>
          <a:p>
            <a:pPr>
              <a:lnSpc>
                <a:spcPct val="150000"/>
              </a:lnSpc>
              <a:spcBef>
                <a:spcPts val="450"/>
              </a:spcBef>
            </a:pPr>
            <a:r>
              <a:rPr lang="en-US" altLang="zh-CN" sz="1800" dirty="0"/>
              <a:t>Vorticity is a </a:t>
            </a:r>
            <a:r>
              <a:rPr lang="en-US" altLang="zh-CN" sz="1800" dirty="0">
                <a:solidFill>
                  <a:srgbClr val="FF0000"/>
                </a:solidFill>
              </a:rPr>
              <a:t>vector</a:t>
            </a:r>
            <a:r>
              <a:rPr lang="en-US" altLang="zh-CN" sz="1800" dirty="0"/>
              <a:t>, and points out of the plane in which the fluid turns. </a:t>
            </a:r>
          </a:p>
          <a:p>
            <a:pPr>
              <a:lnSpc>
                <a:spcPct val="150000"/>
              </a:lnSpc>
              <a:spcBef>
                <a:spcPts val="450"/>
              </a:spcBef>
            </a:pPr>
            <a:r>
              <a:rPr lang="en-US" altLang="zh-CN" sz="1800" dirty="0"/>
              <a:t>The </a:t>
            </a:r>
            <a:r>
              <a:rPr lang="en-US" altLang="zh-CN" sz="1800" i="1" dirty="0">
                <a:solidFill>
                  <a:srgbClr val="FF0000"/>
                </a:solidFill>
              </a:rPr>
              <a:t>sign</a:t>
            </a:r>
            <a:r>
              <a:rPr lang="en-US" altLang="zh-CN" sz="1800" dirty="0"/>
              <a:t> of vorticity is given by the “right-hand” rule.  </a:t>
            </a:r>
          </a:p>
          <a:p>
            <a:pPr>
              <a:lnSpc>
                <a:spcPct val="150000"/>
              </a:lnSpc>
              <a:spcBef>
                <a:spcPts val="450"/>
              </a:spcBef>
            </a:pPr>
            <a:r>
              <a:rPr lang="en-US" altLang="zh-CN" sz="1800" dirty="0"/>
              <a:t>If you curl the fingers on your right hand and your thumb points upward, the vorticity is positive.  If your thumb points downward, the vorticity is negative. </a:t>
            </a:r>
          </a:p>
        </p:txBody>
      </p:sp>
    </p:spTree>
    <p:extLst>
      <p:ext uri="{BB962C8B-B14F-4D97-AF65-F5344CB8AC3E}">
        <p14:creationId xmlns:p14="http://schemas.microsoft.com/office/powerpoint/2010/main" val="15389875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18048" y="86916"/>
            <a:ext cx="6107906" cy="309563"/>
          </a:xfrm>
        </p:spPr>
        <p:txBody>
          <a:bodyPr/>
          <a:lstStyle/>
          <a:p>
            <a:r>
              <a:rPr lang="en-US" altLang="zh-CN"/>
              <a:t>Vorticity</a:t>
            </a:r>
          </a:p>
        </p:txBody>
      </p:sp>
      <p:pic>
        <p:nvPicPr>
          <p:cNvPr id="11267" name="Picture 3" descr="chapter8_fig26"/>
          <p:cNvPicPr>
            <a:picLocks noChangeAspect="1" noChangeArrowheads="1"/>
          </p:cNvPicPr>
          <p:nvPr/>
        </p:nvPicPr>
        <p:blipFill>
          <a:blip r:embed="rId3" cstate="print"/>
          <a:srcRect/>
          <a:stretch>
            <a:fillRect/>
          </a:stretch>
        </p:blipFill>
        <p:spPr bwMode="auto">
          <a:xfrm>
            <a:off x="1332000" y="900000"/>
            <a:ext cx="6480572" cy="2301478"/>
          </a:xfrm>
          <a:prstGeom prst="rect">
            <a:avLst/>
          </a:prstGeom>
          <a:noFill/>
          <a:ln w="9525">
            <a:noFill/>
            <a:miter lim="800000"/>
            <a:headEnd/>
            <a:tailEnd/>
          </a:ln>
        </p:spPr>
      </p:pic>
      <p:sp>
        <p:nvSpPr>
          <p:cNvPr id="18436" name="Text Box 4"/>
          <p:cNvSpPr txBox="1">
            <a:spLocks noChangeArrowheads="1"/>
          </p:cNvSpPr>
          <p:nvPr/>
        </p:nvSpPr>
        <p:spPr bwMode="auto">
          <a:xfrm>
            <a:off x="1777604" y="3435846"/>
            <a:ext cx="2686050" cy="369332"/>
          </a:xfrm>
          <a:prstGeom prst="rect">
            <a:avLst/>
          </a:prstGeom>
          <a:noFill/>
          <a:ln w="9525">
            <a:noFill/>
            <a:miter lim="800000"/>
            <a:headEnd/>
            <a:tailEnd/>
          </a:ln>
        </p:spPr>
        <p:txBody>
          <a:bodyPr>
            <a:spAutoFit/>
          </a:bodyPr>
          <a:lstStyle/>
          <a:p>
            <a:pPr algn="ctr" eaLnBrk="0" hangingPunct="0">
              <a:spcBef>
                <a:spcPct val="50000"/>
              </a:spcBef>
              <a:defRPr/>
            </a:pPr>
            <a:r>
              <a:rPr lang="en-US" altLang="zh-CN" b="0" dirty="0">
                <a:latin typeface="+mn-lt"/>
              </a:rPr>
              <a:t>Vorticity &gt; 0 (positive)</a:t>
            </a:r>
          </a:p>
        </p:txBody>
      </p:sp>
      <p:sp>
        <p:nvSpPr>
          <p:cNvPr id="18437" name="Text Box 5"/>
          <p:cNvSpPr txBox="1">
            <a:spLocks noChangeArrowheads="1"/>
          </p:cNvSpPr>
          <p:nvPr/>
        </p:nvSpPr>
        <p:spPr bwMode="auto">
          <a:xfrm>
            <a:off x="4733925" y="3435846"/>
            <a:ext cx="2686050" cy="369332"/>
          </a:xfrm>
          <a:prstGeom prst="rect">
            <a:avLst/>
          </a:prstGeom>
          <a:noFill/>
          <a:ln w="9525">
            <a:noFill/>
            <a:miter lim="800000"/>
            <a:headEnd/>
            <a:tailEnd/>
          </a:ln>
        </p:spPr>
        <p:txBody>
          <a:bodyPr>
            <a:spAutoFit/>
          </a:bodyPr>
          <a:lstStyle/>
          <a:p>
            <a:pPr algn="ctr" eaLnBrk="0" hangingPunct="0">
              <a:spcBef>
                <a:spcPct val="50000"/>
              </a:spcBef>
              <a:defRPr/>
            </a:pPr>
            <a:r>
              <a:rPr lang="en-US" altLang="zh-CN" b="0" dirty="0">
                <a:latin typeface="+mn-lt"/>
              </a:rPr>
              <a:t>Vorticity &lt; 0 (negative)</a:t>
            </a:r>
          </a:p>
        </p:txBody>
      </p:sp>
    </p:spTree>
    <p:extLst>
      <p:ext uri="{BB962C8B-B14F-4D97-AF65-F5344CB8AC3E}">
        <p14:creationId xmlns:p14="http://schemas.microsoft.com/office/powerpoint/2010/main" val="220442872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85900" y="105967"/>
            <a:ext cx="6172200" cy="305990"/>
          </a:xfrm>
        </p:spPr>
        <p:txBody>
          <a:bodyPr/>
          <a:lstStyle/>
          <a:p>
            <a:r>
              <a:rPr lang="en-US" altLang="zh-CN"/>
              <a:t>Vorticity</a:t>
            </a:r>
          </a:p>
        </p:txBody>
      </p:sp>
      <mc:AlternateContent xmlns:mc="http://schemas.openxmlformats.org/markup-compatibility/2006" xmlns:a14="http://schemas.microsoft.com/office/drawing/2010/main">
        <mc:Choice Requires="a14">
          <p:sp>
            <p:nvSpPr>
              <p:cNvPr id="12291" name="Rectangle 3"/>
              <p:cNvSpPr>
                <a:spLocks noGrp="1" noChangeArrowheads="1"/>
              </p:cNvSpPr>
              <p:nvPr>
                <p:ph type="body" idx="1"/>
              </p:nvPr>
            </p:nvSpPr>
            <p:spPr>
              <a:xfrm>
                <a:off x="612000" y="792000"/>
                <a:ext cx="7884000" cy="3394472"/>
              </a:xfrm>
            </p:spPr>
            <p:txBody>
              <a:bodyPr/>
              <a:lstStyle/>
              <a:p>
                <a:pPr>
                  <a:lnSpc>
                    <a:spcPct val="150000"/>
                  </a:lnSpc>
                  <a:spcBef>
                    <a:spcPts val="450"/>
                  </a:spcBef>
                </a:pPr>
                <a:r>
                  <a:rPr lang="en-US" altLang="zh-CN" sz="1800" dirty="0"/>
                  <a:t>Vorticity is exactly related to the concept of curl in calculus.  The vorticity vector </a:t>
                </a:r>
                <a:r>
                  <a:rPr lang="en-US" altLang="zh-CN" sz="1800" b="1" dirty="0">
                    <a:solidFill>
                      <a:srgbClr val="FF0000"/>
                    </a:solidFill>
                    <a:sym typeface="Symbol" pitchFamily="18" charset="2"/>
                  </a:rPr>
                  <a:t></a:t>
                </a:r>
                <a:r>
                  <a:rPr lang="en-US" altLang="zh-CN" sz="1800" dirty="0"/>
                  <a:t> is the curl of the velocity vector </a:t>
                </a:r>
                <a:r>
                  <a:rPr lang="en-US" altLang="zh-CN" sz="1800" b="1" dirty="0">
                    <a:solidFill>
                      <a:srgbClr val="FF0000"/>
                    </a:solidFill>
                  </a:rPr>
                  <a:t>v</a:t>
                </a:r>
                <a:r>
                  <a:rPr lang="en-US" altLang="zh-CN" sz="1800" b="1" dirty="0"/>
                  <a:t>, </a:t>
                </a:r>
                <a:r>
                  <a:rPr lang="en-US" altLang="zh-CN" sz="1800" dirty="0"/>
                  <a:t> </a:t>
                </a:r>
              </a:p>
              <a:p>
                <a:pPr marL="342900" lvl="1" indent="0" algn="ctr">
                  <a:lnSpc>
                    <a:spcPct val="150000"/>
                  </a:lnSpc>
                  <a:spcBef>
                    <a:spcPts val="450"/>
                  </a:spcBef>
                  <a:buNone/>
                </a:pPr>
                <a14:m>
                  <m:oMath xmlns:m="http://schemas.openxmlformats.org/officeDocument/2006/math">
                    <m:r>
                      <a:rPr lang="zh-CN" altLang="en-US" sz="1800" i="1" smtClean="0">
                        <a:solidFill>
                          <a:srgbClr val="FF0000"/>
                        </a:solidFill>
                        <a:latin typeface="Cambria Math" panose="02040503050406030204" pitchFamily="18" charset="0"/>
                      </a:rPr>
                      <m:t>𝜔</m:t>
                    </m:r>
                    <m:r>
                      <a:rPr lang="en-US" altLang="zh-CN" sz="1800" b="0" i="1" smtClean="0">
                        <a:solidFill>
                          <a:srgbClr val="FF0000"/>
                        </a:solidFill>
                        <a:latin typeface="Cambria Math" panose="02040503050406030204" pitchFamily="18" charset="0"/>
                      </a:rPr>
                      <m:t>=</m:t>
                    </m:r>
                    <m:r>
                      <m:rPr>
                        <m:sty m:val="p"/>
                      </m:rPr>
                      <a:rPr lang="en-US" altLang="zh-CN" sz="1800" b="0" i="1" smtClean="0">
                        <a:solidFill>
                          <a:srgbClr val="FF0000"/>
                        </a:solidFill>
                        <a:latin typeface="Cambria Math" panose="02040503050406030204" pitchFamily="18" charset="0"/>
                        <a:ea typeface="Cambria Math" panose="02040503050406030204" pitchFamily="18" charset="0"/>
                      </a:rPr>
                      <m:t>∇</m:t>
                    </m:r>
                    <m:r>
                      <a:rPr lang="en-US" altLang="zh-CN" sz="1800" b="0" i="1" smtClean="0">
                        <a:solidFill>
                          <a:srgbClr val="FF0000"/>
                        </a:solidFill>
                        <a:latin typeface="Cambria Math" panose="02040503050406030204" pitchFamily="18" charset="0"/>
                        <a:ea typeface="Cambria Math" panose="02040503050406030204" pitchFamily="18" charset="0"/>
                      </a:rPr>
                      <m:t>×</m:t>
                    </m:r>
                    <m:r>
                      <a:rPr lang="en-US" altLang="zh-CN" sz="1800" b="1" i="0" smtClean="0">
                        <a:solidFill>
                          <a:srgbClr val="FF0000"/>
                        </a:solidFill>
                        <a:latin typeface="Cambria Math" panose="02040503050406030204" pitchFamily="18" charset="0"/>
                        <a:ea typeface="Cambria Math" panose="02040503050406030204" pitchFamily="18" charset="0"/>
                      </a:rPr>
                      <m:t>𝐯</m:t>
                    </m:r>
                    <m:r>
                      <a:rPr lang="en-US" altLang="zh-CN" sz="1800" b="0" i="1" smtClean="0">
                        <a:solidFill>
                          <a:srgbClr val="FF0000"/>
                        </a:solidFill>
                        <a:latin typeface="Cambria Math" panose="02040503050406030204" pitchFamily="18" charset="0"/>
                        <a:ea typeface="Cambria Math" panose="02040503050406030204" pitchFamily="18" charset="0"/>
                      </a:rPr>
                      <m:t>=</m:t>
                    </m:r>
                    <m:acc>
                      <m:accPr>
                        <m:chr m:val="⃑"/>
                        <m:ctrlPr>
                          <a:rPr lang="en-US" altLang="zh-CN" sz="1800" b="0" i="1" smtClean="0">
                            <a:solidFill>
                              <a:srgbClr val="FF0000"/>
                            </a:solidFill>
                            <a:latin typeface="Cambria Math" panose="02040503050406030204" pitchFamily="18" charset="0"/>
                            <a:ea typeface="Cambria Math" panose="02040503050406030204" pitchFamily="18" charset="0"/>
                          </a:rPr>
                        </m:ctrlPr>
                      </m:accPr>
                      <m:e>
                        <m:r>
                          <a:rPr lang="en-US" altLang="zh-CN" sz="1800" b="0" i="1" smtClean="0">
                            <a:solidFill>
                              <a:srgbClr val="FF0000"/>
                            </a:solidFill>
                            <a:latin typeface="Cambria Math" panose="02040503050406030204" pitchFamily="18" charset="0"/>
                            <a:ea typeface="Cambria Math" panose="02040503050406030204" pitchFamily="18" charset="0"/>
                          </a:rPr>
                          <m:t>𝑖</m:t>
                        </m:r>
                      </m:e>
                    </m:acc>
                    <m:d>
                      <m:dPr>
                        <m:ctrlPr>
                          <a:rPr lang="en-US" altLang="zh-CN" sz="1800" b="0" i="1" smtClean="0">
                            <a:solidFill>
                              <a:srgbClr val="FF0000"/>
                            </a:solidFill>
                            <a:latin typeface="Cambria Math" panose="02040503050406030204" pitchFamily="18" charset="0"/>
                            <a:ea typeface="Cambria Math" panose="02040503050406030204" pitchFamily="18" charset="0"/>
                          </a:rPr>
                        </m:ctrlPr>
                      </m:dPr>
                      <m:e>
                        <m:f>
                          <m:fPr>
                            <m:ctrlPr>
                              <a:rPr lang="en-US" altLang="zh-CN" sz="1800" b="0" i="1" smtClean="0">
                                <a:solidFill>
                                  <a:srgbClr val="FF0000"/>
                                </a:solidFill>
                                <a:latin typeface="Cambria Math" panose="02040503050406030204" pitchFamily="18" charset="0"/>
                                <a:ea typeface="Cambria Math" panose="02040503050406030204" pitchFamily="18" charset="0"/>
                              </a:rPr>
                            </m:ctrlPr>
                          </m:fPr>
                          <m:num>
                            <m:r>
                              <a:rPr lang="en-US" altLang="zh-CN" sz="1800" b="0" i="1" smtClean="0">
                                <a:solidFill>
                                  <a:srgbClr val="FF0000"/>
                                </a:solidFill>
                                <a:latin typeface="Cambria Math" panose="02040503050406030204" pitchFamily="18" charset="0"/>
                                <a:ea typeface="Cambria Math" panose="02040503050406030204" pitchFamily="18" charset="0"/>
                              </a:rPr>
                              <m:t>𝜕</m:t>
                            </m:r>
                            <m:r>
                              <a:rPr lang="en-US" altLang="zh-CN" sz="1800" b="0" i="1" smtClean="0">
                                <a:solidFill>
                                  <a:srgbClr val="FF0000"/>
                                </a:solidFill>
                                <a:latin typeface="Cambria Math" panose="02040503050406030204" pitchFamily="18" charset="0"/>
                                <a:ea typeface="Cambria Math" panose="02040503050406030204" pitchFamily="18" charset="0"/>
                              </a:rPr>
                              <m:t>𝑣</m:t>
                            </m:r>
                          </m:num>
                          <m:den>
                            <m:r>
                              <a:rPr lang="en-US" altLang="zh-CN" sz="1800" b="0" i="1" smtClean="0">
                                <a:solidFill>
                                  <a:srgbClr val="FF0000"/>
                                </a:solidFill>
                                <a:latin typeface="Cambria Math" panose="02040503050406030204" pitchFamily="18" charset="0"/>
                                <a:ea typeface="Cambria Math" panose="02040503050406030204" pitchFamily="18" charset="0"/>
                              </a:rPr>
                              <m:t>𝜕</m:t>
                            </m:r>
                            <m:r>
                              <a:rPr lang="en-US" altLang="zh-CN" sz="1800" b="0" i="1" smtClean="0">
                                <a:solidFill>
                                  <a:srgbClr val="FF0000"/>
                                </a:solidFill>
                                <a:latin typeface="Cambria Math" panose="02040503050406030204" pitchFamily="18" charset="0"/>
                                <a:ea typeface="Cambria Math" panose="02040503050406030204" pitchFamily="18" charset="0"/>
                              </a:rPr>
                              <m:t>𝑧</m:t>
                            </m:r>
                          </m:den>
                        </m:f>
                        <m:r>
                          <a:rPr lang="en-US" altLang="zh-CN" sz="1800" b="0" i="1" smtClean="0">
                            <a:solidFill>
                              <a:srgbClr val="FF0000"/>
                            </a:solidFill>
                            <a:latin typeface="Cambria Math" panose="02040503050406030204" pitchFamily="18" charset="0"/>
                            <a:ea typeface="Cambria Math" panose="02040503050406030204" pitchFamily="18" charset="0"/>
                          </a:rPr>
                          <m:t>−</m:t>
                        </m:r>
                        <m:f>
                          <m:fPr>
                            <m:ctrlPr>
                              <a:rPr lang="en-US" altLang="zh-CN" sz="1800" b="0" i="1" smtClean="0">
                                <a:solidFill>
                                  <a:srgbClr val="FF0000"/>
                                </a:solidFill>
                                <a:latin typeface="Cambria Math" panose="02040503050406030204" pitchFamily="18" charset="0"/>
                                <a:ea typeface="Cambria Math" panose="02040503050406030204" pitchFamily="18" charset="0"/>
                              </a:rPr>
                            </m:ctrlPr>
                          </m:fPr>
                          <m:num>
                            <m:r>
                              <a:rPr lang="en-US" altLang="zh-CN" sz="1800" b="0" i="1" smtClean="0">
                                <a:solidFill>
                                  <a:srgbClr val="FF0000"/>
                                </a:solidFill>
                                <a:latin typeface="Cambria Math" panose="02040503050406030204" pitchFamily="18" charset="0"/>
                                <a:ea typeface="Cambria Math" panose="02040503050406030204" pitchFamily="18" charset="0"/>
                              </a:rPr>
                              <m:t>𝜕</m:t>
                            </m:r>
                            <m:r>
                              <a:rPr lang="en-US" altLang="zh-CN" sz="1800" b="0" i="1" smtClean="0">
                                <a:solidFill>
                                  <a:srgbClr val="FF0000"/>
                                </a:solidFill>
                                <a:latin typeface="Cambria Math" panose="02040503050406030204" pitchFamily="18" charset="0"/>
                                <a:ea typeface="Cambria Math" panose="02040503050406030204" pitchFamily="18" charset="0"/>
                              </a:rPr>
                              <m:t>𝑤</m:t>
                            </m:r>
                          </m:num>
                          <m:den>
                            <m:r>
                              <a:rPr lang="en-US" altLang="zh-CN" sz="1800" b="0" i="1" smtClean="0">
                                <a:solidFill>
                                  <a:srgbClr val="FF0000"/>
                                </a:solidFill>
                                <a:latin typeface="Cambria Math" panose="02040503050406030204" pitchFamily="18" charset="0"/>
                                <a:ea typeface="Cambria Math" panose="02040503050406030204" pitchFamily="18" charset="0"/>
                              </a:rPr>
                              <m:t>𝜕</m:t>
                            </m:r>
                            <m:r>
                              <a:rPr lang="en-US" altLang="zh-CN" sz="1800" b="0" i="1" smtClean="0">
                                <a:solidFill>
                                  <a:srgbClr val="FF0000"/>
                                </a:solidFill>
                                <a:latin typeface="Cambria Math" panose="02040503050406030204" pitchFamily="18" charset="0"/>
                                <a:ea typeface="Cambria Math" panose="02040503050406030204" pitchFamily="18" charset="0"/>
                              </a:rPr>
                              <m:t>𝑦</m:t>
                            </m:r>
                          </m:den>
                        </m:f>
                      </m:e>
                    </m:d>
                    <m:r>
                      <a:rPr lang="en-US" altLang="zh-CN" sz="1800" b="0" i="1" smtClean="0">
                        <a:solidFill>
                          <a:srgbClr val="FF0000"/>
                        </a:solidFill>
                        <a:latin typeface="Cambria Math" panose="02040503050406030204" pitchFamily="18" charset="0"/>
                        <a:ea typeface="Cambria Math" panose="02040503050406030204" pitchFamily="18" charset="0"/>
                      </a:rPr>
                      <m:t>+</m:t>
                    </m:r>
                  </m:oMath>
                </a14:m>
                <a:r>
                  <a:rPr lang="en-US" altLang="zh-CN" sz="1800" dirty="0">
                    <a:solidFill>
                      <a:srgbClr val="FF0000"/>
                    </a:solidFill>
                    <a:ea typeface="Cambria Math" panose="02040503050406030204" pitchFamily="18" charset="0"/>
                  </a:rPr>
                  <a:t> </a:t>
                </a:r>
                <a14:m>
                  <m:oMath xmlns:m="http://schemas.openxmlformats.org/officeDocument/2006/math">
                    <m:acc>
                      <m:accPr>
                        <m:chr m:val="⃑"/>
                        <m:ctrlPr>
                          <a:rPr lang="en-US" altLang="zh-CN" sz="1800" i="1">
                            <a:solidFill>
                              <a:srgbClr val="FF0000"/>
                            </a:solidFill>
                            <a:latin typeface="Cambria Math" panose="02040503050406030204" pitchFamily="18" charset="0"/>
                            <a:ea typeface="Cambria Math" panose="02040503050406030204" pitchFamily="18" charset="0"/>
                          </a:rPr>
                        </m:ctrlPr>
                      </m:accPr>
                      <m:e>
                        <m:r>
                          <a:rPr lang="en-US" altLang="zh-CN" sz="1800" b="0" i="1" smtClean="0">
                            <a:solidFill>
                              <a:srgbClr val="FF0000"/>
                            </a:solidFill>
                            <a:latin typeface="Cambria Math" panose="02040503050406030204" pitchFamily="18" charset="0"/>
                            <a:ea typeface="Cambria Math" panose="02040503050406030204" pitchFamily="18" charset="0"/>
                          </a:rPr>
                          <m:t>𝑗</m:t>
                        </m:r>
                      </m:e>
                    </m:acc>
                    <m:d>
                      <m:dPr>
                        <m:ctrlPr>
                          <a:rPr lang="en-US" altLang="zh-CN" sz="1800" i="1">
                            <a:solidFill>
                              <a:srgbClr val="FF0000"/>
                            </a:solidFill>
                            <a:latin typeface="Cambria Math" panose="02040503050406030204" pitchFamily="18" charset="0"/>
                            <a:ea typeface="Cambria Math" panose="02040503050406030204" pitchFamily="18" charset="0"/>
                          </a:rPr>
                        </m:ctrlPr>
                      </m:dPr>
                      <m:e>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b="0" i="1" smtClean="0">
                                <a:solidFill>
                                  <a:srgbClr val="FF0000"/>
                                </a:solidFill>
                                <a:latin typeface="Cambria Math" panose="02040503050406030204" pitchFamily="18" charset="0"/>
                                <a:ea typeface="Cambria Math" panose="02040503050406030204" pitchFamily="18" charset="0"/>
                              </a:rPr>
                              <m:t>𝑤</m:t>
                            </m:r>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b="0" i="1" smtClean="0">
                                <a:solidFill>
                                  <a:srgbClr val="FF0000"/>
                                </a:solidFill>
                                <a:latin typeface="Cambria Math" panose="02040503050406030204" pitchFamily="18" charset="0"/>
                                <a:ea typeface="Cambria Math" panose="02040503050406030204" pitchFamily="18" charset="0"/>
                              </a:rPr>
                              <m:t>𝑥</m:t>
                            </m:r>
                          </m:den>
                        </m:f>
                        <m:r>
                          <a:rPr lang="en-US" altLang="zh-CN" sz="1800" i="1">
                            <a:solidFill>
                              <a:srgbClr val="FF0000"/>
                            </a:solidFill>
                            <a:latin typeface="Cambria Math" panose="02040503050406030204" pitchFamily="18" charset="0"/>
                            <a:ea typeface="Cambria Math" panose="02040503050406030204" pitchFamily="18" charset="0"/>
                          </a:rPr>
                          <m:t>−</m:t>
                        </m:r>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b="0" i="1" smtClean="0">
                                <a:solidFill>
                                  <a:srgbClr val="FF0000"/>
                                </a:solidFill>
                                <a:latin typeface="Cambria Math" panose="02040503050406030204" pitchFamily="18" charset="0"/>
                                <a:ea typeface="Cambria Math" panose="02040503050406030204" pitchFamily="18" charset="0"/>
                              </a:rPr>
                              <m:t>𝑢</m:t>
                            </m:r>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b="0" i="1" smtClean="0">
                                <a:solidFill>
                                  <a:srgbClr val="FF0000"/>
                                </a:solidFill>
                                <a:latin typeface="Cambria Math" panose="02040503050406030204" pitchFamily="18" charset="0"/>
                                <a:ea typeface="Cambria Math" panose="02040503050406030204" pitchFamily="18" charset="0"/>
                              </a:rPr>
                              <m:t>𝑧</m:t>
                            </m:r>
                          </m:den>
                        </m:f>
                      </m:e>
                    </m:d>
                    <m:r>
                      <a:rPr lang="en-US" altLang="zh-CN" sz="1800" b="0" i="1" smtClean="0">
                        <a:solidFill>
                          <a:srgbClr val="FF0000"/>
                        </a:solidFill>
                        <a:latin typeface="Cambria Math" panose="02040503050406030204" pitchFamily="18" charset="0"/>
                        <a:ea typeface="Cambria Math" panose="02040503050406030204" pitchFamily="18" charset="0"/>
                      </a:rPr>
                      <m:t>+</m:t>
                    </m:r>
                    <m:acc>
                      <m:accPr>
                        <m:chr m:val="⃑"/>
                        <m:ctrlPr>
                          <a:rPr lang="en-US" altLang="zh-CN" sz="1800" i="1">
                            <a:solidFill>
                              <a:srgbClr val="FF0000"/>
                            </a:solidFill>
                            <a:latin typeface="Cambria Math" panose="02040503050406030204" pitchFamily="18" charset="0"/>
                            <a:ea typeface="Cambria Math" panose="02040503050406030204" pitchFamily="18" charset="0"/>
                          </a:rPr>
                        </m:ctrlPr>
                      </m:accPr>
                      <m:e>
                        <m:r>
                          <a:rPr lang="en-US" altLang="zh-CN" sz="1800" b="0" i="1" smtClean="0">
                            <a:solidFill>
                              <a:srgbClr val="FF0000"/>
                            </a:solidFill>
                            <a:latin typeface="Cambria Math" panose="02040503050406030204" pitchFamily="18" charset="0"/>
                            <a:ea typeface="Cambria Math" panose="02040503050406030204" pitchFamily="18" charset="0"/>
                          </a:rPr>
                          <m:t>𝑘</m:t>
                        </m:r>
                      </m:e>
                    </m:acc>
                    <m:d>
                      <m:dPr>
                        <m:ctrlPr>
                          <a:rPr lang="en-US" altLang="zh-CN" sz="1800" i="1">
                            <a:solidFill>
                              <a:srgbClr val="FF0000"/>
                            </a:solidFill>
                            <a:latin typeface="Cambria Math" panose="02040503050406030204" pitchFamily="18" charset="0"/>
                            <a:ea typeface="Cambria Math" panose="02040503050406030204" pitchFamily="18" charset="0"/>
                          </a:rPr>
                        </m:ctrlPr>
                      </m:dPr>
                      <m:e>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𝑣</m:t>
                            </m:r>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b="0" i="1" smtClean="0">
                                <a:solidFill>
                                  <a:srgbClr val="FF0000"/>
                                </a:solidFill>
                                <a:latin typeface="Cambria Math" panose="02040503050406030204" pitchFamily="18" charset="0"/>
                                <a:ea typeface="Cambria Math" panose="02040503050406030204" pitchFamily="18" charset="0"/>
                              </a:rPr>
                              <m:t>𝑥</m:t>
                            </m:r>
                          </m:den>
                        </m:f>
                        <m:r>
                          <a:rPr lang="en-US" altLang="zh-CN" sz="1800" i="1">
                            <a:solidFill>
                              <a:srgbClr val="FF0000"/>
                            </a:solidFill>
                            <a:latin typeface="Cambria Math" panose="02040503050406030204" pitchFamily="18" charset="0"/>
                            <a:ea typeface="Cambria Math" panose="02040503050406030204" pitchFamily="18" charset="0"/>
                          </a:rPr>
                          <m:t>−</m:t>
                        </m:r>
                        <m:f>
                          <m:fPr>
                            <m:ctrlPr>
                              <a:rPr lang="en-US" altLang="zh-CN" sz="1800" i="1">
                                <a:solidFill>
                                  <a:srgbClr val="FF0000"/>
                                </a:solidFill>
                                <a:latin typeface="Cambria Math" panose="02040503050406030204" pitchFamily="18" charset="0"/>
                                <a:ea typeface="Cambria Math" panose="02040503050406030204" pitchFamily="18" charset="0"/>
                              </a:rPr>
                            </m:ctrlPr>
                          </m:fPr>
                          <m:num>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b="0" i="1" smtClean="0">
                                <a:solidFill>
                                  <a:srgbClr val="FF0000"/>
                                </a:solidFill>
                                <a:latin typeface="Cambria Math" panose="02040503050406030204" pitchFamily="18" charset="0"/>
                                <a:ea typeface="Cambria Math" panose="02040503050406030204" pitchFamily="18" charset="0"/>
                              </a:rPr>
                              <m:t>𝑢</m:t>
                            </m:r>
                          </m:num>
                          <m:den>
                            <m:r>
                              <a:rPr lang="en-US" altLang="zh-CN" sz="1800" i="1">
                                <a:solidFill>
                                  <a:srgbClr val="FF0000"/>
                                </a:solidFill>
                                <a:latin typeface="Cambria Math" panose="02040503050406030204" pitchFamily="18" charset="0"/>
                                <a:ea typeface="Cambria Math" panose="02040503050406030204" pitchFamily="18" charset="0"/>
                              </a:rPr>
                              <m:t>𝜕</m:t>
                            </m:r>
                            <m:r>
                              <a:rPr lang="en-US" altLang="zh-CN" sz="1800" i="1">
                                <a:solidFill>
                                  <a:srgbClr val="FF0000"/>
                                </a:solidFill>
                                <a:latin typeface="Cambria Math" panose="02040503050406030204" pitchFamily="18" charset="0"/>
                                <a:ea typeface="Cambria Math" panose="02040503050406030204" pitchFamily="18" charset="0"/>
                              </a:rPr>
                              <m:t>𝑦</m:t>
                            </m:r>
                          </m:den>
                        </m:f>
                      </m:e>
                    </m:d>
                  </m:oMath>
                </a14:m>
                <a:endParaRPr lang="en-US" altLang="zh-CN" sz="1800" dirty="0">
                  <a:solidFill>
                    <a:srgbClr val="FF0000"/>
                  </a:solidFill>
                </a:endParaRPr>
              </a:p>
              <a:p>
                <a:pPr lvl="1">
                  <a:lnSpc>
                    <a:spcPct val="150000"/>
                  </a:lnSpc>
                  <a:spcBef>
                    <a:spcPts val="450"/>
                  </a:spcBef>
                </a:pPr>
                <a:r>
                  <a:rPr lang="en-US" altLang="zh-CN" sz="1500" dirty="0"/>
                  <a:t>where (</a:t>
                </a:r>
                <a:r>
                  <a:rPr lang="en-US" altLang="zh-CN" sz="1500" dirty="0" err="1"/>
                  <a:t>i</a:t>
                </a:r>
                <a:r>
                  <a:rPr lang="en-US" altLang="zh-CN" sz="1500" dirty="0"/>
                  <a:t>, j, k) is the unit vector in Cartesian coordinates (x, y, z) with corresponding velocity components (u, v, w).   Vorticity has units of inverse time, for instance, (sec)</a:t>
                </a:r>
                <a:r>
                  <a:rPr lang="en-US" altLang="zh-CN" sz="1500" baseline="30000" dirty="0"/>
                  <a:t>-1</a:t>
                </a:r>
                <a:r>
                  <a:rPr lang="en-US" altLang="zh-CN" sz="1500" dirty="0"/>
                  <a:t>. </a:t>
                </a:r>
              </a:p>
            </p:txBody>
          </p:sp>
        </mc:Choice>
        <mc:Fallback xmlns="">
          <p:sp>
            <p:nvSpPr>
              <p:cNvPr id="12291" name="Rectangle 3"/>
              <p:cNvSpPr>
                <a:spLocks noGrp="1" noRot="1" noChangeAspect="1" noMove="1" noResize="1" noEditPoints="1" noAdjustHandles="1" noChangeArrowheads="1" noChangeShapeType="1" noTextEdit="1"/>
              </p:cNvSpPr>
              <p:nvPr>
                <p:ph type="body" idx="1"/>
              </p:nvPr>
            </p:nvSpPr>
            <p:spPr>
              <a:xfrm>
                <a:off x="612000" y="792000"/>
                <a:ext cx="7884000" cy="3394472"/>
              </a:xfrm>
              <a:blipFill>
                <a:blip r:embed="rId3"/>
                <a:stretch>
                  <a:fillRect r="-7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527039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85900" y="86917"/>
            <a:ext cx="6172200" cy="305990"/>
          </a:xfrm>
        </p:spPr>
        <p:txBody>
          <a:bodyPr/>
          <a:lstStyle/>
          <a:p>
            <a:r>
              <a:rPr lang="en-US" altLang="zh-CN" dirty="0"/>
              <a:t>Planetary Vorticity</a:t>
            </a:r>
            <a:r>
              <a:rPr lang="zh-CN" altLang="en-US" dirty="0"/>
              <a:t>（行星涡度）</a:t>
            </a:r>
            <a:endParaRPr lang="en-US" altLang="zh-CN" dirty="0"/>
          </a:p>
        </p:txBody>
      </p:sp>
      <p:sp>
        <p:nvSpPr>
          <p:cNvPr id="13315" name="Rectangle 3"/>
          <p:cNvSpPr>
            <a:spLocks noGrp="1" noChangeArrowheads="1"/>
          </p:cNvSpPr>
          <p:nvPr>
            <p:ph type="body" idx="1"/>
          </p:nvPr>
        </p:nvSpPr>
        <p:spPr>
          <a:xfrm>
            <a:off x="504000" y="792000"/>
            <a:ext cx="7596392" cy="3394472"/>
          </a:xfrm>
        </p:spPr>
        <p:txBody>
          <a:bodyPr/>
          <a:lstStyle/>
          <a:p>
            <a:pPr>
              <a:lnSpc>
                <a:spcPct val="150000"/>
              </a:lnSpc>
              <a:spcBef>
                <a:spcPts val="450"/>
              </a:spcBef>
            </a:pPr>
            <a:r>
              <a:rPr lang="en-US" altLang="zh-CN" sz="1800" dirty="0"/>
              <a:t>Fluids also have vorticity simply because of the Earth‘s rotation, e.g., </a:t>
            </a:r>
            <a:r>
              <a:rPr lang="en-US" altLang="zh-CN" sz="1800" b="1" i="1" dirty="0">
                <a:solidFill>
                  <a:srgbClr val="FF0000"/>
                </a:solidFill>
              </a:rPr>
              <a:t>planetary vorticity</a:t>
            </a:r>
            <a:r>
              <a:rPr lang="en-US" altLang="zh-CN" sz="1800" dirty="0"/>
              <a:t>. </a:t>
            </a:r>
          </a:p>
          <a:p>
            <a:pPr>
              <a:lnSpc>
                <a:spcPct val="150000"/>
              </a:lnSpc>
              <a:spcBef>
                <a:spcPts val="450"/>
              </a:spcBef>
            </a:pPr>
            <a:r>
              <a:rPr lang="en-US" altLang="zh-CN" sz="1800" dirty="0"/>
              <a:t>Since geostrophic motion is essentially steady compared with the rotation time of the Earth, planetary vorticity is very important for nearly geostrophic flows. </a:t>
            </a:r>
            <a:endParaRPr lang="en-US" altLang="zh-CN" sz="1500" dirty="0"/>
          </a:p>
        </p:txBody>
      </p:sp>
    </p:spTree>
    <p:extLst>
      <p:ext uri="{BB962C8B-B14F-4D97-AF65-F5344CB8AC3E}">
        <p14:creationId xmlns:p14="http://schemas.microsoft.com/office/powerpoint/2010/main" val="2501465878"/>
      </p:ext>
    </p:extLst>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KU_AOS">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2969</TotalTime>
  <Words>3763</Words>
  <Application>Microsoft Office PowerPoint</Application>
  <PresentationFormat>全屏显示(16:9)</PresentationFormat>
  <Paragraphs>229</Paragraphs>
  <Slides>45</Slides>
  <Notes>16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45</vt:i4>
      </vt:variant>
    </vt:vector>
  </HeadingPairs>
  <TitlesOfParts>
    <vt:vector size="59" baseType="lpstr">
      <vt:lpstr>微软雅黑</vt:lpstr>
      <vt:lpstr>Arial</vt:lpstr>
      <vt:lpstr>Calibri</vt:lpstr>
      <vt:lpstr>Cambria</vt:lpstr>
      <vt:lpstr>Cambria Math</vt:lpstr>
      <vt:lpstr>Copperplate Gothic Light</vt:lpstr>
      <vt:lpstr>Lucida Calligraphy</vt:lpstr>
      <vt:lpstr>Maiandra GD</vt:lpstr>
      <vt:lpstr>Tahoma</vt:lpstr>
      <vt:lpstr>Times</vt:lpstr>
      <vt:lpstr>Times New Roman</vt:lpstr>
      <vt:lpstr>Wingdings</vt:lpstr>
      <vt:lpstr>Wingdings 2</vt:lpstr>
      <vt:lpstr>PKU_AOS</vt:lpstr>
      <vt:lpstr> Lecture 10: Dynamics: Sverdrup Interior and Western Boundary Currents    Descriptive Physical Oceanography</vt:lpstr>
      <vt:lpstr>PowerPoint 演示文稿</vt:lpstr>
      <vt:lpstr>Schematic of Surface Circulation (Schmitz, 1995)</vt:lpstr>
      <vt:lpstr>Observed Asymmetry of Gyres</vt:lpstr>
      <vt:lpstr>Geostrophic Current（地转流）</vt:lpstr>
      <vt:lpstr>Vorticity（涡度）</vt:lpstr>
      <vt:lpstr>Vorticity</vt:lpstr>
      <vt:lpstr>Vorticity</vt:lpstr>
      <vt:lpstr>Planetary Vorticity（行星涡度）</vt:lpstr>
      <vt:lpstr>Planetary Vorticity</vt:lpstr>
      <vt:lpstr>Relative Vorticity（相对涡度）</vt:lpstr>
      <vt:lpstr>Local Vertical Vorticity</vt:lpstr>
      <vt:lpstr>Local Vertical Vorticity</vt:lpstr>
      <vt:lpstr>Potential Vorticity (PV)（位势涡度）</vt:lpstr>
      <vt:lpstr>PV Conservation</vt:lpstr>
      <vt:lpstr>PV Conservation</vt:lpstr>
      <vt:lpstr>PV Conservation</vt:lpstr>
      <vt:lpstr>PV Conservation</vt:lpstr>
      <vt:lpstr>PV Conservation</vt:lpstr>
      <vt:lpstr>-effect</vt:lpstr>
      <vt:lpstr>Wind-driven Circulation （风生环流）</vt:lpstr>
      <vt:lpstr>Wind-driven Circulation </vt:lpstr>
      <vt:lpstr>Sverdrup Balance</vt:lpstr>
      <vt:lpstr>Ekman transport</vt:lpstr>
      <vt:lpstr>Geostrophic Balance</vt:lpstr>
      <vt:lpstr>Geostrophic Balance</vt:lpstr>
      <vt:lpstr>Ekman Pumping</vt:lpstr>
      <vt:lpstr>Ekman Pumping</vt:lpstr>
      <vt:lpstr>Sverdrup Balance</vt:lpstr>
      <vt:lpstr>Sverdrup Balance</vt:lpstr>
      <vt:lpstr>Sverdrup Balance: Key Points</vt:lpstr>
      <vt:lpstr>Sverdrup Balance: Key Points</vt:lpstr>
      <vt:lpstr>Sverdrup Balance: Key Points</vt:lpstr>
      <vt:lpstr>Sverdrup Transport Interior</vt:lpstr>
      <vt:lpstr>Sverdrup Transport Interior</vt:lpstr>
      <vt:lpstr>Stommel’s Solution: Westward Intensification and Western Boundary Currents</vt:lpstr>
      <vt:lpstr>Munk’s Solution: Western Boundary Currents </vt:lpstr>
      <vt:lpstr>Global map of Ekman upwelling downwelling</vt:lpstr>
      <vt:lpstr>Sverdrup transport deduced from wind stress</vt:lpstr>
      <vt:lpstr>Sverdrup transport deduced from Velocity</vt:lpstr>
      <vt:lpstr>Schematic of surface circulation (Schmitz, 1995)</vt:lpstr>
      <vt:lpstr>Observed WBC: the Gulf Stream</vt:lpstr>
      <vt:lpstr>Actual subtropical gyre circulation (Reid, 1994)</vt:lpstr>
      <vt:lpstr>Questions and Calculations (Due in 2-week)</vt:lpstr>
      <vt:lpstr>PowerPoint 演示文稿</vt:lpstr>
    </vt:vector>
  </TitlesOfParts>
  <Company>PKU-LaCOAS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Overview   Descriptive Physical Oceanography</dc:title>
  <dc:creator>Yang</dc:creator>
  <cp:lastModifiedBy>admin</cp:lastModifiedBy>
  <cp:revision>181</cp:revision>
  <dcterms:created xsi:type="dcterms:W3CDTF">2011-02-17T14:19:49Z</dcterms:created>
  <dcterms:modified xsi:type="dcterms:W3CDTF">2023-11-01T03:35:15Z</dcterms:modified>
</cp:coreProperties>
</file>