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30"/>
  </p:notesMasterIdLst>
  <p:handoutMasterIdLst>
    <p:handoutMasterId r:id="rId31"/>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9" r:id="rId26"/>
    <p:sldId id="590" r:id="rId27"/>
    <p:sldId id="591" r:id="rId28"/>
    <p:sldId id="563" r:id="rId29"/>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960000"/>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BC63799-F9D7-4BCD-BE4D-58EB9D8B8FE0}" type="slidenum">
              <a:rPr lang="zh-CN" altLang="en-US" smtClean="0"/>
              <a:pPr/>
              <a:t>10</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altLang="zh-CN"/>
              <a:t>Because the return flow for this interior ocean transport must be in western boundary currents, this produces cyclonic circulation in the north (the subpolar gyre), anticyclonic circulation at mid-latitudes (subtropical gyre), and a meridionally narrow cyclonic circulation centered at 10°N. The western boundary currents associated with these three gyres are: East Kamchatka Current/Oyashio, Kuroshio, and Mindanao Current. These surface circulation patterns are clearly evident in any surface dynamic topography relative to greater depth - e.g. Wyrtki, Reid and Arthur.</a:t>
            </a:r>
            <a:endParaRPr lang="zh-CN" altLang="en-US"/>
          </a:p>
        </p:txBody>
      </p:sp>
    </p:spTree>
    <p:extLst>
      <p:ext uri="{BB962C8B-B14F-4D97-AF65-F5344CB8AC3E}">
        <p14:creationId xmlns:p14="http://schemas.microsoft.com/office/powerpoint/2010/main" val="350066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AA18D39-50EA-4D18-BCA9-CE9A641AA616}" type="slidenum">
              <a:rPr lang="zh-CN" altLang="en-US" smtClean="0"/>
              <a:pPr/>
              <a:t>14</a:t>
            </a:fld>
            <a:endParaRPr lang="en-US" altLang="zh-CN"/>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a:lnSpc>
                <a:spcPct val="90000"/>
              </a:lnSpc>
            </a:pPr>
            <a:r>
              <a:rPr lang="en-US" altLang="zh-CN" sz="1000" dirty="0"/>
              <a:t>The wind forcing for the North Pacific consists of westerlies at latitudes north of about 30°N in the mean, and trades to the south. Within the trades occurs the Intertropical Convergence Zone (ITCZ), centered at 10°N. The dominant pattern of atmospheric circulation north of 30N is associated with the Aleutian Low. The mean winds create Ekman divergence north of about 40°N, Ekman convergence between 15°N and 40°N, and Ekman divergence between 5°N and 15°N. These patterns drive Sverdrup transport which is northward in Ekman divergence regions and southward in Ekman convergence regions. </a:t>
            </a:r>
          </a:p>
          <a:p>
            <a:pPr>
              <a:lnSpc>
                <a:spcPct val="90000"/>
              </a:lnSpc>
            </a:pPr>
            <a:r>
              <a:rPr lang="en-US" altLang="zh-CN" sz="1000" dirty="0"/>
              <a:t>Because the return flow for this interior ocean transport must be in western boundary currents, this produces cyclonic circulation in the north (the subpolar gyre), </a:t>
            </a:r>
            <a:r>
              <a:rPr lang="en-US" altLang="zh-CN" sz="1000" dirty="0" err="1"/>
              <a:t>anticyclonic</a:t>
            </a:r>
            <a:r>
              <a:rPr lang="en-US" altLang="zh-CN" sz="1000" dirty="0"/>
              <a:t> circulation at mid-latitudes (subtropical gyre), and a meridionally narrow cyclonic circulation centered at 10°N. The western boundary currents associated with these three gyres are: East Kamchatka Current/</a:t>
            </a:r>
            <a:r>
              <a:rPr lang="en-US" altLang="zh-CN" sz="1000" dirty="0" err="1"/>
              <a:t>Oyashio</a:t>
            </a:r>
            <a:r>
              <a:rPr lang="en-US" altLang="zh-CN" sz="1000" dirty="0"/>
              <a:t>, Kuroshio, and Mindanao Current. These surface circulation patterns are clearly evident in any surface dynamic topography relative to greater depth - e.g. </a:t>
            </a:r>
            <a:r>
              <a:rPr lang="en-US" altLang="zh-CN" sz="1000" dirty="0" err="1"/>
              <a:t>Wyrtki</a:t>
            </a:r>
            <a:r>
              <a:rPr lang="en-US" altLang="zh-CN" sz="1000" dirty="0"/>
              <a:t>, Reid and Arthur. </a:t>
            </a:r>
          </a:p>
          <a:p>
            <a:pPr>
              <a:lnSpc>
                <a:spcPct val="90000"/>
              </a:lnSpc>
            </a:pPr>
            <a:r>
              <a:rPr lang="en-US" altLang="zh-CN" sz="1000" dirty="0"/>
              <a:t>At 1000 meters depth, the subtropical gyre differs clearly from the surface gyre - while its northern and western sides appear in the same location as at the surface, its southern boundary is considerably farther north than at the surface, and its eastern portion is weak or non-existent. This poleward shrinkage of the subtropical gyre was first documented by Reid and Arthur and is a feature of the subtropical gyre in every ocean basin. </a:t>
            </a:r>
          </a:p>
          <a:p>
            <a:pPr>
              <a:lnSpc>
                <a:spcPct val="90000"/>
              </a:lnSpc>
            </a:pPr>
            <a:r>
              <a:rPr lang="en-US" altLang="zh-CN" sz="1000" dirty="0"/>
              <a:t>Vertical changes in the subpolar and tropical cyclonic gyres are not as apparent as in the subtropical gyre, probably because of the very narrow meridional extent of both gyres. The subpolar gyre would extend much farther north but for the presence of Alaska; its extension into the Bering Sea is considerably complicated by the Aleutian Arc. In dynamic topographies, it appears to have little variation in shape with depth although its existence below about 2000 meters is doubtful. The tropical gyre is also very narrow due to the wind pattern which causes it, and its vertical penetration is also not clear</a:t>
            </a:r>
            <a:endParaRPr lang="zh-CN" altLang="en-US" sz="1000" dirty="0"/>
          </a:p>
        </p:txBody>
      </p:sp>
    </p:spTree>
    <p:extLst>
      <p:ext uri="{BB962C8B-B14F-4D97-AF65-F5344CB8AC3E}">
        <p14:creationId xmlns:p14="http://schemas.microsoft.com/office/powerpoint/2010/main" val="267353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113BFBB-6B9D-4905-80AA-ABC96B600B25}" type="slidenum">
              <a:rPr lang="zh-CN" altLang="en-US" smtClean="0"/>
              <a:pPr/>
              <a:t>17</a:t>
            </a:fld>
            <a:endParaRPr lang="en-US" altLang="zh-CN"/>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a:lnSpc>
                <a:spcPct val="80000"/>
              </a:lnSpc>
            </a:pPr>
            <a:r>
              <a:rPr lang="en-US" altLang="zh-CN" sz="1000"/>
              <a:t>The Kuroshio is the western boundary current of the subtropical gyre. Its transport is 60-70 Sv with large seasonal variations. It arises at the western boundary in the bifurcation of the North Equatorial Current; the southward flow is the Mindanao Current and the northward flow the Kuroshio. It passes along the coast of Taiwan and west of the Ryukyu Islands. The western boundary in this region is actually the broad shelf of the East China Sea rather than a continent, and so some of the Kuroshio's transport is actually up on the shelf, although the main core of flow remains in the deep channel. The Kuroshio turns eastward and emerges through Tokara Strait. A small portion remains west of Japan, entering the Japan Sea as the Tsushima Current; surface drifter measurements suggest that the actual continuity of flow into the Japan Sea is marginal. After passing through Tokara Strait, the Kuroshio continues eastward and passes through the Izu Ridge just south of Japan. Between Tokara Strait and the Izu Ridge, the Kuroshio exists in one of two modes - it either flows due eastward or undergoes a large southward meander. This bimodality appears to be due to the wave-guide nature of the two bounding ridges. When the Kuroshio is in the large meander state, its transport is usually reduced compared to when it follows the "straight" (progressive meandering) path. </a:t>
            </a:r>
          </a:p>
          <a:p>
            <a:pPr>
              <a:lnSpc>
                <a:spcPct val="80000"/>
              </a:lnSpc>
            </a:pPr>
            <a:endParaRPr lang="en-US" altLang="zh-CN" sz="1000"/>
          </a:p>
          <a:p>
            <a:pPr>
              <a:lnSpc>
                <a:spcPct val="80000"/>
              </a:lnSpc>
            </a:pPr>
            <a:r>
              <a:rPr lang="en-US" altLang="zh-CN" sz="1000"/>
              <a:t>The Kuroshio separates from the land at the southeastern corner of Honshu (south of the Boso Peninsula). At this location the Kuroshio often undergoes a large northward meander, which often produces a warm core ring. </a:t>
            </a:r>
          </a:p>
          <a:p>
            <a:pPr>
              <a:lnSpc>
                <a:spcPct val="80000"/>
              </a:lnSpc>
            </a:pPr>
            <a:endParaRPr lang="en-US" altLang="zh-CN" sz="1000"/>
          </a:p>
          <a:p>
            <a:pPr>
              <a:lnSpc>
                <a:spcPct val="80000"/>
              </a:lnSpc>
            </a:pPr>
            <a:r>
              <a:rPr lang="en-US" altLang="zh-CN" sz="1000"/>
              <a:t>In the relatively shallow regions where it is a true western boundary current, the Kuroshio extends to the bottom. On either side of the northward flow it has narrow southward recirculations. Once the Kuroshio crosses the Izu Ridge and enters deep water, its dynamic signature appears to extend to the ocean bottom. Thus the mean currents measured at great depth at 155E show flow below the Kuroshio axis which is eastward relative to stronger recirculation regions to the north and south. However, the actual mean flow along the Kuroshio axis at great depth is weakly westward; one might think of this as a superposition of deep westward flow, perhaps driven through thermohaline forcing, on the deep Kuroshio, which derives its energy from the winds. </a:t>
            </a:r>
          </a:p>
          <a:p>
            <a:pPr>
              <a:lnSpc>
                <a:spcPct val="80000"/>
              </a:lnSpc>
            </a:pPr>
            <a:endParaRPr lang="zh-CN" altLang="en-US" sz="1000"/>
          </a:p>
        </p:txBody>
      </p:sp>
    </p:spTree>
    <p:extLst>
      <p:ext uri="{BB962C8B-B14F-4D97-AF65-F5344CB8AC3E}">
        <p14:creationId xmlns:p14="http://schemas.microsoft.com/office/powerpoint/2010/main" val="223600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D887E29-C9B6-408D-A419-0D55395CA22D}" type="slidenum">
              <a:rPr lang="zh-CN" altLang="en-US" smtClean="0"/>
              <a:pPr/>
              <a:t>21</a:t>
            </a:fld>
            <a:endParaRPr lang="en-US" altLang="zh-C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lnSpc>
                <a:spcPct val="80000"/>
              </a:lnSpc>
            </a:pPr>
            <a:r>
              <a:rPr lang="zh-CN" altLang="en-US" sz="800"/>
              <a:t>黑潮向东流，遇到加州沿岸，一支折向南，此即为加利福尼亚寒流</a:t>
            </a:r>
          </a:p>
          <a:p>
            <a:pPr>
              <a:lnSpc>
                <a:spcPct val="80000"/>
              </a:lnSpc>
            </a:pPr>
            <a:r>
              <a:rPr lang="zh-CN" altLang="en-US" sz="800"/>
              <a:t>因为风来自西北，所以有沿岸上升流，水温比周围海水可低</a:t>
            </a:r>
            <a:r>
              <a:rPr lang="en-US" altLang="zh-CN" sz="800"/>
              <a:t>5°</a:t>
            </a:r>
            <a:r>
              <a:rPr lang="zh-CN" altLang="en-US" sz="800"/>
              <a:t>以上</a:t>
            </a:r>
          </a:p>
          <a:p>
            <a:pPr>
              <a:lnSpc>
                <a:spcPct val="80000"/>
              </a:lnSpc>
            </a:pPr>
            <a:r>
              <a:rPr lang="zh-CN" altLang="en-US" sz="800"/>
              <a:t>营养盐丰富，鱼类众多，如长鳍金枪鱼</a:t>
            </a:r>
          </a:p>
          <a:p>
            <a:pPr>
              <a:lnSpc>
                <a:spcPct val="80000"/>
              </a:lnSpc>
            </a:pPr>
            <a:r>
              <a:rPr lang="zh-CN" altLang="en-US" sz="800"/>
              <a:t>影响加州的气候，凉爽干燥少雨，造成沙漠地带</a:t>
            </a:r>
          </a:p>
          <a:p>
            <a:pPr>
              <a:lnSpc>
                <a:spcPct val="80000"/>
              </a:lnSpc>
            </a:pPr>
            <a:endParaRPr lang="zh-CN" altLang="en-US" sz="800"/>
          </a:p>
          <a:p>
            <a:pPr>
              <a:lnSpc>
                <a:spcPct val="80000"/>
              </a:lnSpc>
            </a:pPr>
            <a:r>
              <a:rPr lang="en-US" altLang="zh-CN" sz="800"/>
              <a:t>70</a:t>
            </a:r>
            <a:r>
              <a:rPr lang="zh-CN" altLang="en-US" sz="800"/>
              <a:t>年代后半期在加利福尼亚沿岸发现的古代石锚是考古界的一次重大突破性发展，而且目前所发现的和中国有关系的文化材料皆都发现在北美洲南部和拉丁美洲北部的沿太平洋沿岸，这应该引起人们的高度重视。当然，如果仅凭现在发现的这几件石锚就断定中华古人是美洲的最初主人是有失 偏颇和难以令人信服的。在几千年之前，古人以非常简单的交通工具横越浩瀚的太平洋，这是一件极为困难和难以令人相信的事，为 此必须对当时的地理条件进行严谨而深入的考察。</a:t>
            </a:r>
            <a:br>
              <a:rPr lang="zh-CN" altLang="en-US" sz="800"/>
            </a:br>
            <a:r>
              <a:rPr lang="zh-CN" altLang="en-US" sz="800"/>
              <a:t>　　如果古代中华先祖要东渡美洲，有二条航线可通：（</a:t>
            </a:r>
            <a:r>
              <a:rPr lang="en-US" altLang="zh-CN" sz="800"/>
              <a:t>1</a:t>
            </a:r>
            <a:r>
              <a:rPr lang="zh-CN" altLang="en-US" sz="800"/>
              <a:t>）北越白令海峡。从古地质学的研究中可以知道，这里在大约七万 前，海平面曾经大为下降，有些地方甚至露出了海底，形成陆桥，在古地理学上把它称为“白令及亚”。大约在距今二万五千至一万五千年前是陆桥最后存在的时期，因此当时的白令海峡对于古人并非是不可逾越的天堑。古人完全有可能经过许多世纪的漫长 时间从亚洲东北部启程陆续抵达北美阿拉斯加，然后逐次南下。（</a:t>
            </a:r>
            <a:r>
              <a:rPr lang="en-US" altLang="zh-CN" sz="800"/>
              <a:t>2</a:t>
            </a:r>
            <a:r>
              <a:rPr lang="zh-CN" altLang="en-US" sz="800"/>
              <a:t>）中路，即借助于源于赤道，从台湾东部北上沿日本海向东的黑潮暖流。 这一暖流宽度为三十海里左右，而且恰恰于其洋底海沟走向一致，古人极有可能趁黑潮暖流向东漂流，到达阿留申群岛，链状的阿留申群岛是东进 过程中一个良好的中途休整基地，星罗齐布，顺次连接的各个海岛极适合于向东挺进，逐岛跳跃，而且古人在抵达阿留申群岛之后，又与常年顺风顺水的西风漂流相结合，在北美沿岸船只可沿南向的加利福尼亚海流而至墨西哥。在古气候学证据方面，已有资料可推断，在三千多年以前，这一带的气候较之现在要暖和的多，降雨量相当充足，足以保证淡水的供给，沿途海洋动植物资源丰富，如鱼类、海豹和藻类植物等。完全可能提供食物补充。更为重要的是，我们往往从现在的情况来推测古人，对先人们的能力估计过低。 　　因此，发生于三千年左右以前的</a:t>
            </a:r>
            <a:r>
              <a:rPr lang="en-US" altLang="zh-CN" sz="800"/>
              <a:t>25</a:t>
            </a:r>
            <a:r>
              <a:rPr lang="zh-CN" altLang="en-US" sz="800"/>
              <a:t>万殷代亡国军民在中华土地突然失踪，最有可能迁徙到了美洲就是沿循着这一路线；秦时徐福带领三千童男女一去东海仙山不回，除少数留在日本，大部分也极有可能到了美洲。当然，海上风向难测，水流变幻，古人航海工具简陋，在路径上出现一些偏差也是在所难免，所以要进一步完全肯定这一论 断尚须更全面的考古实物证实。</a:t>
            </a:r>
            <a:br>
              <a:rPr lang="zh-CN" altLang="en-US" sz="800"/>
            </a:br>
            <a:endParaRPr lang="zh-CN" altLang="en-US" sz="800"/>
          </a:p>
          <a:p>
            <a:pPr>
              <a:lnSpc>
                <a:spcPct val="80000"/>
              </a:lnSpc>
            </a:pPr>
            <a:endParaRPr lang="zh-CN" altLang="en-US" sz="800"/>
          </a:p>
          <a:p>
            <a:pPr>
              <a:lnSpc>
                <a:spcPct val="80000"/>
              </a:lnSpc>
            </a:pPr>
            <a:r>
              <a:rPr lang="zh-CN" altLang="en-US" sz="800"/>
              <a:t>太平洋金枪鱼资源</a:t>
            </a:r>
          </a:p>
          <a:p>
            <a:pPr>
              <a:lnSpc>
                <a:spcPct val="80000"/>
              </a:lnSpc>
            </a:pPr>
            <a:r>
              <a:rPr lang="zh-CN" altLang="en-US" sz="800"/>
              <a:t>    在太平洋金枪鱼主要有五大渔场：北太平洋渔场、北太平洋中纬度渔场、南海渔场、太平洋赤道海域渔场、南太平洋渔场。</a:t>
            </a:r>
          </a:p>
          <a:p>
            <a:pPr>
              <a:lnSpc>
                <a:spcPct val="80000"/>
              </a:lnSpc>
            </a:pPr>
            <a:r>
              <a:rPr lang="zh-CN" altLang="en-US" sz="800"/>
              <a:t>    北太平洋渔场是指东经</a:t>
            </a:r>
            <a:r>
              <a:rPr lang="en-US" altLang="zh-CN" sz="800"/>
              <a:t>150°</a:t>
            </a:r>
            <a:r>
              <a:rPr lang="zh-CN" altLang="en-US" sz="800"/>
              <a:t>至西经</a:t>
            </a:r>
            <a:r>
              <a:rPr lang="en-US" altLang="zh-CN" sz="800"/>
              <a:t>150°</a:t>
            </a:r>
            <a:r>
              <a:rPr lang="zh-CN" altLang="en-US" sz="800"/>
              <a:t>、北纬</a:t>
            </a:r>
            <a:r>
              <a:rPr lang="en-US" altLang="zh-CN" sz="800"/>
              <a:t>25°</a:t>
            </a:r>
            <a:r>
              <a:rPr lang="zh-CN" altLang="en-US" sz="800"/>
              <a:t>以北的海域。在这一带海域中主要是长鳍金枪鱼、大眼金枪鱼和鲣鱼。长鳍金枪鱼的分布与流系有密切的关系，在北太平洋流系、黑潮、和加利福尼亚海流的北部，长鳍金枪鱼的分布密度最大。大眼金枪鱼的分布状况大致同长鳍金枪鱼相同，但大眼金枪鱼的分布中心在</a:t>
            </a:r>
            <a:r>
              <a:rPr lang="en-US" altLang="zh-CN" sz="800"/>
              <a:t>180°</a:t>
            </a:r>
            <a:r>
              <a:rPr lang="zh-CN" altLang="en-US" sz="800"/>
              <a:t>以东海域，而在</a:t>
            </a:r>
            <a:r>
              <a:rPr lang="en-US" altLang="zh-CN" sz="800"/>
              <a:t>175°</a:t>
            </a:r>
            <a:r>
              <a:rPr lang="zh-CN" altLang="en-US" sz="800"/>
              <a:t>以东的海域内，其密度最大。</a:t>
            </a:r>
          </a:p>
        </p:txBody>
      </p:sp>
    </p:spTree>
    <p:extLst>
      <p:ext uri="{BB962C8B-B14F-4D97-AF65-F5344CB8AC3E}">
        <p14:creationId xmlns:p14="http://schemas.microsoft.com/office/powerpoint/2010/main" val="94458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487E00D-F00F-4598-9794-1D322091242A}" type="slidenum">
              <a:rPr lang="zh-CN" altLang="en-US" smtClean="0"/>
              <a:pPr/>
              <a:t>22</a:t>
            </a:fld>
            <a:endParaRPr lang="en-US" altLang="zh-CN"/>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lnSpc>
                <a:spcPct val="80000"/>
              </a:lnSpc>
            </a:pPr>
            <a:r>
              <a:rPr lang="en-US" altLang="zh-CN" sz="800"/>
              <a:t>It is very clear from this figure we can see the cold region because of upwelling.</a:t>
            </a:r>
          </a:p>
        </p:txBody>
      </p:sp>
    </p:spTree>
    <p:extLst>
      <p:ext uri="{BB962C8B-B14F-4D97-AF65-F5344CB8AC3E}">
        <p14:creationId xmlns:p14="http://schemas.microsoft.com/office/powerpoint/2010/main" val="298471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7D6C910-E539-4192-83FF-407391F7C04C}" type="slidenum">
              <a:rPr lang="zh-CN" altLang="en-US" smtClean="0"/>
              <a:pPr/>
              <a:t>23</a:t>
            </a:fld>
            <a:endParaRPr lang="en-US" altLang="zh-CN"/>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altLang="zh-CN"/>
              <a:t>Because the return flow for this interior ocean transport must be in western boundary currents, this produces cyclonic circulation in the north (the subpolar gyre), anticyclonic circulation at mid-latitudes (subtropical gyre), and a meridionally narrow cyclonic circulation centered at 10°N. The western boundary currents associated with these three gyres are: East Kamchatka Current/Oyashio, Kuroshio, and Mindanao Current. These surface circulation patterns are clearly evident in any surface dynamic topography relative to greater depth - e.g. Wyrtki, Reid and Arthur.</a:t>
            </a:r>
            <a:endParaRPr lang="zh-CN" altLang="en-US"/>
          </a:p>
        </p:txBody>
      </p:sp>
    </p:spTree>
    <p:extLst>
      <p:ext uri="{BB962C8B-B14F-4D97-AF65-F5344CB8AC3E}">
        <p14:creationId xmlns:p14="http://schemas.microsoft.com/office/powerpoint/2010/main" val="3097441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36630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a:t>
            </a:r>
            <a:r>
              <a:rPr lang="en-US" altLang="zh-CN" sz="900" b="0" kern="1200" dirty="0">
                <a:solidFill>
                  <a:schemeClr val="bg2">
                    <a:lumMod val="75000"/>
                  </a:schemeClr>
                </a:solidFill>
                <a:latin typeface="Tahoma" pitchFamily="34" charset="0"/>
                <a:ea typeface="黑体" pitchFamily="2" charset="-122"/>
                <a:cs typeface="+mn-cs"/>
              </a:rPr>
              <a:t>12: Wind Forcing and N. Pacific Upper Ocean Circulation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8"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9"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pord.ucsd.edu/whp_atlas/pacific_index.html" TargetMode="External"/><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627534"/>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12: Wind Forcing and N. Pacific Upper Ocean Circulation </a:t>
            </a:r>
            <a:br>
              <a:rPr lang="en-US" altLang="zh-CN" sz="2100" b="1" dirty="0">
                <a:solidFill>
                  <a:srgbClr val="960000"/>
                </a:solidFill>
                <a:latin typeface="Arial" panose="020B0604020202020204" pitchFamily="34" charset="0"/>
                <a:cs typeface="Arial" panose="020B0604020202020204" pitchFamily="34" charset="0"/>
              </a:rPr>
            </a:br>
            <a:br>
              <a:rPr lang="en-US" altLang="zh-CN" sz="10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08000" y="86917"/>
            <a:ext cx="7128000" cy="325040"/>
          </a:xfrm>
        </p:spPr>
        <p:txBody>
          <a:bodyPr/>
          <a:lstStyle/>
          <a:p>
            <a:r>
              <a:rPr lang="en-US" altLang="zh-CN" sz="1950" dirty="0"/>
              <a:t>N. Pacific Upper Ocean Circulation (</a:t>
            </a:r>
            <a:r>
              <a:rPr lang="en-US" altLang="zh-CN" sz="1800" dirty="0" err="1"/>
              <a:t>Tomczak</a:t>
            </a:r>
            <a:r>
              <a:rPr lang="en-US" altLang="zh-CN" sz="1800" dirty="0"/>
              <a:t> and Godfrey)</a:t>
            </a:r>
          </a:p>
        </p:txBody>
      </p:sp>
      <p:grpSp>
        <p:nvGrpSpPr>
          <p:cNvPr id="13315" name="组合 12"/>
          <p:cNvGrpSpPr>
            <a:grpSpLocks/>
          </p:cNvGrpSpPr>
          <p:nvPr/>
        </p:nvGrpSpPr>
        <p:grpSpPr bwMode="auto">
          <a:xfrm>
            <a:off x="1978819" y="897731"/>
            <a:ext cx="5239941" cy="3248025"/>
            <a:chOff x="1403350" y="1341438"/>
            <a:chExt cx="6986588" cy="4330700"/>
          </a:xfrm>
        </p:grpSpPr>
        <p:pic>
          <p:nvPicPr>
            <p:cNvPr id="13316" name="Picture 4"/>
            <p:cNvPicPr>
              <a:picLocks noChangeAspect="1" noChangeArrowheads="1"/>
            </p:cNvPicPr>
            <p:nvPr/>
          </p:nvPicPr>
          <p:blipFill>
            <a:blip r:embed="rId3" cstate="print"/>
            <a:srcRect/>
            <a:stretch>
              <a:fillRect/>
            </a:stretch>
          </p:blipFill>
          <p:spPr bwMode="auto">
            <a:xfrm>
              <a:off x="1403350" y="1341438"/>
              <a:ext cx="6986588" cy="4330700"/>
            </a:xfrm>
            <a:prstGeom prst="rect">
              <a:avLst/>
            </a:prstGeom>
            <a:noFill/>
            <a:ln w="9525" algn="ctr">
              <a:noFill/>
              <a:miter lim="800000"/>
              <a:headEnd/>
              <a:tailEnd/>
            </a:ln>
          </p:spPr>
        </p:pic>
        <p:grpSp>
          <p:nvGrpSpPr>
            <p:cNvPr id="13317" name="Group 5"/>
            <p:cNvGrpSpPr>
              <a:grpSpLocks/>
            </p:cNvGrpSpPr>
            <p:nvPr/>
          </p:nvGrpSpPr>
          <p:grpSpPr bwMode="auto">
            <a:xfrm>
              <a:off x="3779838" y="3573463"/>
              <a:ext cx="1871662" cy="576262"/>
              <a:chOff x="2699" y="3475"/>
              <a:chExt cx="1179" cy="318"/>
            </a:xfrm>
          </p:grpSpPr>
          <p:sp>
            <p:nvSpPr>
              <p:cNvPr id="13322" name="AutoShape 6"/>
              <p:cNvSpPr>
                <a:spLocks noChangeArrowheads="1"/>
              </p:cNvSpPr>
              <p:nvPr/>
            </p:nvSpPr>
            <p:spPr bwMode="auto">
              <a:xfrm>
                <a:off x="2699"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sp>
            <p:nvSpPr>
              <p:cNvPr id="13323" name="AutoShape 7"/>
              <p:cNvSpPr>
                <a:spLocks noChangeArrowheads="1"/>
              </p:cNvSpPr>
              <p:nvPr/>
            </p:nvSpPr>
            <p:spPr bwMode="auto">
              <a:xfrm>
                <a:off x="3198"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sp>
            <p:nvSpPr>
              <p:cNvPr id="13324" name="AutoShape 8"/>
              <p:cNvSpPr>
                <a:spLocks noChangeArrowheads="1"/>
              </p:cNvSpPr>
              <p:nvPr/>
            </p:nvSpPr>
            <p:spPr bwMode="auto">
              <a:xfrm>
                <a:off x="3697"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grpSp>
        <p:grpSp>
          <p:nvGrpSpPr>
            <p:cNvPr id="13318" name="Group 9"/>
            <p:cNvGrpSpPr>
              <a:grpSpLocks/>
            </p:cNvGrpSpPr>
            <p:nvPr/>
          </p:nvGrpSpPr>
          <p:grpSpPr bwMode="auto">
            <a:xfrm rot="10800000">
              <a:off x="3635375" y="2565400"/>
              <a:ext cx="1655763" cy="288925"/>
              <a:chOff x="2699" y="3475"/>
              <a:chExt cx="1179" cy="318"/>
            </a:xfrm>
          </p:grpSpPr>
          <p:sp>
            <p:nvSpPr>
              <p:cNvPr id="13319" name="AutoShape 10"/>
              <p:cNvSpPr>
                <a:spLocks noChangeArrowheads="1"/>
              </p:cNvSpPr>
              <p:nvPr/>
            </p:nvSpPr>
            <p:spPr bwMode="auto">
              <a:xfrm>
                <a:off x="2699" y="3475"/>
                <a:ext cx="181" cy="318"/>
              </a:xfrm>
              <a:prstGeom prst="downArrow">
                <a:avLst>
                  <a:gd name="adj1" fmla="val 50000"/>
                  <a:gd name="adj2" fmla="val 43923"/>
                </a:avLst>
              </a:prstGeom>
              <a:solidFill>
                <a:srgbClr val="00FF00"/>
              </a:solidFill>
              <a:ln w="9525" algn="ctr">
                <a:noFill/>
                <a:miter lim="800000"/>
                <a:headEnd/>
                <a:tailEnd/>
              </a:ln>
            </p:spPr>
            <p:txBody>
              <a:bodyPr wrap="none" anchor="ctr"/>
              <a:lstStyle/>
              <a:p>
                <a:endParaRPr lang="zh-CN" altLang="en-US"/>
              </a:p>
            </p:txBody>
          </p:sp>
          <p:sp>
            <p:nvSpPr>
              <p:cNvPr id="13320" name="AutoShape 11"/>
              <p:cNvSpPr>
                <a:spLocks noChangeArrowheads="1"/>
              </p:cNvSpPr>
              <p:nvPr/>
            </p:nvSpPr>
            <p:spPr bwMode="auto">
              <a:xfrm>
                <a:off x="3198" y="3475"/>
                <a:ext cx="181" cy="318"/>
              </a:xfrm>
              <a:prstGeom prst="downArrow">
                <a:avLst>
                  <a:gd name="adj1" fmla="val 50000"/>
                  <a:gd name="adj2" fmla="val 43923"/>
                </a:avLst>
              </a:prstGeom>
              <a:solidFill>
                <a:srgbClr val="00FF00"/>
              </a:solidFill>
              <a:ln w="9525" algn="ctr">
                <a:noFill/>
                <a:miter lim="800000"/>
                <a:headEnd/>
                <a:tailEnd/>
              </a:ln>
            </p:spPr>
            <p:txBody>
              <a:bodyPr wrap="none" anchor="ctr"/>
              <a:lstStyle/>
              <a:p>
                <a:endParaRPr lang="zh-CN" altLang="en-US"/>
              </a:p>
            </p:txBody>
          </p:sp>
          <p:sp>
            <p:nvSpPr>
              <p:cNvPr id="13321" name="AutoShape 12"/>
              <p:cNvSpPr>
                <a:spLocks noChangeArrowheads="1"/>
              </p:cNvSpPr>
              <p:nvPr/>
            </p:nvSpPr>
            <p:spPr bwMode="auto">
              <a:xfrm>
                <a:off x="3697" y="3475"/>
                <a:ext cx="181" cy="318"/>
              </a:xfrm>
              <a:prstGeom prst="downArrow">
                <a:avLst>
                  <a:gd name="adj1" fmla="val 50000"/>
                  <a:gd name="adj2" fmla="val 43923"/>
                </a:avLst>
              </a:prstGeom>
              <a:solidFill>
                <a:srgbClr val="00FF00"/>
              </a:solidFill>
              <a:ln w="9525" algn="ctr">
                <a:noFill/>
                <a:miter lim="800000"/>
                <a:headEnd/>
                <a:tailEnd/>
              </a:ln>
            </p:spPr>
            <p:txBody>
              <a:bodyPr wrap="none" anchor="ctr"/>
              <a:lstStyle/>
              <a:p>
                <a:endParaRPr lang="zh-CN" altLang="en-US"/>
              </a:p>
            </p:txBody>
          </p:sp>
        </p:grpSp>
      </p:grpSp>
    </p:spTree>
    <p:extLst>
      <p:ext uri="{BB962C8B-B14F-4D97-AF65-F5344CB8AC3E}">
        <p14:creationId xmlns:p14="http://schemas.microsoft.com/office/powerpoint/2010/main" val="20810799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5900" y="141685"/>
            <a:ext cx="6172200" cy="270272"/>
          </a:xfrm>
        </p:spPr>
        <p:txBody>
          <a:bodyPr/>
          <a:lstStyle/>
          <a:p>
            <a:r>
              <a:rPr lang="en-US" altLang="zh-CN" dirty="0"/>
              <a:t>Current Nomenclature </a:t>
            </a:r>
            <a:endParaRPr lang="zh-CN" altLang="en-US" dirty="0"/>
          </a:p>
        </p:txBody>
      </p:sp>
      <p:sp>
        <p:nvSpPr>
          <p:cNvPr id="14339" name="Rectangle 3"/>
          <p:cNvSpPr>
            <a:spLocks noGrp="1" noChangeArrowheads="1"/>
          </p:cNvSpPr>
          <p:nvPr>
            <p:ph type="body" idx="1"/>
          </p:nvPr>
        </p:nvSpPr>
        <p:spPr>
          <a:xfrm>
            <a:off x="504000" y="792000"/>
            <a:ext cx="8136000" cy="3804047"/>
          </a:xfrm>
        </p:spPr>
        <p:txBody>
          <a:bodyPr/>
          <a:lstStyle/>
          <a:p>
            <a:pPr>
              <a:lnSpc>
                <a:spcPts val="2800"/>
              </a:lnSpc>
              <a:spcBef>
                <a:spcPts val="450"/>
              </a:spcBef>
            </a:pPr>
            <a:r>
              <a:rPr lang="en-US" altLang="zh-CN" sz="1800" dirty="0"/>
              <a:t>The eastward flow of the northern subtropical and southern subpolar gyres is the </a:t>
            </a:r>
            <a:r>
              <a:rPr lang="en-US" altLang="zh-CN" sz="1800" b="1" dirty="0">
                <a:solidFill>
                  <a:srgbClr val="C00000"/>
                </a:solidFill>
              </a:rPr>
              <a:t>North Pacific Current</a:t>
            </a:r>
            <a:r>
              <a:rPr lang="en-US" altLang="zh-CN" sz="1800" dirty="0"/>
              <a:t>. It is not a uniform eastward flow but is punctuated by zonal fronts with somewhat intensified flow which occur at remarkably unchanging latitudes despite strong seasonal and interannual changes in forcing. </a:t>
            </a:r>
          </a:p>
          <a:p>
            <a:pPr>
              <a:lnSpc>
                <a:spcPts val="2800"/>
              </a:lnSpc>
              <a:spcBef>
                <a:spcPts val="450"/>
              </a:spcBef>
            </a:pPr>
            <a:r>
              <a:rPr lang="en-US" altLang="zh-CN" sz="1800" dirty="0"/>
              <a:t>The two principal fronts are the </a:t>
            </a:r>
            <a:r>
              <a:rPr lang="en-US" altLang="zh-CN" sz="1800" b="1" dirty="0">
                <a:solidFill>
                  <a:srgbClr val="C00000"/>
                </a:solidFill>
              </a:rPr>
              <a:t>Subarctic Front</a:t>
            </a:r>
            <a:r>
              <a:rPr lang="en-US" altLang="zh-CN" sz="1800" dirty="0">
                <a:solidFill>
                  <a:srgbClr val="C00000"/>
                </a:solidFill>
              </a:rPr>
              <a:t> </a:t>
            </a:r>
            <a:r>
              <a:rPr lang="en-US" altLang="zh-CN" sz="1800" dirty="0"/>
              <a:t>at around 40-42</a:t>
            </a:r>
            <a:r>
              <a:rPr lang="en-US" altLang="zh-CN" sz="1800" dirty="0">
                <a:sym typeface="Symbol" pitchFamily="18" charset="2"/>
              </a:rPr>
              <a:t></a:t>
            </a:r>
            <a:r>
              <a:rPr lang="en-US" altLang="zh-CN" sz="1800" dirty="0"/>
              <a:t>N and the </a:t>
            </a:r>
            <a:r>
              <a:rPr lang="en-US" altLang="zh-CN" sz="1800" b="1" dirty="0">
                <a:solidFill>
                  <a:srgbClr val="C00000"/>
                </a:solidFill>
              </a:rPr>
              <a:t>Subtropical Front</a:t>
            </a:r>
            <a:r>
              <a:rPr lang="en-US" altLang="zh-CN" sz="1800" dirty="0">
                <a:solidFill>
                  <a:srgbClr val="C00000"/>
                </a:solidFill>
              </a:rPr>
              <a:t> </a:t>
            </a:r>
            <a:r>
              <a:rPr lang="en-US" altLang="zh-CN" sz="1800" dirty="0"/>
              <a:t>at around 30-32</a:t>
            </a:r>
            <a:r>
              <a:rPr lang="en-US" altLang="zh-CN" sz="1800" dirty="0">
                <a:sym typeface="Symbol" pitchFamily="18" charset="2"/>
              </a:rPr>
              <a:t></a:t>
            </a:r>
            <a:r>
              <a:rPr lang="en-US" altLang="zh-CN" sz="1800" dirty="0"/>
              <a:t>N. It is likely that these are eastward extensions of the separated </a:t>
            </a:r>
            <a:r>
              <a:rPr lang="en-US" altLang="zh-CN" sz="1800" dirty="0" err="1"/>
              <a:t>Oyashio</a:t>
            </a:r>
            <a:r>
              <a:rPr lang="en-US" altLang="zh-CN" sz="1800" dirty="0"/>
              <a:t> and Kuroshio respectively, but it is also clear that several semi-permanent fronts arise from both of these separated currents. </a:t>
            </a:r>
          </a:p>
        </p:txBody>
      </p:sp>
    </p:spTree>
    <p:extLst>
      <p:ext uri="{BB962C8B-B14F-4D97-AF65-F5344CB8AC3E}">
        <p14:creationId xmlns:p14="http://schemas.microsoft.com/office/powerpoint/2010/main" val="30823425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141685"/>
            <a:ext cx="6172200" cy="270272"/>
          </a:xfrm>
        </p:spPr>
        <p:txBody>
          <a:bodyPr/>
          <a:lstStyle/>
          <a:p>
            <a:r>
              <a:rPr lang="en-US" altLang="zh-CN"/>
              <a:t>Current Nomenclature </a:t>
            </a:r>
            <a:endParaRPr lang="zh-CN" altLang="en-US"/>
          </a:p>
        </p:txBody>
      </p:sp>
      <p:sp>
        <p:nvSpPr>
          <p:cNvPr id="15363" name="Rectangle 3"/>
          <p:cNvSpPr>
            <a:spLocks noGrp="1" noChangeArrowheads="1"/>
          </p:cNvSpPr>
          <p:nvPr>
            <p:ph type="body" idx="1"/>
          </p:nvPr>
        </p:nvSpPr>
        <p:spPr>
          <a:xfrm>
            <a:off x="683568" y="792001"/>
            <a:ext cx="7776863" cy="3363926"/>
          </a:xfrm>
        </p:spPr>
        <p:txBody>
          <a:bodyPr/>
          <a:lstStyle/>
          <a:p>
            <a:pPr>
              <a:lnSpc>
                <a:spcPts val="2800"/>
              </a:lnSpc>
              <a:spcBef>
                <a:spcPts val="450"/>
              </a:spcBef>
            </a:pPr>
            <a:r>
              <a:rPr lang="en-US" altLang="zh-CN" sz="1800" dirty="0"/>
              <a:t>The westward flow of the southern subtropical gyre and northern tropical gyre is referred to as the </a:t>
            </a:r>
            <a:r>
              <a:rPr lang="en-US" altLang="zh-CN" sz="1800" b="1" dirty="0">
                <a:solidFill>
                  <a:srgbClr val="C00000"/>
                </a:solidFill>
              </a:rPr>
              <a:t>North Equatorial Current</a:t>
            </a:r>
            <a:r>
              <a:rPr lang="en-US" altLang="zh-CN" sz="1800" dirty="0"/>
              <a:t>. The NEC appears to be more intense in the tropical circulation than in the subtropical circulation. </a:t>
            </a:r>
          </a:p>
          <a:p>
            <a:pPr>
              <a:lnSpc>
                <a:spcPts val="2800"/>
              </a:lnSpc>
              <a:spcBef>
                <a:spcPts val="450"/>
              </a:spcBef>
            </a:pPr>
            <a:r>
              <a:rPr lang="en-US" altLang="zh-CN" sz="1800" dirty="0"/>
              <a:t>The eastward flow on the south side of the tropical gyre is the </a:t>
            </a:r>
            <a:r>
              <a:rPr lang="en-US" altLang="zh-CN" sz="1800" b="1" dirty="0">
                <a:solidFill>
                  <a:srgbClr val="C00000"/>
                </a:solidFill>
              </a:rPr>
              <a:t>North Equatorial Countercurrent</a:t>
            </a:r>
            <a:r>
              <a:rPr lang="en-US" altLang="zh-CN" sz="1800" dirty="0"/>
              <a:t>; despite its narrowness it is very swift and carries a large transport. The equatorial currents are described in a later lecture. </a:t>
            </a:r>
            <a:endParaRPr lang="zh-CN" altLang="en-US" sz="1800" dirty="0"/>
          </a:p>
        </p:txBody>
      </p:sp>
    </p:spTree>
    <p:extLst>
      <p:ext uri="{BB962C8B-B14F-4D97-AF65-F5344CB8AC3E}">
        <p14:creationId xmlns:p14="http://schemas.microsoft.com/office/powerpoint/2010/main" val="21683919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64469" y="86916"/>
            <a:ext cx="6185297" cy="432197"/>
          </a:xfrm>
        </p:spPr>
        <p:txBody>
          <a:bodyPr/>
          <a:lstStyle/>
          <a:p>
            <a:r>
              <a:rPr lang="en-US" altLang="zh-CN"/>
              <a:t>N. Pacific Subtropical Gyre</a:t>
            </a:r>
          </a:p>
        </p:txBody>
      </p:sp>
      <p:sp>
        <p:nvSpPr>
          <p:cNvPr id="24579" name="Text Box 3"/>
          <p:cNvSpPr txBox="1">
            <a:spLocks noChangeArrowheads="1"/>
          </p:cNvSpPr>
          <p:nvPr/>
        </p:nvSpPr>
        <p:spPr bwMode="auto">
          <a:xfrm>
            <a:off x="611560" y="848975"/>
            <a:ext cx="8064896" cy="1895327"/>
          </a:xfrm>
          <a:prstGeom prst="rect">
            <a:avLst/>
          </a:prstGeom>
          <a:noFill/>
          <a:ln w="9525">
            <a:noFill/>
            <a:miter lim="800000"/>
            <a:headEnd/>
            <a:tailEnd/>
          </a:ln>
        </p:spPr>
        <p:txBody>
          <a:bodyPr wrap="square">
            <a:spAutoFit/>
          </a:bodyPr>
          <a:lstStyle/>
          <a:p>
            <a:pPr marL="264319" indent="-264319" eaLnBrk="0" hangingPunct="0">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Eastward </a:t>
            </a:r>
            <a:r>
              <a:rPr lang="en-US" altLang="zh-CN" b="0" dirty="0">
                <a:solidFill>
                  <a:srgbClr val="C00000"/>
                </a:solidFill>
                <a:latin typeface="+mn-lt"/>
              </a:rPr>
              <a:t>North Pacific Current </a:t>
            </a:r>
            <a:r>
              <a:rPr lang="en-US" altLang="zh-CN" b="0" dirty="0">
                <a:solidFill>
                  <a:srgbClr val="0000FF"/>
                </a:solidFill>
                <a:latin typeface="+mn-lt"/>
              </a:rPr>
              <a:t>and the westward </a:t>
            </a:r>
            <a:r>
              <a:rPr lang="en-US" altLang="zh-CN" b="0" dirty="0">
                <a:solidFill>
                  <a:srgbClr val="C00000"/>
                </a:solidFill>
                <a:latin typeface="+mn-lt"/>
              </a:rPr>
              <a:t>North Equatorial Current</a:t>
            </a:r>
          </a:p>
          <a:p>
            <a:pPr marL="264319" indent="-264319" eaLnBrk="0" hangingPunct="0">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Southward interior flow: </a:t>
            </a:r>
            <a:r>
              <a:rPr lang="en-US" altLang="zh-CN" b="0" dirty="0">
                <a:solidFill>
                  <a:srgbClr val="C00000"/>
                </a:solidFill>
                <a:latin typeface="+mn-lt"/>
              </a:rPr>
              <a:t>Sverdrup flow</a:t>
            </a:r>
          </a:p>
          <a:p>
            <a:pPr marL="264319" indent="-264319" eaLnBrk="0" hangingPunct="0">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Northward western boundary current</a:t>
            </a:r>
            <a:r>
              <a:rPr lang="en-US" altLang="zh-CN" b="0" dirty="0">
                <a:latin typeface="+mn-lt"/>
              </a:rPr>
              <a:t>: </a:t>
            </a:r>
            <a:r>
              <a:rPr lang="en-US" altLang="zh-CN" b="0" dirty="0">
                <a:solidFill>
                  <a:srgbClr val="C00000"/>
                </a:solidFill>
                <a:latin typeface="+mn-lt"/>
              </a:rPr>
              <a:t>Kuroshio current</a:t>
            </a:r>
          </a:p>
          <a:p>
            <a:pPr marL="264319" indent="-264319">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Vertical structures: “Interior” flow extends to about </a:t>
            </a:r>
            <a:r>
              <a:rPr lang="en-US" altLang="zh-CN" b="0" dirty="0">
                <a:solidFill>
                  <a:srgbClr val="C00000"/>
                </a:solidFill>
                <a:latin typeface="+mn-lt"/>
              </a:rPr>
              <a:t>2000</a:t>
            </a:r>
            <a:r>
              <a:rPr lang="en-US" altLang="zh-CN" b="0" dirty="0">
                <a:solidFill>
                  <a:srgbClr val="0000FF"/>
                </a:solidFill>
                <a:latin typeface="+mn-lt"/>
              </a:rPr>
              <a:t> meters depth</a:t>
            </a:r>
          </a:p>
        </p:txBody>
      </p:sp>
    </p:spTree>
    <p:extLst>
      <p:ext uri="{BB962C8B-B14F-4D97-AF65-F5344CB8AC3E}">
        <p14:creationId xmlns:p14="http://schemas.microsoft.com/office/powerpoint/2010/main" val="22110709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4469" y="86917"/>
            <a:ext cx="6185297" cy="325040"/>
          </a:xfrm>
        </p:spPr>
        <p:txBody>
          <a:bodyPr/>
          <a:lstStyle/>
          <a:p>
            <a:r>
              <a:rPr lang="en-US" altLang="zh-CN"/>
              <a:t>N. Pacific Steric Height: 0, 500, 1000, 2000 db</a:t>
            </a:r>
          </a:p>
        </p:txBody>
      </p:sp>
      <p:pic>
        <p:nvPicPr>
          <p:cNvPr id="17411" name="Picture 3"/>
          <p:cNvPicPr>
            <a:picLocks noChangeAspect="1" noChangeArrowheads="1"/>
          </p:cNvPicPr>
          <p:nvPr/>
        </p:nvPicPr>
        <p:blipFill>
          <a:blip r:embed="rId3" cstate="print"/>
          <a:srcRect l="6187" t="4826" r="1315" b="59740"/>
          <a:stretch>
            <a:fillRect/>
          </a:stretch>
        </p:blipFill>
        <p:spPr bwMode="auto">
          <a:xfrm>
            <a:off x="1697832" y="790650"/>
            <a:ext cx="2927747" cy="1438275"/>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l="6187" t="4836" r="1024" b="59627"/>
          <a:stretch>
            <a:fillRect/>
          </a:stretch>
        </p:blipFill>
        <p:spPr bwMode="auto">
          <a:xfrm>
            <a:off x="4680348" y="790650"/>
            <a:ext cx="2969419" cy="1454944"/>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l="7176" t="5635" r="1503" b="60503"/>
          <a:stretch>
            <a:fillRect/>
          </a:stretch>
        </p:blipFill>
        <p:spPr bwMode="auto">
          <a:xfrm>
            <a:off x="1656160" y="2357513"/>
            <a:ext cx="2969419" cy="1402556"/>
          </a:xfrm>
          <a:prstGeom prst="rect">
            <a:avLst/>
          </a:prstGeom>
          <a:noFill/>
          <a:ln w="9525">
            <a:noFill/>
            <a:miter lim="800000"/>
            <a:headEnd/>
            <a:tailEnd/>
          </a:ln>
        </p:spPr>
      </p:pic>
      <p:sp>
        <p:nvSpPr>
          <p:cNvPr id="17414" name="Text Box 6"/>
          <p:cNvSpPr txBox="1">
            <a:spLocks noChangeArrowheads="1"/>
          </p:cNvSpPr>
          <p:nvPr/>
        </p:nvSpPr>
        <p:spPr bwMode="auto">
          <a:xfrm>
            <a:off x="5922169" y="627534"/>
            <a:ext cx="1703785" cy="276999"/>
          </a:xfrm>
          <a:prstGeom prst="rect">
            <a:avLst/>
          </a:prstGeom>
          <a:noFill/>
          <a:ln w="9525">
            <a:noFill/>
            <a:miter lim="800000"/>
            <a:headEnd/>
            <a:tailEnd/>
          </a:ln>
        </p:spPr>
        <p:txBody>
          <a:bodyPr>
            <a:spAutoFit/>
          </a:bodyPr>
          <a:lstStyle/>
          <a:p>
            <a:pPr eaLnBrk="0" hangingPunct="0">
              <a:spcBef>
                <a:spcPct val="50000"/>
              </a:spcBef>
            </a:pPr>
            <a:r>
              <a:rPr lang="en-US" altLang="zh-CN" sz="1200" b="0">
                <a:latin typeface="Times" pitchFamily="18" charset="0"/>
              </a:rPr>
              <a:t>All from Reid (1997)</a:t>
            </a:r>
          </a:p>
        </p:txBody>
      </p:sp>
      <p:sp>
        <p:nvSpPr>
          <p:cNvPr id="25607" name="Rectangle 7"/>
          <p:cNvSpPr>
            <a:spLocks noChangeArrowheads="1"/>
          </p:cNvSpPr>
          <p:nvPr/>
        </p:nvSpPr>
        <p:spPr bwMode="auto">
          <a:xfrm>
            <a:off x="1368000" y="3852000"/>
            <a:ext cx="6455569" cy="738664"/>
          </a:xfrm>
          <a:prstGeom prst="rect">
            <a:avLst/>
          </a:prstGeom>
          <a:noFill/>
          <a:ln w="9525" algn="ctr">
            <a:noFill/>
            <a:miter lim="800000"/>
            <a:headEnd/>
            <a:tailEnd/>
          </a:ln>
        </p:spPr>
        <p:txBody>
          <a:bodyPr>
            <a:spAutoFit/>
          </a:bodyPr>
          <a:lstStyle/>
          <a:p>
            <a:pPr>
              <a:spcBef>
                <a:spcPct val="40000"/>
              </a:spcBef>
              <a:defRPr/>
            </a:pPr>
            <a:r>
              <a:rPr lang="en-US" altLang="zh-CN" sz="1050" b="0" dirty="0">
                <a:solidFill>
                  <a:srgbClr val="0000FF"/>
                </a:solidFill>
                <a:latin typeface="+mn-lt"/>
              </a:rPr>
              <a:t>At 1000 meters depth, the subtropical gyre differs clearly from the surface gyre - while its northern and western sides appear in the same location as at the surface, its southern boundary is considerably farther north than at the surface, and its eastern portion is weak or non-existent. This poleward shrinkage of the subtropical gyre is a feature of the subtropical gyre in every ocean basin. </a:t>
            </a:r>
          </a:p>
        </p:txBody>
      </p:sp>
      <p:pic>
        <p:nvPicPr>
          <p:cNvPr id="17416" name="Picture 8"/>
          <p:cNvPicPr>
            <a:picLocks noChangeAspect="1" noChangeArrowheads="1"/>
          </p:cNvPicPr>
          <p:nvPr/>
        </p:nvPicPr>
        <p:blipFill>
          <a:blip r:embed="rId6" cstate="print"/>
          <a:srcRect l="6610" t="5624" r="1616" b="60612"/>
          <a:stretch>
            <a:fillRect/>
          </a:stretch>
        </p:blipFill>
        <p:spPr bwMode="auto">
          <a:xfrm>
            <a:off x="4680348" y="2352750"/>
            <a:ext cx="2969419" cy="1407319"/>
          </a:xfrm>
          <a:prstGeom prst="rect">
            <a:avLst/>
          </a:prstGeom>
          <a:noFill/>
          <a:ln w="9525">
            <a:noFill/>
            <a:miter lim="800000"/>
            <a:headEnd/>
            <a:tailEnd/>
          </a:ln>
        </p:spPr>
      </p:pic>
      <p:sp>
        <p:nvSpPr>
          <p:cNvPr id="1058825" name="AutoShape 9"/>
          <p:cNvSpPr>
            <a:spLocks noChangeArrowheads="1"/>
          </p:cNvSpPr>
          <p:nvPr/>
        </p:nvSpPr>
        <p:spPr bwMode="auto">
          <a:xfrm>
            <a:off x="2519363" y="1491927"/>
            <a:ext cx="594122" cy="161925"/>
          </a:xfrm>
          <a:prstGeom prst="rightArrow">
            <a:avLst>
              <a:gd name="adj1" fmla="val 50000"/>
              <a:gd name="adj2" fmla="val 91728"/>
            </a:avLst>
          </a:prstGeom>
          <a:solidFill>
            <a:schemeClr val="accent2"/>
          </a:solidFill>
          <a:ln w="9525" algn="ctr">
            <a:solidFill>
              <a:schemeClr val="tx1"/>
            </a:solidFill>
            <a:miter lim="800000"/>
            <a:headEnd/>
            <a:tailEnd/>
          </a:ln>
        </p:spPr>
        <p:txBody>
          <a:bodyPr wrap="none" anchor="ctr"/>
          <a:lstStyle/>
          <a:p>
            <a:endParaRPr lang="zh-CN" altLang="en-US"/>
          </a:p>
        </p:txBody>
      </p:sp>
      <p:sp>
        <p:nvSpPr>
          <p:cNvPr id="1058826" name="AutoShape 10"/>
          <p:cNvSpPr>
            <a:spLocks noChangeArrowheads="1"/>
          </p:cNvSpPr>
          <p:nvPr/>
        </p:nvSpPr>
        <p:spPr bwMode="auto">
          <a:xfrm>
            <a:off x="5598319" y="1383581"/>
            <a:ext cx="594122" cy="161925"/>
          </a:xfrm>
          <a:prstGeom prst="rightArrow">
            <a:avLst>
              <a:gd name="adj1" fmla="val 50000"/>
              <a:gd name="adj2" fmla="val 91728"/>
            </a:avLst>
          </a:prstGeom>
          <a:solidFill>
            <a:schemeClr val="accent2"/>
          </a:solidFill>
          <a:ln w="9525" algn="ctr">
            <a:solidFill>
              <a:schemeClr val="tx1"/>
            </a:solidFill>
            <a:miter lim="800000"/>
            <a:headEnd/>
            <a:tailEnd/>
          </a:ln>
        </p:spPr>
        <p:txBody>
          <a:bodyPr wrap="none" anchor="ctr"/>
          <a:lstStyle/>
          <a:p>
            <a:endParaRPr lang="zh-CN" altLang="en-US"/>
          </a:p>
        </p:txBody>
      </p:sp>
      <p:sp>
        <p:nvSpPr>
          <p:cNvPr id="1058827" name="AutoShape 11"/>
          <p:cNvSpPr>
            <a:spLocks noChangeArrowheads="1"/>
          </p:cNvSpPr>
          <p:nvPr/>
        </p:nvSpPr>
        <p:spPr bwMode="auto">
          <a:xfrm rot="-755310">
            <a:off x="2519363" y="2848050"/>
            <a:ext cx="540544" cy="161925"/>
          </a:xfrm>
          <a:prstGeom prst="rightArrow">
            <a:avLst>
              <a:gd name="adj1" fmla="val 50000"/>
              <a:gd name="adj2" fmla="val 83456"/>
            </a:avLst>
          </a:prstGeom>
          <a:solidFill>
            <a:schemeClr val="accent2"/>
          </a:solidFill>
          <a:ln w="9525" algn="ctr">
            <a:solidFill>
              <a:schemeClr val="tx1"/>
            </a:solidFill>
            <a:miter lim="800000"/>
            <a:headEnd/>
            <a:tailEnd/>
          </a:ln>
        </p:spPr>
        <p:txBody>
          <a:bodyPr wrap="none" anchor="ctr"/>
          <a:lstStyle/>
          <a:p>
            <a:endParaRPr lang="zh-CN" altLang="en-US"/>
          </a:p>
        </p:txBody>
      </p:sp>
      <p:sp>
        <p:nvSpPr>
          <p:cNvPr id="1058828" name="AutoShape 12"/>
          <p:cNvSpPr>
            <a:spLocks noChangeArrowheads="1"/>
          </p:cNvSpPr>
          <p:nvPr/>
        </p:nvSpPr>
        <p:spPr bwMode="auto">
          <a:xfrm rot="-203979">
            <a:off x="5705475" y="2788518"/>
            <a:ext cx="540544" cy="161925"/>
          </a:xfrm>
          <a:prstGeom prst="rightArrow">
            <a:avLst>
              <a:gd name="adj1" fmla="val 50000"/>
              <a:gd name="adj2" fmla="val 83456"/>
            </a:avLst>
          </a:prstGeom>
          <a:solidFill>
            <a:schemeClr val="accent2"/>
          </a:solidFill>
          <a:ln w="9525" algn="ctr">
            <a:solidFill>
              <a:schemeClr val="tx1"/>
            </a:solidFill>
            <a:miter lim="800000"/>
            <a:headEnd/>
            <a:tailEnd/>
          </a:ln>
        </p:spPr>
        <p:txBody>
          <a:bodyPr wrap="none" anchor="ctr"/>
          <a:lstStyle/>
          <a:p>
            <a:endParaRPr lang="zh-CN" altLang="en-US"/>
          </a:p>
        </p:txBody>
      </p:sp>
      <p:sp>
        <p:nvSpPr>
          <p:cNvPr id="1058829" name="AutoShape 13"/>
          <p:cNvSpPr>
            <a:spLocks noChangeArrowheads="1"/>
          </p:cNvSpPr>
          <p:nvPr/>
        </p:nvSpPr>
        <p:spPr bwMode="auto">
          <a:xfrm rot="10541796">
            <a:off x="2627710" y="1924125"/>
            <a:ext cx="594122" cy="161925"/>
          </a:xfrm>
          <a:prstGeom prst="rightArrow">
            <a:avLst>
              <a:gd name="adj1" fmla="val 50000"/>
              <a:gd name="adj2" fmla="val 91728"/>
            </a:avLst>
          </a:prstGeom>
          <a:solidFill>
            <a:srgbClr val="0000FF"/>
          </a:solidFill>
          <a:ln w="9525" algn="ctr">
            <a:solidFill>
              <a:schemeClr val="tx1"/>
            </a:solidFill>
            <a:miter lim="800000"/>
            <a:headEnd/>
            <a:tailEnd/>
          </a:ln>
        </p:spPr>
        <p:txBody>
          <a:bodyPr wrap="none" anchor="ctr"/>
          <a:lstStyle/>
          <a:p>
            <a:endParaRPr lang="zh-CN" altLang="en-US"/>
          </a:p>
        </p:txBody>
      </p:sp>
      <p:sp>
        <p:nvSpPr>
          <p:cNvPr id="1058830" name="AutoShape 14"/>
          <p:cNvSpPr>
            <a:spLocks noChangeArrowheads="1"/>
          </p:cNvSpPr>
          <p:nvPr/>
        </p:nvSpPr>
        <p:spPr bwMode="auto">
          <a:xfrm rot="10541796">
            <a:off x="5598319" y="1762200"/>
            <a:ext cx="594122" cy="161925"/>
          </a:xfrm>
          <a:prstGeom prst="rightArrow">
            <a:avLst>
              <a:gd name="adj1" fmla="val 50000"/>
              <a:gd name="adj2" fmla="val 91728"/>
            </a:avLst>
          </a:prstGeom>
          <a:solidFill>
            <a:srgbClr val="0000FF"/>
          </a:solidFill>
          <a:ln w="9525" algn="ctr">
            <a:solidFill>
              <a:schemeClr val="tx1"/>
            </a:solidFill>
            <a:miter lim="800000"/>
            <a:headEnd/>
            <a:tailEnd/>
          </a:ln>
        </p:spPr>
        <p:txBody>
          <a:bodyPr wrap="none" anchor="ctr"/>
          <a:lstStyle/>
          <a:p>
            <a:endParaRPr lang="zh-CN" altLang="en-US"/>
          </a:p>
        </p:txBody>
      </p:sp>
      <p:sp>
        <p:nvSpPr>
          <p:cNvPr id="1058831" name="AutoShape 15"/>
          <p:cNvSpPr>
            <a:spLocks noChangeArrowheads="1"/>
          </p:cNvSpPr>
          <p:nvPr/>
        </p:nvSpPr>
        <p:spPr bwMode="auto">
          <a:xfrm rot="9872953">
            <a:off x="2519363" y="3058790"/>
            <a:ext cx="594122" cy="161925"/>
          </a:xfrm>
          <a:prstGeom prst="rightArrow">
            <a:avLst>
              <a:gd name="adj1" fmla="val 50000"/>
              <a:gd name="adj2" fmla="val 91728"/>
            </a:avLst>
          </a:prstGeom>
          <a:solidFill>
            <a:srgbClr val="0000FF"/>
          </a:solidFill>
          <a:ln w="9525" algn="ctr">
            <a:solidFill>
              <a:schemeClr val="tx1"/>
            </a:solidFill>
            <a:miter lim="800000"/>
            <a:headEnd/>
            <a:tailEnd/>
          </a:ln>
        </p:spPr>
        <p:txBody>
          <a:bodyPr wrap="none" anchor="ctr"/>
          <a:lstStyle/>
          <a:p>
            <a:endParaRPr lang="zh-CN" altLang="en-US"/>
          </a:p>
        </p:txBody>
      </p:sp>
      <p:sp>
        <p:nvSpPr>
          <p:cNvPr id="1058832" name="AutoShape 16"/>
          <p:cNvSpPr>
            <a:spLocks noChangeArrowheads="1"/>
          </p:cNvSpPr>
          <p:nvPr/>
        </p:nvSpPr>
        <p:spPr bwMode="auto">
          <a:xfrm rot="10120310">
            <a:off x="5651897" y="2950443"/>
            <a:ext cx="594122" cy="161925"/>
          </a:xfrm>
          <a:prstGeom prst="rightArrow">
            <a:avLst>
              <a:gd name="adj1" fmla="val 50000"/>
              <a:gd name="adj2" fmla="val 91728"/>
            </a:avLst>
          </a:prstGeom>
          <a:solidFill>
            <a:srgbClr val="0000FF"/>
          </a:solidFill>
          <a:ln w="9525" algn="ctr">
            <a:solidFill>
              <a:schemeClr val="tx1"/>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3116116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88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5882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05882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0588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5882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1000"/>
                                  </p:stCondLst>
                                  <p:childTnLst>
                                    <p:set>
                                      <p:cBhvr>
                                        <p:cTn id="22" dur="1" fill="hold">
                                          <p:stCondLst>
                                            <p:cond delay="0"/>
                                          </p:stCondLst>
                                        </p:cTn>
                                        <p:tgtEl>
                                          <p:spTgt spid="1058830"/>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1058831"/>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1058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25" grpId="0" animBg="1"/>
      <p:bldP spid="1058826" grpId="0" animBg="1"/>
      <p:bldP spid="1058827" grpId="0" animBg="1"/>
      <p:bldP spid="1058828" grpId="0" animBg="1"/>
      <p:bldP spid="1058829" grpId="0" animBg="1"/>
      <p:bldP spid="1058830" grpId="0" animBg="1"/>
      <p:bldP spid="1058831" grpId="0" animBg="1"/>
      <p:bldP spid="10588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52000" y="141685"/>
            <a:ext cx="6804000" cy="323850"/>
          </a:xfrm>
        </p:spPr>
        <p:txBody>
          <a:bodyPr/>
          <a:lstStyle/>
          <a:p>
            <a:r>
              <a:rPr lang="en-US" altLang="zh-CN" dirty="0"/>
              <a:t>Vertical Section of Subtropical Gyre  (along 30</a:t>
            </a:r>
            <a:r>
              <a:rPr lang="en-US" altLang="zh-CN" dirty="0">
                <a:sym typeface="Symbol" pitchFamily="18" charset="2"/>
              </a:rPr>
              <a:t></a:t>
            </a:r>
            <a:r>
              <a:rPr lang="en-US" altLang="zh-CN" dirty="0"/>
              <a:t>N)</a:t>
            </a:r>
            <a:endParaRPr lang="zh-CN" altLang="en-US" dirty="0"/>
          </a:p>
        </p:txBody>
      </p:sp>
      <p:sp>
        <p:nvSpPr>
          <p:cNvPr id="19459" name="Rectangle 3"/>
          <p:cNvSpPr>
            <a:spLocks noGrp="1" noChangeArrowheads="1"/>
          </p:cNvSpPr>
          <p:nvPr>
            <p:ph type="body" idx="1"/>
          </p:nvPr>
        </p:nvSpPr>
        <p:spPr>
          <a:xfrm>
            <a:off x="1839516" y="4320000"/>
            <a:ext cx="5486400" cy="352425"/>
          </a:xfrm>
        </p:spPr>
        <p:txBody>
          <a:bodyPr/>
          <a:lstStyle/>
          <a:p>
            <a:pPr algn="ctr">
              <a:lnSpc>
                <a:spcPct val="90000"/>
              </a:lnSpc>
              <a:buFont typeface="Wingdings" pitchFamily="2" charset="2"/>
              <a:buNone/>
            </a:pPr>
            <a:r>
              <a:rPr lang="en-US" altLang="zh-CN" sz="1200"/>
              <a:t>From WHP Pacific Atlas; http://gyre.ucsd.edu/whp_atlas</a:t>
            </a:r>
            <a:endParaRPr lang="zh-CN" altLang="en-US" sz="1200"/>
          </a:p>
        </p:txBody>
      </p:sp>
      <p:pic>
        <p:nvPicPr>
          <p:cNvPr id="19460" name="Picture 4"/>
          <p:cNvPicPr>
            <a:picLocks noChangeAspect="1" noChangeArrowheads="1"/>
          </p:cNvPicPr>
          <p:nvPr/>
        </p:nvPicPr>
        <p:blipFill>
          <a:blip r:embed="rId2" cstate="print"/>
          <a:srcRect t="3934" b="10492"/>
          <a:stretch>
            <a:fillRect/>
          </a:stretch>
        </p:blipFill>
        <p:spPr bwMode="auto">
          <a:xfrm>
            <a:off x="2375297" y="720000"/>
            <a:ext cx="4357688" cy="3499247"/>
          </a:xfrm>
          <a:prstGeom prst="rect">
            <a:avLst/>
          </a:prstGeom>
          <a:noFill/>
          <a:ln w="9525">
            <a:noFill/>
            <a:miter lim="800000"/>
            <a:headEnd/>
            <a:tailEnd/>
          </a:ln>
        </p:spPr>
      </p:pic>
    </p:spTree>
    <p:extLst>
      <p:ext uri="{BB962C8B-B14F-4D97-AF65-F5344CB8AC3E}">
        <p14:creationId xmlns:p14="http://schemas.microsoft.com/office/powerpoint/2010/main" val="33850213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18048" y="86916"/>
            <a:ext cx="6131719" cy="378619"/>
          </a:xfrm>
        </p:spPr>
        <p:txBody>
          <a:bodyPr/>
          <a:lstStyle/>
          <a:p>
            <a:r>
              <a:rPr lang="en-US" altLang="zh-CN" dirty="0"/>
              <a:t>Kuroshio and Kuroshio Extension</a:t>
            </a:r>
          </a:p>
        </p:txBody>
      </p:sp>
      <p:sp>
        <p:nvSpPr>
          <p:cNvPr id="28675" name="Text Box 3"/>
          <p:cNvSpPr txBox="1">
            <a:spLocks noChangeArrowheads="1"/>
          </p:cNvSpPr>
          <p:nvPr/>
        </p:nvSpPr>
        <p:spPr bwMode="auto">
          <a:xfrm>
            <a:off x="611560" y="792000"/>
            <a:ext cx="8064896" cy="2825069"/>
          </a:xfrm>
          <a:prstGeom prst="rect">
            <a:avLst/>
          </a:prstGeom>
          <a:noFill/>
          <a:ln w="9525">
            <a:noFill/>
            <a:miter lim="800000"/>
            <a:headEnd/>
            <a:tailEnd/>
          </a:ln>
        </p:spPr>
        <p:txBody>
          <a:bodyPr wrap="square">
            <a:spAutoFit/>
          </a:bodyPr>
          <a:lstStyle/>
          <a:p>
            <a:pPr marL="264319" indent="-264319" eaLnBrk="0" hangingPunct="0">
              <a:lnSpc>
                <a:spcPts val="2800"/>
              </a:lnSpc>
              <a:spcBef>
                <a:spcPts val="450"/>
              </a:spcBef>
              <a:buClr>
                <a:schemeClr val="accent1"/>
              </a:buClr>
              <a:buSzPct val="75000"/>
              <a:buFont typeface="Wingdings" pitchFamily="2" charset="2"/>
              <a:buChar char="n"/>
              <a:defRPr/>
            </a:pPr>
            <a:r>
              <a:rPr lang="en-US" altLang="zh-CN" b="0" dirty="0">
                <a:solidFill>
                  <a:srgbClr val="0000FF"/>
                </a:solidFill>
                <a:latin typeface="+mn-lt"/>
              </a:rPr>
              <a:t>Specifics of </a:t>
            </a:r>
            <a:r>
              <a:rPr lang="en-US" altLang="zh-CN" b="0" dirty="0">
                <a:solidFill>
                  <a:srgbClr val="C00000"/>
                </a:solidFill>
                <a:latin typeface="+mn-lt"/>
              </a:rPr>
              <a:t>Kuroshio current</a:t>
            </a:r>
            <a:r>
              <a:rPr lang="en-US" altLang="zh-CN" b="0" dirty="0">
                <a:solidFill>
                  <a:srgbClr val="0000FF"/>
                </a:solidFill>
                <a:latin typeface="+mn-lt"/>
              </a:rPr>
              <a:t> :</a:t>
            </a:r>
          </a:p>
          <a:p>
            <a:pPr marL="676275" lvl="1" indent="-277416" eaLnBrk="0" hangingPunct="0">
              <a:lnSpc>
                <a:spcPts val="2800"/>
              </a:lnSpc>
              <a:spcBef>
                <a:spcPts val="450"/>
              </a:spcBef>
              <a:buClr>
                <a:schemeClr val="accent1"/>
              </a:buClr>
              <a:buSzPct val="75000"/>
              <a:buFont typeface="Wingdings" pitchFamily="2" charset="2"/>
              <a:buChar char="n"/>
              <a:defRPr/>
            </a:pPr>
            <a:r>
              <a:rPr lang="en-US" altLang="zh-CN" b="0" dirty="0">
                <a:solidFill>
                  <a:srgbClr val="0000FF"/>
                </a:solidFill>
                <a:latin typeface="+mn-lt"/>
              </a:rPr>
              <a:t>Kuroshio extends </a:t>
            </a:r>
            <a:r>
              <a:rPr lang="en-US" altLang="zh-CN" b="0" dirty="0">
                <a:solidFill>
                  <a:srgbClr val="C00000"/>
                </a:solidFill>
                <a:latin typeface="+mn-lt"/>
              </a:rPr>
              <a:t>to the bottom</a:t>
            </a:r>
          </a:p>
          <a:p>
            <a:pPr marL="676275" lvl="1" indent="-277416" eaLnBrk="0" hangingPunct="0">
              <a:lnSpc>
                <a:spcPts val="2800"/>
              </a:lnSpc>
              <a:spcBef>
                <a:spcPts val="450"/>
              </a:spcBef>
              <a:buClr>
                <a:schemeClr val="accent1"/>
              </a:buClr>
              <a:buSzPct val="75000"/>
              <a:buFont typeface="Wingdings" pitchFamily="2" charset="2"/>
              <a:buChar char="n"/>
              <a:defRPr/>
            </a:pPr>
            <a:r>
              <a:rPr lang="en-US" altLang="zh-CN" b="0" dirty="0">
                <a:solidFill>
                  <a:srgbClr val="0000FF"/>
                </a:solidFill>
                <a:latin typeface="+mn-lt"/>
              </a:rPr>
              <a:t>Kuroshio extends </a:t>
            </a:r>
            <a:r>
              <a:rPr lang="en-US" altLang="zh-CN" b="0" dirty="0">
                <a:solidFill>
                  <a:srgbClr val="C00000"/>
                </a:solidFill>
                <a:latin typeface="+mn-lt"/>
              </a:rPr>
              <a:t>way out into the gyre</a:t>
            </a:r>
            <a:r>
              <a:rPr lang="en-US" altLang="zh-CN" b="0" dirty="0">
                <a:solidFill>
                  <a:srgbClr val="0000FF"/>
                </a:solidFill>
                <a:latin typeface="+mn-lt"/>
              </a:rPr>
              <a:t>, not just at western boundary</a:t>
            </a:r>
          </a:p>
          <a:p>
            <a:pPr marL="676275" lvl="1" indent="-277416" eaLnBrk="0" hangingPunct="0">
              <a:lnSpc>
                <a:spcPts val="2800"/>
              </a:lnSpc>
              <a:spcBef>
                <a:spcPts val="450"/>
              </a:spcBef>
              <a:buClr>
                <a:schemeClr val="accent1"/>
              </a:buClr>
              <a:buSzPct val="75000"/>
              <a:buFont typeface="Wingdings" pitchFamily="2" charset="2"/>
              <a:buChar char="n"/>
              <a:defRPr/>
            </a:pPr>
            <a:r>
              <a:rPr lang="en-US" altLang="zh-CN" b="0" dirty="0">
                <a:solidFill>
                  <a:srgbClr val="0000FF"/>
                </a:solidFill>
                <a:latin typeface="+mn-lt"/>
              </a:rPr>
              <a:t>Kuroshio </a:t>
            </a:r>
            <a:r>
              <a:rPr lang="en-US" altLang="zh-CN" b="0" dirty="0">
                <a:solidFill>
                  <a:srgbClr val="C00000"/>
                </a:solidFill>
                <a:latin typeface="+mn-lt"/>
              </a:rPr>
              <a:t>meanders</a:t>
            </a:r>
            <a:r>
              <a:rPr lang="en-US" altLang="zh-CN" b="0" dirty="0">
                <a:solidFill>
                  <a:srgbClr val="0000FF"/>
                </a:solidFill>
                <a:latin typeface="+mn-lt"/>
              </a:rPr>
              <a:t> (time dependence)</a:t>
            </a:r>
          </a:p>
          <a:p>
            <a:pPr marL="676275" lvl="1" indent="-277416" eaLnBrk="0" hangingPunct="0">
              <a:lnSpc>
                <a:spcPts val="2800"/>
              </a:lnSpc>
              <a:spcBef>
                <a:spcPts val="450"/>
              </a:spcBef>
              <a:buClr>
                <a:schemeClr val="accent1"/>
              </a:buClr>
              <a:buSzPct val="75000"/>
              <a:buFont typeface="Wingdings" pitchFamily="2" charset="2"/>
              <a:buChar char="n"/>
              <a:defRPr/>
            </a:pPr>
            <a:r>
              <a:rPr lang="en-US" altLang="zh-CN" b="0" dirty="0">
                <a:solidFill>
                  <a:srgbClr val="0000FF"/>
                </a:solidFill>
                <a:latin typeface="+mn-lt"/>
              </a:rPr>
              <a:t>Kuroshio has “</a:t>
            </a:r>
            <a:r>
              <a:rPr lang="en-US" altLang="zh-CN" b="0" dirty="0">
                <a:solidFill>
                  <a:srgbClr val="C00000"/>
                </a:solidFill>
                <a:latin typeface="+mn-lt"/>
              </a:rPr>
              <a:t>recirculation</a:t>
            </a:r>
            <a:r>
              <a:rPr lang="en-US" altLang="zh-CN" b="0" dirty="0">
                <a:solidFill>
                  <a:srgbClr val="0000FF"/>
                </a:solidFill>
                <a:latin typeface="+mn-lt"/>
              </a:rPr>
              <a:t>” in opposite direction on both sides of the current.  Biggest “</a:t>
            </a:r>
            <a:r>
              <a:rPr lang="en-US" altLang="zh-CN" b="0" dirty="0">
                <a:solidFill>
                  <a:srgbClr val="C00000"/>
                </a:solidFill>
                <a:latin typeface="+mn-lt"/>
              </a:rPr>
              <a:t>recirculation</a:t>
            </a:r>
            <a:r>
              <a:rPr lang="en-US" altLang="zh-CN" b="0" dirty="0">
                <a:solidFill>
                  <a:srgbClr val="0000FF"/>
                </a:solidFill>
                <a:latin typeface="+mn-lt"/>
              </a:rPr>
              <a:t>” is on south side of Kuroshio Extension  - “C - shape” of gyre.</a:t>
            </a:r>
            <a:endParaRPr lang="zh-CN" altLang="en-US" b="0" dirty="0">
              <a:solidFill>
                <a:srgbClr val="0000FF"/>
              </a:solidFill>
              <a:latin typeface="+mn-lt"/>
            </a:endParaRPr>
          </a:p>
        </p:txBody>
      </p:sp>
    </p:spTree>
    <p:extLst>
      <p:ext uri="{BB962C8B-B14F-4D97-AF65-F5344CB8AC3E}">
        <p14:creationId xmlns:p14="http://schemas.microsoft.com/office/powerpoint/2010/main" val="11722232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40000" y="86916"/>
            <a:ext cx="2677716" cy="432197"/>
          </a:xfrm>
        </p:spPr>
        <p:txBody>
          <a:bodyPr/>
          <a:lstStyle/>
          <a:p>
            <a:pPr algn="l"/>
            <a:r>
              <a:rPr lang="en-US" altLang="zh-CN" dirty="0"/>
              <a:t>Kuroshio Current</a:t>
            </a:r>
          </a:p>
        </p:txBody>
      </p:sp>
      <p:pic>
        <p:nvPicPr>
          <p:cNvPr id="21507" name="Picture 4" descr="kuroshio2"/>
          <p:cNvPicPr>
            <a:picLocks noChangeAspect="1" noChangeArrowheads="1"/>
          </p:cNvPicPr>
          <p:nvPr/>
        </p:nvPicPr>
        <p:blipFill>
          <a:blip r:embed="rId3" cstate="print"/>
          <a:srcRect r="24277" b="14526"/>
          <a:stretch>
            <a:fillRect/>
          </a:stretch>
        </p:blipFill>
        <p:spPr bwMode="auto">
          <a:xfrm>
            <a:off x="540000" y="792000"/>
            <a:ext cx="4100513" cy="3281363"/>
          </a:xfrm>
          <a:prstGeom prst="rect">
            <a:avLst/>
          </a:prstGeom>
          <a:noFill/>
          <a:ln w="9525">
            <a:noFill/>
            <a:miter lim="800000"/>
            <a:headEnd/>
            <a:tailEnd/>
          </a:ln>
        </p:spPr>
      </p:pic>
      <p:sp>
        <p:nvSpPr>
          <p:cNvPr id="29700" name="Rectangle 5"/>
          <p:cNvSpPr>
            <a:spLocks noChangeArrowheads="1"/>
          </p:cNvSpPr>
          <p:nvPr/>
        </p:nvSpPr>
        <p:spPr bwMode="auto">
          <a:xfrm>
            <a:off x="4640513" y="828000"/>
            <a:ext cx="4032000" cy="3726656"/>
          </a:xfrm>
          <a:prstGeom prst="rect">
            <a:avLst/>
          </a:prstGeom>
          <a:noFill/>
          <a:ln w="9525">
            <a:noFill/>
            <a:miter lim="800000"/>
            <a:headEnd/>
            <a:tailEnd/>
          </a:ln>
        </p:spPr>
        <p:txBody>
          <a:bodyPr/>
          <a:lstStyle/>
          <a:p>
            <a:pPr marL="257175" indent="-257175">
              <a:spcBef>
                <a:spcPct val="40000"/>
              </a:spcBef>
              <a:buClr>
                <a:schemeClr val="accent1"/>
              </a:buClr>
              <a:buSzPct val="75000"/>
              <a:buFont typeface="Wingdings" pitchFamily="2" charset="2"/>
              <a:buChar char="n"/>
              <a:defRPr/>
            </a:pPr>
            <a:r>
              <a:rPr lang="en-US" altLang="zh-CN" sz="1400" b="0" dirty="0">
                <a:solidFill>
                  <a:srgbClr val="0000FF"/>
                </a:solidFill>
                <a:latin typeface="+mn-lt"/>
              </a:rPr>
              <a:t>Kuroshio current is a strong northward-flowing western boundary current in the western North Pacific. This current is featured with high temperature and nutrient.</a:t>
            </a:r>
          </a:p>
          <a:p>
            <a:pPr marL="257175" indent="-257175">
              <a:spcBef>
                <a:spcPct val="40000"/>
              </a:spcBef>
              <a:buClr>
                <a:schemeClr val="accent1"/>
              </a:buClr>
              <a:buSzPct val="75000"/>
              <a:buFont typeface="Wingdings" pitchFamily="2" charset="2"/>
              <a:buChar char="n"/>
              <a:defRPr/>
            </a:pPr>
            <a:r>
              <a:rPr lang="en-US" altLang="zh-CN" sz="1400" b="0" dirty="0">
                <a:solidFill>
                  <a:srgbClr val="0000FF"/>
                </a:solidFill>
                <a:latin typeface="+mn-lt"/>
              </a:rPr>
              <a:t>It originates southeast of Philippines and is a north branch of the North Equatorial Current, flow northward along the </a:t>
            </a:r>
            <a:r>
              <a:rPr lang="en-US" altLang="zh-CN" sz="1400" b="0" dirty="0" err="1">
                <a:solidFill>
                  <a:srgbClr val="0000FF"/>
                </a:solidFill>
                <a:latin typeface="+mn-lt"/>
              </a:rPr>
              <a:t>Bashi</a:t>
            </a:r>
            <a:r>
              <a:rPr lang="en-US" altLang="zh-CN" sz="1400" b="0" dirty="0">
                <a:solidFill>
                  <a:srgbClr val="0000FF"/>
                </a:solidFill>
                <a:latin typeface="+mn-lt"/>
              </a:rPr>
              <a:t> strait, east coast of Taiwan, and enter the East China Sea, and then flow along the continental shelf to the south of Japan.</a:t>
            </a:r>
          </a:p>
          <a:p>
            <a:pPr marL="257175" indent="-257175">
              <a:spcBef>
                <a:spcPct val="40000"/>
              </a:spcBef>
              <a:buClr>
                <a:schemeClr val="accent1"/>
              </a:buClr>
              <a:buSzPct val="75000"/>
              <a:buFont typeface="Wingdings" pitchFamily="2" charset="2"/>
              <a:buChar char="n"/>
              <a:defRPr/>
            </a:pPr>
            <a:r>
              <a:rPr lang="en-US" altLang="zh-CN" sz="1400" b="0" dirty="0">
                <a:solidFill>
                  <a:srgbClr val="0000FF"/>
                </a:solidFill>
                <a:latin typeface="+mn-lt"/>
              </a:rPr>
              <a:t>Width of Kuroshio: ~ 150km. Surface current speed: 1-7.5km/hour, thickness: ~ 800-1000m.</a:t>
            </a:r>
          </a:p>
          <a:p>
            <a:pPr marL="257175" indent="-257175">
              <a:spcBef>
                <a:spcPct val="40000"/>
              </a:spcBef>
              <a:buClr>
                <a:schemeClr val="accent1"/>
              </a:buClr>
              <a:buSzPct val="75000"/>
              <a:buFont typeface="Wingdings" pitchFamily="2" charset="2"/>
              <a:buChar char="n"/>
              <a:defRPr/>
            </a:pPr>
            <a:r>
              <a:rPr lang="en-US" altLang="zh-CN" sz="1400" b="0" dirty="0">
                <a:solidFill>
                  <a:srgbClr val="0000FF"/>
                </a:solidFill>
                <a:latin typeface="+mn-lt"/>
              </a:rPr>
              <a:t>Kuroshio brings warm climate and plentiful fish to Japan</a:t>
            </a:r>
          </a:p>
        </p:txBody>
      </p:sp>
    </p:spTree>
    <p:extLst>
      <p:ext uri="{BB962C8B-B14F-4D97-AF65-F5344CB8AC3E}">
        <p14:creationId xmlns:p14="http://schemas.microsoft.com/office/powerpoint/2010/main" val="13925307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8A31B52D-21CE-412F-B8F5-2E18521A98FB}"/>
              </a:ext>
            </a:extLst>
          </p:cNvPr>
          <p:cNvPicPr>
            <a:picLocks noChangeAspect="1" noChangeArrowheads="1"/>
          </p:cNvPicPr>
          <p:nvPr/>
        </p:nvPicPr>
        <p:blipFill rotWithShape="1">
          <a:blip r:embed="rId2" cstate="print"/>
          <a:srcRect l="50296" t="15216" r="14304" b="20897"/>
          <a:stretch/>
        </p:blipFill>
        <p:spPr bwMode="auto">
          <a:xfrm rot="26244">
            <a:off x="5735911" y="708253"/>
            <a:ext cx="2293800" cy="3095784"/>
          </a:xfrm>
          <a:prstGeom prst="rect">
            <a:avLst/>
          </a:prstGeom>
          <a:noFill/>
          <a:ln w="9525">
            <a:noFill/>
            <a:miter lim="800000"/>
            <a:headEnd/>
            <a:tailEnd/>
          </a:ln>
        </p:spPr>
      </p:pic>
      <p:sp>
        <p:nvSpPr>
          <p:cNvPr id="22530" name="Rectangle 2"/>
          <p:cNvSpPr>
            <a:spLocks noGrp="1" noChangeArrowheads="1"/>
          </p:cNvSpPr>
          <p:nvPr>
            <p:ph type="title"/>
          </p:nvPr>
        </p:nvSpPr>
        <p:spPr>
          <a:xfrm>
            <a:off x="683568" y="123478"/>
            <a:ext cx="7848871" cy="498829"/>
          </a:xfrm>
        </p:spPr>
        <p:txBody>
          <a:bodyPr/>
          <a:lstStyle/>
          <a:p>
            <a:r>
              <a:rPr lang="en-US" altLang="zh-CN" sz="1800" dirty="0"/>
              <a:t>Kuroshio at western boundary: velocity sections (</a:t>
            </a:r>
            <a:r>
              <a:rPr lang="en-US" altLang="zh-CN" sz="1400" dirty="0"/>
              <a:t>Bingham and Talley, 1991</a:t>
            </a:r>
            <a:r>
              <a:rPr lang="en-US" altLang="zh-CN" sz="1800" dirty="0"/>
              <a:t>)</a:t>
            </a:r>
          </a:p>
        </p:txBody>
      </p:sp>
      <p:pic>
        <p:nvPicPr>
          <p:cNvPr id="22531" name="Picture 3"/>
          <p:cNvPicPr>
            <a:picLocks noChangeAspect="1" noChangeArrowheads="1"/>
          </p:cNvPicPr>
          <p:nvPr/>
        </p:nvPicPr>
        <p:blipFill>
          <a:blip r:embed="rId3" cstate="print"/>
          <a:srcRect l="16000" t="13783" r="23692" b="20746"/>
          <a:stretch>
            <a:fillRect/>
          </a:stretch>
        </p:blipFill>
        <p:spPr bwMode="auto">
          <a:xfrm>
            <a:off x="3203848" y="998862"/>
            <a:ext cx="2448272" cy="2846686"/>
          </a:xfrm>
          <a:prstGeom prst="rect">
            <a:avLst/>
          </a:prstGeom>
          <a:noFill/>
          <a:ln w="9525">
            <a:noFill/>
            <a:miter lim="800000"/>
            <a:headEnd/>
            <a:tailEnd/>
          </a:ln>
        </p:spPr>
      </p:pic>
      <p:pic>
        <p:nvPicPr>
          <p:cNvPr id="22532" name="Picture 5"/>
          <p:cNvPicPr>
            <a:picLocks noChangeAspect="1" noChangeArrowheads="1"/>
          </p:cNvPicPr>
          <p:nvPr/>
        </p:nvPicPr>
        <p:blipFill rotWithShape="1">
          <a:blip r:embed="rId2" cstate="print"/>
          <a:srcRect l="8054" t="12810" r="54348" b="20897"/>
          <a:stretch/>
        </p:blipFill>
        <p:spPr bwMode="auto">
          <a:xfrm rot="26244">
            <a:off x="734148" y="924596"/>
            <a:ext cx="2170776" cy="2862263"/>
          </a:xfrm>
          <a:prstGeom prst="rect">
            <a:avLst/>
          </a:prstGeom>
          <a:noFill/>
          <a:ln w="9525">
            <a:noFill/>
            <a:miter lim="800000"/>
            <a:headEnd/>
            <a:tailEnd/>
          </a:ln>
        </p:spPr>
      </p:pic>
      <p:sp>
        <p:nvSpPr>
          <p:cNvPr id="22533" name="Line 6"/>
          <p:cNvSpPr>
            <a:spLocks noChangeShapeType="1"/>
          </p:cNvSpPr>
          <p:nvPr/>
        </p:nvSpPr>
        <p:spPr bwMode="auto">
          <a:xfrm>
            <a:off x="2843808" y="2256145"/>
            <a:ext cx="1080119" cy="216024"/>
          </a:xfrm>
          <a:prstGeom prst="line">
            <a:avLst/>
          </a:prstGeom>
          <a:noFill/>
          <a:ln w="25400">
            <a:solidFill>
              <a:srgbClr val="FF0000"/>
            </a:solidFill>
            <a:round/>
            <a:headEnd/>
            <a:tailEnd type="triangle" w="med" len="med"/>
          </a:ln>
        </p:spPr>
        <p:txBody>
          <a:bodyPr wrap="none" anchor="ctr"/>
          <a:lstStyle/>
          <a:p>
            <a:endParaRPr lang="zh-CN" altLang="en-US" dirty="0"/>
          </a:p>
        </p:txBody>
      </p:sp>
      <p:sp>
        <p:nvSpPr>
          <p:cNvPr id="22534" name="Line 7"/>
          <p:cNvSpPr>
            <a:spLocks noChangeShapeType="1"/>
          </p:cNvSpPr>
          <p:nvPr/>
        </p:nvSpPr>
        <p:spPr bwMode="auto">
          <a:xfrm flipH="1">
            <a:off x="5217100" y="1779663"/>
            <a:ext cx="936102" cy="216023"/>
          </a:xfrm>
          <a:prstGeom prst="line">
            <a:avLst/>
          </a:prstGeom>
          <a:noFill/>
          <a:ln w="25400">
            <a:solidFill>
              <a:srgbClr val="FF0000"/>
            </a:solidFill>
            <a:round/>
            <a:headEnd/>
            <a:tailEnd type="triangle" w="med" len="med"/>
          </a:ln>
        </p:spPr>
        <p:txBody>
          <a:bodyPr wrap="none" anchor="ctr"/>
          <a:lstStyle/>
          <a:p>
            <a:endParaRPr lang="zh-CN" altLang="en-US" dirty="0"/>
          </a:p>
        </p:txBody>
      </p:sp>
    </p:spTree>
    <p:extLst>
      <p:ext uri="{BB962C8B-B14F-4D97-AF65-F5344CB8AC3E}">
        <p14:creationId xmlns:p14="http://schemas.microsoft.com/office/powerpoint/2010/main" val="36837581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60948" y="141685"/>
            <a:ext cx="5411390" cy="323850"/>
          </a:xfrm>
        </p:spPr>
        <p:txBody>
          <a:bodyPr/>
          <a:lstStyle/>
          <a:p>
            <a:r>
              <a:rPr lang="en-US" altLang="zh-CN" dirty="0"/>
              <a:t>Kuroshio Extension Meandering</a:t>
            </a:r>
          </a:p>
        </p:txBody>
      </p:sp>
      <p:pic>
        <p:nvPicPr>
          <p:cNvPr id="23555" name="Picture 10" descr="kuroshio1"/>
          <p:cNvPicPr>
            <a:picLocks noChangeAspect="1" noChangeArrowheads="1"/>
          </p:cNvPicPr>
          <p:nvPr/>
        </p:nvPicPr>
        <p:blipFill>
          <a:blip r:embed="rId2" cstate="print"/>
          <a:srcRect r="15242" b="19377"/>
          <a:stretch>
            <a:fillRect/>
          </a:stretch>
        </p:blipFill>
        <p:spPr bwMode="auto">
          <a:xfrm>
            <a:off x="1847850" y="792000"/>
            <a:ext cx="5424488" cy="3656409"/>
          </a:xfrm>
          <a:prstGeom prst="rect">
            <a:avLst/>
          </a:prstGeom>
          <a:noFill/>
          <a:ln w="9525">
            <a:noFill/>
            <a:miter lim="800000"/>
            <a:headEnd/>
            <a:tailEnd/>
          </a:ln>
        </p:spPr>
      </p:pic>
    </p:spTree>
    <p:extLst>
      <p:ext uri="{BB962C8B-B14F-4D97-AF65-F5344CB8AC3E}">
        <p14:creationId xmlns:p14="http://schemas.microsoft.com/office/powerpoint/2010/main" val="35868647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71650" y="681037"/>
            <a:ext cx="6094810" cy="3776663"/>
          </a:xfrm>
        </p:spPr>
        <p:txBody>
          <a:bodyPr/>
          <a:lstStyle/>
          <a:p>
            <a:pPr>
              <a:lnSpc>
                <a:spcPct val="90000"/>
              </a:lnSpc>
              <a:spcBef>
                <a:spcPts val="450"/>
              </a:spcBef>
            </a:pPr>
            <a:r>
              <a:rPr lang="en-US" altLang="zh-CN" sz="1800" dirty="0"/>
              <a:t>Reading</a:t>
            </a:r>
            <a:r>
              <a:rPr lang="en-US" altLang="zh-CN" sz="1500" dirty="0"/>
              <a:t>: </a:t>
            </a:r>
          </a:p>
          <a:p>
            <a:pPr lvl="1">
              <a:lnSpc>
                <a:spcPct val="90000"/>
              </a:lnSpc>
              <a:spcBef>
                <a:spcPts val="450"/>
              </a:spcBef>
            </a:pPr>
            <a:r>
              <a:rPr lang="en-US" altLang="zh-CN" sz="1350" dirty="0" err="1"/>
              <a:t>Tomczak</a:t>
            </a:r>
            <a:r>
              <a:rPr lang="en-US" altLang="zh-CN" sz="1350" dirty="0"/>
              <a:t> and Godfrey text: </a:t>
            </a:r>
            <a:r>
              <a:rPr lang="en-US" altLang="zh-CN" sz="1350" dirty="0" err="1"/>
              <a:t>ch</a:t>
            </a:r>
            <a:r>
              <a:rPr lang="en-US" altLang="zh-CN" sz="1350" dirty="0"/>
              <a:t>. 8 (pp. 121-130)</a:t>
            </a:r>
          </a:p>
          <a:p>
            <a:pPr lvl="1">
              <a:lnSpc>
                <a:spcPct val="90000"/>
              </a:lnSpc>
              <a:spcBef>
                <a:spcPts val="450"/>
              </a:spcBef>
            </a:pPr>
            <a:r>
              <a:rPr lang="en-US" altLang="zh-CN" sz="1350" dirty="0"/>
              <a:t>Pickard and Emery text: 7.62, 7.65 </a:t>
            </a:r>
          </a:p>
          <a:p>
            <a:pPr>
              <a:lnSpc>
                <a:spcPct val="90000"/>
              </a:lnSpc>
              <a:spcBef>
                <a:spcPts val="450"/>
              </a:spcBef>
            </a:pPr>
            <a:r>
              <a:rPr lang="en-US" altLang="zh-CN" sz="1800" dirty="0"/>
              <a:t>Outline</a:t>
            </a:r>
            <a:r>
              <a:rPr lang="en-US" altLang="zh-CN" sz="1500" dirty="0"/>
              <a:t>:</a:t>
            </a:r>
          </a:p>
          <a:p>
            <a:pPr lvl="1">
              <a:lnSpc>
                <a:spcPct val="90000"/>
              </a:lnSpc>
              <a:spcBef>
                <a:spcPts val="450"/>
              </a:spcBef>
            </a:pPr>
            <a:r>
              <a:rPr lang="en-US" altLang="zh-CN" sz="1350" dirty="0"/>
              <a:t>Wind-driven circulation</a:t>
            </a:r>
          </a:p>
          <a:p>
            <a:pPr lvl="1">
              <a:lnSpc>
                <a:spcPct val="90000"/>
              </a:lnSpc>
              <a:spcBef>
                <a:spcPts val="450"/>
              </a:spcBef>
            </a:pPr>
            <a:r>
              <a:rPr lang="en-US" altLang="zh-CN" sz="1350" dirty="0"/>
              <a:t>N. Pacific subtropical gyre</a:t>
            </a:r>
          </a:p>
          <a:p>
            <a:pPr lvl="2">
              <a:lnSpc>
                <a:spcPct val="90000"/>
              </a:lnSpc>
              <a:spcBef>
                <a:spcPts val="450"/>
              </a:spcBef>
            </a:pPr>
            <a:r>
              <a:rPr lang="en-US" altLang="zh-CN" sz="1350" dirty="0"/>
              <a:t>Kuroshio and Kuroshio Extension</a:t>
            </a:r>
          </a:p>
          <a:p>
            <a:pPr lvl="2">
              <a:lnSpc>
                <a:spcPct val="90000"/>
              </a:lnSpc>
              <a:spcBef>
                <a:spcPts val="450"/>
              </a:spcBef>
            </a:pPr>
            <a:r>
              <a:rPr lang="en-US" altLang="zh-CN" sz="1350" dirty="0"/>
              <a:t>Recirculation</a:t>
            </a:r>
          </a:p>
          <a:p>
            <a:pPr lvl="2">
              <a:lnSpc>
                <a:spcPct val="90000"/>
              </a:lnSpc>
              <a:spcBef>
                <a:spcPts val="450"/>
              </a:spcBef>
            </a:pPr>
            <a:r>
              <a:rPr lang="en-US" altLang="zh-CN" sz="1350" dirty="0"/>
              <a:t>North Equatorial Current</a:t>
            </a:r>
          </a:p>
          <a:p>
            <a:pPr lvl="2">
              <a:lnSpc>
                <a:spcPct val="90000"/>
              </a:lnSpc>
              <a:spcBef>
                <a:spcPts val="450"/>
              </a:spcBef>
            </a:pPr>
            <a:r>
              <a:rPr lang="en-US" altLang="zh-CN" sz="1350" dirty="0"/>
              <a:t>California Current</a:t>
            </a:r>
          </a:p>
          <a:p>
            <a:pPr lvl="1">
              <a:lnSpc>
                <a:spcPct val="90000"/>
              </a:lnSpc>
              <a:spcBef>
                <a:spcPts val="450"/>
              </a:spcBef>
            </a:pPr>
            <a:r>
              <a:rPr lang="en-US" altLang="zh-CN" sz="1350" dirty="0"/>
              <a:t>N. Pacific subpolar gyre</a:t>
            </a:r>
          </a:p>
          <a:p>
            <a:pPr lvl="2">
              <a:lnSpc>
                <a:spcPct val="90000"/>
              </a:lnSpc>
              <a:spcBef>
                <a:spcPts val="450"/>
              </a:spcBef>
            </a:pPr>
            <a:r>
              <a:rPr lang="en-US" altLang="zh-CN" sz="1350" dirty="0" err="1"/>
              <a:t>Oyashio</a:t>
            </a:r>
            <a:r>
              <a:rPr lang="en-US" altLang="zh-CN" sz="1350" dirty="0"/>
              <a:t>(</a:t>
            </a:r>
            <a:r>
              <a:rPr lang="zh-CN" altLang="en-US" sz="1350" dirty="0"/>
              <a:t>亲潮，千岛寒流</a:t>
            </a:r>
            <a:r>
              <a:rPr lang="en-US" altLang="zh-CN" sz="1350" dirty="0"/>
              <a:t>)</a:t>
            </a:r>
            <a:r>
              <a:rPr lang="zh-CN" altLang="en-US" sz="1350" dirty="0"/>
              <a:t> </a:t>
            </a:r>
            <a:r>
              <a:rPr lang="en-US" altLang="zh-CN" sz="1350" dirty="0"/>
              <a:t>and East Kamchatka (</a:t>
            </a:r>
            <a:r>
              <a:rPr lang="zh-CN" altLang="en-US" sz="1350" dirty="0"/>
              <a:t>堪察加</a:t>
            </a:r>
            <a:r>
              <a:rPr lang="en-US" altLang="zh-CN" sz="1350" dirty="0"/>
              <a:t>) Currents</a:t>
            </a:r>
          </a:p>
          <a:p>
            <a:pPr lvl="2">
              <a:lnSpc>
                <a:spcPct val="90000"/>
              </a:lnSpc>
              <a:spcBef>
                <a:spcPts val="450"/>
              </a:spcBef>
            </a:pPr>
            <a:r>
              <a:rPr lang="en-US" altLang="zh-CN" sz="1350" dirty="0"/>
              <a:t>Subarctic Front</a:t>
            </a:r>
          </a:p>
        </p:txBody>
      </p:sp>
    </p:spTree>
    <p:extLst>
      <p:ext uri="{BB962C8B-B14F-4D97-AF65-F5344CB8AC3E}">
        <p14:creationId xmlns:p14="http://schemas.microsoft.com/office/powerpoint/2010/main" val="33818519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a:t>Kuroshio Large meander</a:t>
            </a:r>
          </a:p>
        </p:txBody>
      </p:sp>
      <p:pic>
        <p:nvPicPr>
          <p:cNvPr id="24579" name="Picture 3"/>
          <p:cNvPicPr>
            <a:picLocks noChangeAspect="1" noChangeArrowheads="1"/>
          </p:cNvPicPr>
          <p:nvPr/>
        </p:nvPicPr>
        <p:blipFill>
          <a:blip r:embed="rId2" cstate="print"/>
          <a:srcRect l="11006" t="15668" r="14275" b="5818"/>
          <a:stretch>
            <a:fillRect/>
          </a:stretch>
        </p:blipFill>
        <p:spPr bwMode="auto">
          <a:xfrm>
            <a:off x="3314576" y="2780224"/>
            <a:ext cx="3639582" cy="1735742"/>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l="16896" t="43250" r="17931" b="37091"/>
          <a:stretch>
            <a:fillRect/>
          </a:stretch>
        </p:blipFill>
        <p:spPr bwMode="auto">
          <a:xfrm>
            <a:off x="3314576" y="919197"/>
            <a:ext cx="4572000" cy="1814513"/>
          </a:xfrm>
          <a:prstGeom prst="rect">
            <a:avLst/>
          </a:prstGeom>
          <a:noFill/>
          <a:ln w="9525">
            <a:noFill/>
            <a:miter lim="800000"/>
            <a:headEnd/>
            <a:tailEnd/>
          </a:ln>
        </p:spPr>
      </p:pic>
      <p:sp>
        <p:nvSpPr>
          <p:cNvPr id="32773" name="Text Box 6"/>
          <p:cNvSpPr txBox="1">
            <a:spLocks noChangeArrowheads="1"/>
          </p:cNvSpPr>
          <p:nvPr/>
        </p:nvSpPr>
        <p:spPr bwMode="auto">
          <a:xfrm>
            <a:off x="899592" y="1158291"/>
            <a:ext cx="2338388" cy="1015663"/>
          </a:xfrm>
          <a:prstGeom prst="rect">
            <a:avLst/>
          </a:prstGeom>
          <a:noFill/>
          <a:ln w="9525">
            <a:noFill/>
            <a:miter lim="800000"/>
            <a:headEnd/>
            <a:tailEnd/>
          </a:ln>
        </p:spPr>
        <p:txBody>
          <a:bodyPr>
            <a:spAutoFit/>
          </a:bodyPr>
          <a:lstStyle/>
          <a:p>
            <a:pPr eaLnBrk="0" hangingPunct="0">
              <a:spcBef>
                <a:spcPct val="50000"/>
              </a:spcBef>
              <a:defRPr/>
            </a:pPr>
            <a:r>
              <a:rPr lang="en-US" altLang="zh-CN" sz="1500" b="0" dirty="0">
                <a:solidFill>
                  <a:srgbClr val="0000FF"/>
                </a:solidFill>
                <a:latin typeface="+mn-lt"/>
              </a:rPr>
              <a:t>Individual Kuroshio tracks</a:t>
            </a:r>
          </a:p>
          <a:p>
            <a:pPr eaLnBrk="0" hangingPunct="0">
              <a:spcBef>
                <a:spcPct val="50000"/>
              </a:spcBef>
              <a:defRPr/>
            </a:pPr>
            <a:r>
              <a:rPr lang="en-US" altLang="zh-CN" sz="1500" b="0" dirty="0">
                <a:solidFill>
                  <a:srgbClr val="0000FF"/>
                </a:solidFill>
                <a:latin typeface="+mn-lt"/>
              </a:rPr>
              <a:t>Normal meanders</a:t>
            </a:r>
          </a:p>
          <a:p>
            <a:pPr eaLnBrk="0" hangingPunct="0">
              <a:spcBef>
                <a:spcPct val="50000"/>
              </a:spcBef>
              <a:defRPr/>
            </a:pPr>
            <a:r>
              <a:rPr lang="en-US" altLang="zh-CN" sz="1500" b="0" dirty="0">
                <a:solidFill>
                  <a:srgbClr val="0000FF"/>
                </a:solidFill>
                <a:latin typeface="+mn-lt"/>
              </a:rPr>
              <a:t>“Large meander”</a:t>
            </a:r>
          </a:p>
        </p:txBody>
      </p:sp>
      <p:sp>
        <p:nvSpPr>
          <p:cNvPr id="24582" name="Line 7"/>
          <p:cNvSpPr>
            <a:spLocks noChangeShapeType="1"/>
          </p:cNvSpPr>
          <p:nvPr/>
        </p:nvSpPr>
        <p:spPr bwMode="auto">
          <a:xfrm>
            <a:off x="2771800" y="1707654"/>
            <a:ext cx="1872208" cy="197526"/>
          </a:xfrm>
          <a:prstGeom prst="line">
            <a:avLst/>
          </a:prstGeom>
          <a:noFill/>
          <a:ln w="25400">
            <a:solidFill>
              <a:srgbClr val="FF0000"/>
            </a:solidFill>
            <a:round/>
            <a:headEnd/>
            <a:tailEnd type="triangle" w="med" len="med"/>
          </a:ln>
        </p:spPr>
        <p:txBody>
          <a:bodyPr wrap="none" anchor="ctr"/>
          <a:lstStyle/>
          <a:p>
            <a:endParaRPr lang="zh-CN" altLang="en-US"/>
          </a:p>
        </p:txBody>
      </p:sp>
      <p:sp>
        <p:nvSpPr>
          <p:cNvPr id="24583" name="Line 8"/>
          <p:cNvSpPr>
            <a:spLocks noChangeShapeType="1"/>
          </p:cNvSpPr>
          <p:nvPr/>
        </p:nvSpPr>
        <p:spPr bwMode="auto">
          <a:xfrm>
            <a:off x="2555776" y="2057789"/>
            <a:ext cx="1584176" cy="268774"/>
          </a:xfrm>
          <a:prstGeom prst="line">
            <a:avLst/>
          </a:prstGeom>
          <a:noFill/>
          <a:ln w="25400">
            <a:solidFill>
              <a:srgbClr val="FF0000"/>
            </a:solidFill>
            <a:round/>
            <a:headEnd/>
            <a:tailEnd type="triangle" w="med" len="med"/>
          </a:ln>
        </p:spPr>
        <p:txBody>
          <a:bodyPr wrap="none" anchor="ctr"/>
          <a:lstStyle/>
          <a:p>
            <a:endParaRPr lang="zh-CN" altLang="en-US"/>
          </a:p>
        </p:txBody>
      </p:sp>
    </p:spTree>
    <p:extLst>
      <p:ext uri="{BB962C8B-B14F-4D97-AF65-F5344CB8AC3E}">
        <p14:creationId xmlns:p14="http://schemas.microsoft.com/office/powerpoint/2010/main" val="17509148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18048" y="86916"/>
            <a:ext cx="6078140" cy="378619"/>
          </a:xfrm>
        </p:spPr>
        <p:txBody>
          <a:bodyPr/>
          <a:lstStyle/>
          <a:p>
            <a:r>
              <a:rPr lang="en-US" altLang="zh-CN" dirty="0"/>
              <a:t>California Cold Current</a:t>
            </a:r>
          </a:p>
        </p:txBody>
      </p:sp>
      <p:sp>
        <p:nvSpPr>
          <p:cNvPr id="25603" name="Rectangle 3"/>
          <p:cNvSpPr>
            <a:spLocks noGrp="1" noChangeArrowheads="1"/>
          </p:cNvSpPr>
          <p:nvPr>
            <p:ph type="body" idx="1"/>
          </p:nvPr>
        </p:nvSpPr>
        <p:spPr>
          <a:xfrm>
            <a:off x="4788000" y="792000"/>
            <a:ext cx="3816424" cy="3186113"/>
          </a:xfrm>
        </p:spPr>
        <p:txBody>
          <a:bodyPr/>
          <a:lstStyle/>
          <a:p>
            <a:pPr>
              <a:lnSpc>
                <a:spcPct val="150000"/>
              </a:lnSpc>
            </a:pPr>
            <a:r>
              <a:rPr lang="en-US" altLang="zh-CN" sz="1800" dirty="0"/>
              <a:t>When the eastward Kuroshio Current meets the west coast of North America, it turns southward. This is called </a:t>
            </a:r>
            <a:r>
              <a:rPr lang="en-US" altLang="zh-CN" sz="1800" dirty="0">
                <a:solidFill>
                  <a:srgbClr val="C00000"/>
                </a:solidFill>
              </a:rPr>
              <a:t>California Cold current</a:t>
            </a:r>
            <a:r>
              <a:rPr lang="en-US" altLang="zh-CN" sz="1800" dirty="0"/>
              <a:t>.</a:t>
            </a:r>
          </a:p>
        </p:txBody>
      </p:sp>
      <p:pic>
        <p:nvPicPr>
          <p:cNvPr id="25604" name="Picture 4" descr="californiacurrent_3"/>
          <p:cNvPicPr>
            <a:picLocks noChangeAspect="1" noChangeArrowheads="1"/>
          </p:cNvPicPr>
          <p:nvPr/>
        </p:nvPicPr>
        <p:blipFill>
          <a:blip r:embed="rId3" cstate="print"/>
          <a:srcRect l="2606" t="2904" r="2577" b="1564"/>
          <a:stretch>
            <a:fillRect/>
          </a:stretch>
        </p:blipFill>
        <p:spPr bwMode="auto">
          <a:xfrm>
            <a:off x="1044000" y="900000"/>
            <a:ext cx="3646885" cy="3296841"/>
          </a:xfrm>
          <a:prstGeom prst="rect">
            <a:avLst/>
          </a:prstGeom>
          <a:noFill/>
          <a:ln w="9525">
            <a:noFill/>
            <a:miter lim="800000"/>
            <a:headEnd/>
            <a:tailEnd/>
          </a:ln>
        </p:spPr>
      </p:pic>
    </p:spTree>
    <p:extLst>
      <p:ext uri="{BB962C8B-B14F-4D97-AF65-F5344CB8AC3E}">
        <p14:creationId xmlns:p14="http://schemas.microsoft.com/office/powerpoint/2010/main" val="13207376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1494235" y="141685"/>
            <a:ext cx="6131719" cy="323850"/>
          </a:xfrm>
        </p:spPr>
        <p:txBody>
          <a:bodyPr/>
          <a:lstStyle/>
          <a:p>
            <a:r>
              <a:rPr lang="en-US" altLang="zh-CN"/>
              <a:t>California Cold Current</a:t>
            </a:r>
          </a:p>
        </p:txBody>
      </p:sp>
      <p:grpSp>
        <p:nvGrpSpPr>
          <p:cNvPr id="26627" name="组合 9"/>
          <p:cNvGrpSpPr>
            <a:grpSpLocks/>
          </p:cNvGrpSpPr>
          <p:nvPr/>
        </p:nvGrpSpPr>
        <p:grpSpPr bwMode="auto">
          <a:xfrm>
            <a:off x="576000" y="792000"/>
            <a:ext cx="4239816" cy="3517106"/>
            <a:chOff x="204797" y="1290638"/>
            <a:chExt cx="5653087" cy="4689475"/>
          </a:xfrm>
        </p:grpSpPr>
        <p:pic>
          <p:nvPicPr>
            <p:cNvPr id="26629" name="Picture 2" descr="californiacurrent_1"/>
            <p:cNvPicPr>
              <a:picLocks noChangeAspect="1" noChangeArrowheads="1"/>
            </p:cNvPicPr>
            <p:nvPr/>
          </p:nvPicPr>
          <p:blipFill>
            <a:blip r:embed="rId3" cstate="print"/>
            <a:srcRect r="2606"/>
            <a:stretch>
              <a:fillRect/>
            </a:stretch>
          </p:blipFill>
          <p:spPr bwMode="auto">
            <a:xfrm>
              <a:off x="204797" y="1290638"/>
              <a:ext cx="5653087" cy="4689475"/>
            </a:xfrm>
            <a:prstGeom prst="rect">
              <a:avLst/>
            </a:prstGeom>
            <a:noFill/>
            <a:ln w="9525">
              <a:noFill/>
              <a:miter lim="800000"/>
              <a:headEnd/>
              <a:tailEnd/>
            </a:ln>
          </p:spPr>
        </p:pic>
        <p:sp>
          <p:nvSpPr>
            <p:cNvPr id="26630" name="AutoShape 4"/>
            <p:cNvSpPr>
              <a:spLocks noChangeArrowheads="1"/>
            </p:cNvSpPr>
            <p:nvPr/>
          </p:nvSpPr>
          <p:spPr bwMode="auto">
            <a:xfrm rot="1877261">
              <a:off x="2528888" y="2349500"/>
              <a:ext cx="215900" cy="719138"/>
            </a:xfrm>
            <a:prstGeom prst="downArrow">
              <a:avLst>
                <a:gd name="adj1" fmla="val 50000"/>
                <a:gd name="adj2" fmla="val 83272"/>
              </a:avLst>
            </a:prstGeom>
            <a:solidFill>
              <a:srgbClr val="3366FF"/>
            </a:solidFill>
            <a:ln w="9525">
              <a:solidFill>
                <a:srgbClr val="000080"/>
              </a:solidFill>
              <a:miter lim="800000"/>
              <a:headEnd/>
              <a:tailEnd/>
            </a:ln>
          </p:spPr>
          <p:txBody>
            <a:bodyPr vert="eaVert" wrap="none" anchor="ctr"/>
            <a:lstStyle/>
            <a:p>
              <a:endParaRPr lang="zh-CN" altLang="en-US"/>
            </a:p>
          </p:txBody>
        </p:sp>
        <p:sp>
          <p:nvSpPr>
            <p:cNvPr id="26631" name="AutoShape 5"/>
            <p:cNvSpPr>
              <a:spLocks noChangeArrowheads="1"/>
            </p:cNvSpPr>
            <p:nvPr/>
          </p:nvSpPr>
          <p:spPr bwMode="auto">
            <a:xfrm rot="1877261">
              <a:off x="2997200" y="2852738"/>
              <a:ext cx="174625" cy="585787"/>
            </a:xfrm>
            <a:prstGeom prst="downArrow">
              <a:avLst>
                <a:gd name="adj1" fmla="val 50000"/>
                <a:gd name="adj2" fmla="val 83864"/>
              </a:avLst>
            </a:prstGeom>
            <a:solidFill>
              <a:srgbClr val="3366FF"/>
            </a:solidFill>
            <a:ln w="9525">
              <a:solidFill>
                <a:srgbClr val="000080"/>
              </a:solidFill>
              <a:miter lim="800000"/>
              <a:headEnd/>
              <a:tailEnd/>
            </a:ln>
          </p:spPr>
          <p:txBody>
            <a:bodyPr vert="eaVert" wrap="none" anchor="ctr"/>
            <a:lstStyle/>
            <a:p>
              <a:endParaRPr lang="zh-CN" altLang="en-US"/>
            </a:p>
          </p:txBody>
        </p:sp>
        <p:sp>
          <p:nvSpPr>
            <p:cNvPr id="26632" name="AutoShape 6"/>
            <p:cNvSpPr>
              <a:spLocks noChangeArrowheads="1"/>
            </p:cNvSpPr>
            <p:nvPr/>
          </p:nvSpPr>
          <p:spPr bwMode="auto">
            <a:xfrm rot="2027009">
              <a:off x="2179638" y="2439988"/>
              <a:ext cx="1657350" cy="576262"/>
            </a:xfrm>
            <a:prstGeom prst="rightArrow">
              <a:avLst>
                <a:gd name="adj1" fmla="val 50000"/>
                <a:gd name="adj2" fmla="val 71901"/>
              </a:avLst>
            </a:prstGeom>
            <a:noFill/>
            <a:ln w="38100">
              <a:solidFill>
                <a:srgbClr val="FF0000"/>
              </a:solidFill>
              <a:miter lim="800000"/>
              <a:headEnd/>
              <a:tailEnd/>
            </a:ln>
          </p:spPr>
          <p:txBody>
            <a:bodyPr wrap="none" anchor="ctr"/>
            <a:lstStyle/>
            <a:p>
              <a:endParaRPr lang="zh-CN" altLang="en-US"/>
            </a:p>
          </p:txBody>
        </p:sp>
        <p:sp>
          <p:nvSpPr>
            <p:cNvPr id="26633" name="AutoShape 7"/>
            <p:cNvSpPr>
              <a:spLocks noChangeArrowheads="1"/>
            </p:cNvSpPr>
            <p:nvPr/>
          </p:nvSpPr>
          <p:spPr bwMode="auto">
            <a:xfrm rot="1877261">
              <a:off x="3425825" y="3357563"/>
              <a:ext cx="144463" cy="576262"/>
            </a:xfrm>
            <a:prstGeom prst="downArrow">
              <a:avLst>
                <a:gd name="adj1" fmla="val 50000"/>
                <a:gd name="adj2" fmla="val 99725"/>
              </a:avLst>
            </a:prstGeom>
            <a:solidFill>
              <a:srgbClr val="3366FF"/>
            </a:solidFill>
            <a:ln w="9525">
              <a:solidFill>
                <a:srgbClr val="000080"/>
              </a:solidFill>
              <a:miter lim="800000"/>
              <a:headEnd/>
              <a:tailEnd/>
            </a:ln>
          </p:spPr>
          <p:txBody>
            <a:bodyPr vert="eaVert" wrap="none" anchor="ctr"/>
            <a:lstStyle/>
            <a:p>
              <a:endParaRPr lang="zh-CN" altLang="en-US"/>
            </a:p>
          </p:txBody>
        </p:sp>
      </p:grpSp>
      <p:sp>
        <p:nvSpPr>
          <p:cNvPr id="34824" name="Rectangle 8"/>
          <p:cNvSpPr>
            <a:spLocks noChangeArrowheads="1"/>
          </p:cNvSpPr>
          <p:nvPr/>
        </p:nvSpPr>
        <p:spPr bwMode="auto">
          <a:xfrm>
            <a:off x="5040000" y="900000"/>
            <a:ext cx="3600000" cy="2293448"/>
          </a:xfrm>
          <a:prstGeom prst="rect">
            <a:avLst/>
          </a:prstGeom>
          <a:noFill/>
          <a:ln w="9525">
            <a:noFill/>
            <a:miter lim="800000"/>
            <a:headEnd/>
            <a:tailEnd/>
          </a:ln>
        </p:spPr>
        <p:txBody>
          <a:bodyPr wrap="square">
            <a:spAutoFit/>
          </a:bodyPr>
          <a:lstStyle/>
          <a:p>
            <a:pPr marL="203597" indent="-203597">
              <a:lnSpc>
                <a:spcPts val="2400"/>
              </a:lnSpc>
              <a:spcBef>
                <a:spcPts val="600"/>
              </a:spcBef>
              <a:buClr>
                <a:schemeClr val="accent1"/>
              </a:buClr>
              <a:buSzPct val="75000"/>
              <a:buFont typeface="Wingdings" pitchFamily="2" charset="2"/>
              <a:buChar char="n"/>
              <a:defRPr/>
            </a:pPr>
            <a:r>
              <a:rPr lang="en-US" altLang="zh-CN" sz="1600" b="0" dirty="0">
                <a:solidFill>
                  <a:srgbClr val="0000FF"/>
                </a:solidFill>
                <a:latin typeface="+mn-lt"/>
              </a:rPr>
              <a:t>There is also upwelling because the wind blows from the  northwest. The water temperature is 5</a:t>
            </a:r>
            <a:r>
              <a:rPr lang="en-US" altLang="zh-CN" sz="1600" b="0" baseline="30000" dirty="0">
                <a:solidFill>
                  <a:srgbClr val="0000FF"/>
                </a:solidFill>
                <a:latin typeface="+mn-lt"/>
              </a:rPr>
              <a:t>o</a:t>
            </a:r>
            <a:r>
              <a:rPr lang="en-US" altLang="zh-CN" sz="1600" b="0" dirty="0">
                <a:solidFill>
                  <a:srgbClr val="0000FF"/>
                </a:solidFill>
                <a:latin typeface="+mn-lt"/>
              </a:rPr>
              <a:t> lower than the surroundings. High nutrient region which supports Tuna.</a:t>
            </a:r>
          </a:p>
          <a:p>
            <a:pPr marL="203597" indent="-203597">
              <a:lnSpc>
                <a:spcPts val="2400"/>
              </a:lnSpc>
              <a:spcBef>
                <a:spcPts val="600"/>
              </a:spcBef>
              <a:buClr>
                <a:schemeClr val="accent1"/>
              </a:buClr>
              <a:buSzPct val="75000"/>
              <a:buFont typeface="Wingdings" pitchFamily="2" charset="2"/>
              <a:buChar char="n"/>
              <a:defRPr/>
            </a:pPr>
            <a:r>
              <a:rPr lang="en-US" altLang="zh-CN" sz="1600" b="0" dirty="0">
                <a:solidFill>
                  <a:srgbClr val="0000FF"/>
                </a:solidFill>
                <a:latin typeface="+mn-lt"/>
              </a:rPr>
              <a:t>The climate of California is thus cool, dry and less rain. Desert there. </a:t>
            </a:r>
          </a:p>
        </p:txBody>
      </p:sp>
    </p:spTree>
    <p:extLst>
      <p:ext uri="{BB962C8B-B14F-4D97-AF65-F5344CB8AC3E}">
        <p14:creationId xmlns:p14="http://schemas.microsoft.com/office/powerpoint/2010/main" val="20298835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43000" y="86916"/>
            <a:ext cx="6858000" cy="378619"/>
          </a:xfrm>
        </p:spPr>
        <p:txBody>
          <a:bodyPr/>
          <a:lstStyle/>
          <a:p>
            <a:r>
              <a:rPr lang="en-US" altLang="zh-CN" sz="1800"/>
              <a:t>N. Pacific Upper Ocean Circulation (Tomczak and Godfrey)</a:t>
            </a:r>
          </a:p>
        </p:txBody>
      </p:sp>
      <p:pic>
        <p:nvPicPr>
          <p:cNvPr id="27651" name="Picture 3"/>
          <p:cNvPicPr>
            <a:picLocks noChangeAspect="1" noChangeArrowheads="1"/>
          </p:cNvPicPr>
          <p:nvPr/>
        </p:nvPicPr>
        <p:blipFill>
          <a:blip r:embed="rId3" cstate="print"/>
          <a:srcRect/>
          <a:stretch>
            <a:fillRect/>
          </a:stretch>
        </p:blipFill>
        <p:spPr bwMode="auto">
          <a:xfrm>
            <a:off x="1946673" y="864000"/>
            <a:ext cx="5239940" cy="3248025"/>
          </a:xfrm>
          <a:prstGeom prst="rect">
            <a:avLst/>
          </a:prstGeom>
          <a:noFill/>
          <a:ln w="9525" algn="ctr">
            <a:noFill/>
            <a:miter lim="800000"/>
            <a:headEnd/>
            <a:tailEnd/>
          </a:ln>
        </p:spPr>
      </p:pic>
      <p:grpSp>
        <p:nvGrpSpPr>
          <p:cNvPr id="2" name="Group 4"/>
          <p:cNvGrpSpPr>
            <a:grpSpLocks/>
          </p:cNvGrpSpPr>
          <p:nvPr/>
        </p:nvGrpSpPr>
        <p:grpSpPr bwMode="auto">
          <a:xfrm>
            <a:off x="3543301" y="2580085"/>
            <a:ext cx="1403747" cy="432197"/>
            <a:chOff x="2699" y="3475"/>
            <a:chExt cx="1179" cy="318"/>
          </a:xfrm>
        </p:grpSpPr>
        <p:sp>
          <p:nvSpPr>
            <p:cNvPr id="27657" name="AutoShape 5"/>
            <p:cNvSpPr>
              <a:spLocks noChangeArrowheads="1"/>
            </p:cNvSpPr>
            <p:nvPr/>
          </p:nvSpPr>
          <p:spPr bwMode="auto">
            <a:xfrm>
              <a:off x="2699" y="3475"/>
              <a:ext cx="181" cy="318"/>
            </a:xfrm>
            <a:prstGeom prst="downArrow">
              <a:avLst>
                <a:gd name="adj1" fmla="val 50000"/>
                <a:gd name="adj2" fmla="val 43923"/>
              </a:avLst>
            </a:prstGeom>
            <a:solidFill>
              <a:srgbClr val="FF6600">
                <a:alpha val="39999"/>
              </a:srgbClr>
            </a:solidFill>
            <a:ln w="9525" algn="ctr">
              <a:noFill/>
              <a:miter lim="800000"/>
              <a:headEnd/>
              <a:tailEnd/>
            </a:ln>
          </p:spPr>
          <p:txBody>
            <a:bodyPr wrap="none" anchor="ctr"/>
            <a:lstStyle/>
            <a:p>
              <a:endParaRPr lang="zh-CN" altLang="en-US"/>
            </a:p>
          </p:txBody>
        </p:sp>
        <p:sp>
          <p:nvSpPr>
            <p:cNvPr id="27658" name="AutoShape 6"/>
            <p:cNvSpPr>
              <a:spLocks noChangeArrowheads="1"/>
            </p:cNvSpPr>
            <p:nvPr/>
          </p:nvSpPr>
          <p:spPr bwMode="auto">
            <a:xfrm>
              <a:off x="3198" y="3475"/>
              <a:ext cx="181" cy="318"/>
            </a:xfrm>
            <a:prstGeom prst="downArrow">
              <a:avLst>
                <a:gd name="adj1" fmla="val 50000"/>
                <a:gd name="adj2" fmla="val 43923"/>
              </a:avLst>
            </a:prstGeom>
            <a:solidFill>
              <a:srgbClr val="FF6600">
                <a:alpha val="39999"/>
              </a:srgbClr>
            </a:solidFill>
            <a:ln w="9525" algn="ctr">
              <a:noFill/>
              <a:miter lim="800000"/>
              <a:headEnd/>
              <a:tailEnd/>
            </a:ln>
          </p:spPr>
          <p:txBody>
            <a:bodyPr wrap="none" anchor="ctr"/>
            <a:lstStyle/>
            <a:p>
              <a:endParaRPr lang="zh-CN" altLang="en-US"/>
            </a:p>
          </p:txBody>
        </p:sp>
        <p:sp>
          <p:nvSpPr>
            <p:cNvPr id="27659" name="AutoShape 7"/>
            <p:cNvSpPr>
              <a:spLocks noChangeArrowheads="1"/>
            </p:cNvSpPr>
            <p:nvPr/>
          </p:nvSpPr>
          <p:spPr bwMode="auto">
            <a:xfrm>
              <a:off x="3697" y="3475"/>
              <a:ext cx="181" cy="318"/>
            </a:xfrm>
            <a:prstGeom prst="downArrow">
              <a:avLst>
                <a:gd name="adj1" fmla="val 50000"/>
                <a:gd name="adj2" fmla="val 43923"/>
              </a:avLst>
            </a:prstGeom>
            <a:solidFill>
              <a:srgbClr val="FF6600">
                <a:alpha val="39999"/>
              </a:srgbClr>
            </a:solidFill>
            <a:ln w="9525" algn="ctr">
              <a:noFill/>
              <a:miter lim="800000"/>
              <a:headEnd/>
              <a:tailEnd/>
            </a:ln>
          </p:spPr>
          <p:txBody>
            <a:bodyPr wrap="none" anchor="ctr"/>
            <a:lstStyle/>
            <a:p>
              <a:endParaRPr lang="zh-CN" altLang="en-US"/>
            </a:p>
          </p:txBody>
        </p:sp>
      </p:grpSp>
      <p:grpSp>
        <p:nvGrpSpPr>
          <p:cNvPr id="3" name="Group 8"/>
          <p:cNvGrpSpPr>
            <a:grpSpLocks/>
          </p:cNvGrpSpPr>
          <p:nvPr/>
        </p:nvGrpSpPr>
        <p:grpSpPr bwMode="auto">
          <a:xfrm rot="10800000">
            <a:off x="3620691" y="1824038"/>
            <a:ext cx="1241822" cy="216694"/>
            <a:chOff x="2699" y="3475"/>
            <a:chExt cx="1179" cy="318"/>
          </a:xfrm>
        </p:grpSpPr>
        <p:sp>
          <p:nvSpPr>
            <p:cNvPr id="27654" name="AutoShape 9"/>
            <p:cNvSpPr>
              <a:spLocks noChangeArrowheads="1"/>
            </p:cNvSpPr>
            <p:nvPr/>
          </p:nvSpPr>
          <p:spPr bwMode="auto">
            <a:xfrm>
              <a:off x="2699" y="3475"/>
              <a:ext cx="181" cy="318"/>
            </a:xfrm>
            <a:prstGeom prst="downArrow">
              <a:avLst>
                <a:gd name="adj1" fmla="val 50000"/>
                <a:gd name="adj2" fmla="val 43923"/>
              </a:avLst>
            </a:prstGeom>
            <a:solidFill>
              <a:srgbClr val="00FF00"/>
            </a:solidFill>
            <a:ln w="9525" algn="ctr">
              <a:noFill/>
              <a:miter lim="800000"/>
              <a:headEnd/>
              <a:tailEnd/>
            </a:ln>
          </p:spPr>
          <p:txBody>
            <a:bodyPr wrap="none" anchor="ctr"/>
            <a:lstStyle/>
            <a:p>
              <a:endParaRPr lang="zh-CN" altLang="en-US"/>
            </a:p>
          </p:txBody>
        </p:sp>
        <p:sp>
          <p:nvSpPr>
            <p:cNvPr id="27655" name="AutoShape 10"/>
            <p:cNvSpPr>
              <a:spLocks noChangeArrowheads="1"/>
            </p:cNvSpPr>
            <p:nvPr/>
          </p:nvSpPr>
          <p:spPr bwMode="auto">
            <a:xfrm>
              <a:off x="3198" y="3475"/>
              <a:ext cx="181" cy="318"/>
            </a:xfrm>
            <a:prstGeom prst="downArrow">
              <a:avLst>
                <a:gd name="adj1" fmla="val 50000"/>
                <a:gd name="adj2" fmla="val 43923"/>
              </a:avLst>
            </a:prstGeom>
            <a:solidFill>
              <a:srgbClr val="00FF00"/>
            </a:solidFill>
            <a:ln w="9525" algn="ctr">
              <a:noFill/>
              <a:miter lim="800000"/>
              <a:headEnd/>
              <a:tailEnd/>
            </a:ln>
          </p:spPr>
          <p:txBody>
            <a:bodyPr wrap="none" anchor="ctr"/>
            <a:lstStyle/>
            <a:p>
              <a:endParaRPr lang="zh-CN" altLang="en-US"/>
            </a:p>
          </p:txBody>
        </p:sp>
        <p:sp>
          <p:nvSpPr>
            <p:cNvPr id="27656" name="AutoShape 11"/>
            <p:cNvSpPr>
              <a:spLocks noChangeArrowheads="1"/>
            </p:cNvSpPr>
            <p:nvPr/>
          </p:nvSpPr>
          <p:spPr bwMode="auto">
            <a:xfrm>
              <a:off x="3697" y="3475"/>
              <a:ext cx="181" cy="318"/>
            </a:xfrm>
            <a:prstGeom prst="downArrow">
              <a:avLst>
                <a:gd name="adj1" fmla="val 50000"/>
                <a:gd name="adj2" fmla="val 43923"/>
              </a:avLst>
            </a:prstGeom>
            <a:solidFill>
              <a:srgbClr val="00FF00"/>
            </a:solidFill>
            <a:ln w="9525" algn="ctr">
              <a:noFill/>
              <a:miter lim="800000"/>
              <a:headEnd/>
              <a:tailEnd/>
            </a:ln>
          </p:spPr>
          <p:txBody>
            <a:bodyPr wrap="none" anchor="ctr"/>
            <a:lstStyle/>
            <a:p>
              <a:endParaRPr lang="zh-CN" altLang="en-US"/>
            </a:p>
          </p:txBody>
        </p:sp>
      </p:grpSp>
    </p:spTree>
    <p:extLst>
      <p:ext uri="{BB962C8B-B14F-4D97-AF65-F5344CB8AC3E}">
        <p14:creationId xmlns:p14="http://schemas.microsoft.com/office/powerpoint/2010/main" val="2559011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56160" y="86916"/>
            <a:ext cx="5829300" cy="378619"/>
          </a:xfrm>
        </p:spPr>
        <p:txBody>
          <a:bodyPr/>
          <a:lstStyle/>
          <a:p>
            <a:r>
              <a:rPr lang="en-US" altLang="zh-CN"/>
              <a:t>North Pacific Subpolar Gyre</a:t>
            </a:r>
          </a:p>
        </p:txBody>
      </p:sp>
      <p:sp>
        <p:nvSpPr>
          <p:cNvPr id="36867" name="Text Box 3"/>
          <p:cNvSpPr txBox="1">
            <a:spLocks noChangeArrowheads="1"/>
          </p:cNvSpPr>
          <p:nvPr/>
        </p:nvSpPr>
        <p:spPr bwMode="auto">
          <a:xfrm>
            <a:off x="503999" y="792000"/>
            <a:ext cx="8136000" cy="3120021"/>
          </a:xfrm>
          <a:prstGeom prst="rect">
            <a:avLst/>
          </a:prstGeom>
          <a:noFill/>
          <a:ln w="9525">
            <a:noFill/>
            <a:miter lim="800000"/>
            <a:headEnd/>
            <a:tailEnd/>
          </a:ln>
        </p:spPr>
        <p:txBody>
          <a:bodyPr>
            <a:spAutoFit/>
          </a:bodyPr>
          <a:lstStyle/>
          <a:p>
            <a:pPr marL="264319" indent="-264319" eaLnBrk="0" hangingPunct="0">
              <a:lnSpc>
                <a:spcPts val="2800"/>
              </a:lnSpc>
              <a:spcBef>
                <a:spcPts val="450"/>
              </a:spcBef>
              <a:buClr>
                <a:schemeClr val="accent1"/>
              </a:buClr>
              <a:buSzPct val="75000"/>
              <a:buFont typeface="Wingdings" pitchFamily="2" charset="2"/>
              <a:buChar char="n"/>
              <a:defRPr/>
            </a:pPr>
            <a:r>
              <a:rPr lang="en-US" altLang="zh-CN" b="0" dirty="0">
                <a:solidFill>
                  <a:srgbClr val="C00000"/>
                </a:solidFill>
                <a:latin typeface="+mn-lt"/>
              </a:rPr>
              <a:t>Ekman upwelling</a:t>
            </a:r>
            <a:r>
              <a:rPr lang="en-US" altLang="zh-CN" b="0" dirty="0">
                <a:solidFill>
                  <a:srgbClr val="0000FF"/>
                </a:solidFill>
                <a:latin typeface="+mn-lt"/>
              </a:rPr>
              <a:t>:  northward interior flow, southward western boundary current = </a:t>
            </a:r>
            <a:r>
              <a:rPr lang="en-US" altLang="zh-CN" b="0" dirty="0" err="1">
                <a:solidFill>
                  <a:srgbClr val="C00000"/>
                </a:solidFill>
                <a:latin typeface="+mn-lt"/>
              </a:rPr>
              <a:t>Oyashio</a:t>
            </a:r>
            <a:r>
              <a:rPr lang="en-US" altLang="zh-CN" b="0" dirty="0">
                <a:solidFill>
                  <a:srgbClr val="0000FF"/>
                </a:solidFill>
                <a:latin typeface="+mn-lt"/>
              </a:rPr>
              <a:t> and </a:t>
            </a:r>
            <a:r>
              <a:rPr lang="en-US" altLang="zh-CN" b="0" dirty="0">
                <a:solidFill>
                  <a:srgbClr val="C00000"/>
                </a:solidFill>
                <a:latin typeface="+mn-lt"/>
              </a:rPr>
              <a:t>East Kamchatka </a:t>
            </a:r>
            <a:r>
              <a:rPr lang="en-US" altLang="zh-CN" b="0" dirty="0">
                <a:solidFill>
                  <a:srgbClr val="0000FF"/>
                </a:solidFill>
                <a:latin typeface="+mn-lt"/>
              </a:rPr>
              <a:t>Current</a:t>
            </a:r>
          </a:p>
          <a:p>
            <a:pPr marL="264319" indent="-264319" eaLnBrk="0" hangingPunct="0">
              <a:lnSpc>
                <a:spcPts val="2800"/>
              </a:lnSpc>
              <a:spcBef>
                <a:spcPts val="450"/>
              </a:spcBef>
              <a:buClr>
                <a:schemeClr val="accent1"/>
              </a:buClr>
              <a:buSzPct val="75000"/>
              <a:buFont typeface="Wingdings" pitchFamily="2" charset="2"/>
              <a:buChar char="n"/>
              <a:defRPr/>
            </a:pPr>
            <a:r>
              <a:rPr lang="en-US" altLang="zh-CN" b="0" dirty="0">
                <a:solidFill>
                  <a:srgbClr val="C00000"/>
                </a:solidFill>
                <a:latin typeface="+mn-lt"/>
              </a:rPr>
              <a:t>Subarctic Front </a:t>
            </a:r>
            <a:r>
              <a:rPr lang="en-US" altLang="zh-CN" b="0" dirty="0">
                <a:solidFill>
                  <a:srgbClr val="0000FF"/>
                </a:solidFill>
                <a:latin typeface="+mn-lt"/>
              </a:rPr>
              <a:t>(or “Subpolar Front”): sharp demarcation all across the North Pacific from west to east, marking boundary between the subtropical and subpolar gyres.</a:t>
            </a:r>
          </a:p>
          <a:p>
            <a:pPr marL="264319" indent="-264319" eaLnBrk="0" hangingPunct="0">
              <a:lnSpc>
                <a:spcPts val="2800"/>
              </a:lnSpc>
              <a:spcBef>
                <a:spcPts val="450"/>
              </a:spcBef>
              <a:buClr>
                <a:schemeClr val="accent1"/>
              </a:buClr>
              <a:buSzPct val="75000"/>
              <a:buFont typeface="Wingdings" pitchFamily="2" charset="2"/>
              <a:buChar char="n"/>
              <a:defRPr/>
            </a:pPr>
            <a:r>
              <a:rPr lang="en-US" altLang="zh-CN" b="0" dirty="0">
                <a:solidFill>
                  <a:srgbClr val="0000FF"/>
                </a:solidFill>
                <a:latin typeface="+mn-lt"/>
              </a:rPr>
              <a:t>North of the Subarctic Front, upwelling and </a:t>
            </a:r>
            <a:r>
              <a:rPr lang="en-US" altLang="zh-CN" b="0" dirty="0">
                <a:solidFill>
                  <a:srgbClr val="C00000"/>
                </a:solidFill>
                <a:latin typeface="+mn-lt"/>
              </a:rPr>
              <a:t>nutrient rich </a:t>
            </a:r>
            <a:r>
              <a:rPr lang="en-US" altLang="zh-CN" b="0" dirty="0">
                <a:solidFill>
                  <a:srgbClr val="0000FF"/>
                </a:solidFill>
                <a:latin typeface="+mn-lt"/>
              </a:rPr>
              <a:t>surface waters, productive fisheries</a:t>
            </a:r>
          </a:p>
          <a:p>
            <a:pPr marL="264319" indent="-264319" eaLnBrk="0" hangingPunct="0">
              <a:lnSpc>
                <a:spcPts val="2800"/>
              </a:lnSpc>
              <a:spcBef>
                <a:spcPts val="450"/>
              </a:spcBef>
              <a:buClr>
                <a:schemeClr val="accent1"/>
              </a:buClr>
              <a:buSzPct val="75000"/>
              <a:buFont typeface="Wingdings" pitchFamily="2" charset="2"/>
              <a:buChar char="n"/>
              <a:defRPr/>
            </a:pPr>
            <a:r>
              <a:rPr lang="en-US" altLang="zh-CN" b="0" dirty="0">
                <a:solidFill>
                  <a:srgbClr val="0000FF"/>
                </a:solidFill>
                <a:latin typeface="+mn-lt"/>
              </a:rPr>
              <a:t>South of Subarctic Front, downwelling, </a:t>
            </a:r>
            <a:r>
              <a:rPr lang="en-US" altLang="zh-CN" b="0" dirty="0">
                <a:solidFill>
                  <a:srgbClr val="C00000"/>
                </a:solidFill>
                <a:latin typeface="+mn-lt"/>
              </a:rPr>
              <a:t>nutrient-poor </a:t>
            </a:r>
            <a:r>
              <a:rPr lang="en-US" altLang="zh-CN" b="0" dirty="0">
                <a:solidFill>
                  <a:srgbClr val="0000FF"/>
                </a:solidFill>
                <a:latin typeface="+mn-lt"/>
              </a:rPr>
              <a:t>surface waters.</a:t>
            </a:r>
          </a:p>
        </p:txBody>
      </p:sp>
    </p:spTree>
    <p:extLst>
      <p:ext uri="{BB962C8B-B14F-4D97-AF65-F5344CB8AC3E}">
        <p14:creationId xmlns:p14="http://schemas.microsoft.com/office/powerpoint/2010/main" val="41750276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62853" y="555526"/>
            <a:ext cx="3096344" cy="864096"/>
          </a:xfrm>
        </p:spPr>
        <p:txBody>
          <a:bodyPr/>
          <a:lstStyle/>
          <a:p>
            <a:r>
              <a:rPr lang="en-US" altLang="zh-CN" dirty="0"/>
              <a:t>Vertical Section of Subpolar Gyre</a:t>
            </a:r>
          </a:p>
        </p:txBody>
      </p:sp>
      <p:pic>
        <p:nvPicPr>
          <p:cNvPr id="30723" name="Picture 3"/>
          <p:cNvPicPr>
            <a:picLocks noChangeAspect="1" noChangeArrowheads="1"/>
          </p:cNvPicPr>
          <p:nvPr/>
        </p:nvPicPr>
        <p:blipFill>
          <a:blip r:embed="rId2" cstate="print"/>
          <a:srcRect l="3479" r="1357" b="1926"/>
          <a:stretch>
            <a:fillRect/>
          </a:stretch>
        </p:blipFill>
        <p:spPr bwMode="auto">
          <a:xfrm>
            <a:off x="971600" y="375001"/>
            <a:ext cx="3275936" cy="4393498"/>
          </a:xfrm>
          <a:prstGeom prst="rect">
            <a:avLst/>
          </a:prstGeom>
          <a:noFill/>
          <a:ln w="9525">
            <a:noFill/>
            <a:miter lim="800000"/>
            <a:headEnd/>
            <a:tailEnd/>
          </a:ln>
        </p:spPr>
      </p:pic>
      <p:sp>
        <p:nvSpPr>
          <p:cNvPr id="37892" name="Text Box 4"/>
          <p:cNvSpPr txBox="1">
            <a:spLocks noChangeArrowheads="1"/>
          </p:cNvSpPr>
          <p:nvPr/>
        </p:nvSpPr>
        <p:spPr bwMode="auto">
          <a:xfrm>
            <a:off x="4427984" y="3867894"/>
            <a:ext cx="3960440" cy="461665"/>
          </a:xfrm>
          <a:prstGeom prst="rect">
            <a:avLst/>
          </a:prstGeom>
          <a:noFill/>
          <a:ln w="9525">
            <a:noFill/>
            <a:miter lim="800000"/>
            <a:headEnd/>
            <a:tailEnd/>
          </a:ln>
        </p:spPr>
        <p:txBody>
          <a:bodyPr wrap="square">
            <a:spAutoFit/>
          </a:bodyPr>
          <a:lstStyle/>
          <a:p>
            <a:pPr eaLnBrk="0" hangingPunct="0">
              <a:spcBef>
                <a:spcPct val="50000"/>
              </a:spcBef>
              <a:defRPr/>
            </a:pPr>
            <a:r>
              <a:rPr lang="en-US" altLang="zh-CN" sz="1200" dirty="0">
                <a:solidFill>
                  <a:srgbClr val="0000FF"/>
                </a:solidFill>
                <a:latin typeface="+mn-lt"/>
              </a:rPr>
              <a:t>From WHP Pacific Atlas; </a:t>
            </a:r>
            <a:r>
              <a:rPr lang="en-US" altLang="zh-CN" sz="1200" dirty="0">
                <a:solidFill>
                  <a:srgbClr val="0000FF"/>
                </a:solidFill>
                <a:latin typeface="+mn-lt"/>
                <a:hlinkClick r:id="rId3"/>
              </a:rPr>
              <a:t>http://www-pord.ucsd.edu/whp_atlas/pacific_index.html</a:t>
            </a:r>
            <a:r>
              <a:rPr lang="en-US" altLang="zh-CN" sz="1200" dirty="0">
                <a:solidFill>
                  <a:srgbClr val="0000FF"/>
                </a:solidFill>
                <a:latin typeface="+mn-lt"/>
              </a:rPr>
              <a:t> </a:t>
            </a:r>
            <a:endParaRPr lang="en-US" altLang="zh-CN" dirty="0">
              <a:solidFill>
                <a:srgbClr val="0000FF"/>
              </a:solidFill>
              <a:latin typeface="+mn-lt"/>
            </a:endParaRPr>
          </a:p>
        </p:txBody>
      </p:sp>
    </p:spTree>
    <p:extLst>
      <p:ext uri="{BB962C8B-B14F-4D97-AF65-F5344CB8AC3E}">
        <p14:creationId xmlns:p14="http://schemas.microsoft.com/office/powerpoint/2010/main" val="26322042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0" y="141685"/>
            <a:ext cx="6172200" cy="270272"/>
          </a:xfrm>
        </p:spPr>
        <p:txBody>
          <a:bodyPr/>
          <a:lstStyle/>
          <a:p>
            <a:r>
              <a:rPr lang="en-US" altLang="zh-CN"/>
              <a:t>Questions (Due in 2-week)</a:t>
            </a:r>
          </a:p>
        </p:txBody>
      </p:sp>
      <p:sp>
        <p:nvSpPr>
          <p:cNvPr id="31747" name="Rectangle 3"/>
          <p:cNvSpPr>
            <a:spLocks noGrp="1" noChangeArrowheads="1"/>
          </p:cNvSpPr>
          <p:nvPr>
            <p:ph type="body" idx="1"/>
          </p:nvPr>
        </p:nvSpPr>
        <p:spPr>
          <a:xfrm>
            <a:off x="504000" y="792000"/>
            <a:ext cx="8136000" cy="3659981"/>
          </a:xfrm>
        </p:spPr>
        <p:txBody>
          <a:bodyPr/>
          <a:lstStyle/>
          <a:p>
            <a:pPr marL="371475" indent="-371475">
              <a:lnSpc>
                <a:spcPct val="90000"/>
              </a:lnSpc>
              <a:spcBef>
                <a:spcPts val="450"/>
              </a:spcBef>
              <a:buClrTx/>
              <a:buSzPct val="100000"/>
              <a:buFont typeface="Wingdings" pitchFamily="2" charset="2"/>
              <a:buAutoNum type="arabicPeriod"/>
            </a:pPr>
            <a:r>
              <a:rPr lang="en-US" altLang="zh-CN" sz="1500" dirty="0"/>
              <a:t>Name the major surface currents north of about 15</a:t>
            </a:r>
            <a:r>
              <a:rPr lang="en-US" altLang="zh-CN" sz="1500" dirty="0">
                <a:sym typeface="Symbol" pitchFamily="18" charset="2"/>
              </a:rPr>
              <a:t></a:t>
            </a:r>
            <a:r>
              <a:rPr lang="en-US" altLang="zh-CN" sz="1500" dirty="0"/>
              <a:t>N in the Pacific. </a:t>
            </a:r>
          </a:p>
          <a:p>
            <a:pPr marL="371475" indent="-371475">
              <a:lnSpc>
                <a:spcPct val="90000"/>
              </a:lnSpc>
              <a:spcBef>
                <a:spcPts val="450"/>
              </a:spcBef>
              <a:buClrTx/>
              <a:buSzPct val="100000"/>
              <a:buFont typeface="Wingdings" pitchFamily="2" charset="2"/>
              <a:buAutoNum type="arabicPeriod"/>
            </a:pPr>
            <a:r>
              <a:rPr lang="en-US" altLang="zh-CN" sz="1500" dirty="0"/>
              <a:t>What drives the large gyres of the North Pacific? Describe the dynamic topography distribution that is associated with the gyres. Describe the vertical structure of the subtropical gyre. (What happens to its structure with depth?) </a:t>
            </a:r>
          </a:p>
          <a:p>
            <a:pPr marL="371475" indent="-371475">
              <a:lnSpc>
                <a:spcPct val="90000"/>
              </a:lnSpc>
              <a:spcBef>
                <a:spcPts val="450"/>
              </a:spcBef>
              <a:buClrTx/>
              <a:buSzPct val="100000"/>
              <a:buFont typeface="Wingdings" pitchFamily="2" charset="2"/>
              <a:buAutoNum type="arabicPeriod"/>
            </a:pPr>
            <a:r>
              <a:rPr lang="en-US" altLang="zh-CN" sz="1500" dirty="0"/>
              <a:t>Where is the Kuroshio? Where does it become the Kuroshio Extension? How deep does the Kuroshio Extension reach? What is the circulation just to the south of the Kuroshio Extension? Does the Kuroshio Extension transport vary with longitude? </a:t>
            </a:r>
          </a:p>
          <a:p>
            <a:pPr marL="371475" indent="-371475">
              <a:lnSpc>
                <a:spcPct val="90000"/>
              </a:lnSpc>
              <a:spcBef>
                <a:spcPts val="450"/>
              </a:spcBef>
              <a:buClrTx/>
              <a:buSzPct val="100000"/>
              <a:buFont typeface="Wingdings" pitchFamily="2" charset="2"/>
              <a:buAutoNum type="arabicPeriod"/>
            </a:pPr>
            <a:r>
              <a:rPr lang="en-US" altLang="zh-CN" sz="1500" dirty="0"/>
              <a:t>What is the surface structure that separates waters of the subtropical and subpolar gyres? What is its importance for fisheries?</a:t>
            </a:r>
          </a:p>
          <a:p>
            <a:pPr marL="371475" indent="-371475">
              <a:lnSpc>
                <a:spcPct val="90000"/>
              </a:lnSpc>
              <a:spcBef>
                <a:spcPts val="450"/>
              </a:spcBef>
              <a:buClrTx/>
              <a:buSzPct val="100000"/>
              <a:buFont typeface="Wingdings" pitchFamily="2" charset="2"/>
              <a:buAutoNum type="arabicPeriod"/>
            </a:pPr>
            <a:r>
              <a:rPr lang="en-US" altLang="zh-CN" sz="1500" dirty="0"/>
              <a:t>How does water get from the surface to below the surface in the subtropical gyre? (What is subduction?)</a:t>
            </a:r>
          </a:p>
        </p:txBody>
      </p:sp>
    </p:spTree>
    <p:extLst>
      <p:ext uri="{BB962C8B-B14F-4D97-AF65-F5344CB8AC3E}">
        <p14:creationId xmlns:p14="http://schemas.microsoft.com/office/powerpoint/2010/main" val="38144038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141685"/>
            <a:ext cx="6172200" cy="270272"/>
          </a:xfrm>
        </p:spPr>
        <p:txBody>
          <a:bodyPr/>
          <a:lstStyle/>
          <a:p>
            <a:r>
              <a:rPr lang="en-US" altLang="zh-CN"/>
              <a:t>Calculations</a:t>
            </a:r>
            <a:endParaRPr lang="zh-CN" altLang="en-US"/>
          </a:p>
        </p:txBody>
      </p:sp>
      <p:sp>
        <p:nvSpPr>
          <p:cNvPr id="32771" name="Rectangle 3"/>
          <p:cNvSpPr>
            <a:spLocks noGrp="1" noChangeArrowheads="1"/>
          </p:cNvSpPr>
          <p:nvPr>
            <p:ph type="body" idx="1"/>
          </p:nvPr>
        </p:nvSpPr>
        <p:spPr>
          <a:xfrm>
            <a:off x="504000" y="792000"/>
            <a:ext cx="8136000" cy="3394472"/>
          </a:xfrm>
        </p:spPr>
        <p:txBody>
          <a:bodyPr/>
          <a:lstStyle/>
          <a:p>
            <a:pPr marL="371475" indent="-371475">
              <a:spcBef>
                <a:spcPts val="450"/>
              </a:spcBef>
              <a:buClrTx/>
              <a:buSzPct val="100000"/>
              <a:buFont typeface="Wingdings" pitchFamily="2" charset="2"/>
              <a:buAutoNum type="arabicPeriod"/>
            </a:pPr>
            <a:r>
              <a:rPr lang="en-US" altLang="zh-CN" sz="1500" dirty="0"/>
              <a:t>If the California Current velocity is 10 cm/sec over a depth of 200 m, with a width of 100 km, what is its approximate transport? </a:t>
            </a:r>
          </a:p>
          <a:p>
            <a:pPr marL="371475" indent="-371475">
              <a:spcBef>
                <a:spcPts val="450"/>
              </a:spcBef>
              <a:buClrTx/>
              <a:buSzPct val="100000"/>
              <a:buFont typeface="Wingdings" pitchFamily="2" charset="2"/>
              <a:buAutoNum type="arabicPeriod"/>
            </a:pPr>
            <a:r>
              <a:rPr lang="en-US" altLang="zh-CN" sz="1500" dirty="0"/>
              <a:t>Calculate the approximate heat transport associated with the shallow part of the Kuroshio and its return flow. Assume that 50 Sv flows northward in the Kuroshio at 22</a:t>
            </a:r>
            <a:r>
              <a:rPr lang="en-US" altLang="zh-CN" sz="1500" dirty="0">
                <a:sym typeface="Symbol" pitchFamily="18" charset="2"/>
              </a:rPr>
              <a:t></a:t>
            </a:r>
            <a:r>
              <a:rPr lang="en-US" altLang="zh-CN" sz="1500" dirty="0"/>
              <a:t>C, and returns southward in the interior at 18</a:t>
            </a:r>
            <a:r>
              <a:rPr lang="en-US" altLang="zh-CN" sz="1500" dirty="0">
                <a:sym typeface="Symbol" pitchFamily="18" charset="2"/>
              </a:rPr>
              <a:t></a:t>
            </a:r>
            <a:r>
              <a:rPr lang="en-US" altLang="zh-CN" sz="1500" dirty="0"/>
              <a:t>C. Use a density of 1025 kg/m</a:t>
            </a:r>
            <a:r>
              <a:rPr lang="en-US" altLang="zh-CN" sz="1500" baseline="30000" dirty="0"/>
              <a:t>3</a:t>
            </a:r>
            <a:r>
              <a:rPr lang="en-US" altLang="zh-CN" sz="1500" dirty="0"/>
              <a:t> and a specific heat of 3850 J/(</a:t>
            </a:r>
            <a:r>
              <a:rPr lang="en-US" altLang="zh-CN" sz="1500" dirty="0" err="1"/>
              <a:t>kg</a:t>
            </a:r>
            <a:r>
              <a:rPr lang="en-US" altLang="zh-CN" sz="1500" dirty="0" err="1">
                <a:sym typeface="Symbol" pitchFamily="18" charset="2"/>
              </a:rPr>
              <a:t></a:t>
            </a:r>
            <a:r>
              <a:rPr lang="en-US" altLang="zh-CN" sz="1500" dirty="0" err="1"/>
              <a:t>C</a:t>
            </a:r>
            <a:r>
              <a:rPr lang="en-US" altLang="zh-CN" sz="1500" dirty="0"/>
              <a:t>). </a:t>
            </a:r>
            <a:endParaRPr lang="zh-CN" altLang="en-US" sz="1500" dirty="0"/>
          </a:p>
        </p:txBody>
      </p:sp>
    </p:spTree>
    <p:extLst>
      <p:ext uri="{BB962C8B-B14F-4D97-AF65-F5344CB8AC3E}">
        <p14:creationId xmlns:p14="http://schemas.microsoft.com/office/powerpoint/2010/main" val="30365831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03735" y="86916"/>
            <a:ext cx="6536531" cy="647700"/>
          </a:xfrm>
        </p:spPr>
        <p:txBody>
          <a:bodyPr/>
          <a:lstStyle/>
          <a:p>
            <a:r>
              <a:rPr lang="en-US" altLang="zh-CN" sz="1800" dirty="0"/>
              <a:t>How does Ekman transport drive underlying circulation?  </a:t>
            </a:r>
            <a:br>
              <a:rPr lang="en-US" altLang="zh-CN" sz="1800" dirty="0"/>
            </a:br>
            <a:r>
              <a:rPr lang="en-US" altLang="zh-CN" sz="1800" dirty="0"/>
              <a:t>Step 1: Ekman convergence or divergence</a:t>
            </a:r>
          </a:p>
        </p:txBody>
      </p:sp>
      <p:pic>
        <p:nvPicPr>
          <p:cNvPr id="6147" name="Picture 3"/>
          <p:cNvPicPr>
            <a:picLocks noChangeAspect="1" noChangeArrowheads="1"/>
          </p:cNvPicPr>
          <p:nvPr/>
        </p:nvPicPr>
        <p:blipFill>
          <a:blip r:embed="rId2" cstate="print"/>
          <a:srcRect/>
          <a:stretch>
            <a:fillRect/>
          </a:stretch>
        </p:blipFill>
        <p:spPr bwMode="auto">
          <a:xfrm rot="-6799">
            <a:off x="2210991" y="936000"/>
            <a:ext cx="4722019" cy="3359944"/>
          </a:xfrm>
          <a:prstGeom prst="rect">
            <a:avLst/>
          </a:prstGeom>
          <a:noFill/>
          <a:ln w="9525">
            <a:noFill/>
            <a:miter lim="800000"/>
            <a:headEnd/>
            <a:tailEnd/>
          </a:ln>
        </p:spPr>
      </p:pic>
      <p:sp>
        <p:nvSpPr>
          <p:cNvPr id="16388" name="Text Box 4"/>
          <p:cNvSpPr txBox="1">
            <a:spLocks noChangeArrowheads="1"/>
          </p:cNvSpPr>
          <p:nvPr/>
        </p:nvSpPr>
        <p:spPr bwMode="auto">
          <a:xfrm>
            <a:off x="1980010" y="4371976"/>
            <a:ext cx="5270897" cy="276999"/>
          </a:xfrm>
          <a:prstGeom prst="rect">
            <a:avLst/>
          </a:prstGeom>
          <a:noFill/>
          <a:ln w="9525">
            <a:noFill/>
            <a:miter lim="800000"/>
            <a:headEnd/>
            <a:tailEnd/>
          </a:ln>
        </p:spPr>
        <p:txBody>
          <a:bodyPr>
            <a:spAutoFit/>
          </a:bodyPr>
          <a:lstStyle/>
          <a:p>
            <a:pPr algn="ctr" eaLnBrk="0" hangingPunct="0">
              <a:spcBef>
                <a:spcPct val="50000"/>
              </a:spcBef>
              <a:defRPr/>
            </a:pPr>
            <a:r>
              <a:rPr lang="en-US" altLang="zh-CN" sz="1200" b="0" dirty="0" err="1">
                <a:latin typeface="+mn-lt"/>
              </a:rPr>
              <a:t>Tomczak</a:t>
            </a:r>
            <a:r>
              <a:rPr lang="en-US" altLang="zh-CN" sz="1200" b="0" dirty="0">
                <a:latin typeface="+mn-lt"/>
              </a:rPr>
              <a:t> and Godfrey text (2003)</a:t>
            </a:r>
          </a:p>
        </p:txBody>
      </p:sp>
    </p:spTree>
    <p:extLst>
      <p:ext uri="{BB962C8B-B14F-4D97-AF65-F5344CB8AC3E}">
        <p14:creationId xmlns:p14="http://schemas.microsoft.com/office/powerpoint/2010/main" val="11910027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03735" y="141685"/>
            <a:ext cx="6536531" cy="594122"/>
          </a:xfrm>
        </p:spPr>
        <p:txBody>
          <a:bodyPr/>
          <a:lstStyle/>
          <a:p>
            <a:r>
              <a:rPr lang="en-US" altLang="zh-CN" sz="1800" dirty="0"/>
              <a:t>How does Ekman transport drive underlying circulation?</a:t>
            </a:r>
            <a:br>
              <a:rPr lang="en-US" altLang="zh-CN" sz="1800" dirty="0"/>
            </a:br>
            <a:r>
              <a:rPr lang="en-US" altLang="zh-CN" sz="1800" dirty="0"/>
              <a:t>Step 2: Potential vorticity and Sverdrup transport</a:t>
            </a:r>
          </a:p>
        </p:txBody>
      </p:sp>
      <mc:AlternateContent xmlns:mc="http://schemas.openxmlformats.org/markup-compatibility/2006" xmlns:a14="http://schemas.microsoft.com/office/drawing/2010/main">
        <mc:Choice Requires="a14">
          <p:sp>
            <p:nvSpPr>
              <p:cNvPr id="17411" name="Text Box 3"/>
              <p:cNvSpPr txBox="1">
                <a:spLocks noChangeArrowheads="1"/>
              </p:cNvSpPr>
              <p:nvPr/>
            </p:nvSpPr>
            <p:spPr bwMode="auto">
              <a:xfrm>
                <a:off x="611560" y="1008000"/>
                <a:ext cx="7992888" cy="2539157"/>
              </a:xfrm>
              <a:prstGeom prst="rect">
                <a:avLst/>
              </a:prstGeom>
              <a:noFill/>
              <a:ln w="9525">
                <a:noFill/>
                <a:miter lim="800000"/>
                <a:headEnd/>
                <a:tailEnd/>
              </a:ln>
            </p:spPr>
            <p:txBody>
              <a:bodyPr wrap="square">
                <a:spAutoFit/>
              </a:bodyPr>
              <a:lstStyle/>
              <a:p>
                <a:pPr eaLnBrk="0" hangingPunct="0">
                  <a:spcBef>
                    <a:spcPct val="40000"/>
                  </a:spcBef>
                  <a:defRPr/>
                </a:pPr>
                <a:r>
                  <a:rPr lang="en-US" altLang="zh-CN" b="0" dirty="0">
                    <a:solidFill>
                      <a:srgbClr val="0000FF"/>
                    </a:solidFill>
                    <a:latin typeface="+mn-lt"/>
                  </a:rPr>
                  <a:t>REVIEW</a:t>
                </a:r>
              </a:p>
              <a:p>
                <a:pPr lvl="1" eaLnBrk="0" hangingPunct="0">
                  <a:spcBef>
                    <a:spcPct val="40000"/>
                  </a:spcBef>
                  <a:defRPr/>
                </a:pPr>
                <a:r>
                  <a:rPr lang="en-US" altLang="zh-CN" b="0" dirty="0">
                    <a:solidFill>
                      <a:srgbClr val="FF0000"/>
                    </a:solidFill>
                    <a:latin typeface="+mn-lt"/>
                  </a:rPr>
                  <a:t>Vorticity</a:t>
                </a:r>
                <a:r>
                  <a:rPr lang="en-US" altLang="zh-CN" b="0" dirty="0">
                    <a:solidFill>
                      <a:srgbClr val="0000FF"/>
                    </a:solidFill>
                    <a:latin typeface="+mn-lt"/>
                  </a:rPr>
                  <a:t>:  rate of “spin”</a:t>
                </a:r>
              </a:p>
              <a:p>
                <a:pPr lvl="1" eaLnBrk="0" hangingPunct="0">
                  <a:spcBef>
                    <a:spcPct val="40000"/>
                  </a:spcBef>
                  <a:defRPr/>
                </a:pPr>
                <a:r>
                  <a:rPr lang="en-US" altLang="zh-CN" b="0" dirty="0">
                    <a:solidFill>
                      <a:srgbClr val="FF0000"/>
                    </a:solidFill>
                    <a:latin typeface="+mn-lt"/>
                  </a:rPr>
                  <a:t>Potential vorticity</a:t>
                </a:r>
                <a:r>
                  <a:rPr lang="en-US" altLang="zh-CN" b="0" dirty="0">
                    <a:latin typeface="+mn-lt"/>
                  </a:rPr>
                  <a:t>: </a:t>
                </a:r>
                <a:r>
                  <a:rPr lang="en-US" altLang="zh-CN" b="0" dirty="0">
                    <a:solidFill>
                      <a:srgbClr val="0000FF"/>
                    </a:solidFill>
                    <a:latin typeface="+mn-lt"/>
                  </a:rPr>
                  <a:t>depends on height of water column and rate of spin.  Rate of spin depends on both local spin (non-zero curl of velocity) and earth rotation.</a:t>
                </a:r>
              </a:p>
              <a:p>
                <a:pPr lvl="1" eaLnBrk="0" hangingPunct="0">
                  <a:spcBef>
                    <a:spcPct val="40000"/>
                  </a:spcBef>
                  <a:defRPr/>
                </a:pPr>
                <a:r>
                  <a:rPr lang="en-US" altLang="zh-CN" b="0" dirty="0">
                    <a:latin typeface="+mn-lt"/>
                  </a:rPr>
                  <a:t>			</a:t>
                </a:r>
                <a:r>
                  <a:rPr lang="en-US" altLang="zh-CN" sz="2100" b="0" dirty="0">
                    <a:solidFill>
                      <a:srgbClr val="FF0000"/>
                    </a:solidFill>
                    <a:latin typeface="+mn-lt"/>
                    <a:sym typeface="Symbol" pitchFamily="18" charset="2"/>
                  </a:rPr>
                  <a:t> </a:t>
                </a:r>
                <a14:m>
                  <m:oMath xmlns:m="http://schemas.openxmlformats.org/officeDocument/2006/math">
                    <m:r>
                      <a:rPr lang="en-US" altLang="zh-CN" sz="2100" b="0" i="1" smtClean="0">
                        <a:solidFill>
                          <a:srgbClr val="FF0000"/>
                        </a:solidFill>
                        <a:latin typeface="Cambria Math" panose="02040503050406030204" pitchFamily="18" charset="0"/>
                        <a:sym typeface="Symbol" pitchFamily="18" charset="2"/>
                      </a:rPr>
                      <m:t>𝑄</m:t>
                    </m:r>
                    <m:r>
                      <a:rPr lang="en-US" altLang="zh-CN" sz="2100" b="0" i="1" smtClean="0">
                        <a:solidFill>
                          <a:srgbClr val="FF0000"/>
                        </a:solidFill>
                        <a:latin typeface="Cambria Math" panose="02040503050406030204" pitchFamily="18" charset="0"/>
                        <a:sym typeface="Symbol" pitchFamily="18" charset="2"/>
                      </a:rPr>
                      <m:t>=(</m:t>
                    </m:r>
                    <m:r>
                      <a:rPr lang="en-US" altLang="zh-CN" sz="2100" b="0" i="1" smtClean="0">
                        <a:solidFill>
                          <a:srgbClr val="FF0000"/>
                        </a:solidFill>
                        <a:latin typeface="Cambria Math" panose="02040503050406030204" pitchFamily="18" charset="0"/>
                        <a:sym typeface="Symbol" pitchFamily="18" charset="2"/>
                      </a:rPr>
                      <m:t>𝑓</m:t>
                    </m:r>
                    <m:r>
                      <a:rPr lang="en-US" altLang="zh-CN" sz="2100" b="0" i="1" smtClean="0">
                        <a:solidFill>
                          <a:srgbClr val="FF0000"/>
                        </a:solidFill>
                        <a:latin typeface="Cambria Math" panose="02040503050406030204" pitchFamily="18" charset="0"/>
                        <a:sym typeface="Symbol" pitchFamily="18" charset="2"/>
                      </a:rPr>
                      <m:t>+</m:t>
                    </m:r>
                    <m:r>
                      <a:rPr lang="zh-CN" altLang="en-US" sz="2100" b="0" i="1" smtClean="0">
                        <a:solidFill>
                          <a:srgbClr val="FF0000"/>
                        </a:solidFill>
                        <a:latin typeface="Cambria Math" panose="02040503050406030204" pitchFamily="18" charset="0"/>
                        <a:sym typeface="Symbol" pitchFamily="18" charset="2"/>
                      </a:rPr>
                      <m:t>𝜁</m:t>
                    </m:r>
                    <m:r>
                      <a:rPr lang="en-US" altLang="zh-CN" sz="2100" b="0" i="1" smtClean="0">
                        <a:solidFill>
                          <a:srgbClr val="FF0000"/>
                        </a:solidFill>
                        <a:latin typeface="Cambria Math" panose="02040503050406030204" pitchFamily="18" charset="0"/>
                        <a:sym typeface="Symbol" pitchFamily="18" charset="2"/>
                      </a:rPr>
                      <m:t>)/</m:t>
                    </m:r>
                    <m:r>
                      <a:rPr lang="en-US" altLang="zh-CN" sz="2100" b="0" i="1" smtClean="0">
                        <a:solidFill>
                          <a:srgbClr val="FF0000"/>
                        </a:solidFill>
                        <a:latin typeface="Cambria Math" panose="02040503050406030204" pitchFamily="18" charset="0"/>
                        <a:sym typeface="Symbol" pitchFamily="18" charset="2"/>
                      </a:rPr>
                      <m:t>𝐻</m:t>
                    </m:r>
                  </m:oMath>
                </a14:m>
                <a:r>
                  <a:rPr lang="en-US" altLang="zh-CN" b="0" dirty="0">
                    <a:latin typeface="+mn-lt"/>
                    <a:sym typeface="Symbol" pitchFamily="18" charset="2"/>
                  </a:rPr>
                  <a:t> </a:t>
                </a:r>
              </a:p>
              <a:p>
                <a:pPr lvl="1" eaLnBrk="0" hangingPunct="0">
                  <a:spcBef>
                    <a:spcPct val="40000"/>
                  </a:spcBef>
                  <a:defRPr/>
                </a:pPr>
                <a:r>
                  <a:rPr lang="en-US" altLang="zh-CN" b="0" dirty="0">
                    <a:solidFill>
                      <a:srgbClr val="0000FF"/>
                    </a:solidFill>
                    <a:latin typeface="+mn-lt"/>
                    <a:sym typeface="Symbol" pitchFamily="18" charset="2"/>
                  </a:rPr>
                  <a:t>where </a:t>
                </a:r>
                <a:r>
                  <a:rPr lang="en-US" altLang="zh-CN" b="0" dirty="0">
                    <a:solidFill>
                      <a:srgbClr val="FF0000"/>
                    </a:solidFill>
                    <a:latin typeface="+mn-lt"/>
                    <a:sym typeface="Symbol" pitchFamily="18" charset="2"/>
                  </a:rPr>
                  <a:t>f</a:t>
                </a:r>
                <a:r>
                  <a:rPr lang="en-US" altLang="zh-CN" b="0" dirty="0">
                    <a:solidFill>
                      <a:srgbClr val="0000FF"/>
                    </a:solidFill>
                    <a:latin typeface="+mn-lt"/>
                    <a:sym typeface="Symbol" pitchFamily="18" charset="2"/>
                  </a:rPr>
                  <a:t> is Coriolis, </a:t>
                </a:r>
                <a:r>
                  <a:rPr lang="en-US" altLang="zh-CN" b="0" dirty="0">
                    <a:solidFill>
                      <a:srgbClr val="FF0000"/>
                    </a:solidFill>
                    <a:latin typeface="+mn-lt"/>
                    <a:sym typeface="Symbol" pitchFamily="18" charset="2"/>
                  </a:rPr>
                  <a:t></a:t>
                </a:r>
                <a:r>
                  <a:rPr lang="en-US" altLang="zh-CN" b="0" dirty="0">
                    <a:solidFill>
                      <a:srgbClr val="0000FF"/>
                    </a:solidFill>
                    <a:latin typeface="+mn-lt"/>
                    <a:sym typeface="Symbol" pitchFamily="18" charset="2"/>
                  </a:rPr>
                  <a:t> is relative vorticity and H is water column “height”</a:t>
                </a:r>
                <a:endParaRPr lang="en-US" altLang="zh-CN" b="0" dirty="0">
                  <a:solidFill>
                    <a:srgbClr val="0000FF"/>
                  </a:solidFill>
                  <a:latin typeface="+mn-lt"/>
                </a:endParaRPr>
              </a:p>
            </p:txBody>
          </p:sp>
        </mc:Choice>
        <mc:Fallback xmlns="">
          <p:sp>
            <p:nvSpPr>
              <p:cNvPr id="17411" name="Text Box 3"/>
              <p:cNvSpPr txBox="1">
                <a:spLocks noRot="1" noChangeAspect="1" noMove="1" noResize="1" noEditPoints="1" noAdjustHandles="1" noChangeArrowheads="1" noChangeShapeType="1" noTextEdit="1"/>
              </p:cNvSpPr>
              <p:nvPr/>
            </p:nvSpPr>
            <p:spPr bwMode="auto">
              <a:xfrm>
                <a:off x="611560" y="1008000"/>
                <a:ext cx="7992888" cy="2539157"/>
              </a:xfrm>
              <a:prstGeom prst="rect">
                <a:avLst/>
              </a:prstGeom>
              <a:blipFill>
                <a:blip r:embed="rId2"/>
                <a:stretch>
                  <a:fillRect l="-610" t="-1439" r="-992" b="-2638"/>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28869741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57313" y="141685"/>
            <a:ext cx="6429375" cy="594122"/>
          </a:xfrm>
        </p:spPr>
        <p:txBody>
          <a:bodyPr/>
          <a:lstStyle/>
          <a:p>
            <a:r>
              <a:rPr lang="en-US" altLang="zh-CN" sz="1800"/>
              <a:t>How does Ekman transport drive underlying circulation?</a:t>
            </a:r>
            <a:br>
              <a:rPr lang="en-US" altLang="zh-CN" sz="1800"/>
            </a:br>
            <a:r>
              <a:rPr lang="en-US" altLang="zh-CN" sz="1800"/>
              <a:t>Step 2: Potential vorticity and Sverdrup transport</a:t>
            </a:r>
          </a:p>
        </p:txBody>
      </p:sp>
      <mc:AlternateContent xmlns:mc="http://schemas.openxmlformats.org/markup-compatibility/2006" xmlns:a14="http://schemas.microsoft.com/office/drawing/2010/main">
        <mc:Choice Requires="a14">
          <p:sp>
            <p:nvSpPr>
              <p:cNvPr id="18435" name="Text Box 3"/>
              <p:cNvSpPr txBox="1">
                <a:spLocks noChangeArrowheads="1"/>
              </p:cNvSpPr>
              <p:nvPr/>
            </p:nvSpPr>
            <p:spPr bwMode="auto">
              <a:xfrm>
                <a:off x="755576" y="915566"/>
                <a:ext cx="7776864" cy="3120854"/>
              </a:xfrm>
              <a:prstGeom prst="rect">
                <a:avLst/>
              </a:prstGeom>
              <a:noFill/>
              <a:ln w="9525">
                <a:noFill/>
                <a:miter lim="800000"/>
                <a:headEnd/>
                <a:tailEnd/>
              </a:ln>
            </p:spPr>
            <p:txBody>
              <a:bodyPr wrap="square">
                <a:spAutoFit/>
              </a:bodyPr>
              <a:lstStyle/>
              <a:p>
                <a:pPr algn="ctr" eaLnBrk="0" hangingPunct="0">
                  <a:spcBef>
                    <a:spcPct val="40000"/>
                  </a:spcBef>
                  <a:defRPr/>
                </a:pPr>
                <a14:m>
                  <m:oMath xmlns:m="http://schemas.openxmlformats.org/officeDocument/2006/math">
                    <m:r>
                      <a:rPr lang="en-US" altLang="zh-CN" sz="2100" b="0" i="1">
                        <a:solidFill>
                          <a:srgbClr val="FF0000"/>
                        </a:solidFill>
                        <a:latin typeface="Cambria Math" panose="02040503050406030204" pitchFamily="18" charset="0"/>
                        <a:sym typeface="Symbol" pitchFamily="18" charset="2"/>
                      </a:rPr>
                      <m:t>𝑄</m:t>
                    </m:r>
                    <m:r>
                      <a:rPr lang="en-US" altLang="zh-CN" sz="2100" b="0" i="1">
                        <a:solidFill>
                          <a:srgbClr val="FF0000"/>
                        </a:solidFill>
                        <a:latin typeface="Cambria Math" panose="02040503050406030204" pitchFamily="18" charset="0"/>
                        <a:sym typeface="Symbol" pitchFamily="18" charset="2"/>
                      </a:rPr>
                      <m:t>=(</m:t>
                    </m:r>
                    <m:r>
                      <a:rPr lang="en-US" altLang="zh-CN" sz="2100" b="0" i="1">
                        <a:solidFill>
                          <a:srgbClr val="FF0000"/>
                        </a:solidFill>
                        <a:latin typeface="Cambria Math" panose="02040503050406030204" pitchFamily="18" charset="0"/>
                        <a:sym typeface="Symbol" pitchFamily="18" charset="2"/>
                      </a:rPr>
                      <m:t>𝑓</m:t>
                    </m:r>
                    <m:r>
                      <a:rPr lang="en-US" altLang="zh-CN" sz="2100" b="0" i="1">
                        <a:solidFill>
                          <a:srgbClr val="FF0000"/>
                        </a:solidFill>
                        <a:latin typeface="Cambria Math" panose="02040503050406030204" pitchFamily="18" charset="0"/>
                        <a:sym typeface="Symbol" pitchFamily="18" charset="2"/>
                      </a:rPr>
                      <m:t>+</m:t>
                    </m:r>
                    <m:r>
                      <a:rPr lang="zh-CN" altLang="en-US" sz="2100" b="0" i="1">
                        <a:solidFill>
                          <a:srgbClr val="FF0000"/>
                        </a:solidFill>
                        <a:latin typeface="Cambria Math" panose="02040503050406030204" pitchFamily="18" charset="0"/>
                        <a:sym typeface="Symbol" pitchFamily="18" charset="2"/>
                      </a:rPr>
                      <m:t>𝜁</m:t>
                    </m:r>
                    <m:r>
                      <a:rPr lang="en-US" altLang="zh-CN" sz="2100" b="0" i="1">
                        <a:solidFill>
                          <a:srgbClr val="FF0000"/>
                        </a:solidFill>
                        <a:latin typeface="Cambria Math" panose="02040503050406030204" pitchFamily="18" charset="0"/>
                        <a:sym typeface="Symbol" pitchFamily="18" charset="2"/>
                      </a:rPr>
                      <m:t>)/</m:t>
                    </m:r>
                    <m:r>
                      <a:rPr lang="en-US" altLang="zh-CN" sz="2100" b="0" i="1">
                        <a:solidFill>
                          <a:srgbClr val="FF0000"/>
                        </a:solidFill>
                        <a:latin typeface="Cambria Math" panose="02040503050406030204" pitchFamily="18" charset="0"/>
                        <a:sym typeface="Symbol" pitchFamily="18" charset="2"/>
                      </a:rPr>
                      <m:t>𝐻</m:t>
                    </m:r>
                  </m:oMath>
                </a14:m>
                <a:r>
                  <a:rPr lang="en-US" altLang="zh-CN" sz="2400" b="0" dirty="0">
                    <a:sym typeface="Symbol" pitchFamily="18" charset="2"/>
                  </a:rPr>
                  <a:t> </a:t>
                </a:r>
              </a:p>
              <a:p>
                <a:pPr eaLnBrk="0" hangingPunct="0">
                  <a:spcBef>
                    <a:spcPct val="40000"/>
                  </a:spcBef>
                  <a:defRPr/>
                </a:pPr>
                <a:r>
                  <a:rPr lang="en-US" altLang="zh-CN" b="0" dirty="0">
                    <a:solidFill>
                      <a:srgbClr val="C00000"/>
                    </a:solidFill>
                    <a:latin typeface="+mn-lt"/>
                  </a:rPr>
                  <a:t>Sverdrup transport</a:t>
                </a:r>
                <a:r>
                  <a:rPr lang="en-US" altLang="zh-CN" b="0" dirty="0">
                    <a:solidFill>
                      <a:srgbClr val="0000FF"/>
                    </a:solidFill>
                    <a:latin typeface="+mn-lt"/>
                  </a:rPr>
                  <a:t>: </a:t>
                </a:r>
              </a:p>
              <a:p>
                <a:pPr eaLnBrk="0" hangingPunct="0">
                  <a:spcBef>
                    <a:spcPct val="40000"/>
                  </a:spcBef>
                  <a:defRPr/>
                </a:pPr>
                <a:r>
                  <a:rPr lang="en-US" altLang="zh-CN" b="0" dirty="0">
                    <a:solidFill>
                      <a:srgbClr val="0000FF"/>
                    </a:solidFill>
                    <a:latin typeface="+mn-lt"/>
                  </a:rPr>
                  <a:t>	if there is Ekman convergence (pumping downward), then H in the potential vorticity is decreased.  This must result in a decrease of  the numerator, (f + </a:t>
                </a:r>
                <a:r>
                  <a:rPr lang="en-US" altLang="zh-CN" b="0" dirty="0">
                    <a:solidFill>
                      <a:srgbClr val="0000FF"/>
                    </a:solidFill>
                    <a:latin typeface="+mn-lt"/>
                    <a:sym typeface="Symbol" pitchFamily="18" charset="2"/>
                  </a:rPr>
                  <a:t>).  Since we know from observations (and “scaling”) that relative vorticity does not spin up, the latitude must change so that f change.</a:t>
                </a:r>
              </a:p>
              <a:p>
                <a:pPr eaLnBrk="0" hangingPunct="0">
                  <a:spcBef>
                    <a:spcPct val="40000"/>
                  </a:spcBef>
                  <a:defRPr/>
                </a:pPr>
                <a:r>
                  <a:rPr lang="en-US" altLang="zh-CN" b="0" dirty="0">
                    <a:solidFill>
                      <a:srgbClr val="0000FF"/>
                    </a:solidFill>
                    <a:latin typeface="+mn-lt"/>
                    <a:sym typeface="Symbol" pitchFamily="18" charset="2"/>
                  </a:rPr>
                  <a:t>	If there is a decrease in H, then there is a decrease in latitude - water moves towards the equator.</a:t>
                </a:r>
              </a:p>
              <a:p>
                <a:pPr eaLnBrk="0" hangingPunct="0">
                  <a:spcBef>
                    <a:spcPct val="40000"/>
                  </a:spcBef>
                  <a:defRPr/>
                </a:pPr>
                <a:r>
                  <a:rPr lang="en-US" altLang="zh-CN" b="0" dirty="0">
                    <a:solidFill>
                      <a:srgbClr val="0000FF"/>
                    </a:solidFill>
                    <a:latin typeface="+mn-lt"/>
                    <a:sym typeface="Symbol" pitchFamily="18" charset="2"/>
                  </a:rPr>
                  <a:t>                  Sverdrup transport = </a:t>
                </a:r>
                <a:r>
                  <a:rPr lang="en-US" altLang="zh-CN" b="0" dirty="0">
                    <a:solidFill>
                      <a:srgbClr val="0070C0"/>
                    </a:solidFill>
                    <a:latin typeface="+mn-lt"/>
                    <a:sym typeface="Symbol" pitchFamily="18" charset="2"/>
                  </a:rPr>
                  <a:t>meridional flow</a:t>
                </a:r>
              </a:p>
            </p:txBody>
          </p:sp>
        </mc:Choice>
        <mc:Fallback xmlns="">
          <p:sp>
            <p:nvSpPr>
              <p:cNvPr id="18435" name="Text Box 3"/>
              <p:cNvSpPr txBox="1">
                <a:spLocks noRot="1" noChangeAspect="1" noMove="1" noResize="1" noEditPoints="1" noAdjustHandles="1" noChangeArrowheads="1" noChangeShapeType="1" noTextEdit="1"/>
              </p:cNvSpPr>
              <p:nvPr/>
            </p:nvSpPr>
            <p:spPr bwMode="auto">
              <a:xfrm>
                <a:off x="755576" y="915566"/>
                <a:ext cx="7776864" cy="3120854"/>
              </a:xfrm>
              <a:prstGeom prst="rect">
                <a:avLst/>
              </a:prstGeom>
              <a:blipFill>
                <a:blip r:embed="rId2"/>
                <a:stretch>
                  <a:fillRect l="-705" r="-705" b="-1953"/>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26011078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a:t>Sverdrup Transport Interior</a:t>
            </a:r>
          </a:p>
        </p:txBody>
      </p:sp>
      <p:pic>
        <p:nvPicPr>
          <p:cNvPr id="9219" name="Picture 3"/>
          <p:cNvPicPr>
            <a:picLocks noChangeAspect="1" noChangeArrowheads="1"/>
          </p:cNvPicPr>
          <p:nvPr/>
        </p:nvPicPr>
        <p:blipFill>
          <a:blip r:embed="rId2" cstate="print"/>
          <a:srcRect l="34216" t="12526" r="2942" b="4802"/>
          <a:stretch>
            <a:fillRect/>
          </a:stretch>
        </p:blipFill>
        <p:spPr bwMode="auto">
          <a:xfrm>
            <a:off x="1839516" y="771550"/>
            <a:ext cx="5454253" cy="3168254"/>
          </a:xfrm>
          <a:prstGeom prst="rect">
            <a:avLst/>
          </a:prstGeom>
          <a:noFill/>
          <a:ln w="9525">
            <a:noFill/>
            <a:miter lim="800000"/>
            <a:headEnd/>
            <a:tailEnd/>
          </a:ln>
        </p:spPr>
      </p:pic>
      <p:sp>
        <p:nvSpPr>
          <p:cNvPr id="1050629" name="Rectangle 5"/>
          <p:cNvSpPr>
            <a:spLocks noChangeArrowheads="1"/>
          </p:cNvSpPr>
          <p:nvPr/>
        </p:nvSpPr>
        <p:spPr bwMode="auto">
          <a:xfrm>
            <a:off x="3406379" y="1312093"/>
            <a:ext cx="3077765" cy="2214563"/>
          </a:xfrm>
          <a:prstGeom prst="rect">
            <a:avLst/>
          </a:prstGeom>
          <a:solidFill>
            <a:srgbClr val="00CCFF"/>
          </a:solidFill>
          <a:ln w="9525" algn="ctr">
            <a:noFill/>
            <a:miter lim="800000"/>
            <a:headEnd/>
            <a:tailEnd/>
          </a:ln>
        </p:spPr>
        <p:txBody>
          <a:bodyPr wrap="none" anchor="ctr"/>
          <a:lstStyle/>
          <a:p>
            <a:endParaRPr lang="zh-CN" altLang="en-US"/>
          </a:p>
        </p:txBody>
      </p:sp>
      <p:grpSp>
        <p:nvGrpSpPr>
          <p:cNvPr id="2" name="Group 10"/>
          <p:cNvGrpSpPr>
            <a:grpSpLocks/>
          </p:cNvGrpSpPr>
          <p:nvPr/>
        </p:nvGrpSpPr>
        <p:grpSpPr bwMode="auto">
          <a:xfrm>
            <a:off x="1896666" y="1366862"/>
            <a:ext cx="1646635" cy="2105025"/>
            <a:chOff x="796" y="1435"/>
            <a:chExt cx="1383" cy="1768"/>
          </a:xfrm>
        </p:grpSpPr>
        <p:sp>
          <p:nvSpPr>
            <p:cNvPr id="9237" name="AutoShape 7"/>
            <p:cNvSpPr>
              <a:spLocks noChangeArrowheads="1"/>
            </p:cNvSpPr>
            <p:nvPr/>
          </p:nvSpPr>
          <p:spPr bwMode="auto">
            <a:xfrm>
              <a:off x="1202" y="2659"/>
              <a:ext cx="182" cy="544"/>
            </a:xfrm>
            <a:prstGeom prst="upArrow">
              <a:avLst>
                <a:gd name="adj1" fmla="val 50000"/>
                <a:gd name="adj2" fmla="val 74725"/>
              </a:avLst>
            </a:prstGeom>
            <a:solidFill>
              <a:schemeClr val="accent1"/>
            </a:solidFill>
            <a:ln w="9525" algn="ctr">
              <a:solidFill>
                <a:schemeClr val="tx1"/>
              </a:solidFill>
              <a:miter lim="800000"/>
              <a:headEnd/>
              <a:tailEnd/>
            </a:ln>
          </p:spPr>
          <p:txBody>
            <a:bodyPr wrap="none" anchor="ctr"/>
            <a:lstStyle/>
            <a:p>
              <a:endParaRPr lang="zh-CN" altLang="en-US"/>
            </a:p>
          </p:txBody>
        </p:sp>
        <p:sp>
          <p:nvSpPr>
            <p:cNvPr id="9238" name="AutoShape 8"/>
            <p:cNvSpPr>
              <a:spLocks noChangeArrowheads="1"/>
            </p:cNvSpPr>
            <p:nvPr/>
          </p:nvSpPr>
          <p:spPr bwMode="auto">
            <a:xfrm rot="10800000">
              <a:off x="1609" y="1435"/>
              <a:ext cx="182" cy="544"/>
            </a:xfrm>
            <a:prstGeom prst="upArrow">
              <a:avLst>
                <a:gd name="adj1" fmla="val 50000"/>
                <a:gd name="adj2" fmla="val 74725"/>
              </a:avLst>
            </a:prstGeom>
            <a:solidFill>
              <a:schemeClr val="accent1"/>
            </a:solidFill>
            <a:ln w="9525" algn="ctr">
              <a:solidFill>
                <a:schemeClr val="tx1"/>
              </a:solidFill>
              <a:miter lim="800000"/>
              <a:headEnd/>
              <a:tailEnd/>
            </a:ln>
          </p:spPr>
          <p:txBody>
            <a:bodyPr wrap="none" anchor="ctr"/>
            <a:lstStyle/>
            <a:p>
              <a:endParaRPr lang="zh-CN" altLang="en-US"/>
            </a:p>
          </p:txBody>
        </p:sp>
        <p:sp>
          <p:nvSpPr>
            <p:cNvPr id="9239" name="Text Box 9"/>
            <p:cNvSpPr txBox="1">
              <a:spLocks noChangeArrowheads="1"/>
            </p:cNvSpPr>
            <p:nvPr/>
          </p:nvSpPr>
          <p:spPr bwMode="auto">
            <a:xfrm>
              <a:off x="796" y="2074"/>
              <a:ext cx="1383" cy="543"/>
            </a:xfrm>
            <a:prstGeom prst="rect">
              <a:avLst/>
            </a:prstGeom>
            <a:noFill/>
            <a:ln w="9525" algn="ctr">
              <a:noFill/>
              <a:miter lim="800000"/>
              <a:headEnd/>
              <a:tailEnd/>
            </a:ln>
          </p:spPr>
          <p:txBody>
            <a:bodyPr wrap="none">
              <a:spAutoFit/>
            </a:bodyPr>
            <a:lstStyle/>
            <a:p>
              <a:pPr algn="ctr"/>
              <a:r>
                <a:rPr lang="en-US" altLang="zh-CN">
                  <a:solidFill>
                    <a:srgbClr val="FF0000"/>
                  </a:solidFill>
                </a:rPr>
                <a:t>Ekman </a:t>
              </a:r>
            </a:p>
            <a:p>
              <a:pPr algn="ctr"/>
              <a:r>
                <a:rPr lang="en-US" altLang="zh-CN">
                  <a:solidFill>
                    <a:srgbClr val="FF0000"/>
                  </a:solidFill>
                </a:rPr>
                <a:t>Convergence</a:t>
              </a:r>
            </a:p>
          </p:txBody>
        </p:sp>
      </p:grpSp>
      <p:sp>
        <p:nvSpPr>
          <p:cNvPr id="1050636" name="Text Box 12"/>
          <p:cNvSpPr txBox="1">
            <a:spLocks noChangeArrowheads="1"/>
          </p:cNvSpPr>
          <p:nvPr/>
        </p:nvSpPr>
        <p:spPr bwMode="auto">
          <a:xfrm>
            <a:off x="3945731" y="2230066"/>
            <a:ext cx="1749197" cy="369332"/>
          </a:xfrm>
          <a:prstGeom prst="rect">
            <a:avLst/>
          </a:prstGeom>
          <a:noFill/>
          <a:ln w="9525" algn="ctr">
            <a:noFill/>
            <a:miter lim="800000"/>
            <a:headEnd/>
            <a:tailEnd/>
          </a:ln>
        </p:spPr>
        <p:txBody>
          <a:bodyPr wrap="none">
            <a:spAutoFit/>
          </a:bodyPr>
          <a:lstStyle/>
          <a:p>
            <a:r>
              <a:rPr lang="en-US" altLang="zh-CN">
                <a:solidFill>
                  <a:srgbClr val="0000FF"/>
                </a:solidFill>
              </a:rPr>
              <a:t>High Pressure</a:t>
            </a:r>
          </a:p>
        </p:txBody>
      </p:sp>
      <p:grpSp>
        <p:nvGrpSpPr>
          <p:cNvPr id="3" name="Group 21"/>
          <p:cNvGrpSpPr>
            <a:grpSpLocks/>
          </p:cNvGrpSpPr>
          <p:nvPr/>
        </p:nvGrpSpPr>
        <p:grpSpPr bwMode="auto">
          <a:xfrm>
            <a:off x="3999310" y="1582366"/>
            <a:ext cx="1565672" cy="270272"/>
            <a:chOff x="2744" y="1616"/>
            <a:chExt cx="1315" cy="227"/>
          </a:xfrm>
        </p:grpSpPr>
        <p:sp>
          <p:nvSpPr>
            <p:cNvPr id="9233" name="Line 13"/>
            <p:cNvSpPr>
              <a:spLocks noChangeShapeType="1"/>
            </p:cNvSpPr>
            <p:nvPr/>
          </p:nvSpPr>
          <p:spPr bwMode="auto">
            <a:xfrm>
              <a:off x="2744" y="1616"/>
              <a:ext cx="544" cy="0"/>
            </a:xfrm>
            <a:prstGeom prst="line">
              <a:avLst/>
            </a:prstGeom>
            <a:noFill/>
            <a:ln w="57150">
              <a:solidFill>
                <a:schemeClr val="tx1"/>
              </a:solidFill>
              <a:round/>
              <a:headEnd/>
              <a:tailEnd type="stealth" w="lg" len="lg"/>
            </a:ln>
          </p:spPr>
          <p:txBody>
            <a:bodyPr/>
            <a:lstStyle/>
            <a:p>
              <a:endParaRPr lang="zh-CN" altLang="en-US"/>
            </a:p>
          </p:txBody>
        </p:sp>
        <p:sp>
          <p:nvSpPr>
            <p:cNvPr id="9234" name="Line 14"/>
            <p:cNvSpPr>
              <a:spLocks noChangeShapeType="1"/>
            </p:cNvSpPr>
            <p:nvPr/>
          </p:nvSpPr>
          <p:spPr bwMode="auto">
            <a:xfrm>
              <a:off x="3515" y="1616"/>
              <a:ext cx="544" cy="181"/>
            </a:xfrm>
            <a:prstGeom prst="line">
              <a:avLst/>
            </a:prstGeom>
            <a:noFill/>
            <a:ln w="57150">
              <a:solidFill>
                <a:schemeClr val="tx1"/>
              </a:solidFill>
              <a:round/>
              <a:headEnd/>
              <a:tailEnd type="stealth" w="lg" len="lg"/>
            </a:ln>
          </p:spPr>
          <p:txBody>
            <a:bodyPr/>
            <a:lstStyle/>
            <a:p>
              <a:endParaRPr lang="zh-CN" altLang="en-US"/>
            </a:p>
          </p:txBody>
        </p:sp>
        <p:sp>
          <p:nvSpPr>
            <p:cNvPr id="9235" name="Line 15"/>
            <p:cNvSpPr>
              <a:spLocks noChangeShapeType="1"/>
            </p:cNvSpPr>
            <p:nvPr/>
          </p:nvSpPr>
          <p:spPr bwMode="auto">
            <a:xfrm>
              <a:off x="3515" y="1616"/>
              <a:ext cx="544" cy="0"/>
            </a:xfrm>
            <a:prstGeom prst="line">
              <a:avLst/>
            </a:prstGeom>
            <a:noFill/>
            <a:ln w="38100">
              <a:solidFill>
                <a:schemeClr val="tx1"/>
              </a:solidFill>
              <a:round/>
              <a:headEnd/>
              <a:tailEnd type="stealth" w="lg" len="lg"/>
            </a:ln>
          </p:spPr>
          <p:txBody>
            <a:bodyPr/>
            <a:lstStyle/>
            <a:p>
              <a:endParaRPr lang="zh-CN" altLang="en-US"/>
            </a:p>
          </p:txBody>
        </p:sp>
        <p:sp>
          <p:nvSpPr>
            <p:cNvPr id="9236" name="Line 16"/>
            <p:cNvSpPr>
              <a:spLocks noChangeShapeType="1"/>
            </p:cNvSpPr>
            <p:nvPr/>
          </p:nvSpPr>
          <p:spPr bwMode="auto">
            <a:xfrm>
              <a:off x="3515" y="1616"/>
              <a:ext cx="0" cy="227"/>
            </a:xfrm>
            <a:prstGeom prst="line">
              <a:avLst/>
            </a:prstGeom>
            <a:noFill/>
            <a:ln w="38100">
              <a:solidFill>
                <a:schemeClr val="tx1"/>
              </a:solidFill>
              <a:round/>
              <a:headEnd/>
              <a:tailEnd type="stealth" w="lg" len="lg"/>
            </a:ln>
          </p:spPr>
          <p:txBody>
            <a:bodyPr/>
            <a:lstStyle/>
            <a:p>
              <a:endParaRPr lang="zh-CN" altLang="en-US"/>
            </a:p>
          </p:txBody>
        </p:sp>
      </p:grpSp>
      <p:grpSp>
        <p:nvGrpSpPr>
          <p:cNvPr id="4" name="Group 22"/>
          <p:cNvGrpSpPr>
            <a:grpSpLocks/>
          </p:cNvGrpSpPr>
          <p:nvPr/>
        </p:nvGrpSpPr>
        <p:grpSpPr bwMode="auto">
          <a:xfrm>
            <a:off x="3945732" y="2932534"/>
            <a:ext cx="1513285" cy="270272"/>
            <a:chOff x="2698" y="2750"/>
            <a:chExt cx="1271" cy="227"/>
          </a:xfrm>
        </p:grpSpPr>
        <p:sp>
          <p:nvSpPr>
            <p:cNvPr id="9229" name="Line 17"/>
            <p:cNvSpPr>
              <a:spLocks noChangeShapeType="1"/>
            </p:cNvSpPr>
            <p:nvPr/>
          </p:nvSpPr>
          <p:spPr bwMode="auto">
            <a:xfrm flipH="1">
              <a:off x="2698" y="2886"/>
              <a:ext cx="545" cy="0"/>
            </a:xfrm>
            <a:prstGeom prst="line">
              <a:avLst/>
            </a:prstGeom>
            <a:noFill/>
            <a:ln w="57150">
              <a:solidFill>
                <a:schemeClr val="tx1"/>
              </a:solidFill>
              <a:round/>
              <a:headEnd/>
              <a:tailEnd type="stealth" w="lg" len="lg"/>
            </a:ln>
          </p:spPr>
          <p:txBody>
            <a:bodyPr/>
            <a:lstStyle/>
            <a:p>
              <a:endParaRPr lang="zh-CN" altLang="en-US"/>
            </a:p>
          </p:txBody>
        </p:sp>
        <p:sp>
          <p:nvSpPr>
            <p:cNvPr id="9230" name="Line 18"/>
            <p:cNvSpPr>
              <a:spLocks noChangeShapeType="1"/>
            </p:cNvSpPr>
            <p:nvPr/>
          </p:nvSpPr>
          <p:spPr bwMode="auto">
            <a:xfrm flipH="1">
              <a:off x="3424" y="2750"/>
              <a:ext cx="545" cy="181"/>
            </a:xfrm>
            <a:prstGeom prst="line">
              <a:avLst/>
            </a:prstGeom>
            <a:noFill/>
            <a:ln w="57150">
              <a:solidFill>
                <a:schemeClr val="tx1"/>
              </a:solidFill>
              <a:round/>
              <a:headEnd/>
              <a:tailEnd type="stealth" w="lg" len="lg"/>
            </a:ln>
          </p:spPr>
          <p:txBody>
            <a:bodyPr/>
            <a:lstStyle/>
            <a:p>
              <a:endParaRPr lang="zh-CN" altLang="en-US"/>
            </a:p>
          </p:txBody>
        </p:sp>
        <p:sp>
          <p:nvSpPr>
            <p:cNvPr id="9231" name="Line 19"/>
            <p:cNvSpPr>
              <a:spLocks noChangeShapeType="1"/>
            </p:cNvSpPr>
            <p:nvPr/>
          </p:nvSpPr>
          <p:spPr bwMode="auto">
            <a:xfrm flipH="1">
              <a:off x="3424" y="2750"/>
              <a:ext cx="545" cy="0"/>
            </a:xfrm>
            <a:prstGeom prst="line">
              <a:avLst/>
            </a:prstGeom>
            <a:noFill/>
            <a:ln w="38100">
              <a:solidFill>
                <a:schemeClr val="tx1"/>
              </a:solidFill>
              <a:round/>
              <a:headEnd/>
              <a:tailEnd type="stealth" w="lg" len="lg"/>
            </a:ln>
          </p:spPr>
          <p:txBody>
            <a:bodyPr/>
            <a:lstStyle/>
            <a:p>
              <a:endParaRPr lang="zh-CN" altLang="en-US"/>
            </a:p>
          </p:txBody>
        </p:sp>
        <p:sp>
          <p:nvSpPr>
            <p:cNvPr id="9232" name="Line 20"/>
            <p:cNvSpPr>
              <a:spLocks noChangeShapeType="1"/>
            </p:cNvSpPr>
            <p:nvPr/>
          </p:nvSpPr>
          <p:spPr bwMode="auto">
            <a:xfrm>
              <a:off x="3969" y="2750"/>
              <a:ext cx="0" cy="227"/>
            </a:xfrm>
            <a:prstGeom prst="line">
              <a:avLst/>
            </a:prstGeom>
            <a:noFill/>
            <a:ln w="38100">
              <a:solidFill>
                <a:schemeClr val="tx1"/>
              </a:solidFill>
              <a:round/>
              <a:headEnd/>
              <a:tailEnd type="stealth" w="lg" len="lg"/>
            </a:ln>
          </p:spPr>
          <p:txBody>
            <a:bodyPr/>
            <a:lstStyle/>
            <a:p>
              <a:endParaRPr lang="zh-CN" altLang="en-US"/>
            </a:p>
          </p:txBody>
        </p:sp>
      </p:grpSp>
      <p:grpSp>
        <p:nvGrpSpPr>
          <p:cNvPr id="5" name="Group 28"/>
          <p:cNvGrpSpPr>
            <a:grpSpLocks/>
          </p:cNvGrpSpPr>
          <p:nvPr/>
        </p:nvGrpSpPr>
        <p:grpSpPr bwMode="auto">
          <a:xfrm>
            <a:off x="4269582" y="2176488"/>
            <a:ext cx="1403747" cy="432197"/>
            <a:chOff x="2699" y="3475"/>
            <a:chExt cx="1179" cy="318"/>
          </a:xfrm>
        </p:grpSpPr>
        <p:sp>
          <p:nvSpPr>
            <p:cNvPr id="9226" name="AutoShape 23"/>
            <p:cNvSpPr>
              <a:spLocks noChangeArrowheads="1"/>
            </p:cNvSpPr>
            <p:nvPr/>
          </p:nvSpPr>
          <p:spPr bwMode="auto">
            <a:xfrm>
              <a:off x="2699"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sp>
          <p:nvSpPr>
            <p:cNvPr id="9227" name="AutoShape 26"/>
            <p:cNvSpPr>
              <a:spLocks noChangeArrowheads="1"/>
            </p:cNvSpPr>
            <p:nvPr/>
          </p:nvSpPr>
          <p:spPr bwMode="auto">
            <a:xfrm>
              <a:off x="3198"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sp>
          <p:nvSpPr>
            <p:cNvPr id="9228" name="AutoShape 27"/>
            <p:cNvSpPr>
              <a:spLocks noChangeArrowheads="1"/>
            </p:cNvSpPr>
            <p:nvPr/>
          </p:nvSpPr>
          <p:spPr bwMode="auto">
            <a:xfrm>
              <a:off x="3697" y="3475"/>
              <a:ext cx="181" cy="318"/>
            </a:xfrm>
            <a:prstGeom prst="downArrow">
              <a:avLst>
                <a:gd name="adj1" fmla="val 50000"/>
                <a:gd name="adj2" fmla="val 43923"/>
              </a:avLst>
            </a:prstGeom>
            <a:solidFill>
              <a:srgbClr val="FF6600"/>
            </a:solidFill>
            <a:ln w="9525" algn="ctr">
              <a:noFill/>
              <a:miter lim="800000"/>
              <a:headEnd/>
              <a:tailEnd/>
            </a:ln>
          </p:spPr>
          <p:txBody>
            <a:bodyPr wrap="none" anchor="ctr"/>
            <a:lstStyle/>
            <a:p>
              <a:endParaRPr lang="zh-CN" altLang="en-US"/>
            </a:p>
          </p:txBody>
        </p:sp>
      </p:grpSp>
    </p:spTree>
    <p:extLst>
      <p:ext uri="{BB962C8B-B14F-4D97-AF65-F5344CB8AC3E}">
        <p14:creationId xmlns:p14="http://schemas.microsoft.com/office/powerpoint/2010/main" val="823120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0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ppt_w*0.70"/>
                                          </p:val>
                                        </p:tav>
                                        <p:tav tm="100000">
                                          <p:val>
                                            <p:strVal val="#ppt_w"/>
                                          </p:val>
                                        </p:tav>
                                      </p:tavLst>
                                    </p:anim>
                                    <p:anim calcmode="lin" valueType="num">
                                      <p:cBhvr>
                                        <p:cTn id="23" dur="500" fill="hold"/>
                                        <p:tgtEl>
                                          <p:spTgt spid="4"/>
                                        </p:tgtEl>
                                        <p:attrNameLst>
                                          <p:attrName>ppt_h</p:attrName>
                                        </p:attrNameLst>
                                      </p:cBhvr>
                                      <p:tavLst>
                                        <p:tav tm="0">
                                          <p:val>
                                            <p:strVal val="#ppt_h"/>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050629"/>
                                        </p:tgtEl>
                                      </p:cBhvr>
                                    </p:animEffect>
                                    <p:set>
                                      <p:cBhvr>
                                        <p:cTn id="29" dur="1" fill="hold">
                                          <p:stCondLst>
                                            <p:cond delay="499"/>
                                          </p:stCondLst>
                                        </p:cTn>
                                        <p:tgtEl>
                                          <p:spTgt spid="105062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9" grpId="0" animBg="1"/>
      <p:bldP spid="10506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CN"/>
              <a:t>North Pacific Features</a:t>
            </a:r>
          </a:p>
        </p:txBody>
      </p:sp>
      <p:sp>
        <p:nvSpPr>
          <p:cNvPr id="20483" name="Rectangle 4"/>
          <p:cNvSpPr>
            <a:spLocks noChangeArrowheads="1"/>
          </p:cNvSpPr>
          <p:nvPr/>
        </p:nvSpPr>
        <p:spPr bwMode="auto">
          <a:xfrm>
            <a:off x="827584" y="701634"/>
            <a:ext cx="7488832" cy="2662204"/>
          </a:xfrm>
          <a:prstGeom prst="rect">
            <a:avLst/>
          </a:prstGeom>
          <a:noFill/>
          <a:ln w="9525" algn="ctr">
            <a:noFill/>
            <a:miter lim="800000"/>
            <a:headEnd/>
            <a:tailEnd/>
          </a:ln>
        </p:spPr>
        <p:txBody>
          <a:bodyPr wrap="square" anchor="ctr">
            <a:spAutoFit/>
          </a:bodyPr>
          <a:lstStyle/>
          <a:p>
            <a:pPr marL="264319" indent="-264319">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It has </a:t>
            </a:r>
            <a:r>
              <a:rPr lang="en-US" altLang="zh-CN" b="0" dirty="0">
                <a:solidFill>
                  <a:srgbClr val="C00000"/>
                </a:solidFill>
                <a:latin typeface="+mn-lt"/>
              </a:rPr>
              <a:t>the simplest thermohaline forcing </a:t>
            </a:r>
            <a:r>
              <a:rPr lang="en-US" altLang="zh-CN" b="0" dirty="0">
                <a:solidFill>
                  <a:srgbClr val="0000FF"/>
                </a:solidFill>
                <a:latin typeface="+mn-lt"/>
              </a:rPr>
              <a:t>of any of the ocean basins and is thus the best basin to first grasp principles of wind-driven circulation. </a:t>
            </a:r>
          </a:p>
          <a:p>
            <a:pPr marL="264319" indent="-264319">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There are </a:t>
            </a:r>
            <a:r>
              <a:rPr lang="en-US" altLang="zh-CN" b="0" dirty="0">
                <a:solidFill>
                  <a:srgbClr val="C00000"/>
                </a:solidFill>
                <a:latin typeface="+mn-lt"/>
              </a:rPr>
              <a:t>no deep water sources </a:t>
            </a:r>
            <a:r>
              <a:rPr lang="en-US" altLang="zh-CN" b="0" dirty="0">
                <a:solidFill>
                  <a:srgbClr val="0000FF"/>
                </a:solidFill>
                <a:latin typeface="+mn-lt"/>
              </a:rPr>
              <a:t>in the North Pacific and the intermediate water sources are weak. </a:t>
            </a:r>
          </a:p>
          <a:p>
            <a:pPr marL="264319" indent="-264319">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The N. Pacific is actively ventilated to </a:t>
            </a:r>
            <a:r>
              <a:rPr lang="en-US" altLang="zh-CN" b="0" dirty="0">
                <a:solidFill>
                  <a:srgbClr val="C00000"/>
                </a:solidFill>
                <a:latin typeface="+mn-lt"/>
              </a:rPr>
              <a:t>no more than 2000 meters </a:t>
            </a:r>
            <a:r>
              <a:rPr lang="en-US" altLang="zh-CN" b="0" dirty="0">
                <a:solidFill>
                  <a:srgbClr val="0000FF"/>
                </a:solidFill>
                <a:latin typeface="+mn-lt"/>
              </a:rPr>
              <a:t>depth, which coincides with the depth of the wind-driven circulation. </a:t>
            </a:r>
          </a:p>
        </p:txBody>
      </p:sp>
    </p:spTree>
    <p:extLst>
      <p:ext uri="{BB962C8B-B14F-4D97-AF65-F5344CB8AC3E}">
        <p14:creationId xmlns:p14="http://schemas.microsoft.com/office/powerpoint/2010/main" val="5265370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a:t>North Pacific Features</a:t>
            </a:r>
          </a:p>
        </p:txBody>
      </p:sp>
      <p:sp>
        <p:nvSpPr>
          <p:cNvPr id="20483" name="Rectangle 4"/>
          <p:cNvSpPr>
            <a:spLocks noChangeArrowheads="1"/>
          </p:cNvSpPr>
          <p:nvPr/>
        </p:nvSpPr>
        <p:spPr bwMode="auto">
          <a:xfrm>
            <a:off x="683568" y="646176"/>
            <a:ext cx="7704856" cy="3077702"/>
          </a:xfrm>
          <a:prstGeom prst="rect">
            <a:avLst/>
          </a:prstGeom>
          <a:noFill/>
          <a:ln w="9525" algn="ctr">
            <a:noFill/>
            <a:miter lim="800000"/>
            <a:headEnd/>
            <a:tailEnd/>
          </a:ln>
        </p:spPr>
        <p:txBody>
          <a:bodyPr wrap="square" anchor="ctr">
            <a:spAutoFit/>
          </a:bodyPr>
          <a:lstStyle/>
          <a:p>
            <a:pPr marL="264319" indent="-264319">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Circulation below 2000 m must be thermohaline, but most of the forcing is due to </a:t>
            </a:r>
            <a:r>
              <a:rPr lang="en-US" altLang="zh-CN" b="0" dirty="0">
                <a:solidFill>
                  <a:srgbClr val="C00000"/>
                </a:solidFill>
                <a:latin typeface="+mn-lt"/>
              </a:rPr>
              <a:t>remote deep water formation </a:t>
            </a:r>
            <a:r>
              <a:rPr lang="en-US" altLang="zh-CN" b="0" dirty="0">
                <a:solidFill>
                  <a:srgbClr val="0000FF"/>
                </a:solidFill>
                <a:latin typeface="+mn-lt"/>
              </a:rPr>
              <a:t>in the southern ocean and Atlantic. </a:t>
            </a:r>
          </a:p>
          <a:p>
            <a:pPr marL="264319" indent="-264319">
              <a:lnSpc>
                <a:spcPct val="150000"/>
              </a:lnSpc>
              <a:spcBef>
                <a:spcPts val="450"/>
              </a:spcBef>
              <a:buClr>
                <a:schemeClr val="accent1"/>
              </a:buClr>
              <a:buSzPct val="75000"/>
              <a:buFont typeface="Wingdings" pitchFamily="2" charset="2"/>
              <a:buChar char="n"/>
              <a:defRPr/>
            </a:pPr>
            <a:r>
              <a:rPr lang="en-US" altLang="zh-CN" b="0" dirty="0">
                <a:solidFill>
                  <a:srgbClr val="C00000"/>
                </a:solidFill>
                <a:latin typeface="+mn-lt"/>
              </a:rPr>
              <a:t>Weak geothermal </a:t>
            </a:r>
            <a:r>
              <a:rPr lang="en-US" altLang="zh-CN" b="0" dirty="0">
                <a:solidFill>
                  <a:srgbClr val="0000FF"/>
                </a:solidFill>
                <a:latin typeface="+mn-lt"/>
              </a:rPr>
              <a:t>forcing in the deep North Pacific might also have an effect on the deep circulation. </a:t>
            </a:r>
          </a:p>
          <a:p>
            <a:pPr marL="264319" indent="-264319">
              <a:lnSpc>
                <a:spcPct val="150000"/>
              </a:lnSpc>
              <a:spcBef>
                <a:spcPts val="450"/>
              </a:spcBef>
              <a:buClr>
                <a:schemeClr val="accent1"/>
              </a:buClr>
              <a:buSzPct val="75000"/>
              <a:buFont typeface="Wingdings" pitchFamily="2" charset="2"/>
              <a:buChar char="n"/>
              <a:defRPr/>
            </a:pPr>
            <a:r>
              <a:rPr lang="en-US" altLang="zh-CN" b="0" dirty="0">
                <a:solidFill>
                  <a:srgbClr val="C00000"/>
                </a:solidFill>
                <a:latin typeface="+mn-lt"/>
              </a:rPr>
              <a:t>Strong ventilation </a:t>
            </a:r>
            <a:r>
              <a:rPr lang="en-US" altLang="zh-CN" b="0" dirty="0">
                <a:solidFill>
                  <a:srgbClr val="0000FF"/>
                </a:solidFill>
                <a:latin typeface="+mn-lt"/>
              </a:rPr>
              <a:t>due to surface outcrops in the open North Pacific affects only the </a:t>
            </a:r>
            <a:r>
              <a:rPr lang="en-US" altLang="zh-CN" b="0" dirty="0">
                <a:solidFill>
                  <a:srgbClr val="C00000"/>
                </a:solidFill>
                <a:latin typeface="+mn-lt"/>
              </a:rPr>
              <a:t>top 1000 </a:t>
            </a:r>
            <a:r>
              <a:rPr lang="en-US" altLang="zh-CN" b="0" dirty="0">
                <a:solidFill>
                  <a:srgbClr val="0000FF"/>
                </a:solidFill>
                <a:latin typeface="+mn-lt"/>
              </a:rPr>
              <a:t>meters, and is directly tied to the wind-driven circulation </a:t>
            </a:r>
          </a:p>
        </p:txBody>
      </p:sp>
    </p:spTree>
    <p:extLst>
      <p:ext uri="{BB962C8B-B14F-4D97-AF65-F5344CB8AC3E}">
        <p14:creationId xmlns:p14="http://schemas.microsoft.com/office/powerpoint/2010/main" val="24777027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16_THETA"/>
          <p:cNvPicPr>
            <a:picLocks noChangeAspect="1" noChangeArrowheads="1"/>
          </p:cNvPicPr>
          <p:nvPr/>
        </p:nvPicPr>
        <p:blipFill>
          <a:blip r:embed="rId2" cstate="print"/>
          <a:srcRect l="3819" t="3716" r="3354" b="4562"/>
          <a:stretch>
            <a:fillRect/>
          </a:stretch>
        </p:blipFill>
        <p:spPr bwMode="auto">
          <a:xfrm>
            <a:off x="1946672" y="720000"/>
            <a:ext cx="5238750" cy="3996928"/>
          </a:xfrm>
          <a:prstGeom prst="rect">
            <a:avLst/>
          </a:prstGeom>
          <a:noFill/>
          <a:ln w="9525">
            <a:noFill/>
            <a:miter lim="800000"/>
            <a:headEnd/>
            <a:tailEnd/>
          </a:ln>
        </p:spPr>
      </p:pic>
      <p:sp>
        <p:nvSpPr>
          <p:cNvPr id="12291" name="Rectangle 2"/>
          <p:cNvSpPr>
            <a:spLocks noGrp="1" noChangeArrowheads="1"/>
          </p:cNvSpPr>
          <p:nvPr>
            <p:ph type="title"/>
          </p:nvPr>
        </p:nvSpPr>
        <p:spPr>
          <a:xfrm>
            <a:off x="1485900" y="141685"/>
            <a:ext cx="6172200" cy="270272"/>
          </a:xfrm>
        </p:spPr>
        <p:txBody>
          <a:bodyPr/>
          <a:lstStyle/>
          <a:p>
            <a:r>
              <a:rPr lang="en-US" altLang="zh-CN"/>
              <a:t>North Pacific</a:t>
            </a:r>
          </a:p>
        </p:txBody>
      </p:sp>
      <p:sp>
        <p:nvSpPr>
          <p:cNvPr id="12292" name="Rectangle 5"/>
          <p:cNvSpPr>
            <a:spLocks noChangeArrowheads="1"/>
          </p:cNvSpPr>
          <p:nvPr/>
        </p:nvSpPr>
        <p:spPr bwMode="auto">
          <a:xfrm>
            <a:off x="5888831" y="826294"/>
            <a:ext cx="1243013" cy="3888581"/>
          </a:xfrm>
          <a:prstGeom prst="rect">
            <a:avLst/>
          </a:prstGeom>
          <a:noFill/>
          <a:ln w="38100" algn="ctr">
            <a:solidFill>
              <a:schemeClr val="accent6">
                <a:lumMod val="60000"/>
                <a:lumOff val="40000"/>
              </a:schemeClr>
            </a:solidFill>
            <a:miter lim="800000"/>
            <a:headEnd/>
            <a:tailEnd/>
          </a:ln>
        </p:spPr>
        <p:txBody>
          <a:bodyPr wrap="none" anchor="ctr"/>
          <a:lstStyle/>
          <a:p>
            <a:endParaRPr lang="zh-CN" altLang="en-US"/>
          </a:p>
        </p:txBody>
      </p:sp>
    </p:spTree>
    <p:extLst>
      <p:ext uri="{BB962C8B-B14F-4D97-AF65-F5344CB8AC3E}">
        <p14:creationId xmlns:p14="http://schemas.microsoft.com/office/powerpoint/2010/main" val="958217966"/>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2836</TotalTime>
  <Words>3341</Words>
  <Application>Microsoft Office PowerPoint</Application>
  <PresentationFormat>全屏显示(16:9)</PresentationFormat>
  <Paragraphs>130</Paragraphs>
  <Slides>28</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微软雅黑</vt:lpstr>
      <vt:lpstr>Arial</vt:lpstr>
      <vt:lpstr>Calibri</vt:lpstr>
      <vt:lpstr>Cambria</vt:lpstr>
      <vt:lpstr>Cambria Math</vt:lpstr>
      <vt:lpstr>Copperplate Gothic Light</vt:lpstr>
      <vt:lpstr>Lucida Calligraphy</vt:lpstr>
      <vt:lpstr>Maiandra GD</vt:lpstr>
      <vt:lpstr>Tahoma</vt:lpstr>
      <vt:lpstr>Times</vt:lpstr>
      <vt:lpstr>Times New Roman</vt:lpstr>
      <vt:lpstr>Wingdings</vt:lpstr>
      <vt:lpstr>Wingdings 2</vt:lpstr>
      <vt:lpstr>PKU_AOS</vt:lpstr>
      <vt:lpstr> Lecture 12: Wind Forcing and N. Pacific Upper Ocean Circulation    Descriptive Physical Oceanography</vt:lpstr>
      <vt:lpstr>PowerPoint 演示文稿</vt:lpstr>
      <vt:lpstr>How does Ekman transport drive underlying circulation?   Step 1: Ekman convergence or divergence</vt:lpstr>
      <vt:lpstr>How does Ekman transport drive underlying circulation? Step 2: Potential vorticity and Sverdrup transport</vt:lpstr>
      <vt:lpstr>How does Ekman transport drive underlying circulation? Step 2: Potential vorticity and Sverdrup transport</vt:lpstr>
      <vt:lpstr>Sverdrup Transport Interior</vt:lpstr>
      <vt:lpstr>North Pacific Features</vt:lpstr>
      <vt:lpstr>North Pacific Features</vt:lpstr>
      <vt:lpstr>North Pacific</vt:lpstr>
      <vt:lpstr>N. Pacific Upper Ocean Circulation (Tomczak and Godfrey)</vt:lpstr>
      <vt:lpstr>Current Nomenclature </vt:lpstr>
      <vt:lpstr>Current Nomenclature </vt:lpstr>
      <vt:lpstr>N. Pacific Subtropical Gyre</vt:lpstr>
      <vt:lpstr>N. Pacific Steric Height: 0, 500, 1000, 2000 db</vt:lpstr>
      <vt:lpstr>Vertical Section of Subtropical Gyre  (along 30N)</vt:lpstr>
      <vt:lpstr>Kuroshio and Kuroshio Extension</vt:lpstr>
      <vt:lpstr>Kuroshio Current</vt:lpstr>
      <vt:lpstr>Kuroshio at western boundary: velocity sections (Bingham and Talley, 1991)</vt:lpstr>
      <vt:lpstr>Kuroshio Extension Meandering</vt:lpstr>
      <vt:lpstr>Kuroshio Large meander</vt:lpstr>
      <vt:lpstr>California Cold Current</vt:lpstr>
      <vt:lpstr>California Cold Current</vt:lpstr>
      <vt:lpstr>N. Pacific Upper Ocean Circulation (Tomczak and Godfrey)</vt:lpstr>
      <vt:lpstr>North Pacific Subpolar Gyre</vt:lpstr>
      <vt:lpstr>Vertical Section of Subpolar Gyre</vt:lpstr>
      <vt:lpstr>Questions (Due in 2-week)</vt:lpstr>
      <vt:lpstr>Calculations</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168</cp:revision>
  <dcterms:created xsi:type="dcterms:W3CDTF">2011-02-17T14:19:49Z</dcterms:created>
  <dcterms:modified xsi:type="dcterms:W3CDTF">2023-11-22T04:37:51Z</dcterms:modified>
</cp:coreProperties>
</file>