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1"/>
  </p:sldMasterIdLst>
  <p:notesMasterIdLst>
    <p:notesMasterId r:id="rId36"/>
  </p:notesMasterIdLst>
  <p:handoutMasterIdLst>
    <p:handoutMasterId r:id="rId37"/>
  </p:handoutMasterIdLst>
  <p:sldIdLst>
    <p:sldId id="497" r:id="rId2"/>
    <p:sldId id="565" r:id="rId3"/>
    <p:sldId id="566" r:id="rId4"/>
    <p:sldId id="567" r:id="rId5"/>
    <p:sldId id="568" r:id="rId6"/>
    <p:sldId id="569" r:id="rId7"/>
    <p:sldId id="570" r:id="rId8"/>
    <p:sldId id="571" r:id="rId9"/>
    <p:sldId id="573" r:id="rId10"/>
    <p:sldId id="574" r:id="rId11"/>
    <p:sldId id="575" r:id="rId12"/>
    <p:sldId id="599" r:id="rId13"/>
    <p:sldId id="576" r:id="rId14"/>
    <p:sldId id="577" r:id="rId15"/>
    <p:sldId id="578" r:id="rId16"/>
    <p:sldId id="579" r:id="rId17"/>
    <p:sldId id="580" r:id="rId18"/>
    <p:sldId id="582" r:id="rId19"/>
    <p:sldId id="583" r:id="rId20"/>
    <p:sldId id="584" r:id="rId21"/>
    <p:sldId id="585" r:id="rId22"/>
    <p:sldId id="586" r:id="rId23"/>
    <p:sldId id="587" r:id="rId24"/>
    <p:sldId id="588" r:id="rId25"/>
    <p:sldId id="589" r:id="rId26"/>
    <p:sldId id="590" r:id="rId27"/>
    <p:sldId id="592" r:id="rId28"/>
    <p:sldId id="593" r:id="rId29"/>
    <p:sldId id="594" r:id="rId30"/>
    <p:sldId id="595" r:id="rId31"/>
    <p:sldId id="596" r:id="rId32"/>
    <p:sldId id="597" r:id="rId33"/>
    <p:sldId id="598" r:id="rId34"/>
    <p:sldId id="563" r:id="rId35"/>
  </p:sldIdLst>
  <p:sldSz cx="9144000" cy="5143500" type="screen16x9"/>
  <p:notesSz cx="6858000" cy="9144000"/>
  <p:defaultTextStyle>
    <a:defPPr>
      <a:defRPr lang="zh-CN"/>
    </a:defPPr>
    <a:lvl1pPr algn="l" rtl="0" fontAlgn="base">
      <a:spcBef>
        <a:spcPct val="0"/>
      </a:spcBef>
      <a:spcAft>
        <a:spcPct val="0"/>
      </a:spcAft>
      <a:defRPr b="1" kern="1200">
        <a:solidFill>
          <a:schemeClr val="tx1"/>
        </a:solidFill>
        <a:latin typeface="Arial" pitchFamily="34" charset="0"/>
        <a:ea typeface="宋体" pitchFamily="2" charset="-122"/>
        <a:cs typeface="+mn-cs"/>
      </a:defRPr>
    </a:lvl1pPr>
    <a:lvl2pPr marL="342900" algn="l" rtl="0" fontAlgn="base">
      <a:spcBef>
        <a:spcPct val="0"/>
      </a:spcBef>
      <a:spcAft>
        <a:spcPct val="0"/>
      </a:spcAft>
      <a:defRPr b="1" kern="1200">
        <a:solidFill>
          <a:schemeClr val="tx1"/>
        </a:solidFill>
        <a:latin typeface="Arial" pitchFamily="34" charset="0"/>
        <a:ea typeface="宋体" pitchFamily="2" charset="-122"/>
        <a:cs typeface="+mn-cs"/>
      </a:defRPr>
    </a:lvl2pPr>
    <a:lvl3pPr marL="685800" algn="l" rtl="0" fontAlgn="base">
      <a:spcBef>
        <a:spcPct val="0"/>
      </a:spcBef>
      <a:spcAft>
        <a:spcPct val="0"/>
      </a:spcAft>
      <a:defRPr b="1" kern="1200">
        <a:solidFill>
          <a:schemeClr val="tx1"/>
        </a:solidFill>
        <a:latin typeface="Arial" pitchFamily="34" charset="0"/>
        <a:ea typeface="宋体" pitchFamily="2" charset="-122"/>
        <a:cs typeface="+mn-cs"/>
      </a:defRPr>
    </a:lvl3pPr>
    <a:lvl4pPr marL="1028700" algn="l" rtl="0" fontAlgn="base">
      <a:spcBef>
        <a:spcPct val="0"/>
      </a:spcBef>
      <a:spcAft>
        <a:spcPct val="0"/>
      </a:spcAft>
      <a:defRPr b="1" kern="1200">
        <a:solidFill>
          <a:schemeClr val="tx1"/>
        </a:solidFill>
        <a:latin typeface="Arial" pitchFamily="34" charset="0"/>
        <a:ea typeface="宋体" pitchFamily="2" charset="-122"/>
        <a:cs typeface="+mn-cs"/>
      </a:defRPr>
    </a:lvl4pPr>
    <a:lvl5pPr marL="1371600" algn="l" rtl="0" fontAlgn="base">
      <a:spcBef>
        <a:spcPct val="0"/>
      </a:spcBef>
      <a:spcAft>
        <a:spcPct val="0"/>
      </a:spcAft>
      <a:defRPr b="1" kern="1200">
        <a:solidFill>
          <a:schemeClr val="tx1"/>
        </a:solidFill>
        <a:latin typeface="Arial" pitchFamily="34" charset="0"/>
        <a:ea typeface="宋体" pitchFamily="2" charset="-122"/>
        <a:cs typeface="+mn-cs"/>
      </a:defRPr>
    </a:lvl5pPr>
    <a:lvl6pPr marL="1714500" algn="l" defTabSz="685800" rtl="0" eaLnBrk="1" latinLnBrk="0" hangingPunct="1">
      <a:defRPr b="1" kern="1200">
        <a:solidFill>
          <a:schemeClr val="tx1"/>
        </a:solidFill>
        <a:latin typeface="Arial" pitchFamily="34" charset="0"/>
        <a:ea typeface="宋体" pitchFamily="2" charset="-122"/>
        <a:cs typeface="+mn-cs"/>
      </a:defRPr>
    </a:lvl6pPr>
    <a:lvl7pPr marL="2057400" algn="l" defTabSz="685800" rtl="0" eaLnBrk="1" latinLnBrk="0" hangingPunct="1">
      <a:defRPr b="1" kern="1200">
        <a:solidFill>
          <a:schemeClr val="tx1"/>
        </a:solidFill>
        <a:latin typeface="Arial" pitchFamily="34" charset="0"/>
        <a:ea typeface="宋体" pitchFamily="2" charset="-122"/>
        <a:cs typeface="+mn-cs"/>
      </a:defRPr>
    </a:lvl7pPr>
    <a:lvl8pPr marL="2400300" algn="l" defTabSz="685800" rtl="0" eaLnBrk="1" latinLnBrk="0" hangingPunct="1">
      <a:defRPr b="1" kern="1200">
        <a:solidFill>
          <a:schemeClr val="tx1"/>
        </a:solidFill>
        <a:latin typeface="Arial" pitchFamily="34" charset="0"/>
        <a:ea typeface="宋体" pitchFamily="2" charset="-122"/>
        <a:cs typeface="+mn-cs"/>
      </a:defRPr>
    </a:lvl8pPr>
    <a:lvl9pPr marL="2743200" algn="l" defTabSz="685800" rtl="0" eaLnBrk="1" latinLnBrk="0" hangingPunct="1">
      <a:defRPr b="1"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00CC"/>
    <a:srgbClr val="960000"/>
    <a:srgbClr val="0000FF"/>
    <a:srgbClr val="663300"/>
    <a:srgbClr val="5F5F5F"/>
    <a:srgbClr val="FB7F75"/>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933" autoAdjust="0"/>
  </p:normalViewPr>
  <p:slideViewPr>
    <p:cSldViewPr>
      <p:cViewPr varScale="1">
        <p:scale>
          <a:sx n="105" d="100"/>
          <a:sy n="105" d="100"/>
        </p:scale>
        <p:origin x="63" y="837"/>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73AE4608-E3F8-4298-A22D-6352295EE8B7}" type="slidenum">
              <a:rPr lang="en-US" altLang="zh-CN"/>
              <a:pPr>
                <a:defRPr/>
              </a:pPr>
              <a:t>‹#›</a:t>
            </a:fld>
            <a:endParaRPr lang="en-US" altLang="zh-CN"/>
          </a:p>
        </p:txBody>
      </p:sp>
    </p:spTree>
    <p:extLst>
      <p:ext uri="{BB962C8B-B14F-4D97-AF65-F5344CB8AC3E}">
        <p14:creationId xmlns:p14="http://schemas.microsoft.com/office/powerpoint/2010/main" val="512927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593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D3249D15-DF68-45E7-B41B-A7BEE83676C4}" type="slidenum">
              <a:rPr lang="en-US" altLang="zh-CN"/>
              <a:pPr>
                <a:defRPr/>
              </a:pPr>
              <a:t>‹#›</a:t>
            </a:fld>
            <a:endParaRPr lang="en-US" altLang="zh-CN"/>
          </a:p>
        </p:txBody>
      </p:sp>
    </p:spTree>
    <p:extLst>
      <p:ext uri="{BB962C8B-B14F-4D97-AF65-F5344CB8AC3E}">
        <p14:creationId xmlns:p14="http://schemas.microsoft.com/office/powerpoint/2010/main" val="23857134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1pPr>
    <a:lvl2pPr marL="3429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2pPr>
    <a:lvl3pPr marL="6858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3pPr>
    <a:lvl4pPr marL="10287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4pPr>
    <a:lvl5pPr marL="13716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idx="1"/>
          </p:nvPr>
        </p:nvSpPr>
        <p:spPr>
          <a:noFill/>
          <a:ln/>
        </p:spPr>
        <p:txBody>
          <a:bodyPr/>
          <a:lstStyle/>
          <a:p>
            <a:r>
              <a:rPr lang="en-US" altLang="zh-CN"/>
              <a:t>Paper on these currents</a:t>
            </a:r>
            <a:endParaRPr lang="zh-CN" altLang="en-US"/>
          </a:p>
        </p:txBody>
      </p:sp>
      <p:sp>
        <p:nvSpPr>
          <p:cNvPr id="40964" name="灯片编号占位符 3"/>
          <p:cNvSpPr>
            <a:spLocks noGrp="1"/>
          </p:cNvSpPr>
          <p:nvPr>
            <p:ph type="sldNum" sz="quarter" idx="5"/>
          </p:nvPr>
        </p:nvSpPr>
        <p:spPr>
          <a:noFill/>
        </p:spPr>
        <p:txBody>
          <a:bodyPr/>
          <a:lstStyle/>
          <a:p>
            <a:fld id="{FBDDAFC2-4E18-42EA-B0BB-4C8A3BE1CED3}" type="slidenum">
              <a:rPr lang="zh-CN" altLang="en-US" smtClean="0"/>
              <a:pPr/>
              <a:t>2</a:t>
            </a:fld>
            <a:endParaRPr lang="en-US" altLang="zh-CN"/>
          </a:p>
        </p:txBody>
      </p:sp>
    </p:spTree>
    <p:extLst>
      <p:ext uri="{BB962C8B-B14F-4D97-AF65-F5344CB8AC3E}">
        <p14:creationId xmlns:p14="http://schemas.microsoft.com/office/powerpoint/2010/main" val="3672369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9B38A2D-1CAE-4CF1-BC06-0F0EF16AD1A6}" type="slidenum">
              <a:rPr lang="zh-CN" altLang="en-US" smtClean="0"/>
              <a:pPr/>
              <a:t>31</a:t>
            </a:fld>
            <a:endParaRPr lang="en-US" altLang="zh-CN"/>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a:lnSpc>
                <a:spcPct val="80000"/>
              </a:lnSpc>
            </a:pPr>
            <a:r>
              <a:rPr lang="en-US" altLang="zh-CN" sz="1000"/>
              <a:t>the most important fishing regions of the world ocean because they offer optimum conditions for primary production. </a:t>
            </a:r>
          </a:p>
          <a:p>
            <a:pPr>
              <a:lnSpc>
                <a:spcPct val="80000"/>
              </a:lnSpc>
            </a:pPr>
            <a:r>
              <a:rPr lang="en-US" altLang="zh-CN" sz="1000"/>
              <a:t>The basis for all marine life is photosynthesis in phytoplankton, which can only occur in a layer as deep as sunlight can reach. The other requirement are nutrients to support phytoplankton growth. </a:t>
            </a:r>
          </a:p>
          <a:p>
            <a:pPr>
              <a:lnSpc>
                <a:spcPct val="80000"/>
              </a:lnSpc>
            </a:pPr>
            <a:r>
              <a:rPr lang="en-US" altLang="zh-CN" sz="1000"/>
              <a:t>Coastal upwelling regions are among the few regions of the world ocean where nutrients are returned to the surface layer and made available for phytoplankton growth. This forms the basis for a marine food chain with high productivity. All coastal upwelling regions therefore support important fisheries.</a:t>
            </a:r>
          </a:p>
          <a:p>
            <a:pPr>
              <a:lnSpc>
                <a:spcPct val="80000"/>
              </a:lnSpc>
            </a:pPr>
            <a:r>
              <a:rPr lang="en-US" altLang="zh-CN" sz="1000"/>
              <a:t>The Peru/Chile upwelling system is the most productive coastal upwelling region of the</a:t>
            </a:r>
          </a:p>
          <a:p>
            <a:pPr>
              <a:lnSpc>
                <a:spcPct val="80000"/>
              </a:lnSpc>
            </a:pPr>
            <a:r>
              <a:rPr lang="en-US" altLang="zh-CN" sz="1000"/>
              <a:t>world ocean. It extends from south of 40°S into the equatorial region where it blends into</a:t>
            </a:r>
          </a:p>
          <a:p>
            <a:pPr>
              <a:lnSpc>
                <a:spcPct val="80000"/>
              </a:lnSpc>
            </a:pPr>
            <a:r>
              <a:rPr lang="en-US" altLang="zh-CN" sz="1000"/>
              <a:t>the equatorial upwelling belt. Despite its vast resources, human greed managed to destroy</a:t>
            </a:r>
          </a:p>
          <a:p>
            <a:pPr>
              <a:lnSpc>
                <a:spcPct val="80000"/>
              </a:lnSpc>
            </a:pPr>
            <a:r>
              <a:rPr lang="en-US" altLang="zh-CN" sz="1000"/>
              <a:t>the basis of what before 1973 was the largest fishery in the world. Overfishing and natural</a:t>
            </a:r>
          </a:p>
          <a:p>
            <a:pPr>
              <a:lnSpc>
                <a:spcPct val="80000"/>
              </a:lnSpc>
            </a:pPr>
            <a:r>
              <a:rPr lang="en-US" altLang="zh-CN" sz="1000"/>
              <a:t>variability of the upwelling environment brought about the end of an industry. This aspect</a:t>
            </a:r>
          </a:p>
          <a:p>
            <a:pPr>
              <a:lnSpc>
                <a:spcPct val="80000"/>
              </a:lnSpc>
            </a:pPr>
            <a:r>
              <a:rPr lang="en-US" altLang="zh-CN" sz="1000"/>
              <a:t>of the Peru/Chile Current System will be taken up again in Chapter 19.</a:t>
            </a:r>
          </a:p>
          <a:p>
            <a:pPr>
              <a:lnSpc>
                <a:spcPct val="80000"/>
              </a:lnSpc>
            </a:pPr>
            <a:r>
              <a:rPr lang="en-US" altLang="zh-CN" sz="1000"/>
              <a:t>Considerable uncertainty exists about the details of the flow field in the southern part of</a:t>
            </a:r>
          </a:p>
          <a:p>
            <a:pPr>
              <a:lnSpc>
                <a:spcPct val="80000"/>
              </a:lnSpc>
            </a:pPr>
            <a:r>
              <a:rPr lang="en-US" altLang="zh-CN" sz="1000"/>
              <a:t>the Peru/Chile Current. The upwelling undercurrent is known to extend from at least north</a:t>
            </a:r>
          </a:p>
          <a:p>
            <a:pPr>
              <a:lnSpc>
                <a:spcPct val="80000"/>
              </a:lnSpc>
            </a:pPr>
            <a:r>
              <a:rPr lang="en-US" altLang="zh-CN" sz="1000"/>
              <a:t>of 10°S to 43°S and possibly beyond, decreasing in strength from some 0.1 m s-1 in the</a:t>
            </a:r>
          </a:p>
          <a:p>
            <a:pPr>
              <a:lnSpc>
                <a:spcPct val="80000"/>
              </a:lnSpc>
            </a:pPr>
            <a:r>
              <a:rPr lang="en-US" altLang="zh-CN" sz="1000"/>
              <a:t>north to barely more than 0.02 m s-1 in the south. Further offshore a conspicuous feature</a:t>
            </a:r>
          </a:p>
          <a:p>
            <a:pPr>
              <a:lnSpc>
                <a:spcPct val="80000"/>
              </a:lnSpc>
            </a:pPr>
            <a:r>
              <a:rPr lang="en-US" altLang="zh-CN" sz="1000"/>
              <a:t>is a surface salinity minimum along 40°S (Figure 2.5b). It is known that rainfall along the</a:t>
            </a:r>
          </a:p>
          <a:p>
            <a:pPr>
              <a:lnSpc>
                <a:spcPct val="80000"/>
              </a:lnSpc>
            </a:pPr>
            <a:r>
              <a:rPr lang="en-US" altLang="zh-CN" sz="1000"/>
              <a:t>coast is large in the region; but it can easily be shown that rainfall alone cannot explain the</a:t>
            </a:r>
          </a:p>
          <a:p>
            <a:pPr>
              <a:lnSpc>
                <a:spcPct val="80000"/>
              </a:lnSpc>
            </a:pPr>
            <a:r>
              <a:rPr lang="en-US" altLang="zh-CN" sz="1000"/>
              <a:t>observed salinity minimum. Some researchers conclude that westward flow against the</a:t>
            </a:r>
          </a:p>
          <a:p>
            <a:pPr>
              <a:lnSpc>
                <a:spcPct val="80000"/>
              </a:lnSpc>
            </a:pPr>
            <a:r>
              <a:rPr lang="en-US" altLang="zh-CN" sz="1000"/>
              <a:t>prevailing direction of the subtropical gyre circulation must occur in the region. This may</a:t>
            </a:r>
          </a:p>
          <a:p>
            <a:pPr>
              <a:lnSpc>
                <a:spcPct val="80000"/>
              </a:lnSpc>
            </a:pPr>
            <a:r>
              <a:rPr lang="en-US" altLang="zh-CN" sz="1000"/>
              <a:t>explain why the Subtropical Front is displaced so far northward in the Pacific Ocean off</a:t>
            </a:r>
          </a:p>
          <a:p>
            <a:pPr>
              <a:lnSpc>
                <a:spcPct val="80000"/>
              </a:lnSpc>
            </a:pPr>
            <a:r>
              <a:rPr lang="en-US" altLang="zh-CN" sz="1000"/>
              <a:t>South America and ill defined.</a:t>
            </a:r>
          </a:p>
          <a:p>
            <a:pPr>
              <a:lnSpc>
                <a:spcPct val="80000"/>
              </a:lnSpc>
            </a:pPr>
            <a:endParaRPr lang="en-US" altLang="zh-CN" sz="1000"/>
          </a:p>
          <a:p>
            <a:pPr>
              <a:lnSpc>
                <a:spcPct val="80000"/>
              </a:lnSpc>
            </a:pPr>
            <a:endParaRPr lang="zh-CN" altLang="en-US" sz="1000"/>
          </a:p>
        </p:txBody>
      </p:sp>
    </p:spTree>
    <p:extLst>
      <p:ext uri="{BB962C8B-B14F-4D97-AF65-F5344CB8AC3E}">
        <p14:creationId xmlns:p14="http://schemas.microsoft.com/office/powerpoint/2010/main" val="123573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DB0615E-40D3-46AD-B002-C90F8F44B29E}" type="slidenum">
              <a:rPr lang="zh-CN" altLang="en-US" smtClean="0"/>
              <a:pPr/>
              <a:t>3</a:t>
            </a:fld>
            <a:endParaRPr lang="en-US" altLang="zh-CN"/>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altLang="zh-CN" dirty="0"/>
              <a:t>HE</a:t>
            </a:r>
            <a:r>
              <a:rPr lang="zh-CN" altLang="en-US" dirty="0"/>
              <a:t>：哈马黑拉涡旋。 哈马里拉岛印度尼西亚东部的一座岛屿，位于新几内亚与苏拉威西岛之间。它形状不规则，是摩鹿加群岛中最大的一个岛。日军对它的占领使它在</a:t>
            </a:r>
            <a:r>
              <a:rPr lang="en-US" altLang="zh-CN" dirty="0"/>
              <a:t>1944</a:t>
            </a:r>
            <a:r>
              <a:rPr lang="zh-CN" altLang="en-US" dirty="0"/>
              <a:t>年成为盟军一个频繁轰炸的目标</a:t>
            </a:r>
          </a:p>
        </p:txBody>
      </p:sp>
    </p:spTree>
    <p:extLst>
      <p:ext uri="{BB962C8B-B14F-4D97-AF65-F5344CB8AC3E}">
        <p14:creationId xmlns:p14="http://schemas.microsoft.com/office/powerpoint/2010/main" val="2157930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2EF214F-D072-4BE2-B257-967F4FE67160}" type="slidenum">
              <a:rPr lang="zh-CN" altLang="en-US" smtClean="0"/>
              <a:pPr/>
              <a:t>4</a:t>
            </a:fld>
            <a:endParaRPr lang="en-US" altLang="zh-CN"/>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altLang="zh-CN"/>
              <a:t> This northern path is suppressed near the surface during the Northwest Monsoon season (December - March) but continues below the then prevailing southward surface flow as the Great Barrier Reef Undercurrent (Figure 8.11). The SEC therefore continues to feed the Equatorial Undercurrent during the monsoon season but does not supply source waters for the North Equatorial Countercurrent during those months.</a:t>
            </a:r>
          </a:p>
          <a:p>
            <a:endParaRPr lang="zh-CN" altLang="en-US"/>
          </a:p>
        </p:txBody>
      </p:sp>
    </p:spTree>
    <p:extLst>
      <p:ext uri="{BB962C8B-B14F-4D97-AF65-F5344CB8AC3E}">
        <p14:creationId xmlns:p14="http://schemas.microsoft.com/office/powerpoint/2010/main" val="224797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2923117-5D78-48BE-AAE8-6ADA26A3DB10}" type="slidenum">
              <a:rPr lang="zh-CN" altLang="en-US" smtClean="0"/>
              <a:pPr/>
              <a:t>5</a:t>
            </a:fld>
            <a:endParaRPr lang="en-US" altLang="zh-CN"/>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altLang="zh-CN"/>
              <a:t> This northern path is suppressed near the surface during the Northwest Monsoon season (December - March) but continues below the then prevailing southward surface flow as the Great Barrier Reef Undercurrent (Figure 8.11). The SEC therefore continues to feed the Equatorial Undercurrent during the monsoon season but does not supply source waters for the North Equatorial Countercurrent during those months.</a:t>
            </a:r>
          </a:p>
          <a:p>
            <a:endParaRPr lang="zh-CN" altLang="en-US"/>
          </a:p>
        </p:txBody>
      </p:sp>
    </p:spTree>
    <p:extLst>
      <p:ext uri="{BB962C8B-B14F-4D97-AF65-F5344CB8AC3E}">
        <p14:creationId xmlns:p14="http://schemas.microsoft.com/office/powerpoint/2010/main" val="72495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EF6863A-6979-4EEF-A1D8-CFD82A709791}" type="slidenum">
              <a:rPr lang="zh-CN" altLang="en-US" smtClean="0"/>
              <a:pPr/>
              <a:t>6</a:t>
            </a:fld>
            <a:endParaRPr lang="en-US" altLang="zh-CN"/>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altLang="zh-CN"/>
              <a:t> This northern path is suppressed near the surface during the Northwest Monsoon season (December - March) but continues below the then prevailing southward surface flow as the Great Barrier Reef Undercurrent (Figure 8.11). The SEC therefore continues to feed the Equatorial Undercurrent during the monsoon season but does not supply source waters for the North Equatorial Countercurrent during those months.</a:t>
            </a:r>
          </a:p>
          <a:p>
            <a:endParaRPr lang="zh-CN" altLang="en-US"/>
          </a:p>
        </p:txBody>
      </p:sp>
    </p:spTree>
    <p:extLst>
      <p:ext uri="{BB962C8B-B14F-4D97-AF65-F5344CB8AC3E}">
        <p14:creationId xmlns:p14="http://schemas.microsoft.com/office/powerpoint/2010/main" val="2306661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B5F24FF-DBE3-4FC9-B3BD-919BA682C818}" type="slidenum">
              <a:rPr lang="zh-CN" altLang="en-US" smtClean="0"/>
              <a:pPr/>
              <a:t>17</a:t>
            </a:fld>
            <a:endParaRPr lang="en-US" altLang="zh-CN"/>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altLang="zh-CN"/>
              <a:t>None of the theories of ocean dynamics at the time predicted eastward subsurface flow at the equator. The discovery of the Atlantic Equatorial Undercurrent by Buchanan 80 years earlier (see Chapter 14) had been forgotten, and the discovery of the Pacific EUC was therefore a major event in oceanography; for a few years after Cromwell's death the Undercurrent was called the Cromwell Current.</a:t>
            </a:r>
          </a:p>
          <a:p>
            <a:endParaRPr lang="zh-CN" altLang="en-US"/>
          </a:p>
        </p:txBody>
      </p:sp>
    </p:spTree>
    <p:extLst>
      <p:ext uri="{BB962C8B-B14F-4D97-AF65-F5344CB8AC3E}">
        <p14:creationId xmlns:p14="http://schemas.microsoft.com/office/powerpoint/2010/main" val="162326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361D41C-8A10-4808-9562-335345EE274E}" type="slidenum">
              <a:rPr lang="zh-CN" altLang="en-US" smtClean="0"/>
              <a:pPr/>
              <a:t>18</a:t>
            </a:fld>
            <a:endParaRPr lang="en-US" altLang="zh-CN"/>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altLang="zh-CN"/>
              <a:t>None of the theories of ocean dynamics at the time predicted eastward subsurface flow at the equator. The discovery of the Atlantic Equatorial Undercurrent by Buchanan 80 years earlier (see Chapter 14) had been forgotten, and the discovery of the Pacific EUC was therefore a major event in oceanography; for a few years after Cromwell's death the Undercurrent was called the Cromwell Current.</a:t>
            </a:r>
          </a:p>
          <a:p>
            <a:endParaRPr lang="en-US" altLang="zh-CN"/>
          </a:p>
          <a:p>
            <a:endParaRPr lang="zh-CN" altLang="en-US"/>
          </a:p>
        </p:txBody>
      </p:sp>
    </p:spTree>
    <p:extLst>
      <p:ext uri="{BB962C8B-B14F-4D97-AF65-F5344CB8AC3E}">
        <p14:creationId xmlns:p14="http://schemas.microsoft.com/office/powerpoint/2010/main" val="626847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p:spPr>
      </p:sp>
      <p:sp>
        <p:nvSpPr>
          <p:cNvPr id="49155" name="备注占位符 2"/>
          <p:cNvSpPr>
            <a:spLocks noGrp="1"/>
          </p:cNvSpPr>
          <p:nvPr>
            <p:ph type="body" idx="1"/>
          </p:nvPr>
        </p:nvSpPr>
        <p:spPr>
          <a:noFill/>
          <a:ln/>
        </p:spPr>
        <p:txBody>
          <a:bodyPr/>
          <a:lstStyle/>
          <a:p>
            <a:r>
              <a:rPr lang="en-US" altLang="zh-CN"/>
              <a:t>155 W</a:t>
            </a:r>
            <a:endParaRPr lang="zh-CN" altLang="en-US"/>
          </a:p>
        </p:txBody>
      </p:sp>
      <p:sp>
        <p:nvSpPr>
          <p:cNvPr id="49156" name="灯片编号占位符 3"/>
          <p:cNvSpPr>
            <a:spLocks noGrp="1"/>
          </p:cNvSpPr>
          <p:nvPr>
            <p:ph type="sldNum" sz="quarter" idx="5"/>
          </p:nvPr>
        </p:nvSpPr>
        <p:spPr>
          <a:noFill/>
        </p:spPr>
        <p:txBody>
          <a:bodyPr/>
          <a:lstStyle/>
          <a:p>
            <a:fld id="{179BDAAC-4599-4798-8870-3E0C99903CC8}" type="slidenum">
              <a:rPr lang="zh-CN" altLang="en-US" smtClean="0"/>
              <a:pPr/>
              <a:t>21</a:t>
            </a:fld>
            <a:endParaRPr lang="en-US" altLang="zh-CN"/>
          </a:p>
        </p:txBody>
      </p:sp>
    </p:spTree>
    <p:extLst>
      <p:ext uri="{BB962C8B-B14F-4D97-AF65-F5344CB8AC3E}">
        <p14:creationId xmlns:p14="http://schemas.microsoft.com/office/powerpoint/2010/main" val="2751362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95711D7-430F-4EE0-B4A6-519465DFB37E}" type="slidenum">
              <a:rPr lang="zh-CN" altLang="en-US" smtClean="0"/>
              <a:pPr/>
              <a:t>30</a:t>
            </a:fld>
            <a:endParaRPr lang="en-US" altLang="zh-CN"/>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altLang="zh-CN"/>
              <a:t>Figure 8.26 shows equatorward surface flow above 30 m, the poleward undercurrent between 30 m and 200 m, offshore Ekman transport above 30 m, and onshore movement of water mainly in the range 30 - 100 m with very little onshore or offshore movement below. Onshore transport in coastal upwelling regions does not extend below 400 m at most. The depth range for onshore movement in the Peru/Chile upwelling system is, however, particularly shallow, probably as a result of the extreme narrowness of the shelf. Upwelling is indicated by the shoaling of the 16°C isotherm, while the downward slope toward the coast of the isotherms below 100 m indicates geostrophic adjustment of the density field to the undercurrent along the slope. </a:t>
            </a:r>
            <a:endParaRPr lang="zh-CN" altLang="en-US"/>
          </a:p>
          <a:p>
            <a:endParaRPr lang="zh-CN" altLang="en-US"/>
          </a:p>
        </p:txBody>
      </p:sp>
    </p:spTree>
    <p:extLst>
      <p:ext uri="{BB962C8B-B14F-4D97-AF65-F5344CB8AC3E}">
        <p14:creationId xmlns:p14="http://schemas.microsoft.com/office/powerpoint/2010/main" val="2389166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1" name="矩形 20"/>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L 形 21"/>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0" y="53579"/>
            <a:ext cx="9144000" cy="253916"/>
          </a:xfrm>
          <a:prstGeom prst="rect">
            <a:avLst/>
          </a:prstGeom>
          <a:noFill/>
        </p:spPr>
        <p:txBody>
          <a:bodyPr>
            <a:spAutoFit/>
          </a:bodyPr>
          <a:lstStyle/>
          <a:p>
            <a:pPr algn="ctr">
              <a:defRPr/>
            </a:pPr>
            <a:r>
              <a:rPr lang="en-US" altLang="zh-CN" sz="1050" b="0" dirty="0">
                <a:solidFill>
                  <a:schemeClr val="bg2">
                    <a:lumMod val="50000"/>
                  </a:schemeClr>
                </a:solidFill>
                <a:latin typeface="Tahoma" pitchFamily="34" charset="0"/>
                <a:ea typeface="黑体" pitchFamily="2" charset="-122"/>
              </a:rPr>
              <a:t>DPO: A Course for Undergraduate and Graduate Majored in Oceanography and Atmosphere</a:t>
            </a:r>
          </a:p>
        </p:txBody>
      </p:sp>
      <p:sp>
        <p:nvSpPr>
          <p:cNvPr id="9" name="TextBox 8"/>
          <p:cNvSpPr txBox="1"/>
          <p:nvPr/>
        </p:nvSpPr>
        <p:spPr>
          <a:xfrm>
            <a:off x="7776001" y="4914000"/>
            <a:ext cx="1223963" cy="230832"/>
          </a:xfrm>
          <a:prstGeom prst="rect">
            <a:avLst/>
          </a:prstGeom>
          <a:noFill/>
        </p:spPr>
        <p:txBody>
          <a:bodyPr>
            <a:spAutoFit/>
          </a:bodyPr>
          <a:lstStyle/>
          <a:p>
            <a:pPr algn="r">
              <a:defRPr/>
            </a:pPr>
            <a:fld id="{481C4712-D969-495C-BB5C-F82C2B6B5CBE}" type="slidenum">
              <a:rPr lang="en-US" altLang="zh-CN" sz="900">
                <a:solidFill>
                  <a:srgbClr val="663300"/>
                </a:solidFill>
              </a:rPr>
              <a:pPr algn="r">
                <a:defRPr/>
              </a:pPr>
              <a:t>‹#›</a:t>
            </a:fld>
            <a:endParaRPr lang="zh-CN" altLang="en-US" dirty="0">
              <a:solidFill>
                <a:srgbClr val="663300"/>
              </a:solidFill>
            </a:endParaRPr>
          </a:p>
        </p:txBody>
      </p:sp>
      <p:sp>
        <p:nvSpPr>
          <p:cNvPr id="2" name="标题 1"/>
          <p:cNvSpPr>
            <a:spLocks noGrp="1"/>
          </p:cNvSpPr>
          <p:nvPr>
            <p:ph type="ctrTitle"/>
          </p:nvPr>
        </p:nvSpPr>
        <p:spPr>
          <a:xfrm>
            <a:off x="685800" y="750082"/>
            <a:ext cx="7772400" cy="1102519"/>
          </a:xfrm>
        </p:spPr>
        <p:txBody>
          <a:bodyPr anchor="b"/>
          <a:lstStyle>
            <a:lvl1pPr algn="l">
              <a:defRPr sz="3600">
                <a:solidFill>
                  <a:srgbClr val="0000FF"/>
                </a:solidFill>
              </a:defRPr>
            </a:lvl1pPr>
          </a:lstStyle>
          <a:p>
            <a:r>
              <a:rPr lang="zh-CN" altLang="en-US"/>
              <a:t>单击此处编辑母版标题样式</a:t>
            </a:r>
            <a:endParaRPr lang="en-US" dirty="0"/>
          </a:p>
        </p:txBody>
      </p:sp>
      <p:sp>
        <p:nvSpPr>
          <p:cNvPr id="3" name="副标题 2"/>
          <p:cNvSpPr>
            <a:spLocks noGrp="1"/>
          </p:cNvSpPr>
          <p:nvPr>
            <p:ph type="subTitle" idx="1"/>
          </p:nvPr>
        </p:nvSpPr>
        <p:spPr>
          <a:xfrm>
            <a:off x="687717" y="1846664"/>
            <a:ext cx="6670366" cy="1314450"/>
          </a:xfrm>
        </p:spPr>
        <p:txBody>
          <a:bodyPr/>
          <a:lstStyle>
            <a:lvl1pPr marL="0" indent="0" algn="l">
              <a:buNone/>
              <a:defRPr sz="2100">
                <a:solidFill>
                  <a:srgbClr val="0000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dirty="0"/>
          </a:p>
        </p:txBody>
      </p:sp>
      <p:pic>
        <p:nvPicPr>
          <p:cNvPr id="16" name="Picture 4">
            <a:extLst>
              <a:ext uri="{FF2B5EF4-FFF2-40B4-BE49-F238E27FC236}">
                <a16:creationId xmlns:a16="http://schemas.microsoft.com/office/drawing/2014/main" id="{5FEA80F7-145D-0849-8076-9EE67B6E63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32" y="3528000"/>
            <a:ext cx="720000" cy="720000"/>
          </a:xfrm>
          <a:prstGeom prst="rect">
            <a:avLst/>
          </a:prstGeom>
        </p:spPr>
      </p:pic>
      <p:pic>
        <p:nvPicPr>
          <p:cNvPr id="17" name="图片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2320" y="3456000"/>
            <a:ext cx="4320000" cy="864000"/>
          </a:xfrm>
          <a:prstGeom prst="rect">
            <a:avLst/>
          </a:prstGeom>
        </p:spPr>
      </p:pic>
      <p:sp>
        <p:nvSpPr>
          <p:cNvPr id="18" name="TextBox 9"/>
          <p:cNvSpPr txBox="1"/>
          <p:nvPr userDrawn="1"/>
        </p:nvSpPr>
        <p:spPr>
          <a:xfrm>
            <a:off x="0" y="3780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20" name="L 形 19"/>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34" descr="D:\Homepage\Images\core_logo_5.jpg"/>
          <p:cNvPicPr>
            <a:picLocks noChangeAspect="1" noChangeArrowheads="1"/>
          </p:cNvPicPr>
          <p:nvPr userDrawn="1"/>
        </p:nvPicPr>
        <p:blipFill>
          <a:blip r:embed="rId4" cstate="print"/>
          <a:stretch>
            <a:fillRect/>
          </a:stretch>
        </p:blipFill>
        <p:spPr bwMode="auto">
          <a:xfrm>
            <a:off x="1584032" y="3528000"/>
            <a:ext cx="720000" cy="720000"/>
          </a:xfrm>
          <a:prstGeom prst="rect">
            <a:avLst/>
          </a:prstGeom>
          <a:noFill/>
          <a:ln w="9525">
            <a:noFill/>
            <a:miter lim="800000"/>
            <a:headEnd/>
            <a:tailEnd/>
          </a:ln>
        </p:spPr>
      </p:pic>
      <p:sp>
        <p:nvSpPr>
          <p:cNvPr id="14"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p:nvPr>
        </p:nvSpPr>
        <p:spPr>
          <a:xfrm>
            <a:off x="457200" y="-20538"/>
            <a:ext cx="8229600" cy="589360"/>
          </a:xfrm>
        </p:spPr>
        <p:txBody>
          <a:bodyPr/>
          <a:lstStyle>
            <a:lvl1pPr>
              <a:defRPr>
                <a:solidFill>
                  <a:schemeClr val="tx1"/>
                </a:solidFill>
              </a:defRPr>
            </a:lvl1pPr>
          </a:lstStyle>
          <a:p>
            <a:r>
              <a:rPr lang="zh-CN" altLang="en-US"/>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矩形 18"/>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 形 17"/>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标题占位符 1"/>
          <p:cNvSpPr>
            <a:spLocks noGrp="1"/>
          </p:cNvSpPr>
          <p:nvPr>
            <p:ph type="title"/>
          </p:nvPr>
        </p:nvSpPr>
        <p:spPr bwMode="auto">
          <a:xfrm>
            <a:off x="457200" y="86917"/>
            <a:ext cx="8229600" cy="3786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dirty="0"/>
          </a:p>
        </p:txBody>
      </p:sp>
      <p:sp>
        <p:nvSpPr>
          <p:cNvPr id="2051" name="文本占位符 2"/>
          <p:cNvSpPr>
            <a:spLocks noGrp="1"/>
          </p:cNvSpPr>
          <p:nvPr>
            <p:ph type="body" idx="1"/>
          </p:nvPr>
        </p:nvSpPr>
        <p:spPr bwMode="auto">
          <a:xfrm>
            <a:off x="457200" y="945358"/>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9" name="矩形 8"/>
          <p:cNvSpPr/>
          <p:nvPr/>
        </p:nvSpPr>
        <p:spPr>
          <a:xfrm>
            <a:off x="1357313" y="4936332"/>
            <a:ext cx="6429375" cy="230832"/>
          </a:xfrm>
          <a:prstGeom prst="rect">
            <a:avLst/>
          </a:prstGeom>
        </p:spPr>
        <p:txBody>
          <a:bodyPr>
            <a:spAutoFit/>
          </a:bodyPr>
          <a:lstStyle/>
          <a:p>
            <a:pPr algn="ctr">
              <a:defRPr/>
            </a:pPr>
            <a:r>
              <a:rPr lang="en-US" altLang="zh-CN" sz="900" b="0" dirty="0">
                <a:solidFill>
                  <a:schemeClr val="bg2">
                    <a:lumMod val="75000"/>
                  </a:schemeClr>
                </a:solidFill>
                <a:latin typeface="Tahoma" pitchFamily="34" charset="0"/>
                <a:ea typeface="黑体" pitchFamily="2" charset="-122"/>
              </a:rPr>
              <a:t>Lecture </a:t>
            </a:r>
            <a:r>
              <a:rPr lang="en-US" altLang="zh-CN" sz="900" b="0" kern="1200" dirty="0">
                <a:solidFill>
                  <a:schemeClr val="bg2">
                    <a:lumMod val="75000"/>
                  </a:schemeClr>
                </a:solidFill>
                <a:latin typeface="Tahoma" pitchFamily="34" charset="0"/>
                <a:ea typeface="黑体" pitchFamily="2" charset="-122"/>
                <a:cs typeface="+mn-cs"/>
              </a:rPr>
              <a:t>13: Pacific Ocean: Equatorial Circulation and Eastern Boundary Current </a:t>
            </a:r>
          </a:p>
        </p:txBody>
      </p:sp>
      <p:sp>
        <p:nvSpPr>
          <p:cNvPr id="12" name="TextBox 11"/>
          <p:cNvSpPr txBox="1"/>
          <p:nvPr/>
        </p:nvSpPr>
        <p:spPr>
          <a:xfrm>
            <a:off x="7776001" y="4914000"/>
            <a:ext cx="1223963" cy="230832"/>
          </a:xfrm>
          <a:prstGeom prst="rect">
            <a:avLst/>
          </a:prstGeom>
          <a:noFill/>
        </p:spPr>
        <p:txBody>
          <a:bodyPr>
            <a:spAutoFit/>
          </a:bodyPr>
          <a:lstStyle/>
          <a:p>
            <a:pPr algn="r">
              <a:defRPr/>
            </a:pPr>
            <a:fld id="{F3E45D66-6E39-4568-A96F-A06B5A2F671E}" type="slidenum">
              <a:rPr lang="en-US" altLang="zh-CN" sz="900">
                <a:solidFill>
                  <a:srgbClr val="663300"/>
                </a:solidFill>
              </a:rPr>
              <a:pPr algn="r">
                <a:defRPr/>
              </a:pPr>
              <a:t>‹#›</a:t>
            </a:fld>
            <a:endParaRPr lang="zh-CN" altLang="en-US" sz="1050" dirty="0">
              <a:solidFill>
                <a:srgbClr val="663300"/>
              </a:solidFill>
            </a:endParaRPr>
          </a:p>
        </p:txBody>
      </p:sp>
      <p:sp>
        <p:nvSpPr>
          <p:cNvPr id="15" name="矩形 14"/>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9"/>
          <p:cNvSpPr txBox="1"/>
          <p:nvPr userDrawn="1"/>
        </p:nvSpPr>
        <p:spPr>
          <a:xfrm>
            <a:off x="0" y="370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17" name="L 形 16"/>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pic>
        <p:nvPicPr>
          <p:cNvPr id="21" name="Picture 27">
            <a:extLst>
              <a:ext uri="{FF2B5EF4-FFF2-40B4-BE49-F238E27FC236}">
                <a16:creationId xmlns:a16="http://schemas.microsoft.com/office/drawing/2014/main" id="{23E9449C-5E7B-094E-A5BC-AB83C01E6C2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4860000"/>
            <a:ext cx="263793" cy="263793"/>
          </a:xfrm>
          <a:prstGeom prst="rect">
            <a:avLst/>
          </a:prstGeom>
        </p:spPr>
      </p:pic>
      <p:pic>
        <p:nvPicPr>
          <p:cNvPr id="22" name="图片 21"/>
          <p:cNvPicPr>
            <a:picLocks noChangeAspect="1"/>
          </p:cNvPicPr>
          <p:nvPr userDrawn="1"/>
        </p:nvPicPr>
        <p:blipFill rotWithShape="1">
          <a:blip r:embed="rId7" cstate="print">
            <a:extLst>
              <a:ext uri="{28A0092B-C50C-407E-A947-70E740481C1C}">
                <a14:useLocalDpi xmlns:a14="http://schemas.microsoft.com/office/drawing/2010/main" val="0"/>
              </a:ext>
            </a:extLst>
          </a:blip>
          <a:srcRect t="7841" r="85009" b="8816"/>
          <a:stretch/>
        </p:blipFill>
        <p:spPr>
          <a:xfrm>
            <a:off x="288000" y="4842000"/>
            <a:ext cx="259009" cy="288000"/>
          </a:xfrm>
          <a:prstGeom prst="rect">
            <a:avLst/>
          </a:prstGeom>
        </p:spPr>
      </p:pic>
      <p:pic>
        <p:nvPicPr>
          <p:cNvPr id="23" name="Picture 27" descr="D:\Homepage\Images\core_logo_5.jpg"/>
          <p:cNvPicPr>
            <a:picLocks noChangeAspect="1" noChangeArrowheads="1"/>
          </p:cNvPicPr>
          <p:nvPr userDrawn="1"/>
        </p:nvPicPr>
        <p:blipFill>
          <a:blip r:embed="rId8" cstate="print"/>
          <a:stretch>
            <a:fillRect/>
          </a:stretch>
        </p:blipFill>
        <p:spPr bwMode="auto">
          <a:xfrm>
            <a:off x="576000" y="4860000"/>
            <a:ext cx="270000" cy="270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4" r:id="rId1"/>
    <p:sldLayoutId id="2147484331" r:id="rId2"/>
    <p:sldLayoutId id="2147484332" r:id="rId3"/>
    <p:sldLayoutId id="2147484333" r:id="rId4"/>
  </p:sldLayoutIdLst>
  <p:hf sldNum="0" hdr="0" ftr="0" dt="0"/>
  <p:txStyles>
    <p:title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257175" indent="-257175" algn="l" rtl="0" eaLnBrk="0" fontAlgn="base" hangingPunct="0">
        <a:spcBef>
          <a:spcPct val="20000"/>
        </a:spcBef>
        <a:spcAft>
          <a:spcPct val="0"/>
        </a:spcAft>
        <a:buClr>
          <a:schemeClr val="accent1"/>
        </a:buClr>
        <a:buSzPct val="50000"/>
        <a:buFont typeface="Wingdings 2" pitchFamily="18" charset="2"/>
        <a:buChar char=""/>
        <a:defRPr sz="2400" kern="1200">
          <a:solidFill>
            <a:srgbClr val="0000FF"/>
          </a:solidFill>
          <a:latin typeface="+mn-lt"/>
          <a:ea typeface="+mn-ea"/>
          <a:cs typeface="华文楷体" charset="0"/>
        </a:defRPr>
      </a:lvl1pPr>
      <a:lvl2pPr marL="557213" indent="-214313" algn="l" rtl="0" eaLnBrk="0" fontAlgn="base" hangingPunct="0">
        <a:spcBef>
          <a:spcPct val="20000"/>
        </a:spcBef>
        <a:spcAft>
          <a:spcPct val="0"/>
        </a:spcAft>
        <a:buClr>
          <a:schemeClr val="accent2"/>
        </a:buClr>
        <a:buSzPct val="50000"/>
        <a:buFont typeface="Wingdings 2" pitchFamily="18" charset="2"/>
        <a:buChar char="³"/>
        <a:defRPr sz="2100" kern="1200">
          <a:solidFill>
            <a:srgbClr val="0000FF"/>
          </a:solidFill>
          <a:latin typeface="+mn-lt"/>
          <a:ea typeface="+mn-ea"/>
          <a:cs typeface="华文楷体" charset="0"/>
        </a:defRPr>
      </a:lvl2pPr>
      <a:lvl3pPr marL="857250" indent="-171450" algn="l" rtl="0" eaLnBrk="0" fontAlgn="base" hangingPunct="0">
        <a:spcBef>
          <a:spcPct val="20000"/>
        </a:spcBef>
        <a:spcAft>
          <a:spcPct val="0"/>
        </a:spcAft>
        <a:buClr>
          <a:srgbClr val="7B9B57"/>
        </a:buClr>
        <a:buSzPct val="60000"/>
        <a:buFont typeface="Wingdings 2" pitchFamily="18" charset="2"/>
        <a:buChar char="®"/>
        <a:defRPr sz="1800" kern="1200">
          <a:solidFill>
            <a:srgbClr val="0000FF"/>
          </a:solidFill>
          <a:latin typeface="+mn-lt"/>
          <a:ea typeface="+mn-ea"/>
          <a:cs typeface="华文楷体" charset="0"/>
        </a:defRPr>
      </a:lvl3pPr>
      <a:lvl4pPr marL="1200150" indent="-171450" algn="l" rtl="0" eaLnBrk="0" fontAlgn="base" hangingPunct="0">
        <a:spcBef>
          <a:spcPct val="20000"/>
        </a:spcBef>
        <a:spcAft>
          <a:spcPct val="0"/>
        </a:spcAft>
        <a:buClr>
          <a:srgbClr val="8B7396"/>
        </a:buClr>
        <a:buSzPct val="45000"/>
        <a:buFont typeface="Wingdings 2" pitchFamily="18" charset="2"/>
        <a:buChar char="¯"/>
        <a:defRPr sz="1500" kern="1200">
          <a:solidFill>
            <a:srgbClr val="0000FF"/>
          </a:solidFill>
          <a:latin typeface="+mn-lt"/>
          <a:ea typeface="+mn-ea"/>
          <a:cs typeface="华文楷体" charset="0"/>
        </a:defRPr>
      </a:lvl4pPr>
      <a:lvl5pPr marL="1543050" indent="-171450" algn="l" rtl="0" eaLnBrk="0" fontAlgn="base" hangingPunct="0">
        <a:spcBef>
          <a:spcPct val="20000"/>
        </a:spcBef>
        <a:spcAft>
          <a:spcPct val="0"/>
        </a:spcAft>
        <a:buClr>
          <a:srgbClr val="E89A53"/>
        </a:buClr>
        <a:buFont typeface="Wingdings 2" pitchFamily="18" charset="2"/>
        <a:buChar char=""/>
        <a:defRPr sz="1500" kern="1200">
          <a:solidFill>
            <a:srgbClr val="0000FF"/>
          </a:solidFill>
          <a:latin typeface="+mn-lt"/>
          <a:ea typeface="+mn-ea"/>
          <a:cs typeface="华文楷体" charset="0"/>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anghj@fudan.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oscar.noaa.gov/datadisplay/" TargetMode="Externa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536" y="627534"/>
            <a:ext cx="8352928" cy="1296144"/>
          </a:xfrm>
        </p:spPr>
        <p:txBody>
          <a:bodyPr/>
          <a:lstStyle/>
          <a:p>
            <a:pPr algn="ctr" eaLnBrk="1" hangingPunct="1">
              <a:defRPr/>
            </a:pPr>
            <a:br>
              <a:rPr lang="en-US" altLang="zh-CN" sz="2400" b="1" dirty="0">
                <a:solidFill>
                  <a:srgbClr val="C00000"/>
                </a:solidFill>
                <a:latin typeface="Arial" panose="020B0604020202020204" pitchFamily="34" charset="0"/>
                <a:cs typeface="Arial" panose="020B0604020202020204" pitchFamily="34" charset="0"/>
              </a:rPr>
            </a:br>
            <a:r>
              <a:rPr lang="en-US" altLang="zh-CN" sz="2400" b="1" dirty="0">
                <a:solidFill>
                  <a:srgbClr val="960000"/>
                </a:solidFill>
                <a:latin typeface="Arial" panose="020B0604020202020204" pitchFamily="34" charset="0"/>
                <a:cs typeface="Arial" panose="020B0604020202020204" pitchFamily="34" charset="0"/>
              </a:rPr>
              <a:t>Lecture 13: Pacific Ocean: Equatorial Circulation and Eastern Boundary Current </a:t>
            </a:r>
            <a:br>
              <a:rPr lang="en-US" altLang="zh-CN" sz="2400" b="1" dirty="0">
                <a:solidFill>
                  <a:srgbClr val="960000"/>
                </a:solidFill>
                <a:latin typeface="Arial" panose="020B0604020202020204" pitchFamily="34" charset="0"/>
                <a:cs typeface="Arial" panose="020B0604020202020204" pitchFamily="34" charset="0"/>
              </a:rPr>
            </a:br>
            <a:br>
              <a:rPr lang="en-US" altLang="zh-CN" sz="1000" b="1" dirty="0">
                <a:latin typeface="Arial" panose="020B0604020202020204" pitchFamily="34" charset="0"/>
                <a:cs typeface="Arial" panose="020B0604020202020204" pitchFamily="34" charset="0"/>
              </a:rPr>
            </a:br>
            <a:r>
              <a:rPr lang="en-US" altLang="zh-CN" sz="1800" b="1" dirty="0">
                <a:solidFill>
                  <a:schemeClr val="accent2">
                    <a:lumMod val="75000"/>
                  </a:schemeClr>
                </a:solidFill>
                <a:latin typeface="Arial" panose="020B0604020202020204" pitchFamily="34" charset="0"/>
                <a:cs typeface="Arial" panose="020B0604020202020204" pitchFamily="34" charset="0"/>
              </a:rPr>
              <a:t> </a:t>
            </a:r>
            <a:r>
              <a:rPr lang="en-US" altLang="zh-CN" sz="1800" b="1" dirty="0">
                <a:solidFill>
                  <a:srgbClr val="0070C0"/>
                </a:solidFill>
                <a:latin typeface="Arial" panose="020B0604020202020204" pitchFamily="34" charset="0"/>
                <a:cs typeface="Arial" panose="020B0604020202020204" pitchFamily="34" charset="0"/>
              </a:rPr>
              <a:t>Descriptive Physical Oceanography</a:t>
            </a:r>
            <a:endParaRPr lang="en-US" altLang="zh-CN" sz="2100" b="1" dirty="0">
              <a:solidFill>
                <a:srgbClr val="0070C0"/>
              </a:solidFill>
              <a:latin typeface="Arial" panose="020B0604020202020204" pitchFamily="34" charset="0"/>
              <a:cs typeface="Arial" panose="020B0604020202020204" pitchFamily="34" charset="0"/>
            </a:endParaRPr>
          </a:p>
        </p:txBody>
      </p:sp>
      <p:sp>
        <p:nvSpPr>
          <p:cNvPr id="6" name="Rectangle 3"/>
          <p:cNvSpPr>
            <a:spLocks noGrp="1" noChangeArrowheads="1"/>
          </p:cNvSpPr>
          <p:nvPr>
            <p:ph type="subTitle" idx="1"/>
          </p:nvPr>
        </p:nvSpPr>
        <p:spPr>
          <a:xfrm>
            <a:off x="1580621" y="2067694"/>
            <a:ext cx="5994666" cy="1080120"/>
          </a:xfrm>
        </p:spPr>
        <p:txBody>
          <a:bodyPr rtlCol="0">
            <a:noAutofit/>
          </a:bodyPr>
          <a:lstStyle/>
          <a:p>
            <a:pPr algn="ctr" eaLnBrk="1" fontAlgn="auto" hangingPunct="1">
              <a:lnSpc>
                <a:spcPct val="150000"/>
              </a:lnSpc>
              <a:spcAft>
                <a:spcPts val="0"/>
              </a:spcAft>
              <a:defRPr/>
            </a:pPr>
            <a:r>
              <a:rPr lang="zh-CN" altLang="en-US" sz="1200" dirty="0">
                <a:solidFill>
                  <a:srgbClr val="000080"/>
                </a:solidFill>
                <a:latin typeface="微软雅黑" panose="020B0503020204020204" pitchFamily="34" charset="-122"/>
                <a:ea typeface="微软雅黑" panose="020B0503020204020204" pitchFamily="34" charset="-122"/>
              </a:rPr>
              <a:t>杨海军（</a:t>
            </a:r>
            <a:r>
              <a:rPr lang="en-US" altLang="zh-CN" sz="1200" dirty="0">
                <a:solidFill>
                  <a:srgbClr val="000080"/>
                </a:solidFill>
                <a:latin typeface="微软雅黑" panose="020B0503020204020204" pitchFamily="34" charset="-122"/>
                <a:ea typeface="微软雅黑" panose="020B0503020204020204" pitchFamily="34" charset="-122"/>
              </a:rPr>
              <a:t>YANG </a:t>
            </a:r>
            <a:r>
              <a:rPr lang="en-US" altLang="zh-CN" sz="1200" dirty="0" err="1">
                <a:solidFill>
                  <a:srgbClr val="000080"/>
                </a:solidFill>
                <a:latin typeface="微软雅黑" panose="020B0503020204020204" pitchFamily="34" charset="-122"/>
                <a:ea typeface="微软雅黑" panose="020B0503020204020204" pitchFamily="34" charset="-122"/>
              </a:rPr>
              <a:t>Haijun</a:t>
            </a:r>
            <a:r>
              <a:rPr lang="zh-CN" altLang="en-US" sz="1200" dirty="0">
                <a:solidFill>
                  <a:srgbClr val="000080"/>
                </a:solidFill>
                <a:latin typeface="微软雅黑" panose="020B0503020204020204" pitchFamily="34" charset="-122"/>
                <a:ea typeface="微软雅黑" panose="020B0503020204020204" pitchFamily="34" charset="-122"/>
              </a:rPr>
              <a:t>）复旦大学大气与海洋科学系</a:t>
            </a:r>
            <a:endParaRPr lang="en-US" altLang="zh-CN" sz="1200" dirty="0">
              <a:solidFill>
                <a:srgbClr val="000080"/>
              </a:solidFill>
              <a:latin typeface="微软雅黑" panose="020B0503020204020204" pitchFamily="34" charset="-122"/>
              <a:ea typeface="微软雅黑" panose="020B0503020204020204" pitchFamily="34" charset="-122"/>
            </a:endParaRP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Department of Atmospheric and Oceanic Sciences, Fudan University</a:t>
            </a: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Email: </a:t>
            </a:r>
            <a:r>
              <a:rPr lang="en-US" altLang="zh-CN" sz="1200" dirty="0">
                <a:solidFill>
                  <a:srgbClr val="000080"/>
                </a:solidFill>
                <a:latin typeface="微软雅黑" panose="020B0503020204020204" pitchFamily="34" charset="-122"/>
                <a:ea typeface="微软雅黑" panose="020B0503020204020204" pitchFamily="34" charset="-122"/>
                <a:hlinkClick r:id="rId2"/>
              </a:rPr>
              <a:t>yanghj@fudan.edu.cn</a:t>
            </a:r>
            <a:endParaRPr lang="en-US" altLang="zh-CN" sz="1200" dirty="0">
              <a:solidFill>
                <a:srgbClr val="000080"/>
              </a:solidFill>
              <a:latin typeface="微软雅黑" panose="020B0503020204020204" pitchFamily="34" charset="-122"/>
              <a:ea typeface="微软雅黑" panose="020B0503020204020204" pitchFamily="34" charset="-122"/>
            </a:endParaRPr>
          </a:p>
        </p:txBody>
      </p:sp>
      <p:sp>
        <p:nvSpPr>
          <p:cNvPr id="7" name="Text Box 6"/>
          <p:cNvSpPr txBox="1">
            <a:spLocks noChangeArrowheads="1"/>
          </p:cNvSpPr>
          <p:nvPr/>
        </p:nvSpPr>
        <p:spPr bwMode="auto">
          <a:xfrm>
            <a:off x="395536" y="4443958"/>
            <a:ext cx="8466138" cy="457200"/>
          </a:xfrm>
          <a:prstGeom prst="rect">
            <a:avLst/>
          </a:prstGeom>
          <a:noFill/>
          <a:ln w="9525">
            <a:noFill/>
            <a:miter lim="800000"/>
            <a:headEnd/>
            <a:tailEnd/>
          </a:ln>
        </p:spPr>
        <p:txBody>
          <a:bodyPr>
            <a:spAutoFit/>
          </a:bodyPr>
          <a:lstStyle/>
          <a:p>
            <a:pPr algn="ctr" eaLnBrk="0" hangingPunct="0">
              <a:spcBef>
                <a:spcPct val="50000"/>
              </a:spcBef>
            </a:pPr>
            <a:r>
              <a:rPr lang="en-US" altLang="zh-CN" sz="1200" b="0" dirty="0">
                <a:solidFill>
                  <a:schemeClr val="folHlink"/>
                </a:solidFill>
              </a:rPr>
              <a:t>This </a:t>
            </a:r>
            <a:r>
              <a:rPr lang="en-US" altLang="zh-CN" sz="1200" b="0" dirty="0" err="1">
                <a:solidFill>
                  <a:schemeClr val="folHlink"/>
                </a:solidFill>
              </a:rPr>
              <a:t>powerpoint</a:t>
            </a:r>
            <a:r>
              <a:rPr lang="en-US" altLang="zh-CN" sz="1200" b="0" dirty="0">
                <a:solidFill>
                  <a:schemeClr val="folHlink"/>
                </a:solidFill>
              </a:rPr>
              <a:t> was prepared for purposes of this lecture and course only.  It contains graphics from copyrighted books, journals and other products.  Please do not use without acknowledgment of these sources.</a:t>
            </a:r>
            <a:endParaRPr lang="en-US" altLang="zh-CN" sz="1200" b="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85900" y="141685"/>
            <a:ext cx="6172200" cy="270272"/>
          </a:xfrm>
        </p:spPr>
        <p:txBody>
          <a:bodyPr/>
          <a:lstStyle/>
          <a:p>
            <a:r>
              <a:rPr lang="en-US" altLang="zh-CN"/>
              <a:t>South Equatorial Countercurrent (SECC)</a:t>
            </a:r>
            <a:endParaRPr lang="zh-CN" altLang="en-US"/>
          </a:p>
        </p:txBody>
      </p:sp>
      <p:sp>
        <p:nvSpPr>
          <p:cNvPr id="13315" name="Rectangle 3"/>
          <p:cNvSpPr>
            <a:spLocks noGrp="1" noChangeArrowheads="1"/>
          </p:cNvSpPr>
          <p:nvPr>
            <p:ph type="body" idx="1"/>
          </p:nvPr>
        </p:nvSpPr>
        <p:spPr>
          <a:xfrm>
            <a:off x="504000" y="792001"/>
            <a:ext cx="8136000" cy="2787862"/>
          </a:xfrm>
        </p:spPr>
        <p:txBody>
          <a:bodyPr/>
          <a:lstStyle/>
          <a:p>
            <a:pPr>
              <a:lnSpc>
                <a:spcPts val="2800"/>
              </a:lnSpc>
              <a:spcBef>
                <a:spcPts val="1200"/>
              </a:spcBef>
            </a:pPr>
            <a:r>
              <a:rPr lang="en-US" altLang="zh-CN" sz="1800" dirty="0"/>
              <a:t>Located at a minimum of annual mean wind stress and is therefore strongly seasonal. It is strongest during the Northwest Monsoon (the cause of the wind stress minimum, February - April) and barely seen during austral winter.</a:t>
            </a:r>
          </a:p>
          <a:p>
            <a:pPr>
              <a:lnSpc>
                <a:spcPts val="2800"/>
              </a:lnSpc>
              <a:spcBef>
                <a:spcPts val="1200"/>
              </a:spcBef>
            </a:pPr>
            <a:r>
              <a:rPr lang="en-US" altLang="zh-CN" sz="1800" dirty="0"/>
              <a:t>In both seasons its strength decreases rapidly east of the dateline, and it may be absent from the eastern Pacific Ocean during most months.</a:t>
            </a:r>
            <a:endParaRPr lang="zh-CN" altLang="en-US" sz="1800" dirty="0"/>
          </a:p>
        </p:txBody>
      </p:sp>
    </p:spTree>
    <p:extLst>
      <p:ext uri="{BB962C8B-B14F-4D97-AF65-F5344CB8AC3E}">
        <p14:creationId xmlns:p14="http://schemas.microsoft.com/office/powerpoint/2010/main" val="10272900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ChangeArrowheads="1"/>
          </p:cNvSpPr>
          <p:nvPr/>
        </p:nvSpPr>
        <p:spPr bwMode="auto">
          <a:xfrm>
            <a:off x="2699792" y="4443958"/>
            <a:ext cx="4134465" cy="253916"/>
          </a:xfrm>
          <a:prstGeom prst="rect">
            <a:avLst/>
          </a:prstGeom>
          <a:noFill/>
          <a:ln w="9525" algn="ctr">
            <a:noFill/>
            <a:miter lim="800000"/>
            <a:headEnd/>
            <a:tailEnd/>
          </a:ln>
        </p:spPr>
        <p:txBody>
          <a:bodyPr wrap="none">
            <a:spAutoFit/>
          </a:bodyPr>
          <a:lstStyle/>
          <a:p>
            <a:r>
              <a:rPr lang="en-US" altLang="zh-CN" sz="1050" b="0" dirty="0">
                <a:hlinkClick r:id="rId2"/>
              </a:rPr>
              <a:t>http://www.oscar.noaa.gov/datadisplay/</a:t>
            </a:r>
            <a:r>
              <a:rPr lang="en-US" altLang="zh-CN" sz="1050" b="0" dirty="0"/>
              <a:t>  (doesn’t work anymore)  </a:t>
            </a:r>
            <a:endParaRPr lang="zh-CN" altLang="en-US" sz="1050" b="0" dirty="0"/>
          </a:p>
        </p:txBody>
      </p:sp>
      <p:sp>
        <p:nvSpPr>
          <p:cNvPr id="14339" name="Rectangle 2"/>
          <p:cNvSpPr>
            <a:spLocks noGrp="1" noChangeArrowheads="1"/>
          </p:cNvSpPr>
          <p:nvPr>
            <p:ph type="title"/>
          </p:nvPr>
        </p:nvSpPr>
        <p:spPr>
          <a:xfrm>
            <a:off x="1551385" y="141685"/>
            <a:ext cx="6020990" cy="323850"/>
          </a:xfrm>
        </p:spPr>
        <p:txBody>
          <a:bodyPr/>
          <a:lstStyle/>
          <a:p>
            <a:r>
              <a:rPr lang="en-US" altLang="zh-CN" dirty="0"/>
              <a:t>Equatorial Surface Current</a:t>
            </a:r>
            <a:endParaRPr lang="zh-CN" altLang="en-US" dirty="0"/>
          </a:p>
        </p:txBody>
      </p:sp>
      <p:pic>
        <p:nvPicPr>
          <p:cNvPr id="14340" name="Picture 9" descr="image336"/>
          <p:cNvPicPr>
            <a:picLocks noChangeAspect="1" noChangeArrowheads="1"/>
          </p:cNvPicPr>
          <p:nvPr/>
        </p:nvPicPr>
        <p:blipFill rotWithShape="1">
          <a:blip r:embed="rId3" cstate="print"/>
          <a:srcRect b="8333"/>
          <a:stretch/>
        </p:blipFill>
        <p:spPr bwMode="auto">
          <a:xfrm>
            <a:off x="2142270" y="2160000"/>
            <a:ext cx="4860000" cy="1835393"/>
          </a:xfrm>
          <a:prstGeom prst="rect">
            <a:avLst/>
          </a:prstGeom>
          <a:noFill/>
          <a:ln w="9525">
            <a:noFill/>
            <a:miter lim="800000"/>
            <a:headEnd/>
            <a:tailEnd/>
          </a:ln>
        </p:spPr>
      </p:pic>
      <p:sp>
        <p:nvSpPr>
          <p:cNvPr id="14341" name="矩形 11"/>
          <p:cNvSpPr>
            <a:spLocks noChangeArrowheads="1"/>
          </p:cNvSpPr>
          <p:nvPr/>
        </p:nvSpPr>
        <p:spPr bwMode="auto">
          <a:xfrm>
            <a:off x="1493658" y="4176000"/>
            <a:ext cx="6156684" cy="253916"/>
          </a:xfrm>
          <a:prstGeom prst="rect">
            <a:avLst/>
          </a:prstGeom>
          <a:noFill/>
          <a:ln w="9525">
            <a:noFill/>
            <a:miter lim="800000"/>
            <a:headEnd/>
            <a:tailEnd/>
          </a:ln>
        </p:spPr>
        <p:txBody>
          <a:bodyPr wrap="square">
            <a:spAutoFit/>
          </a:bodyPr>
          <a:lstStyle/>
          <a:p>
            <a:pPr algn="ctr"/>
            <a:r>
              <a:rPr lang="en-US" altLang="zh-CN" sz="1050" b="0" dirty="0">
                <a:solidFill>
                  <a:srgbClr val="0000FF"/>
                </a:solidFill>
              </a:rPr>
              <a:t>Near-</a:t>
            </a:r>
            <a:r>
              <a:rPr lang="en-US" altLang="zh-CN" sz="1050" b="0" dirty="0" err="1">
                <a:solidFill>
                  <a:srgbClr val="0000FF"/>
                </a:solidFill>
              </a:rPr>
              <a:t>realtime</a:t>
            </a:r>
            <a:r>
              <a:rPr lang="en-US" altLang="zh-CN" sz="1050" b="0" dirty="0">
                <a:solidFill>
                  <a:srgbClr val="0000FF"/>
                </a:solidFill>
              </a:rPr>
              <a:t> ocean surface currents derived from satellite altimeter and </a:t>
            </a:r>
            <a:r>
              <a:rPr lang="en-US" altLang="zh-CN" sz="1050" b="0" dirty="0" err="1">
                <a:solidFill>
                  <a:srgbClr val="0000FF"/>
                </a:solidFill>
              </a:rPr>
              <a:t>scatterometer</a:t>
            </a:r>
            <a:r>
              <a:rPr lang="en-US" altLang="zh-CN" sz="1050" b="0" dirty="0">
                <a:solidFill>
                  <a:srgbClr val="0000FF"/>
                </a:solidFill>
              </a:rPr>
              <a:t> data</a:t>
            </a:r>
            <a:endParaRPr lang="zh-CN" altLang="en-US" sz="1050" b="0" dirty="0">
              <a:solidFill>
                <a:srgbClr val="0000FF"/>
              </a:solidFill>
            </a:endParaRPr>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r="15372"/>
          <a:stretch/>
        </p:blipFill>
        <p:spPr>
          <a:xfrm rot="5400000">
            <a:off x="3713002" y="-936000"/>
            <a:ext cx="1713365" cy="4860000"/>
          </a:xfrm>
          <a:prstGeom prst="rect">
            <a:avLst/>
          </a:prstGeom>
        </p:spPr>
      </p:pic>
    </p:spTree>
    <p:extLst>
      <p:ext uri="{BB962C8B-B14F-4D97-AF65-F5344CB8AC3E}">
        <p14:creationId xmlns:p14="http://schemas.microsoft.com/office/powerpoint/2010/main" val="4742298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A03D1D4C-0DC8-416D-8398-6B67D493B570}"/>
              </a:ext>
            </a:extLst>
          </p:cNvPr>
          <p:cNvSpPr txBox="1">
            <a:spLocks noChangeArrowheads="1"/>
          </p:cNvSpPr>
          <p:nvPr/>
        </p:nvSpPr>
        <p:spPr>
          <a:xfrm>
            <a:off x="1551385" y="141685"/>
            <a:ext cx="6020990" cy="323850"/>
          </a:xfrm>
          <a:prstGeom prst="rect">
            <a:avLst/>
          </a:prstGeom>
        </p:spPr>
        <p:txBody>
          <a:bodyPr/>
          <a:lst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en-US" altLang="zh-CN" b="0"/>
              <a:t>Equatorial Surface Current</a:t>
            </a:r>
            <a:endParaRPr lang="zh-CN" altLang="en-US" b="0" dirty="0"/>
          </a:p>
        </p:txBody>
      </p:sp>
      <p:sp>
        <p:nvSpPr>
          <p:cNvPr id="15" name="矩形 14">
            <a:extLst>
              <a:ext uri="{FF2B5EF4-FFF2-40B4-BE49-F238E27FC236}">
                <a16:creationId xmlns:a16="http://schemas.microsoft.com/office/drawing/2014/main" id="{C8B9E8BD-B53E-41CA-BD13-769AE5BAAB5A}"/>
              </a:ext>
            </a:extLst>
          </p:cNvPr>
          <p:cNvSpPr/>
          <p:nvPr/>
        </p:nvSpPr>
        <p:spPr>
          <a:xfrm>
            <a:off x="4550526" y="3318196"/>
            <a:ext cx="3816424" cy="523220"/>
          </a:xfrm>
          <a:prstGeom prst="rect">
            <a:avLst/>
          </a:prstGeom>
        </p:spPr>
        <p:txBody>
          <a:bodyPr wrap="square">
            <a:spAutoFit/>
          </a:bodyPr>
          <a:lstStyle/>
          <a:p>
            <a:r>
              <a:rPr lang="zh-CN" altLang="en-US" sz="1400" b="0" dirty="0">
                <a:solidFill>
                  <a:schemeClr val="bg1">
                    <a:lumMod val="65000"/>
                  </a:schemeClr>
                </a:solidFill>
                <a:cs typeface="Arial" panose="020B0604020202020204" pitchFamily="34" charset="0"/>
              </a:rPr>
              <a:t>https://www.esr.org/research/oscar/equatorial-pacific-conditions/</a:t>
            </a:r>
          </a:p>
        </p:txBody>
      </p:sp>
      <p:pic>
        <p:nvPicPr>
          <p:cNvPr id="3" name="图片 2">
            <a:extLst>
              <a:ext uri="{FF2B5EF4-FFF2-40B4-BE49-F238E27FC236}">
                <a16:creationId xmlns:a16="http://schemas.microsoft.com/office/drawing/2014/main" id="{FB63B2E8-D2BA-48F7-90E9-33547CCEDF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078" y="771552"/>
            <a:ext cx="3960000" cy="3191257"/>
          </a:xfrm>
          <a:prstGeom prst="rect">
            <a:avLst/>
          </a:prstGeom>
        </p:spPr>
      </p:pic>
      <p:pic>
        <p:nvPicPr>
          <p:cNvPr id="6" name="图片 5">
            <a:extLst>
              <a:ext uri="{FF2B5EF4-FFF2-40B4-BE49-F238E27FC236}">
                <a16:creationId xmlns:a16="http://schemas.microsoft.com/office/drawing/2014/main" id="{7ED8855A-D5C3-4AE5-AD49-1188B5A20A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5" y="768407"/>
            <a:ext cx="3852000" cy="2143171"/>
          </a:xfrm>
          <a:prstGeom prst="rect">
            <a:avLst/>
          </a:prstGeom>
        </p:spPr>
      </p:pic>
    </p:spTree>
    <p:extLst>
      <p:ext uri="{BB962C8B-B14F-4D97-AF65-F5344CB8AC3E}">
        <p14:creationId xmlns:p14="http://schemas.microsoft.com/office/powerpoint/2010/main" val="3846547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152000" y="141685"/>
            <a:ext cx="6732368" cy="323850"/>
          </a:xfrm>
        </p:spPr>
        <p:txBody>
          <a:bodyPr/>
          <a:lstStyle/>
          <a:p>
            <a:r>
              <a:rPr lang="en-US" altLang="zh-CN" dirty="0"/>
              <a:t>Equatorial Surface Current manifested by SST</a:t>
            </a:r>
            <a:endParaRPr lang="zh-CN" altLang="en-US" dirty="0"/>
          </a:p>
        </p:txBody>
      </p:sp>
      <p:pic>
        <p:nvPicPr>
          <p:cNvPr id="1171460" name="Picture 4" descr="tmi_sst_equatorial_pacific_1998_la_nina"/>
          <p:cNvPicPr>
            <a:picLocks noChangeAspect="1" noChangeArrowheads="1"/>
          </p:cNvPicPr>
          <p:nvPr/>
        </p:nvPicPr>
        <p:blipFill>
          <a:blip r:embed="rId2" cstate="print"/>
          <a:srcRect r="5724"/>
          <a:stretch>
            <a:fillRect/>
          </a:stretch>
        </p:blipFill>
        <p:spPr bwMode="auto">
          <a:xfrm>
            <a:off x="611560" y="806639"/>
            <a:ext cx="2605064" cy="3826963"/>
          </a:xfrm>
          <a:prstGeom prst="rect">
            <a:avLst/>
          </a:prstGeom>
          <a:noFill/>
          <a:ln w="9525">
            <a:noFill/>
            <a:miter lim="800000"/>
            <a:headEnd/>
            <a:tailEnd/>
          </a:ln>
        </p:spPr>
      </p:pic>
      <p:pic>
        <p:nvPicPr>
          <p:cNvPr id="3" name="图片 2">
            <a:extLst>
              <a:ext uri="{FF2B5EF4-FFF2-40B4-BE49-F238E27FC236}">
                <a16:creationId xmlns:a16="http://schemas.microsoft.com/office/drawing/2014/main" id="{708F9C4D-7834-4AA3-AE38-B5151869EC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668467"/>
            <a:ext cx="4824536" cy="3662788"/>
          </a:xfrm>
          <a:prstGeom prst="rect">
            <a:avLst/>
          </a:prstGeom>
        </p:spPr>
      </p:pic>
      <p:sp>
        <p:nvSpPr>
          <p:cNvPr id="6" name="矩形 5">
            <a:extLst>
              <a:ext uri="{FF2B5EF4-FFF2-40B4-BE49-F238E27FC236}">
                <a16:creationId xmlns:a16="http://schemas.microsoft.com/office/drawing/2014/main" id="{AF5E613D-15CA-4646-92DA-C5AEDFA1974C}"/>
              </a:ext>
            </a:extLst>
          </p:cNvPr>
          <p:cNvSpPr/>
          <p:nvPr/>
        </p:nvSpPr>
        <p:spPr>
          <a:xfrm>
            <a:off x="3684674" y="4310975"/>
            <a:ext cx="4703750" cy="276999"/>
          </a:xfrm>
          <a:prstGeom prst="rect">
            <a:avLst/>
          </a:prstGeom>
        </p:spPr>
        <p:txBody>
          <a:bodyPr wrap="square">
            <a:spAutoFit/>
          </a:bodyPr>
          <a:lstStyle/>
          <a:p>
            <a:r>
              <a:rPr lang="zh-CN" altLang="en-US" sz="1200" b="0" dirty="0">
                <a:solidFill>
                  <a:schemeClr val="bg1">
                    <a:lumMod val="65000"/>
                  </a:schemeClr>
                </a:solidFill>
                <a:cs typeface="Arial" panose="020B0604020202020204" pitchFamily="34" charset="0"/>
              </a:rPr>
              <a:t>https://www.esr.org/research/oscar/equatorial-pacific-conditions/</a:t>
            </a:r>
          </a:p>
        </p:txBody>
      </p:sp>
    </p:spTree>
    <p:extLst>
      <p:ext uri="{BB962C8B-B14F-4D97-AF65-F5344CB8AC3E}">
        <p14:creationId xmlns:p14="http://schemas.microsoft.com/office/powerpoint/2010/main" val="1899334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171460"/>
                                        </p:tgtEl>
                                      </p:cBhvr>
                                    </p:animEffect>
                                    <p:set>
                                      <p:cBhvr>
                                        <p:cTn id="7" dur="1" fill="hold">
                                          <p:stCondLst>
                                            <p:cond delay="499"/>
                                          </p:stCondLst>
                                        </p:cTn>
                                        <p:tgtEl>
                                          <p:spTgt spid="11714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85900" y="141685"/>
            <a:ext cx="6172200" cy="314325"/>
          </a:xfrm>
        </p:spPr>
        <p:txBody>
          <a:bodyPr/>
          <a:lstStyle/>
          <a:p>
            <a:r>
              <a:rPr lang="en-US" altLang="zh-CN"/>
              <a:t>Instability</a:t>
            </a:r>
          </a:p>
        </p:txBody>
      </p:sp>
      <p:sp>
        <p:nvSpPr>
          <p:cNvPr id="16387" name="Rectangle 3"/>
          <p:cNvSpPr>
            <a:spLocks noGrp="1" noChangeArrowheads="1"/>
          </p:cNvSpPr>
          <p:nvPr>
            <p:ph type="body" idx="1"/>
          </p:nvPr>
        </p:nvSpPr>
        <p:spPr>
          <a:xfrm>
            <a:off x="504000" y="792000"/>
            <a:ext cx="3836566" cy="3844528"/>
          </a:xfrm>
        </p:spPr>
        <p:txBody>
          <a:bodyPr/>
          <a:lstStyle/>
          <a:p>
            <a:pPr>
              <a:spcBef>
                <a:spcPct val="40000"/>
              </a:spcBef>
            </a:pPr>
            <a:r>
              <a:rPr lang="en-US" altLang="zh-CN" sz="1500" dirty="0"/>
              <a:t>Instabilities at the front between the SEC and the NECC in the eastern Pacific Ocean between 110</a:t>
            </a:r>
            <a:r>
              <a:rPr lang="en-US" altLang="zh-CN" sz="1500" dirty="0">
                <a:sym typeface="Symbol" pitchFamily="18" charset="2"/>
              </a:rPr>
              <a:t></a:t>
            </a:r>
            <a:r>
              <a:rPr lang="en-US" altLang="zh-CN" sz="1500" dirty="0"/>
              <a:t>W and 140</a:t>
            </a:r>
            <a:r>
              <a:rPr lang="en-US" altLang="zh-CN" sz="1500" dirty="0">
                <a:sym typeface="Symbol" pitchFamily="18" charset="2"/>
              </a:rPr>
              <a:t></a:t>
            </a:r>
            <a:r>
              <a:rPr lang="en-US" altLang="zh-CN" sz="1500" dirty="0"/>
              <a:t>W due to large horizontal shear. Satellite image of SST showing cool water along the equator resulting from upwelling and waves of about 1000 km wavelength in the region of the largest gradient. The instability disappears during March - May when the SEC and NECC flow with reduced strength. From </a:t>
            </a:r>
            <a:r>
              <a:rPr lang="en-US" altLang="zh-CN" sz="1500" dirty="0" err="1"/>
              <a:t>Legeckis</a:t>
            </a:r>
            <a:r>
              <a:rPr lang="en-US" altLang="zh-CN" sz="1500" dirty="0"/>
              <a:t> (1986).</a:t>
            </a:r>
            <a:endParaRPr lang="zh-CN" altLang="en-US" sz="1500" dirty="0"/>
          </a:p>
        </p:txBody>
      </p:sp>
      <p:pic>
        <p:nvPicPr>
          <p:cNvPr id="16388" name="Picture 4"/>
          <p:cNvPicPr>
            <a:picLocks noChangeAspect="1" noChangeArrowheads="1"/>
          </p:cNvPicPr>
          <p:nvPr/>
        </p:nvPicPr>
        <p:blipFill>
          <a:blip r:embed="rId2" cstate="print"/>
          <a:srcRect/>
          <a:stretch>
            <a:fillRect/>
          </a:stretch>
        </p:blipFill>
        <p:spPr bwMode="auto">
          <a:xfrm>
            <a:off x="4608000" y="827998"/>
            <a:ext cx="3456000" cy="3426712"/>
          </a:xfrm>
          <a:prstGeom prst="rect">
            <a:avLst/>
          </a:prstGeom>
          <a:noFill/>
          <a:ln w="9525" algn="ctr">
            <a:noFill/>
            <a:miter lim="800000"/>
            <a:headEnd/>
            <a:tailEnd/>
          </a:ln>
        </p:spPr>
      </p:pic>
    </p:spTree>
    <p:extLst>
      <p:ext uri="{BB962C8B-B14F-4D97-AF65-F5344CB8AC3E}">
        <p14:creationId xmlns:p14="http://schemas.microsoft.com/office/powerpoint/2010/main" val="3266743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85900" y="151210"/>
            <a:ext cx="6172200" cy="314325"/>
          </a:xfrm>
        </p:spPr>
        <p:txBody>
          <a:bodyPr/>
          <a:lstStyle/>
          <a:p>
            <a:r>
              <a:rPr lang="en-US" altLang="zh-CN" dirty="0"/>
              <a:t>Instability</a:t>
            </a:r>
          </a:p>
        </p:txBody>
      </p:sp>
      <p:sp>
        <p:nvSpPr>
          <p:cNvPr id="17411" name="Rectangle 3"/>
          <p:cNvSpPr>
            <a:spLocks noGrp="1" noChangeArrowheads="1"/>
          </p:cNvSpPr>
          <p:nvPr>
            <p:ph type="body" idx="1"/>
          </p:nvPr>
        </p:nvSpPr>
        <p:spPr>
          <a:xfrm>
            <a:off x="1404000" y="3852000"/>
            <a:ext cx="6429375" cy="731044"/>
          </a:xfrm>
        </p:spPr>
        <p:txBody>
          <a:bodyPr/>
          <a:lstStyle/>
          <a:p>
            <a:pPr marL="0" indent="0">
              <a:spcBef>
                <a:spcPct val="40000"/>
              </a:spcBef>
              <a:buNone/>
            </a:pPr>
            <a:r>
              <a:rPr lang="en-US" altLang="zh-CN" sz="1200" dirty="0"/>
              <a:t>Daily means of current components at the equator, 140</a:t>
            </a:r>
            <a:r>
              <a:rPr lang="en-US" altLang="zh-CN" sz="1200" dirty="0">
                <a:sym typeface="Symbol" pitchFamily="18" charset="2"/>
              </a:rPr>
              <a:t></a:t>
            </a:r>
            <a:r>
              <a:rPr lang="en-US" altLang="zh-CN" sz="1200" dirty="0"/>
              <a:t>W. Note that the 20 - 25 day oscillations do not occur in the Equatorial Undercurrent (120 m level) and are restricted to the meridional component. Note also the absence of oscillations during March - June. From </a:t>
            </a:r>
            <a:r>
              <a:rPr lang="en-US" altLang="zh-CN" sz="1200" dirty="0" err="1"/>
              <a:t>Halpern</a:t>
            </a:r>
            <a:r>
              <a:rPr lang="en-US" altLang="zh-CN" sz="1200" dirty="0"/>
              <a:t> </a:t>
            </a:r>
            <a:r>
              <a:rPr lang="en-US" altLang="zh-CN" sz="1200" i="1" dirty="0"/>
              <a:t>et al. </a:t>
            </a:r>
            <a:r>
              <a:rPr lang="en-US" altLang="zh-CN" sz="1200" dirty="0"/>
              <a:t>(1988).</a:t>
            </a:r>
          </a:p>
        </p:txBody>
      </p:sp>
      <p:grpSp>
        <p:nvGrpSpPr>
          <p:cNvPr id="17412" name="组合 10"/>
          <p:cNvGrpSpPr>
            <a:grpSpLocks/>
          </p:cNvGrpSpPr>
          <p:nvPr/>
        </p:nvGrpSpPr>
        <p:grpSpPr bwMode="auto">
          <a:xfrm>
            <a:off x="2123728" y="843558"/>
            <a:ext cx="4441031" cy="2943225"/>
            <a:chOff x="1508125" y="1214438"/>
            <a:chExt cx="5921375" cy="3924300"/>
          </a:xfrm>
        </p:grpSpPr>
        <p:grpSp>
          <p:nvGrpSpPr>
            <p:cNvPr id="17413" name="Group 9"/>
            <p:cNvGrpSpPr>
              <a:grpSpLocks/>
            </p:cNvGrpSpPr>
            <p:nvPr/>
          </p:nvGrpSpPr>
          <p:grpSpPr bwMode="auto">
            <a:xfrm>
              <a:off x="1508125" y="1214438"/>
              <a:ext cx="5921375" cy="3924300"/>
              <a:chOff x="1055" y="709"/>
              <a:chExt cx="3730" cy="2472"/>
            </a:xfrm>
          </p:grpSpPr>
          <p:pic>
            <p:nvPicPr>
              <p:cNvPr id="17416" name="Picture 4"/>
              <p:cNvPicPr>
                <a:picLocks noChangeAspect="1" noChangeArrowheads="1"/>
              </p:cNvPicPr>
              <p:nvPr/>
            </p:nvPicPr>
            <p:blipFill>
              <a:blip r:embed="rId2" cstate="print"/>
              <a:srcRect/>
              <a:stretch>
                <a:fillRect/>
              </a:stretch>
            </p:blipFill>
            <p:spPr bwMode="auto">
              <a:xfrm>
                <a:off x="1292" y="709"/>
                <a:ext cx="3493" cy="2472"/>
              </a:xfrm>
              <a:prstGeom prst="rect">
                <a:avLst/>
              </a:prstGeom>
              <a:noFill/>
              <a:ln w="9525" algn="ctr">
                <a:noFill/>
                <a:miter lim="800000"/>
                <a:headEnd/>
                <a:tailEnd/>
              </a:ln>
            </p:spPr>
          </p:pic>
          <p:sp>
            <p:nvSpPr>
              <p:cNvPr id="17417" name="Text Box 7"/>
              <p:cNvSpPr txBox="1">
                <a:spLocks noChangeArrowheads="1"/>
              </p:cNvSpPr>
              <p:nvPr/>
            </p:nvSpPr>
            <p:spPr bwMode="auto">
              <a:xfrm>
                <a:off x="1055" y="1243"/>
                <a:ext cx="295" cy="310"/>
              </a:xfrm>
              <a:prstGeom prst="rect">
                <a:avLst/>
              </a:prstGeom>
              <a:noFill/>
              <a:ln w="9525" algn="ctr">
                <a:noFill/>
                <a:miter lim="800000"/>
                <a:headEnd/>
                <a:tailEnd/>
              </a:ln>
            </p:spPr>
            <p:txBody>
              <a:bodyPr wrap="none">
                <a:spAutoFit/>
              </a:bodyPr>
              <a:lstStyle/>
              <a:p>
                <a:r>
                  <a:rPr lang="en-US" altLang="zh-CN">
                    <a:solidFill>
                      <a:srgbClr val="002060"/>
                    </a:solidFill>
                  </a:rPr>
                  <a:t>U</a:t>
                </a:r>
              </a:p>
            </p:txBody>
          </p:sp>
          <p:sp>
            <p:nvSpPr>
              <p:cNvPr id="17418" name="Text Box 8"/>
              <p:cNvSpPr txBox="1">
                <a:spLocks noChangeArrowheads="1"/>
              </p:cNvSpPr>
              <p:nvPr/>
            </p:nvSpPr>
            <p:spPr bwMode="auto">
              <a:xfrm>
                <a:off x="1063" y="2323"/>
                <a:ext cx="284" cy="310"/>
              </a:xfrm>
              <a:prstGeom prst="rect">
                <a:avLst/>
              </a:prstGeom>
              <a:noFill/>
              <a:ln w="9525" algn="ctr">
                <a:noFill/>
                <a:miter lim="800000"/>
                <a:headEnd/>
                <a:tailEnd/>
              </a:ln>
            </p:spPr>
            <p:txBody>
              <a:bodyPr wrap="none">
                <a:spAutoFit/>
              </a:bodyPr>
              <a:lstStyle/>
              <a:p>
                <a:r>
                  <a:rPr lang="en-US" altLang="zh-CN">
                    <a:solidFill>
                      <a:srgbClr val="002060"/>
                    </a:solidFill>
                  </a:rPr>
                  <a:t>V</a:t>
                </a:r>
              </a:p>
            </p:txBody>
          </p:sp>
        </p:grpSp>
        <p:sp>
          <p:nvSpPr>
            <p:cNvPr id="17414" name="Rectangle 5"/>
            <p:cNvSpPr>
              <a:spLocks noChangeArrowheads="1"/>
            </p:cNvSpPr>
            <p:nvPr/>
          </p:nvSpPr>
          <p:spPr bwMode="auto">
            <a:xfrm>
              <a:off x="5773738" y="3157538"/>
              <a:ext cx="792162" cy="1655762"/>
            </a:xfrm>
            <a:prstGeom prst="rect">
              <a:avLst/>
            </a:prstGeom>
            <a:solidFill>
              <a:srgbClr val="FFFF00">
                <a:alpha val="50195"/>
              </a:srgbClr>
            </a:solidFill>
            <a:ln w="9525" algn="ctr">
              <a:noFill/>
              <a:miter lim="800000"/>
              <a:headEnd/>
              <a:tailEnd/>
            </a:ln>
          </p:spPr>
          <p:txBody>
            <a:bodyPr wrap="none" anchor="ctr"/>
            <a:lstStyle/>
            <a:p>
              <a:endParaRPr lang="zh-CN" altLang="en-US"/>
            </a:p>
          </p:txBody>
        </p:sp>
        <p:sp>
          <p:nvSpPr>
            <p:cNvPr id="17415" name="Rectangle 6"/>
            <p:cNvSpPr>
              <a:spLocks noChangeArrowheads="1"/>
            </p:cNvSpPr>
            <p:nvPr/>
          </p:nvSpPr>
          <p:spPr bwMode="auto">
            <a:xfrm>
              <a:off x="3468688" y="3157538"/>
              <a:ext cx="792162" cy="1655762"/>
            </a:xfrm>
            <a:prstGeom prst="rect">
              <a:avLst/>
            </a:prstGeom>
            <a:solidFill>
              <a:srgbClr val="FFFF00">
                <a:alpha val="50195"/>
              </a:srgbClr>
            </a:solidFill>
            <a:ln w="9525" algn="ctr">
              <a:noFill/>
              <a:miter lim="800000"/>
              <a:headEnd/>
              <a:tailEnd/>
            </a:ln>
          </p:spPr>
          <p:txBody>
            <a:bodyPr wrap="none" anchor="ctr"/>
            <a:lstStyle/>
            <a:p>
              <a:endParaRPr lang="zh-CN" altLang="en-US"/>
            </a:p>
          </p:txBody>
        </p:sp>
      </p:grpSp>
    </p:spTree>
    <p:extLst>
      <p:ext uri="{BB962C8B-B14F-4D97-AF65-F5344CB8AC3E}">
        <p14:creationId xmlns:p14="http://schemas.microsoft.com/office/powerpoint/2010/main" val="23617306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1763688" y="3847356"/>
            <a:ext cx="5724636" cy="722616"/>
          </a:xfrm>
        </p:spPr>
        <p:txBody>
          <a:bodyPr/>
          <a:lstStyle/>
          <a:p>
            <a:pPr>
              <a:lnSpc>
                <a:spcPct val="80000"/>
              </a:lnSpc>
            </a:pPr>
            <a:r>
              <a:rPr lang="en-US" altLang="zh-CN" sz="1650" dirty="0"/>
              <a:t>Period: 15-40 days  /  Wavelengths: 700-1600 km</a:t>
            </a:r>
          </a:p>
          <a:p>
            <a:pPr>
              <a:lnSpc>
                <a:spcPct val="80000"/>
              </a:lnSpc>
            </a:pPr>
            <a:r>
              <a:rPr lang="en-US" altLang="zh-CN" sz="1200" dirty="0"/>
              <a:t>John M. Lyman et al, 2006, JPO: Distinct 17-day and 33-day Tropical Instability Waves in Subsurface Observations.</a:t>
            </a:r>
            <a:endParaRPr lang="zh-CN" altLang="en-US" sz="1650" dirty="0"/>
          </a:p>
        </p:txBody>
      </p:sp>
      <p:pic>
        <p:nvPicPr>
          <p:cNvPr id="18435" name="Picture 4"/>
          <p:cNvPicPr>
            <a:picLocks noChangeAspect="1" noChangeArrowheads="1"/>
          </p:cNvPicPr>
          <p:nvPr/>
        </p:nvPicPr>
        <p:blipFill>
          <a:blip r:embed="rId2" cstate="print"/>
          <a:srcRect b="53854"/>
          <a:stretch>
            <a:fillRect/>
          </a:stretch>
        </p:blipFill>
        <p:spPr bwMode="auto">
          <a:xfrm>
            <a:off x="2112193" y="648000"/>
            <a:ext cx="4674053" cy="3078342"/>
          </a:xfrm>
          <a:prstGeom prst="rect">
            <a:avLst/>
          </a:prstGeom>
          <a:noFill/>
          <a:ln w="9525" algn="ctr">
            <a:noFill/>
            <a:miter lim="800000"/>
            <a:headEnd/>
            <a:tailEnd/>
          </a:ln>
        </p:spPr>
      </p:pic>
      <p:sp>
        <p:nvSpPr>
          <p:cNvPr id="4" name="Rectangle 2">
            <a:extLst>
              <a:ext uri="{FF2B5EF4-FFF2-40B4-BE49-F238E27FC236}">
                <a16:creationId xmlns:a16="http://schemas.microsoft.com/office/drawing/2014/main" id="{27E75EB3-3B9B-4502-8C8B-14B73E04F7D6}"/>
              </a:ext>
            </a:extLst>
          </p:cNvPr>
          <p:cNvSpPr>
            <a:spLocks noGrp="1" noChangeArrowheads="1"/>
          </p:cNvSpPr>
          <p:nvPr>
            <p:ph type="title"/>
          </p:nvPr>
        </p:nvSpPr>
        <p:spPr>
          <a:xfrm>
            <a:off x="1485900" y="151210"/>
            <a:ext cx="6172200" cy="314325"/>
          </a:xfrm>
        </p:spPr>
        <p:txBody>
          <a:bodyPr/>
          <a:lstStyle/>
          <a:p>
            <a:r>
              <a:rPr lang="en-US" altLang="zh-CN" dirty="0"/>
              <a:t>Tropical Instability Waves</a:t>
            </a:r>
          </a:p>
        </p:txBody>
      </p:sp>
    </p:spTree>
    <p:extLst>
      <p:ext uri="{BB962C8B-B14F-4D97-AF65-F5344CB8AC3E}">
        <p14:creationId xmlns:p14="http://schemas.microsoft.com/office/powerpoint/2010/main" val="288099133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85900" y="141685"/>
            <a:ext cx="6172200" cy="270272"/>
          </a:xfrm>
        </p:spPr>
        <p:txBody>
          <a:bodyPr/>
          <a:lstStyle/>
          <a:p>
            <a:r>
              <a:rPr lang="en-US" altLang="zh-CN"/>
              <a:t>Equatorial Current System</a:t>
            </a:r>
          </a:p>
        </p:txBody>
      </p:sp>
      <p:sp>
        <p:nvSpPr>
          <p:cNvPr id="19459" name="Rectangle 3"/>
          <p:cNvSpPr>
            <a:spLocks noGrp="1" noChangeArrowheads="1"/>
          </p:cNvSpPr>
          <p:nvPr>
            <p:ph type="body" idx="1"/>
          </p:nvPr>
        </p:nvSpPr>
        <p:spPr>
          <a:xfrm>
            <a:off x="755576" y="792000"/>
            <a:ext cx="7632848" cy="3804047"/>
          </a:xfrm>
        </p:spPr>
        <p:txBody>
          <a:bodyPr/>
          <a:lstStyle/>
          <a:p>
            <a:pPr>
              <a:lnSpc>
                <a:spcPts val="2600"/>
              </a:lnSpc>
              <a:spcBef>
                <a:spcPts val="600"/>
              </a:spcBef>
            </a:pPr>
            <a:r>
              <a:rPr lang="en-US" altLang="zh-CN" sz="1800" dirty="0"/>
              <a:t>Equatorial current system in the Pacific has </a:t>
            </a:r>
            <a:r>
              <a:rPr lang="en-US" altLang="zh-CN" sz="1800" dirty="0">
                <a:solidFill>
                  <a:srgbClr val="FF0000"/>
                </a:solidFill>
              </a:rPr>
              <a:t>a banded structure </a:t>
            </a:r>
            <a:r>
              <a:rPr lang="en-US" altLang="zh-CN" sz="1800" dirty="0"/>
              <a:t>and contains </a:t>
            </a:r>
            <a:r>
              <a:rPr lang="en-US" altLang="zh-CN" sz="1800" dirty="0">
                <a:solidFill>
                  <a:srgbClr val="FF0000"/>
                </a:solidFill>
              </a:rPr>
              <a:t>more elements of eastward flow </a:t>
            </a:r>
            <a:r>
              <a:rPr lang="en-US" altLang="zh-CN" sz="1800" dirty="0"/>
              <a:t>than from the integrated flow field.</a:t>
            </a:r>
          </a:p>
          <a:p>
            <a:pPr>
              <a:lnSpc>
                <a:spcPts val="2600"/>
              </a:lnSpc>
              <a:spcBef>
                <a:spcPts val="600"/>
              </a:spcBef>
            </a:pPr>
            <a:r>
              <a:rPr lang="en-US" altLang="zh-CN" sz="1800" dirty="0"/>
              <a:t>The most prominent of all eastward flows is the </a:t>
            </a:r>
            <a:r>
              <a:rPr lang="en-US" altLang="zh-CN" sz="1800" i="1" dirty="0">
                <a:solidFill>
                  <a:srgbClr val="FF0000"/>
                </a:solidFill>
              </a:rPr>
              <a:t>Equatorial Undercurrent</a:t>
            </a:r>
            <a:r>
              <a:rPr lang="en-US" altLang="zh-CN" sz="1800" i="1" dirty="0"/>
              <a:t> </a:t>
            </a:r>
            <a:r>
              <a:rPr lang="en-US" altLang="zh-CN" sz="1800" dirty="0"/>
              <a:t>(EUC). It is a swift flowing ribbon of water extending over a distance of more than </a:t>
            </a:r>
            <a:r>
              <a:rPr lang="en-US" altLang="zh-CN" sz="1800" dirty="0">
                <a:solidFill>
                  <a:srgbClr val="FF0000"/>
                </a:solidFill>
              </a:rPr>
              <a:t>14,000</a:t>
            </a:r>
            <a:r>
              <a:rPr lang="en-US" altLang="zh-CN" sz="1800" dirty="0"/>
              <a:t> km along the equator with a thickness of only </a:t>
            </a:r>
            <a:r>
              <a:rPr lang="en-US" altLang="zh-CN" sz="1800" dirty="0">
                <a:solidFill>
                  <a:srgbClr val="FF0000"/>
                </a:solidFill>
              </a:rPr>
              <a:t>200</a:t>
            </a:r>
            <a:r>
              <a:rPr lang="en-US" altLang="zh-CN" sz="1800" dirty="0"/>
              <a:t> m and a width of at most </a:t>
            </a:r>
            <a:r>
              <a:rPr lang="en-US" altLang="zh-CN" sz="1800" dirty="0">
                <a:solidFill>
                  <a:srgbClr val="FF0000"/>
                </a:solidFill>
              </a:rPr>
              <a:t>400</a:t>
            </a:r>
            <a:r>
              <a:rPr lang="en-US" altLang="zh-CN" sz="1800" dirty="0"/>
              <a:t> km. The current core is found at </a:t>
            </a:r>
            <a:r>
              <a:rPr lang="en-US" altLang="zh-CN" sz="1800" dirty="0">
                <a:solidFill>
                  <a:srgbClr val="FF0000"/>
                </a:solidFill>
              </a:rPr>
              <a:t>200</a:t>
            </a:r>
            <a:r>
              <a:rPr lang="en-US" altLang="zh-CN" sz="1800" dirty="0"/>
              <a:t> m depth in the west, rises to </a:t>
            </a:r>
            <a:r>
              <a:rPr lang="en-US" altLang="zh-CN" sz="1800" dirty="0">
                <a:solidFill>
                  <a:srgbClr val="FF0000"/>
                </a:solidFill>
              </a:rPr>
              <a:t>40</a:t>
            </a:r>
            <a:r>
              <a:rPr lang="en-US" altLang="zh-CN" sz="1800" dirty="0"/>
              <a:t> m or less in the east and shows typical speeds of up to </a:t>
            </a:r>
            <a:r>
              <a:rPr lang="en-US" altLang="zh-CN" sz="1800" dirty="0">
                <a:solidFill>
                  <a:srgbClr val="FF0000"/>
                </a:solidFill>
              </a:rPr>
              <a:t>1.5</a:t>
            </a:r>
            <a:r>
              <a:rPr lang="en-US" altLang="zh-CN" sz="1800" dirty="0"/>
              <a:t> m s</a:t>
            </a:r>
            <a:r>
              <a:rPr lang="en-US" altLang="zh-CN" sz="1800" baseline="30000" dirty="0"/>
              <a:t>-1</a:t>
            </a:r>
            <a:r>
              <a:rPr lang="en-US" altLang="zh-CN" sz="1800" dirty="0"/>
              <a:t>. Surface flow above the EUC is usually to the west. </a:t>
            </a:r>
          </a:p>
        </p:txBody>
      </p:sp>
    </p:spTree>
    <p:extLst>
      <p:ext uri="{BB962C8B-B14F-4D97-AF65-F5344CB8AC3E}">
        <p14:creationId xmlns:p14="http://schemas.microsoft.com/office/powerpoint/2010/main" val="11088237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85900" y="141685"/>
            <a:ext cx="6172200" cy="270272"/>
          </a:xfrm>
        </p:spPr>
        <p:txBody>
          <a:bodyPr/>
          <a:lstStyle/>
          <a:p>
            <a:r>
              <a:rPr lang="en-US" altLang="zh-CN"/>
              <a:t>Equatorial Current System</a:t>
            </a:r>
          </a:p>
        </p:txBody>
      </p:sp>
      <p:sp>
        <p:nvSpPr>
          <p:cNvPr id="21507" name="Rectangle 3"/>
          <p:cNvSpPr>
            <a:spLocks noGrp="1" noChangeArrowheads="1"/>
          </p:cNvSpPr>
          <p:nvPr>
            <p:ph type="body" idx="1"/>
          </p:nvPr>
        </p:nvSpPr>
        <p:spPr>
          <a:xfrm>
            <a:off x="504000" y="792000"/>
            <a:ext cx="8136000" cy="3804047"/>
          </a:xfrm>
        </p:spPr>
        <p:txBody>
          <a:bodyPr/>
          <a:lstStyle/>
          <a:p>
            <a:pPr>
              <a:lnSpc>
                <a:spcPct val="150000"/>
              </a:lnSpc>
              <a:spcBef>
                <a:spcPct val="40000"/>
              </a:spcBef>
            </a:pPr>
            <a:r>
              <a:rPr lang="en-US" altLang="zh-CN" sz="1800" dirty="0">
                <a:solidFill>
                  <a:srgbClr val="FF0000"/>
                </a:solidFill>
              </a:rPr>
              <a:t>EUC</a:t>
            </a:r>
            <a:r>
              <a:rPr lang="en-US" altLang="zh-CN" sz="1800" dirty="0"/>
              <a:t> does not appear in reports of ship drift. Although it is the swiftest of all equatorial currents its existence remained unknown to oceanographers </a:t>
            </a:r>
            <a:r>
              <a:rPr lang="en-US" altLang="zh-CN" sz="1800" dirty="0">
                <a:solidFill>
                  <a:srgbClr val="FF0000"/>
                </a:solidFill>
              </a:rPr>
              <a:t>until 1952 </a:t>
            </a:r>
            <a:r>
              <a:rPr lang="en-US" altLang="zh-CN" sz="1800" dirty="0"/>
              <a:t>when it was discovered by Townsend Cromwell and Ray Montgomery. </a:t>
            </a:r>
            <a:endParaRPr lang="zh-CN" altLang="en-US" sz="1800" dirty="0"/>
          </a:p>
        </p:txBody>
      </p:sp>
    </p:spTree>
    <p:extLst>
      <p:ext uri="{BB962C8B-B14F-4D97-AF65-F5344CB8AC3E}">
        <p14:creationId xmlns:p14="http://schemas.microsoft.com/office/powerpoint/2010/main" val="427179008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85900" y="86917"/>
            <a:ext cx="6172200" cy="383381"/>
          </a:xfrm>
        </p:spPr>
        <p:txBody>
          <a:bodyPr/>
          <a:lstStyle/>
          <a:p>
            <a:r>
              <a:rPr lang="en-US" altLang="zh-CN"/>
              <a:t>Equatorial Current System</a:t>
            </a:r>
          </a:p>
        </p:txBody>
      </p:sp>
      <p:sp>
        <p:nvSpPr>
          <p:cNvPr id="22531" name="Rectangle 3"/>
          <p:cNvSpPr>
            <a:spLocks noGrp="1" noChangeArrowheads="1"/>
          </p:cNvSpPr>
          <p:nvPr>
            <p:ph type="body" idx="1"/>
          </p:nvPr>
        </p:nvSpPr>
        <p:spPr>
          <a:xfrm>
            <a:off x="1149891" y="3600000"/>
            <a:ext cx="7310541" cy="1082278"/>
          </a:xfrm>
        </p:spPr>
        <p:txBody>
          <a:bodyPr/>
          <a:lstStyle/>
          <a:p>
            <a:pPr marL="136922" indent="-136922">
              <a:lnSpc>
                <a:spcPct val="90000"/>
              </a:lnSpc>
              <a:spcBef>
                <a:spcPct val="40000"/>
              </a:spcBef>
            </a:pPr>
            <a:r>
              <a:rPr lang="en-US" altLang="zh-CN" sz="1200" dirty="0"/>
              <a:t>Along 170</a:t>
            </a:r>
            <a:r>
              <a:rPr lang="en-US" altLang="zh-CN" sz="1200" dirty="0">
                <a:sym typeface="Symbol" pitchFamily="18" charset="2"/>
              </a:rPr>
              <a:t></a:t>
            </a:r>
            <a:r>
              <a:rPr lang="en-US" altLang="zh-CN" sz="1200" dirty="0"/>
              <a:t>W (the central Pacific Ocean). Eastward flow is colored. </a:t>
            </a:r>
          </a:p>
          <a:p>
            <a:pPr marL="136922" indent="-136922">
              <a:lnSpc>
                <a:spcPct val="90000"/>
              </a:lnSpc>
              <a:spcBef>
                <a:spcPct val="40000"/>
              </a:spcBef>
            </a:pPr>
            <a:r>
              <a:rPr lang="en-US" altLang="zh-CN" sz="1200" dirty="0"/>
              <a:t>All westward flow north of 5</a:t>
            </a:r>
            <a:r>
              <a:rPr lang="en-US" altLang="zh-CN" sz="1200" dirty="0">
                <a:sym typeface="Symbol" pitchFamily="18" charset="2"/>
              </a:rPr>
              <a:t></a:t>
            </a:r>
            <a:r>
              <a:rPr lang="en-US" altLang="zh-CN" sz="1200" dirty="0"/>
              <a:t>N are the NEC, westward flow south of 5N outside the EIC represents the SEC. </a:t>
            </a:r>
          </a:p>
          <a:p>
            <a:pPr marL="136922" indent="-136922">
              <a:lnSpc>
                <a:spcPct val="90000"/>
              </a:lnSpc>
              <a:spcBef>
                <a:spcPct val="40000"/>
              </a:spcBef>
            </a:pPr>
            <a:r>
              <a:rPr lang="en-US" altLang="zh-CN" sz="1200" dirty="0"/>
              <a:t>EIC = Equatorial Intermediate Current, NSCC and SSCC = North and South Subsurface Countercurrents.</a:t>
            </a:r>
          </a:p>
          <a:p>
            <a:pPr marL="136922" indent="-136922">
              <a:lnSpc>
                <a:spcPct val="90000"/>
              </a:lnSpc>
              <a:spcBef>
                <a:spcPct val="40000"/>
              </a:spcBef>
            </a:pPr>
            <a:r>
              <a:rPr lang="en-US" altLang="zh-CN" sz="1200" dirty="0"/>
              <a:t>Transports in Sverdrup are given for 155</a:t>
            </a:r>
            <a:r>
              <a:rPr lang="en-US" altLang="zh-CN" sz="1200" dirty="0">
                <a:sym typeface="Symbol" panose="05050102010706020507" pitchFamily="18" charset="2"/>
              </a:rPr>
              <a:t></a:t>
            </a:r>
            <a:r>
              <a:rPr lang="en-US" altLang="zh-CN" sz="1200" dirty="0"/>
              <a:t>W (red, based on observations from April 1979 - March 1980) and 165E (black, based on January 1984 - June 1986).</a:t>
            </a:r>
            <a:endParaRPr lang="zh-CN" altLang="en-US" sz="1200" dirty="0"/>
          </a:p>
        </p:txBody>
      </p:sp>
      <p:pic>
        <p:nvPicPr>
          <p:cNvPr id="22532" name="Picture 4"/>
          <p:cNvPicPr>
            <a:picLocks noChangeAspect="1" noChangeArrowheads="1"/>
          </p:cNvPicPr>
          <p:nvPr/>
        </p:nvPicPr>
        <p:blipFill>
          <a:blip r:embed="rId2" cstate="print"/>
          <a:srcRect/>
          <a:stretch>
            <a:fillRect/>
          </a:stretch>
        </p:blipFill>
        <p:spPr bwMode="auto">
          <a:xfrm>
            <a:off x="1296000" y="720000"/>
            <a:ext cx="6538913" cy="2862263"/>
          </a:xfrm>
          <a:prstGeom prst="rect">
            <a:avLst/>
          </a:prstGeom>
          <a:noFill/>
          <a:ln w="9525" algn="ctr">
            <a:noFill/>
            <a:miter lim="800000"/>
            <a:headEnd/>
            <a:tailEnd/>
          </a:ln>
        </p:spPr>
      </p:pic>
    </p:spTree>
    <p:extLst>
      <p:ext uri="{BB962C8B-B14F-4D97-AF65-F5344CB8AC3E}">
        <p14:creationId xmlns:p14="http://schemas.microsoft.com/office/powerpoint/2010/main" val="31960376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771650" y="681037"/>
            <a:ext cx="5829300" cy="3776663"/>
          </a:xfrm>
        </p:spPr>
        <p:txBody>
          <a:bodyPr/>
          <a:lstStyle/>
          <a:p>
            <a:pPr>
              <a:lnSpc>
                <a:spcPct val="90000"/>
              </a:lnSpc>
              <a:spcBef>
                <a:spcPts val="450"/>
              </a:spcBef>
            </a:pPr>
            <a:r>
              <a:rPr lang="en-US" altLang="zh-CN" dirty="0"/>
              <a:t>Reading</a:t>
            </a:r>
            <a:r>
              <a:rPr lang="en-US" altLang="zh-CN" sz="1500" dirty="0"/>
              <a:t>: </a:t>
            </a:r>
          </a:p>
          <a:p>
            <a:pPr lvl="1">
              <a:lnSpc>
                <a:spcPct val="90000"/>
              </a:lnSpc>
              <a:spcBef>
                <a:spcPts val="450"/>
              </a:spcBef>
            </a:pPr>
            <a:r>
              <a:rPr lang="en-US" altLang="zh-CN" sz="1500" dirty="0" err="1"/>
              <a:t>Tomczak</a:t>
            </a:r>
            <a:r>
              <a:rPr lang="en-US" altLang="zh-CN" sz="1500" dirty="0"/>
              <a:t> and Godfrey pp 112-121 (Pacific Equatorial)</a:t>
            </a:r>
          </a:p>
          <a:p>
            <a:pPr lvl="1">
              <a:lnSpc>
                <a:spcPct val="90000"/>
              </a:lnSpc>
              <a:spcBef>
                <a:spcPts val="450"/>
              </a:spcBef>
            </a:pPr>
            <a:r>
              <a:rPr lang="en-US" altLang="zh-CN" sz="1500" dirty="0" err="1"/>
              <a:t>Tomczak</a:t>
            </a:r>
            <a:r>
              <a:rPr lang="en-US" altLang="zh-CN" sz="1500" dirty="0"/>
              <a:t> and Godfrey pp. 131-136</a:t>
            </a:r>
            <a:r>
              <a:rPr lang="en-US" altLang="zh-CN" dirty="0"/>
              <a:t> </a:t>
            </a:r>
            <a:r>
              <a:rPr lang="en-US" altLang="zh-CN" sz="1500" dirty="0"/>
              <a:t>(Eastern Boundary Current)</a:t>
            </a:r>
          </a:p>
          <a:p>
            <a:pPr>
              <a:lnSpc>
                <a:spcPct val="90000"/>
              </a:lnSpc>
              <a:spcBef>
                <a:spcPts val="450"/>
              </a:spcBef>
            </a:pPr>
            <a:r>
              <a:rPr lang="en-US" altLang="zh-CN" dirty="0"/>
              <a:t>Outline</a:t>
            </a:r>
            <a:r>
              <a:rPr lang="en-US" altLang="zh-CN" sz="1500" dirty="0"/>
              <a:t>:</a:t>
            </a:r>
          </a:p>
          <a:p>
            <a:pPr lvl="1">
              <a:lnSpc>
                <a:spcPct val="90000"/>
              </a:lnSpc>
              <a:spcBef>
                <a:spcPts val="450"/>
              </a:spcBef>
            </a:pPr>
            <a:r>
              <a:rPr lang="en-US" altLang="zh-CN" sz="1350" dirty="0"/>
              <a:t>North Equatorial Current</a:t>
            </a:r>
          </a:p>
          <a:p>
            <a:pPr lvl="1">
              <a:lnSpc>
                <a:spcPct val="90000"/>
              </a:lnSpc>
              <a:spcBef>
                <a:spcPts val="450"/>
              </a:spcBef>
            </a:pPr>
            <a:r>
              <a:rPr lang="en-US" altLang="zh-CN" sz="1350" dirty="0"/>
              <a:t>North Equatorial Counter Current</a:t>
            </a:r>
          </a:p>
          <a:p>
            <a:pPr lvl="1">
              <a:lnSpc>
                <a:spcPct val="90000"/>
              </a:lnSpc>
              <a:spcBef>
                <a:spcPts val="450"/>
              </a:spcBef>
            </a:pPr>
            <a:r>
              <a:rPr lang="en-US" altLang="zh-CN" sz="1350" dirty="0"/>
              <a:t>South Equatorial Counter Current</a:t>
            </a:r>
          </a:p>
          <a:p>
            <a:pPr lvl="1">
              <a:lnSpc>
                <a:spcPct val="90000"/>
              </a:lnSpc>
              <a:spcBef>
                <a:spcPts val="450"/>
              </a:spcBef>
            </a:pPr>
            <a:r>
              <a:rPr lang="en-US" altLang="zh-CN" sz="1350" dirty="0"/>
              <a:t>Equatorial Current System</a:t>
            </a:r>
          </a:p>
          <a:p>
            <a:pPr lvl="2">
              <a:lnSpc>
                <a:spcPct val="90000"/>
              </a:lnSpc>
              <a:spcBef>
                <a:spcPts val="450"/>
              </a:spcBef>
            </a:pPr>
            <a:r>
              <a:rPr lang="en-US" altLang="zh-CN" sz="1350" dirty="0"/>
              <a:t>Equatorial Undercurrent</a:t>
            </a:r>
          </a:p>
          <a:p>
            <a:pPr lvl="2">
              <a:lnSpc>
                <a:spcPct val="90000"/>
              </a:lnSpc>
              <a:spcBef>
                <a:spcPts val="450"/>
              </a:spcBef>
            </a:pPr>
            <a:r>
              <a:rPr lang="en-US" altLang="zh-CN" sz="1350" dirty="0"/>
              <a:t>Equatorial Intermediate Current</a:t>
            </a:r>
          </a:p>
          <a:p>
            <a:pPr lvl="2">
              <a:lnSpc>
                <a:spcPct val="90000"/>
              </a:lnSpc>
              <a:spcBef>
                <a:spcPts val="450"/>
              </a:spcBef>
            </a:pPr>
            <a:r>
              <a:rPr lang="en-US" altLang="zh-CN" sz="1350" dirty="0"/>
              <a:t>Equatorial Upwelling</a:t>
            </a:r>
          </a:p>
        </p:txBody>
      </p:sp>
    </p:spTree>
    <p:extLst>
      <p:ext uri="{BB962C8B-B14F-4D97-AF65-F5344CB8AC3E}">
        <p14:creationId xmlns:p14="http://schemas.microsoft.com/office/powerpoint/2010/main" val="28437932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56160" y="141685"/>
            <a:ext cx="5829300" cy="323850"/>
          </a:xfrm>
        </p:spPr>
        <p:txBody>
          <a:bodyPr/>
          <a:lstStyle/>
          <a:p>
            <a:r>
              <a:rPr lang="en-US" altLang="zh-CN" dirty="0"/>
              <a:t>Equatorial Undercurrent (EUC, </a:t>
            </a:r>
            <a:r>
              <a:rPr lang="zh-CN" altLang="en-US" dirty="0"/>
              <a:t>赤道潜流</a:t>
            </a:r>
            <a:r>
              <a:rPr lang="en-US" altLang="zh-CN" dirty="0"/>
              <a:t>)</a:t>
            </a:r>
            <a:endParaRPr lang="zh-CN" altLang="en-US" dirty="0"/>
          </a:p>
        </p:txBody>
      </p:sp>
      <p:sp>
        <p:nvSpPr>
          <p:cNvPr id="23555" name="Rectangle 3"/>
          <p:cNvSpPr>
            <a:spLocks noGrp="1" noChangeArrowheads="1"/>
          </p:cNvSpPr>
          <p:nvPr>
            <p:ph type="body" idx="1"/>
          </p:nvPr>
        </p:nvSpPr>
        <p:spPr>
          <a:xfrm>
            <a:off x="1332000" y="2988000"/>
            <a:ext cx="6948000" cy="1008460"/>
          </a:xfrm>
        </p:spPr>
        <p:txBody>
          <a:bodyPr/>
          <a:lstStyle/>
          <a:p>
            <a:pPr marL="0" indent="0">
              <a:lnSpc>
                <a:spcPts val="2000"/>
              </a:lnSpc>
              <a:spcBef>
                <a:spcPts val="450"/>
              </a:spcBef>
              <a:buNone/>
            </a:pPr>
            <a:r>
              <a:rPr lang="en-US" altLang="zh-CN" sz="1350" dirty="0"/>
              <a:t>The Equatorial Undercurrent during February 1979 - June 1980 near 155</a:t>
            </a:r>
            <a:r>
              <a:rPr lang="en-US" altLang="zh-CN" sz="1350" dirty="0">
                <a:sym typeface="Symbol" pitchFamily="18" charset="2"/>
              </a:rPr>
              <a:t></a:t>
            </a:r>
            <a:r>
              <a:rPr lang="en-US" altLang="zh-CN" sz="1350" dirty="0"/>
              <a:t>W. (a) Mean temperature (</a:t>
            </a:r>
            <a:r>
              <a:rPr lang="en-US" altLang="zh-CN" sz="1350" dirty="0">
                <a:sym typeface="Symbol" pitchFamily="18" charset="2"/>
              </a:rPr>
              <a:t></a:t>
            </a:r>
            <a:r>
              <a:rPr lang="en-US" altLang="zh-CN" sz="1350" dirty="0"/>
              <a:t>C), (b) mean geostrophic zonal velocity (cm/s), (c) mean observed zonal velocity (cm/s). Note the spreading of the isotherms at the equator. From Lukas and Firing (1984).</a:t>
            </a:r>
            <a:endParaRPr lang="zh-CN" altLang="en-US" sz="1350" dirty="0"/>
          </a:p>
        </p:txBody>
      </p:sp>
      <p:pic>
        <p:nvPicPr>
          <p:cNvPr id="23556" name="Picture 4"/>
          <p:cNvPicPr>
            <a:picLocks noChangeAspect="1" noChangeArrowheads="1"/>
          </p:cNvPicPr>
          <p:nvPr/>
        </p:nvPicPr>
        <p:blipFill>
          <a:blip r:embed="rId2" cstate="print"/>
          <a:srcRect/>
          <a:stretch>
            <a:fillRect/>
          </a:stretch>
        </p:blipFill>
        <p:spPr bwMode="auto">
          <a:xfrm>
            <a:off x="1223963" y="792000"/>
            <a:ext cx="6642497" cy="2055019"/>
          </a:xfrm>
          <a:prstGeom prst="rect">
            <a:avLst/>
          </a:prstGeom>
          <a:noFill/>
          <a:ln w="9525" algn="ctr">
            <a:noFill/>
            <a:miter lim="800000"/>
            <a:headEnd/>
            <a:tailEnd/>
          </a:ln>
        </p:spPr>
      </p:pic>
    </p:spTree>
    <p:extLst>
      <p:ext uri="{BB962C8B-B14F-4D97-AF65-F5344CB8AC3E}">
        <p14:creationId xmlns:p14="http://schemas.microsoft.com/office/powerpoint/2010/main" val="10284658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85900" y="141685"/>
            <a:ext cx="6172200" cy="270272"/>
          </a:xfrm>
        </p:spPr>
        <p:txBody>
          <a:bodyPr/>
          <a:lstStyle/>
          <a:p>
            <a:r>
              <a:rPr lang="en-US" altLang="zh-CN" dirty="0"/>
              <a:t>Equatorial Undercurrent</a:t>
            </a:r>
            <a:endParaRPr lang="zh-CN" altLang="en-US" dirty="0"/>
          </a:p>
        </p:txBody>
      </p:sp>
      <p:sp>
        <p:nvSpPr>
          <p:cNvPr id="24579" name="Rectangle 3"/>
          <p:cNvSpPr>
            <a:spLocks noGrp="1" noChangeArrowheads="1"/>
          </p:cNvSpPr>
          <p:nvPr>
            <p:ph type="body" idx="1"/>
          </p:nvPr>
        </p:nvSpPr>
        <p:spPr>
          <a:xfrm>
            <a:off x="503999" y="791999"/>
            <a:ext cx="4968000" cy="1260000"/>
          </a:xfrm>
        </p:spPr>
        <p:txBody>
          <a:bodyPr/>
          <a:lstStyle/>
          <a:p>
            <a:pPr marL="314325" indent="-314325">
              <a:spcBef>
                <a:spcPct val="40000"/>
              </a:spcBef>
            </a:pPr>
            <a:r>
              <a:rPr lang="en-US" altLang="zh-CN" sz="1800" dirty="0"/>
              <a:t>The EUC is seen as a spreading of the isotherms in the thermocline. This weakening of the vertical temperature gradient occurs for two reasons. </a:t>
            </a:r>
          </a:p>
        </p:txBody>
      </p:sp>
      <p:pic>
        <p:nvPicPr>
          <p:cNvPr id="24580" name="Picture 4"/>
          <p:cNvPicPr>
            <a:picLocks noChangeAspect="1" noChangeArrowheads="1"/>
          </p:cNvPicPr>
          <p:nvPr/>
        </p:nvPicPr>
        <p:blipFill>
          <a:blip r:embed="rId3" cstate="print"/>
          <a:srcRect r="63617"/>
          <a:stretch>
            <a:fillRect/>
          </a:stretch>
        </p:blipFill>
        <p:spPr bwMode="auto">
          <a:xfrm>
            <a:off x="5678090" y="570929"/>
            <a:ext cx="2268140" cy="1928813"/>
          </a:xfrm>
          <a:prstGeom prst="rect">
            <a:avLst/>
          </a:prstGeom>
          <a:noFill/>
          <a:ln w="9525" algn="ctr">
            <a:noFill/>
            <a:miter lim="800000"/>
            <a:headEnd/>
            <a:tailEnd/>
          </a:ln>
        </p:spPr>
      </p:pic>
      <p:sp>
        <p:nvSpPr>
          <p:cNvPr id="1176581" name="Rectangle 5"/>
          <p:cNvSpPr>
            <a:spLocks noChangeArrowheads="1"/>
          </p:cNvSpPr>
          <p:nvPr/>
        </p:nvSpPr>
        <p:spPr bwMode="auto">
          <a:xfrm>
            <a:off x="503999" y="2448000"/>
            <a:ext cx="8136000" cy="2322909"/>
          </a:xfrm>
          <a:prstGeom prst="rect">
            <a:avLst/>
          </a:prstGeom>
          <a:noFill/>
          <a:ln w="9525">
            <a:noFill/>
            <a:miter lim="800000"/>
            <a:headEnd/>
            <a:tailEnd/>
          </a:ln>
        </p:spPr>
        <p:txBody>
          <a:bodyPr/>
          <a:lstStyle/>
          <a:p>
            <a:pPr marL="314325" indent="-314325">
              <a:spcBef>
                <a:spcPct val="40000"/>
              </a:spcBef>
              <a:buClr>
                <a:schemeClr val="accent1"/>
              </a:buClr>
              <a:buSzPct val="75000"/>
              <a:buFont typeface="Wingdings" pitchFamily="2" charset="2"/>
              <a:buAutoNum type="arabicPeriod"/>
              <a:defRPr/>
            </a:pPr>
            <a:r>
              <a:rPr lang="en-US" altLang="zh-CN" sz="1500" b="0" dirty="0">
                <a:solidFill>
                  <a:srgbClr val="0000FF"/>
                </a:solidFill>
                <a:latin typeface="+mn-lt"/>
              </a:rPr>
              <a:t>Firstly, it shows the "</a:t>
            </a:r>
            <a:r>
              <a:rPr lang="en-US" altLang="zh-CN" sz="1500" b="0" dirty="0">
                <a:solidFill>
                  <a:srgbClr val="CC3300"/>
                </a:solidFill>
                <a:latin typeface="+mn-lt"/>
              </a:rPr>
              <a:t>thermal wind</a:t>
            </a:r>
            <a:r>
              <a:rPr lang="en-US" altLang="zh-CN" sz="1500" b="0" dirty="0">
                <a:solidFill>
                  <a:srgbClr val="0000FF"/>
                </a:solidFill>
                <a:latin typeface="+mn-lt"/>
              </a:rPr>
              <a:t>" character of the Undercurrent : above about 150 m, eastward current </a:t>
            </a:r>
            <a:r>
              <a:rPr lang="en-US" altLang="zh-CN" sz="1500" b="0" i="1" dirty="0">
                <a:solidFill>
                  <a:srgbClr val="0000FF"/>
                </a:solidFill>
                <a:latin typeface="+mn-lt"/>
              </a:rPr>
              <a:t>increases </a:t>
            </a:r>
            <a:r>
              <a:rPr lang="en-US" altLang="zh-CN" sz="1500" b="0" dirty="0">
                <a:solidFill>
                  <a:srgbClr val="0000FF"/>
                </a:solidFill>
                <a:latin typeface="+mn-lt"/>
              </a:rPr>
              <a:t>with depth, and isotherms slope downward on either side of the current; between 150 m and 250 m, eastward current </a:t>
            </a:r>
            <a:r>
              <a:rPr lang="en-US" altLang="zh-CN" sz="1500" b="0" i="1" dirty="0">
                <a:solidFill>
                  <a:srgbClr val="0000FF"/>
                </a:solidFill>
                <a:latin typeface="+mn-lt"/>
              </a:rPr>
              <a:t>decreases </a:t>
            </a:r>
            <a:r>
              <a:rPr lang="en-US" altLang="zh-CN" sz="1500" b="0" dirty="0">
                <a:solidFill>
                  <a:srgbClr val="0000FF"/>
                </a:solidFill>
                <a:latin typeface="+mn-lt"/>
              </a:rPr>
              <a:t>with depth, and isotherms slope upward. </a:t>
            </a:r>
          </a:p>
          <a:p>
            <a:pPr marL="314325" indent="-314325">
              <a:spcBef>
                <a:spcPct val="40000"/>
              </a:spcBef>
              <a:buClr>
                <a:schemeClr val="accent1"/>
              </a:buClr>
              <a:buSzPct val="75000"/>
              <a:buFont typeface="Wingdings" pitchFamily="2" charset="2"/>
              <a:buAutoNum type="arabicPeriod"/>
              <a:defRPr/>
            </a:pPr>
            <a:r>
              <a:rPr lang="en-US" altLang="zh-CN" sz="1500" b="0" dirty="0">
                <a:solidFill>
                  <a:srgbClr val="0000FF"/>
                </a:solidFill>
                <a:latin typeface="+mn-lt"/>
              </a:rPr>
              <a:t>A second reason: The pressure gradient at the equator also has a </a:t>
            </a:r>
            <a:r>
              <a:rPr lang="en-US" altLang="zh-CN" sz="1500" b="0" i="1" dirty="0">
                <a:solidFill>
                  <a:srgbClr val="CC3300"/>
                </a:solidFill>
                <a:latin typeface="+mn-lt"/>
              </a:rPr>
              <a:t>zonal</a:t>
            </a:r>
            <a:r>
              <a:rPr lang="en-US" altLang="zh-CN" sz="1500" b="0" i="1" dirty="0">
                <a:solidFill>
                  <a:srgbClr val="0000FF"/>
                </a:solidFill>
                <a:latin typeface="+mn-lt"/>
              </a:rPr>
              <a:t> </a:t>
            </a:r>
            <a:r>
              <a:rPr lang="en-US" altLang="zh-CN" sz="1500" b="0" dirty="0">
                <a:solidFill>
                  <a:srgbClr val="0000FF"/>
                </a:solidFill>
                <a:latin typeface="+mn-lt"/>
              </a:rPr>
              <a:t>component, a result of the </a:t>
            </a:r>
            <a:r>
              <a:rPr lang="en-US" altLang="zh-CN" sz="1500" b="0" i="1" dirty="0">
                <a:solidFill>
                  <a:srgbClr val="CC3300"/>
                </a:solidFill>
                <a:latin typeface="+mn-lt"/>
              </a:rPr>
              <a:t>trade winds </a:t>
            </a:r>
            <a:r>
              <a:rPr lang="en-US" altLang="zh-CN" sz="1500" b="0" dirty="0">
                <a:solidFill>
                  <a:srgbClr val="0000FF"/>
                </a:solidFill>
                <a:latin typeface="+mn-lt"/>
              </a:rPr>
              <a:t>which dominate the tropics and subtropics from 30</a:t>
            </a:r>
            <a:r>
              <a:rPr lang="en-US" altLang="zh-CN" sz="1500" b="0" dirty="0">
                <a:solidFill>
                  <a:srgbClr val="0000FF"/>
                </a:solidFill>
                <a:latin typeface="+mn-lt"/>
                <a:sym typeface="Symbol"/>
              </a:rPr>
              <a:t></a:t>
            </a:r>
            <a:r>
              <a:rPr lang="en-US" altLang="zh-CN" sz="1500" b="0" dirty="0">
                <a:solidFill>
                  <a:srgbClr val="0000FF"/>
                </a:solidFill>
                <a:latin typeface="+mn-lt"/>
              </a:rPr>
              <a:t>S to 30</a:t>
            </a:r>
            <a:r>
              <a:rPr lang="en-US" altLang="zh-CN" sz="1500" b="0" dirty="0">
                <a:solidFill>
                  <a:srgbClr val="0000FF"/>
                </a:solidFill>
                <a:latin typeface="+mn-lt"/>
                <a:sym typeface="Symbol"/>
              </a:rPr>
              <a:t></a:t>
            </a:r>
            <a:r>
              <a:rPr lang="en-US" altLang="zh-CN" sz="1500" b="0" dirty="0">
                <a:solidFill>
                  <a:srgbClr val="0000FF"/>
                </a:solidFill>
                <a:latin typeface="+mn-lt"/>
              </a:rPr>
              <a:t>N and produce an accumulation of warm water in the western Pacific Ocean.</a:t>
            </a:r>
            <a:endParaRPr lang="zh-CN" altLang="en-US" sz="1500" b="0" dirty="0">
              <a:solidFill>
                <a:srgbClr val="0000FF"/>
              </a:solidFill>
              <a:latin typeface="+mn-lt"/>
            </a:endParaRPr>
          </a:p>
        </p:txBody>
      </p:sp>
      <p:sp>
        <p:nvSpPr>
          <p:cNvPr id="24582" name="Line 6"/>
          <p:cNvSpPr>
            <a:spLocks noChangeShapeType="1"/>
          </p:cNvSpPr>
          <p:nvPr/>
        </p:nvSpPr>
        <p:spPr bwMode="auto">
          <a:xfrm>
            <a:off x="6030515" y="1249412"/>
            <a:ext cx="1997869" cy="0"/>
          </a:xfrm>
          <a:prstGeom prst="line">
            <a:avLst/>
          </a:prstGeom>
          <a:noFill/>
          <a:ln w="57150">
            <a:solidFill>
              <a:srgbClr val="FF0000"/>
            </a:solidFill>
            <a:prstDash val="dash"/>
            <a:round/>
            <a:headEnd/>
            <a:tailEnd/>
          </a:ln>
        </p:spPr>
        <p:txBody>
          <a:bodyPr/>
          <a:lstStyle/>
          <a:p>
            <a:endParaRPr lang="zh-CN" altLang="en-US"/>
          </a:p>
        </p:txBody>
      </p:sp>
    </p:spTree>
    <p:extLst>
      <p:ext uri="{BB962C8B-B14F-4D97-AF65-F5344CB8AC3E}">
        <p14:creationId xmlns:p14="http://schemas.microsoft.com/office/powerpoint/2010/main" val="37023114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65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658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58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972000" y="3060016"/>
            <a:ext cx="7128792" cy="1671974"/>
          </a:xfrm>
        </p:spPr>
        <p:txBody>
          <a:bodyPr/>
          <a:lstStyle/>
          <a:p>
            <a:pPr>
              <a:spcBef>
                <a:spcPct val="40000"/>
              </a:spcBef>
            </a:pPr>
            <a:r>
              <a:rPr lang="en-US" altLang="zh-CN" sz="1050" dirty="0"/>
              <a:t>Temperature section along the equator. Note the variation in the thickness of the nearly isothermal layer (temperatures above 26</a:t>
            </a:r>
            <a:r>
              <a:rPr lang="en-US" altLang="zh-CN" sz="1050" dirty="0">
                <a:sym typeface="Symbol" pitchFamily="18" charset="2"/>
              </a:rPr>
              <a:t></a:t>
            </a:r>
            <a:r>
              <a:rPr lang="en-US" altLang="zh-CN" sz="1050" dirty="0"/>
              <a:t>C) from 100 m in the west to less than 20 m in the east, and the upward slope of the thermocline (temperatures between 15</a:t>
            </a:r>
            <a:r>
              <a:rPr lang="en-US" altLang="zh-CN" sz="1050" dirty="0">
                <a:sym typeface="Symbol" pitchFamily="18" charset="2"/>
              </a:rPr>
              <a:t></a:t>
            </a:r>
            <a:r>
              <a:rPr lang="en-US" altLang="zh-CN" sz="1050" dirty="0"/>
              <a:t>C and 20</a:t>
            </a:r>
            <a:r>
              <a:rPr lang="en-US" altLang="zh-CN" sz="1050" dirty="0">
                <a:sym typeface="Symbol" pitchFamily="18" charset="2"/>
              </a:rPr>
              <a:t></a:t>
            </a:r>
            <a:r>
              <a:rPr lang="en-US" altLang="zh-CN" sz="1050" dirty="0"/>
              <a:t>C) from west to east from 200 m to 70 m. From </a:t>
            </a:r>
            <a:r>
              <a:rPr lang="en-US" altLang="zh-CN" sz="1050" dirty="0" err="1"/>
              <a:t>Halpern</a:t>
            </a:r>
            <a:r>
              <a:rPr lang="en-US" altLang="zh-CN" sz="1050" dirty="0"/>
              <a:t> (1980).</a:t>
            </a:r>
          </a:p>
          <a:p>
            <a:pPr>
              <a:spcBef>
                <a:spcPct val="40000"/>
              </a:spcBef>
            </a:pPr>
            <a:r>
              <a:rPr lang="en-US" altLang="zh-CN" sz="1050" dirty="0"/>
              <a:t>The sea level difference between the Philippines and Central America amounts to about 0.5 m and produces a zonal pressure gradient which is unopposed by a Coriolis force. As a result, the current below the wind-driven surface layer accelerates down the pressure gradient (i.e. from west to east) until friction between the current and its surroundings prevents further acceleration of the flow and establishes a steady state. Friction is associated with mixing, and the Equatorial Undercurrent is therefore a region of unusually strong mixing. This leads to a weakening of the gradients normally found in the thermocline and contributes to the observed spreading of isotherms.</a:t>
            </a:r>
            <a:endParaRPr lang="zh-CN" altLang="en-US" sz="1050" dirty="0"/>
          </a:p>
        </p:txBody>
      </p:sp>
      <p:grpSp>
        <p:nvGrpSpPr>
          <p:cNvPr id="2" name="组合 1">
            <a:extLst>
              <a:ext uri="{FF2B5EF4-FFF2-40B4-BE49-F238E27FC236}">
                <a16:creationId xmlns:a16="http://schemas.microsoft.com/office/drawing/2014/main" id="{F8C2BB4D-A3B6-415C-B53A-DB67DF2BED4E}"/>
              </a:ext>
            </a:extLst>
          </p:cNvPr>
          <p:cNvGrpSpPr/>
          <p:nvPr/>
        </p:nvGrpSpPr>
        <p:grpSpPr>
          <a:xfrm>
            <a:off x="1818085" y="555526"/>
            <a:ext cx="5454253" cy="2476500"/>
            <a:chOff x="1818085" y="411510"/>
            <a:chExt cx="5454253" cy="2476500"/>
          </a:xfrm>
        </p:grpSpPr>
        <p:pic>
          <p:nvPicPr>
            <p:cNvPr id="25603" name="Picture 4"/>
            <p:cNvPicPr>
              <a:picLocks noChangeAspect="1" noChangeArrowheads="1"/>
            </p:cNvPicPr>
            <p:nvPr/>
          </p:nvPicPr>
          <p:blipFill>
            <a:blip r:embed="rId2" cstate="print"/>
            <a:srcRect/>
            <a:stretch>
              <a:fillRect/>
            </a:stretch>
          </p:blipFill>
          <p:spPr bwMode="auto">
            <a:xfrm>
              <a:off x="1818085" y="411510"/>
              <a:ext cx="5454253" cy="2476500"/>
            </a:xfrm>
            <a:prstGeom prst="rect">
              <a:avLst/>
            </a:prstGeom>
            <a:noFill/>
            <a:ln w="9525" algn="ctr">
              <a:noFill/>
              <a:miter lim="800000"/>
              <a:headEnd/>
              <a:tailEnd/>
            </a:ln>
          </p:spPr>
        </p:pic>
        <p:sp>
          <p:nvSpPr>
            <p:cNvPr id="1177605" name="AutoShape 5"/>
            <p:cNvSpPr>
              <a:spLocks noChangeArrowheads="1"/>
            </p:cNvSpPr>
            <p:nvPr/>
          </p:nvSpPr>
          <p:spPr bwMode="auto">
            <a:xfrm rot="-125760">
              <a:off x="2844404" y="1653779"/>
              <a:ext cx="1350169" cy="323850"/>
            </a:xfrm>
            <a:prstGeom prst="rightArrow">
              <a:avLst>
                <a:gd name="adj1" fmla="val 50000"/>
                <a:gd name="adj2" fmla="val 104228"/>
              </a:avLst>
            </a:prstGeom>
            <a:solidFill>
              <a:srgbClr val="FF0000"/>
            </a:solidFill>
            <a:ln w="9525" algn="ctr">
              <a:noFill/>
              <a:miter lim="800000"/>
              <a:headEnd/>
              <a:tailEnd/>
            </a:ln>
          </p:spPr>
          <p:txBody>
            <a:bodyPr wrap="none" anchor="ctr"/>
            <a:lstStyle/>
            <a:p>
              <a:endParaRPr lang="zh-CN" altLang="en-US"/>
            </a:p>
          </p:txBody>
        </p:sp>
        <p:sp>
          <p:nvSpPr>
            <p:cNvPr id="1177606" name="AutoShape 6"/>
            <p:cNvSpPr>
              <a:spLocks noChangeArrowheads="1"/>
            </p:cNvSpPr>
            <p:nvPr/>
          </p:nvSpPr>
          <p:spPr bwMode="auto">
            <a:xfrm rot="-993983">
              <a:off x="5166123" y="1275160"/>
              <a:ext cx="1306115" cy="215503"/>
            </a:xfrm>
            <a:prstGeom prst="rightArrow">
              <a:avLst>
                <a:gd name="adj1" fmla="val 50000"/>
                <a:gd name="adj2" fmla="val 151520"/>
              </a:avLst>
            </a:prstGeom>
            <a:solidFill>
              <a:srgbClr val="FF0000"/>
            </a:solidFill>
            <a:ln w="9525" algn="ctr">
              <a:noFill/>
              <a:miter lim="800000"/>
              <a:headEnd/>
              <a:tailEnd/>
            </a:ln>
          </p:spPr>
          <p:txBody>
            <a:bodyPr wrap="none" anchor="ctr"/>
            <a:lstStyle/>
            <a:p>
              <a:endParaRPr lang="zh-CN" altLang="en-US"/>
            </a:p>
          </p:txBody>
        </p:sp>
      </p:grpSp>
      <p:sp>
        <p:nvSpPr>
          <p:cNvPr id="6" name="Rectangle 2">
            <a:extLst>
              <a:ext uri="{FF2B5EF4-FFF2-40B4-BE49-F238E27FC236}">
                <a16:creationId xmlns:a16="http://schemas.microsoft.com/office/drawing/2014/main" id="{E32BE82D-D2B4-4898-B919-3A8D5FD19371}"/>
              </a:ext>
            </a:extLst>
          </p:cNvPr>
          <p:cNvSpPr>
            <a:spLocks noGrp="1" noChangeArrowheads="1"/>
          </p:cNvSpPr>
          <p:nvPr>
            <p:ph type="title"/>
          </p:nvPr>
        </p:nvSpPr>
        <p:spPr>
          <a:xfrm>
            <a:off x="1485900" y="141685"/>
            <a:ext cx="6172200" cy="270272"/>
          </a:xfrm>
        </p:spPr>
        <p:txBody>
          <a:bodyPr/>
          <a:lstStyle/>
          <a:p>
            <a:r>
              <a:rPr lang="en-US" altLang="zh-CN" dirty="0"/>
              <a:t>Equatorial Undercurrent</a:t>
            </a:r>
            <a:endParaRPr lang="zh-CN" altLang="en-US" dirty="0"/>
          </a:p>
        </p:txBody>
      </p:sp>
    </p:spTree>
    <p:extLst>
      <p:ext uri="{BB962C8B-B14F-4D97-AF65-F5344CB8AC3E}">
        <p14:creationId xmlns:p14="http://schemas.microsoft.com/office/powerpoint/2010/main" val="114012056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5724128" y="987574"/>
            <a:ext cx="3059888" cy="3240360"/>
          </a:xfrm>
        </p:spPr>
        <p:txBody>
          <a:bodyPr/>
          <a:lstStyle/>
          <a:p>
            <a:pPr marL="0" indent="0">
              <a:lnSpc>
                <a:spcPts val="2000"/>
              </a:lnSpc>
              <a:spcBef>
                <a:spcPts val="600"/>
              </a:spcBef>
              <a:buNone/>
            </a:pPr>
            <a:r>
              <a:rPr lang="en-US" altLang="zh-CN" sz="1400" dirty="0"/>
              <a:t>Evidence for separation between northern and southern hemisphere circulation systems in the Pacific thermocline. </a:t>
            </a:r>
            <a:r>
              <a:rPr lang="en-US" altLang="zh-CN" sz="1400" dirty="0">
                <a:solidFill>
                  <a:srgbClr val="CC3300"/>
                </a:solidFill>
              </a:rPr>
              <a:t>(a)</a:t>
            </a:r>
            <a:r>
              <a:rPr lang="en-US" altLang="zh-CN" sz="1400" dirty="0"/>
              <a:t> T-S diagrams and T-O2 diagrams (identified by circles) from two stations north of Papua New Guinea, </a:t>
            </a:r>
            <a:r>
              <a:rPr lang="en-US" altLang="zh-CN" sz="1400" dirty="0">
                <a:solidFill>
                  <a:srgbClr val="CC3300"/>
                </a:solidFill>
              </a:rPr>
              <a:t>(b)</a:t>
            </a:r>
            <a:r>
              <a:rPr lang="en-US" altLang="zh-CN" sz="1400" dirty="0"/>
              <a:t> salinity on an </a:t>
            </a:r>
            <a:r>
              <a:rPr lang="en-US" altLang="zh-CN" sz="1400" dirty="0" err="1"/>
              <a:t>isopycnal</a:t>
            </a:r>
            <a:r>
              <a:rPr lang="en-US" altLang="zh-CN" sz="1400" dirty="0"/>
              <a:t> surface located at approximately 180 m depth. Note the difference in maximum salinity and the crowding of the isohalines between the equator and 3</a:t>
            </a:r>
            <a:r>
              <a:rPr lang="en-US" altLang="zh-CN" sz="1400" dirty="0">
                <a:sym typeface="Symbol" pitchFamily="18" charset="2"/>
              </a:rPr>
              <a:t></a:t>
            </a:r>
            <a:r>
              <a:rPr lang="en-US" altLang="zh-CN" sz="1400" dirty="0"/>
              <a:t>N. From Tsuchiya </a:t>
            </a:r>
            <a:r>
              <a:rPr lang="en-US" altLang="zh-CN" sz="1400" i="1" dirty="0"/>
              <a:t>et al. </a:t>
            </a:r>
            <a:r>
              <a:rPr lang="en-US" altLang="zh-CN" sz="1400" dirty="0"/>
              <a:t>(1989).</a:t>
            </a:r>
            <a:endParaRPr lang="zh-CN" altLang="en-US" sz="1400" dirty="0"/>
          </a:p>
        </p:txBody>
      </p:sp>
      <p:pic>
        <p:nvPicPr>
          <p:cNvPr id="26627" name="Picture 4"/>
          <p:cNvPicPr>
            <a:picLocks noChangeAspect="1" noChangeArrowheads="1"/>
          </p:cNvPicPr>
          <p:nvPr/>
        </p:nvPicPr>
        <p:blipFill>
          <a:blip r:embed="rId2" cstate="print"/>
          <a:srcRect/>
          <a:stretch>
            <a:fillRect/>
          </a:stretch>
        </p:blipFill>
        <p:spPr bwMode="auto">
          <a:xfrm>
            <a:off x="467544" y="689967"/>
            <a:ext cx="5166122" cy="3763565"/>
          </a:xfrm>
          <a:prstGeom prst="rect">
            <a:avLst/>
          </a:prstGeom>
          <a:noFill/>
          <a:ln w="9525" algn="ctr">
            <a:noFill/>
            <a:miter lim="800000"/>
            <a:headEnd/>
            <a:tailEnd/>
          </a:ln>
        </p:spPr>
      </p:pic>
      <p:sp>
        <p:nvSpPr>
          <p:cNvPr id="4" name="Rectangle 2">
            <a:extLst>
              <a:ext uri="{FF2B5EF4-FFF2-40B4-BE49-F238E27FC236}">
                <a16:creationId xmlns:a16="http://schemas.microsoft.com/office/drawing/2014/main" id="{59D9C7F3-CB96-4A39-8CF1-BB3F09A0B15C}"/>
              </a:ext>
            </a:extLst>
          </p:cNvPr>
          <p:cNvSpPr>
            <a:spLocks noGrp="1" noChangeArrowheads="1"/>
          </p:cNvSpPr>
          <p:nvPr>
            <p:ph type="title"/>
          </p:nvPr>
        </p:nvSpPr>
        <p:spPr>
          <a:xfrm>
            <a:off x="1485900" y="141685"/>
            <a:ext cx="6172200" cy="270272"/>
          </a:xfrm>
        </p:spPr>
        <p:txBody>
          <a:bodyPr/>
          <a:lstStyle/>
          <a:p>
            <a:r>
              <a:rPr lang="en-US" altLang="zh-CN" dirty="0"/>
              <a:t>Source Water of EUC</a:t>
            </a:r>
            <a:endParaRPr lang="zh-CN" altLang="en-US" dirty="0"/>
          </a:p>
        </p:txBody>
      </p:sp>
    </p:spTree>
    <p:extLst>
      <p:ext uri="{BB962C8B-B14F-4D97-AF65-F5344CB8AC3E}">
        <p14:creationId xmlns:p14="http://schemas.microsoft.com/office/powerpoint/2010/main" val="37498677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85900" y="141685"/>
            <a:ext cx="6172200" cy="270272"/>
          </a:xfrm>
        </p:spPr>
        <p:txBody>
          <a:bodyPr/>
          <a:lstStyle/>
          <a:p>
            <a:r>
              <a:rPr lang="en-US" altLang="zh-CN"/>
              <a:t>Source Water of EUC</a:t>
            </a:r>
            <a:endParaRPr lang="zh-CN" altLang="en-US"/>
          </a:p>
        </p:txBody>
      </p:sp>
      <p:sp>
        <p:nvSpPr>
          <p:cNvPr id="27651" name="Rectangle 3"/>
          <p:cNvSpPr>
            <a:spLocks noGrp="1" noChangeArrowheads="1"/>
          </p:cNvSpPr>
          <p:nvPr>
            <p:ph type="body" idx="1"/>
          </p:nvPr>
        </p:nvSpPr>
        <p:spPr>
          <a:xfrm>
            <a:off x="504000" y="3096000"/>
            <a:ext cx="8136000" cy="1651397"/>
          </a:xfrm>
        </p:spPr>
        <p:txBody>
          <a:bodyPr/>
          <a:lstStyle/>
          <a:p>
            <a:pPr>
              <a:spcBef>
                <a:spcPct val="40000"/>
              </a:spcBef>
            </a:pPr>
            <a:r>
              <a:rPr lang="en-US" altLang="zh-CN" sz="975" dirty="0"/>
              <a:t>The path of the EUC. SEC: South Equatorial Current. GBRUC: Great Barrier Reef Undercurrent. NGCUC: New Guinea Coastal Undercurrent. PCUC: Peru/Chile Undercurrent. PC: Peru Current (extends to the surface). Flow along path (1) does not occur during July-November. Path (2) is a contribution to the northern flank of the South Equatorial Current, path (3) a smaller contribution to the North Equatorial Current. Based on Tsuchiya </a:t>
            </a:r>
            <a:r>
              <a:rPr lang="en-US" altLang="zh-CN" sz="975" i="1" dirty="0"/>
              <a:t>et al. </a:t>
            </a:r>
            <a:r>
              <a:rPr lang="en-US" altLang="zh-CN" sz="975" dirty="0"/>
              <a:t>(1989) and Lukas (1986).</a:t>
            </a:r>
          </a:p>
          <a:p>
            <a:pPr>
              <a:spcBef>
                <a:spcPct val="40000"/>
              </a:spcBef>
            </a:pPr>
            <a:r>
              <a:rPr lang="en-US" altLang="zh-CN" sz="975" dirty="0"/>
              <a:t>The EUC belongs entirely to the southern circulation system. Observations show that its source waters originate nearly exclusively from the SH. Most of the 8 </a:t>
            </a:r>
            <a:r>
              <a:rPr lang="en-US" altLang="zh-CN" sz="975" dirty="0" err="1"/>
              <a:t>Sv</a:t>
            </a:r>
            <a:r>
              <a:rPr lang="en-US" altLang="zh-CN" sz="975" dirty="0"/>
              <a:t> transported by the EUC past 143°E can be traced back to the SEC. The transport of the EUC increases downstream, reaching 35 - 40 </a:t>
            </a:r>
            <a:r>
              <a:rPr lang="en-US" altLang="zh-CN" sz="975" dirty="0" err="1"/>
              <a:t>Sv</a:t>
            </a:r>
            <a:r>
              <a:rPr lang="en-US" altLang="zh-CN" sz="975" dirty="0"/>
              <a:t> in the east. The water drawn into the EUC along its way also stems mainly from the south. The southern origin of its waters allows the EUC to be identified as a subsurface salinity maximum.</a:t>
            </a:r>
            <a:endParaRPr lang="zh-CN" altLang="en-US" sz="975" dirty="0"/>
          </a:p>
        </p:txBody>
      </p:sp>
      <p:pic>
        <p:nvPicPr>
          <p:cNvPr id="27652" name="Picture 4"/>
          <p:cNvPicPr>
            <a:picLocks noChangeAspect="1" noChangeArrowheads="1"/>
          </p:cNvPicPr>
          <p:nvPr/>
        </p:nvPicPr>
        <p:blipFill>
          <a:blip r:embed="rId2" cstate="print"/>
          <a:srcRect/>
          <a:stretch>
            <a:fillRect/>
          </a:stretch>
        </p:blipFill>
        <p:spPr bwMode="auto">
          <a:xfrm>
            <a:off x="1260000" y="792000"/>
            <a:ext cx="6552010" cy="2209800"/>
          </a:xfrm>
          <a:prstGeom prst="rect">
            <a:avLst/>
          </a:prstGeom>
          <a:noFill/>
          <a:ln w="9525" algn="ctr">
            <a:noFill/>
            <a:miter lim="800000"/>
            <a:headEnd/>
            <a:tailEnd/>
          </a:ln>
        </p:spPr>
      </p:pic>
    </p:spTree>
    <p:extLst>
      <p:ext uri="{BB962C8B-B14F-4D97-AF65-F5344CB8AC3E}">
        <p14:creationId xmlns:p14="http://schemas.microsoft.com/office/powerpoint/2010/main" val="20579299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85900" y="141685"/>
            <a:ext cx="6172200" cy="270272"/>
          </a:xfrm>
        </p:spPr>
        <p:txBody>
          <a:bodyPr/>
          <a:lstStyle/>
          <a:p>
            <a:r>
              <a:rPr lang="en-US" altLang="zh-CN"/>
              <a:t>Equatorial Intermediate Current (EIC)</a:t>
            </a:r>
            <a:endParaRPr lang="zh-CN" altLang="en-US"/>
          </a:p>
        </p:txBody>
      </p:sp>
      <p:sp>
        <p:nvSpPr>
          <p:cNvPr id="28675" name="Rectangle 3"/>
          <p:cNvSpPr>
            <a:spLocks noGrp="1" noChangeArrowheads="1"/>
          </p:cNvSpPr>
          <p:nvPr>
            <p:ph type="body" idx="1"/>
          </p:nvPr>
        </p:nvSpPr>
        <p:spPr>
          <a:xfrm>
            <a:off x="792000" y="3636000"/>
            <a:ext cx="7776864" cy="740569"/>
          </a:xfrm>
        </p:spPr>
        <p:txBody>
          <a:bodyPr/>
          <a:lstStyle/>
          <a:p>
            <a:pPr>
              <a:spcBef>
                <a:spcPct val="40000"/>
              </a:spcBef>
            </a:pPr>
            <a:r>
              <a:rPr lang="en-US" altLang="zh-CN" sz="1650" dirty="0"/>
              <a:t>The EIC is an intensification of westward flow within the general westward movement of the SEC. </a:t>
            </a:r>
          </a:p>
        </p:txBody>
      </p:sp>
      <p:pic>
        <p:nvPicPr>
          <p:cNvPr id="28676" name="Picture 4"/>
          <p:cNvPicPr>
            <a:picLocks noChangeAspect="1" noChangeArrowheads="1"/>
          </p:cNvPicPr>
          <p:nvPr/>
        </p:nvPicPr>
        <p:blipFill>
          <a:blip r:embed="rId2" cstate="print"/>
          <a:srcRect/>
          <a:stretch>
            <a:fillRect/>
          </a:stretch>
        </p:blipFill>
        <p:spPr bwMode="auto">
          <a:xfrm>
            <a:off x="1303735" y="720000"/>
            <a:ext cx="6516290" cy="2852738"/>
          </a:xfrm>
          <a:prstGeom prst="rect">
            <a:avLst/>
          </a:prstGeom>
          <a:noFill/>
          <a:ln w="9525" algn="ctr">
            <a:noFill/>
            <a:miter lim="800000"/>
            <a:headEnd/>
            <a:tailEnd/>
          </a:ln>
        </p:spPr>
      </p:pic>
    </p:spTree>
    <p:extLst>
      <p:ext uri="{BB962C8B-B14F-4D97-AF65-F5344CB8AC3E}">
        <p14:creationId xmlns:p14="http://schemas.microsoft.com/office/powerpoint/2010/main" val="283472412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141685"/>
            <a:ext cx="6172200" cy="270272"/>
          </a:xfrm>
        </p:spPr>
        <p:txBody>
          <a:bodyPr/>
          <a:lstStyle/>
          <a:p>
            <a:r>
              <a:rPr lang="en-US" altLang="zh-CN"/>
              <a:t>Equatorial Intermediate Current (EIC)</a:t>
            </a:r>
            <a:endParaRPr lang="zh-CN" altLang="en-US"/>
          </a:p>
        </p:txBody>
      </p:sp>
      <p:sp>
        <p:nvSpPr>
          <p:cNvPr id="29699" name="Rectangle 3"/>
          <p:cNvSpPr>
            <a:spLocks noGrp="1" noChangeArrowheads="1"/>
          </p:cNvSpPr>
          <p:nvPr>
            <p:ph type="body" idx="1"/>
          </p:nvPr>
        </p:nvSpPr>
        <p:spPr>
          <a:xfrm>
            <a:off x="504000" y="792000"/>
            <a:ext cx="8136000" cy="3394472"/>
          </a:xfrm>
        </p:spPr>
        <p:txBody>
          <a:bodyPr/>
          <a:lstStyle/>
          <a:p>
            <a:pPr>
              <a:spcBef>
                <a:spcPts val="450"/>
              </a:spcBef>
            </a:pPr>
            <a:r>
              <a:rPr lang="en-US" altLang="zh-CN" sz="1800" dirty="0"/>
              <a:t>Observations over 30 months at 165</a:t>
            </a:r>
            <a:r>
              <a:rPr lang="en-US" altLang="zh-CN" sz="1800" dirty="0">
                <a:sym typeface="Symbol" pitchFamily="18" charset="2"/>
              </a:rPr>
              <a:t></a:t>
            </a:r>
            <a:r>
              <a:rPr lang="en-US" altLang="zh-CN" sz="1800" dirty="0"/>
              <a:t>E gave an average westward transport of 7.0 ± 4.8 Sv with speeds above 0.2m/s near 300m. </a:t>
            </a:r>
          </a:p>
          <a:p>
            <a:pPr>
              <a:spcBef>
                <a:spcPts val="450"/>
              </a:spcBef>
            </a:pPr>
            <a:r>
              <a:rPr lang="en-US" altLang="zh-CN" sz="1800" dirty="0"/>
              <a:t>Its core is consistently found with speeds above 0.1 m/s near 900 m. At the same latitudes the cores of the </a:t>
            </a:r>
            <a:r>
              <a:rPr lang="en-US" altLang="zh-CN" sz="1800" i="1" dirty="0">
                <a:solidFill>
                  <a:srgbClr val="FF0000"/>
                </a:solidFill>
              </a:rPr>
              <a:t>South Subsurface Countercurrent</a:t>
            </a:r>
            <a:r>
              <a:rPr lang="en-US" altLang="zh-CN" sz="1800" i="1" dirty="0"/>
              <a:t> </a:t>
            </a:r>
            <a:r>
              <a:rPr lang="en-US" altLang="zh-CN" sz="1800" dirty="0"/>
              <a:t>and the </a:t>
            </a:r>
            <a:r>
              <a:rPr lang="en-US" altLang="zh-CN" sz="1800" i="1" dirty="0">
                <a:solidFill>
                  <a:srgbClr val="FF0000"/>
                </a:solidFill>
              </a:rPr>
              <a:t>North Subsurface Countercurrent</a:t>
            </a:r>
            <a:r>
              <a:rPr lang="en-US" altLang="zh-CN" sz="1800" i="1" dirty="0"/>
              <a:t> </a:t>
            </a:r>
            <a:r>
              <a:rPr lang="en-US" altLang="zh-CN" sz="1800" dirty="0"/>
              <a:t>are usually located near 600 m. </a:t>
            </a:r>
          </a:p>
          <a:p>
            <a:pPr>
              <a:spcBef>
                <a:spcPts val="450"/>
              </a:spcBef>
            </a:pPr>
            <a:r>
              <a:rPr lang="en-US" altLang="zh-CN" sz="1800" dirty="0"/>
              <a:t>Recent observations indicate that the banded structure of currents at the equator continues to great depth. The </a:t>
            </a:r>
            <a:r>
              <a:rPr lang="en-US" altLang="zh-CN" sz="1800" dirty="0">
                <a:solidFill>
                  <a:srgbClr val="FF0000"/>
                </a:solidFill>
              </a:rPr>
              <a:t>EIC</a:t>
            </a:r>
            <a:r>
              <a:rPr lang="en-US" altLang="zh-CN" sz="1800" dirty="0"/>
              <a:t>, </a:t>
            </a:r>
            <a:r>
              <a:rPr lang="en-US" altLang="zh-CN" sz="1800" dirty="0">
                <a:solidFill>
                  <a:srgbClr val="FF0000"/>
                </a:solidFill>
              </a:rPr>
              <a:t>NSCC</a:t>
            </a:r>
            <a:r>
              <a:rPr lang="en-US" altLang="zh-CN" sz="1800" dirty="0"/>
              <a:t>, and </a:t>
            </a:r>
            <a:r>
              <a:rPr lang="en-US" altLang="zh-CN" sz="1800" dirty="0">
                <a:solidFill>
                  <a:srgbClr val="FF0000"/>
                </a:solidFill>
              </a:rPr>
              <a:t>SSCC</a:t>
            </a:r>
            <a:r>
              <a:rPr lang="en-US" altLang="zh-CN" sz="1800" dirty="0"/>
              <a:t> are integral parts of a dynamic system that reaches much deeper than the thermocline. </a:t>
            </a:r>
          </a:p>
        </p:txBody>
      </p:sp>
    </p:spTree>
    <p:extLst>
      <p:ext uri="{BB962C8B-B14F-4D97-AF65-F5344CB8AC3E}">
        <p14:creationId xmlns:p14="http://schemas.microsoft.com/office/powerpoint/2010/main" val="371596222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85900" y="141685"/>
            <a:ext cx="6172200" cy="270272"/>
          </a:xfrm>
        </p:spPr>
        <p:txBody>
          <a:bodyPr/>
          <a:lstStyle/>
          <a:p>
            <a:r>
              <a:rPr lang="en-US" altLang="zh-CN"/>
              <a:t>Current Vertical Structure</a:t>
            </a:r>
          </a:p>
        </p:txBody>
      </p:sp>
      <p:sp>
        <p:nvSpPr>
          <p:cNvPr id="31747" name="Rectangle 3"/>
          <p:cNvSpPr>
            <a:spLocks noGrp="1" noChangeArrowheads="1"/>
          </p:cNvSpPr>
          <p:nvPr>
            <p:ph type="body" idx="1"/>
          </p:nvPr>
        </p:nvSpPr>
        <p:spPr>
          <a:xfrm>
            <a:off x="446243" y="852887"/>
            <a:ext cx="4053749" cy="3804047"/>
          </a:xfrm>
        </p:spPr>
        <p:txBody>
          <a:bodyPr/>
          <a:lstStyle/>
          <a:p>
            <a:pPr>
              <a:lnSpc>
                <a:spcPts val="2000"/>
              </a:lnSpc>
              <a:spcBef>
                <a:spcPts val="600"/>
              </a:spcBef>
            </a:pPr>
            <a:r>
              <a:rPr lang="en-US" altLang="zh-CN" sz="1400" dirty="0"/>
              <a:t>Evidence for banded structure of currents at the equator. </a:t>
            </a:r>
          </a:p>
          <a:p>
            <a:pPr>
              <a:lnSpc>
                <a:spcPts val="2000"/>
              </a:lnSpc>
              <a:spcBef>
                <a:spcPts val="600"/>
              </a:spcBef>
            </a:pPr>
            <a:r>
              <a:rPr lang="en-US" altLang="zh-CN" sz="1400" dirty="0"/>
              <a:t>(a) The South Equatorial Current (SEC), Equatorial Undercurrent (EUC), and Equatorial Intermediate Current (EIC) at 165</a:t>
            </a:r>
            <a:r>
              <a:rPr lang="en-US" altLang="zh-CN" sz="1400" dirty="0">
                <a:sym typeface="Symbol" pitchFamily="18" charset="2"/>
              </a:rPr>
              <a:t></a:t>
            </a:r>
            <a:r>
              <a:rPr lang="en-US" altLang="zh-CN" sz="1400" dirty="0"/>
              <a:t>E;</a:t>
            </a:r>
          </a:p>
          <a:p>
            <a:pPr>
              <a:lnSpc>
                <a:spcPts val="2000"/>
              </a:lnSpc>
              <a:spcBef>
                <a:spcPts val="600"/>
              </a:spcBef>
            </a:pPr>
            <a:r>
              <a:rPr lang="en-US" altLang="zh-CN" sz="1400" dirty="0"/>
              <a:t>(b) deep equatorial currents at 150 - 160</a:t>
            </a:r>
            <a:r>
              <a:rPr lang="en-US" altLang="zh-CN" sz="1400" dirty="0">
                <a:sym typeface="Symbol" pitchFamily="18" charset="2"/>
              </a:rPr>
              <a:t></a:t>
            </a:r>
            <a:r>
              <a:rPr lang="en-US" altLang="zh-CN" sz="1400" dirty="0"/>
              <a:t>W during 1980 (solid line, right depth scale) and during March 1982 - June 1983 (thin line, left depth scale). The cores of all current bands coincide if the entire current system during 1982/83 is shifted upward some 130 m. Note the different depth and velocity scales. Adapted from Delcroix and </a:t>
            </a:r>
            <a:r>
              <a:rPr lang="en-US" altLang="zh-CN" sz="1400" dirty="0" err="1"/>
              <a:t>Henin</a:t>
            </a:r>
            <a:r>
              <a:rPr lang="en-US" altLang="zh-CN" sz="1400" dirty="0"/>
              <a:t> (1988) and Firing (1987).</a:t>
            </a:r>
            <a:endParaRPr lang="zh-CN" altLang="en-US" sz="1400" dirty="0"/>
          </a:p>
        </p:txBody>
      </p:sp>
      <p:grpSp>
        <p:nvGrpSpPr>
          <p:cNvPr id="31748" name="Group 7"/>
          <p:cNvGrpSpPr>
            <a:grpSpLocks/>
          </p:cNvGrpSpPr>
          <p:nvPr/>
        </p:nvGrpSpPr>
        <p:grpSpPr bwMode="auto">
          <a:xfrm>
            <a:off x="4716000" y="684000"/>
            <a:ext cx="3128963" cy="3870722"/>
            <a:chOff x="3106" y="754"/>
            <a:chExt cx="2492" cy="3084"/>
          </a:xfrm>
        </p:grpSpPr>
        <p:pic>
          <p:nvPicPr>
            <p:cNvPr id="31749" name="Picture 4"/>
            <p:cNvPicPr>
              <a:picLocks noChangeAspect="1" noChangeArrowheads="1"/>
            </p:cNvPicPr>
            <p:nvPr/>
          </p:nvPicPr>
          <p:blipFill>
            <a:blip r:embed="rId2" cstate="print"/>
            <a:srcRect/>
            <a:stretch>
              <a:fillRect/>
            </a:stretch>
          </p:blipFill>
          <p:spPr bwMode="auto">
            <a:xfrm>
              <a:off x="3198" y="970"/>
              <a:ext cx="2400" cy="2868"/>
            </a:xfrm>
            <a:prstGeom prst="rect">
              <a:avLst/>
            </a:prstGeom>
            <a:noFill/>
            <a:ln w="9525" algn="ctr">
              <a:noFill/>
              <a:miter lim="800000"/>
              <a:headEnd/>
              <a:tailEnd/>
            </a:ln>
          </p:spPr>
        </p:pic>
        <p:sp>
          <p:nvSpPr>
            <p:cNvPr id="31750" name="Text Box 5"/>
            <p:cNvSpPr txBox="1">
              <a:spLocks noChangeArrowheads="1"/>
            </p:cNvSpPr>
            <p:nvPr/>
          </p:nvSpPr>
          <p:spPr bwMode="auto">
            <a:xfrm>
              <a:off x="3106" y="754"/>
              <a:ext cx="817" cy="221"/>
            </a:xfrm>
            <a:prstGeom prst="rect">
              <a:avLst/>
            </a:prstGeom>
            <a:noFill/>
            <a:ln w="9525" algn="ctr">
              <a:noFill/>
              <a:miter lim="800000"/>
              <a:headEnd/>
              <a:tailEnd/>
            </a:ln>
          </p:spPr>
          <p:txBody>
            <a:bodyPr>
              <a:spAutoFit/>
            </a:bodyPr>
            <a:lstStyle/>
            <a:p>
              <a:r>
                <a:rPr lang="en-US" altLang="zh-CN" sz="1200">
                  <a:solidFill>
                    <a:srgbClr val="0000FF"/>
                  </a:solidFill>
                </a:rPr>
                <a:t>Westward</a:t>
              </a:r>
            </a:p>
          </p:txBody>
        </p:sp>
        <p:sp>
          <p:nvSpPr>
            <p:cNvPr id="31751" name="Text Box 6"/>
            <p:cNvSpPr txBox="1">
              <a:spLocks noChangeArrowheads="1"/>
            </p:cNvSpPr>
            <p:nvPr/>
          </p:nvSpPr>
          <p:spPr bwMode="auto">
            <a:xfrm>
              <a:off x="3787" y="754"/>
              <a:ext cx="817" cy="221"/>
            </a:xfrm>
            <a:prstGeom prst="rect">
              <a:avLst/>
            </a:prstGeom>
            <a:noFill/>
            <a:ln w="9525" algn="ctr">
              <a:noFill/>
              <a:miter lim="800000"/>
              <a:headEnd/>
              <a:tailEnd/>
            </a:ln>
          </p:spPr>
          <p:txBody>
            <a:bodyPr>
              <a:spAutoFit/>
            </a:bodyPr>
            <a:lstStyle/>
            <a:p>
              <a:r>
                <a:rPr lang="en-US" altLang="zh-CN" sz="1200">
                  <a:solidFill>
                    <a:schemeClr val="accent2"/>
                  </a:solidFill>
                </a:rPr>
                <a:t>Eastward</a:t>
              </a:r>
            </a:p>
          </p:txBody>
        </p:sp>
      </p:grpSp>
    </p:spTree>
    <p:extLst>
      <p:ext uri="{BB962C8B-B14F-4D97-AF65-F5344CB8AC3E}">
        <p14:creationId xmlns:p14="http://schemas.microsoft.com/office/powerpoint/2010/main" val="227864245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85900" y="141685"/>
            <a:ext cx="6172200" cy="270272"/>
          </a:xfrm>
        </p:spPr>
        <p:txBody>
          <a:bodyPr/>
          <a:lstStyle/>
          <a:p>
            <a:r>
              <a:rPr lang="en-US" altLang="zh-CN"/>
              <a:t>Equatorial Upwelling</a:t>
            </a:r>
          </a:p>
        </p:txBody>
      </p:sp>
      <p:sp>
        <p:nvSpPr>
          <p:cNvPr id="32771" name="Rectangle 3"/>
          <p:cNvSpPr>
            <a:spLocks noGrp="1" noChangeArrowheads="1"/>
          </p:cNvSpPr>
          <p:nvPr>
            <p:ph type="body" idx="1"/>
          </p:nvPr>
        </p:nvSpPr>
        <p:spPr>
          <a:xfrm>
            <a:off x="504000" y="2664000"/>
            <a:ext cx="8136000" cy="1995982"/>
          </a:xfrm>
        </p:spPr>
        <p:txBody>
          <a:bodyPr/>
          <a:lstStyle/>
          <a:p>
            <a:pPr>
              <a:spcBef>
                <a:spcPts val="450"/>
              </a:spcBef>
            </a:pPr>
            <a:r>
              <a:rPr lang="en-US" altLang="zh-CN" sz="1100" dirty="0"/>
              <a:t>At the equator, there is weak but important meridional movement due to Ekman transport.</a:t>
            </a:r>
          </a:p>
          <a:p>
            <a:pPr>
              <a:spcBef>
                <a:spcPts val="450"/>
              </a:spcBef>
            </a:pPr>
            <a:r>
              <a:rPr lang="en-US" altLang="zh-CN" sz="1100" dirty="0"/>
              <a:t>This produces a surface divergence and </a:t>
            </a:r>
            <a:r>
              <a:rPr lang="en-US" altLang="zh-CN" sz="1100" i="1" dirty="0">
                <a:solidFill>
                  <a:srgbClr val="FF0000"/>
                </a:solidFill>
              </a:rPr>
              <a:t>equatorial upwelling</a:t>
            </a:r>
            <a:r>
              <a:rPr lang="en-US" altLang="zh-CN" sz="1100" i="1" dirty="0"/>
              <a:t> </a:t>
            </a:r>
            <a:r>
              <a:rPr lang="en-US" altLang="zh-CN" sz="1100" dirty="0"/>
              <a:t>in the upper 200 m of the water column between NEC and SEC.</a:t>
            </a:r>
          </a:p>
          <a:p>
            <a:pPr>
              <a:spcBef>
                <a:spcPts val="450"/>
              </a:spcBef>
            </a:pPr>
            <a:r>
              <a:rPr lang="en-US" altLang="zh-CN" sz="1100" dirty="0"/>
              <a:t>The resulting vertical movement can be determined only by indirect means. Using an array of current meter moorings and applying the principle of continuity of mass between diverging flows it has been estimated as of the order of 0.02 m/day. This is about one order of magnitude smaller than vertical movement in coastal upwelling regions, but the effect is clearly seen in the sea surface temperature. </a:t>
            </a:r>
          </a:p>
          <a:p>
            <a:pPr>
              <a:spcBef>
                <a:spcPts val="450"/>
              </a:spcBef>
            </a:pPr>
            <a:r>
              <a:rPr lang="en-US" altLang="zh-CN" sz="1100" dirty="0"/>
              <a:t>Vertical transport ~ </a:t>
            </a:r>
            <a:r>
              <a:rPr lang="en-US" altLang="zh-CN" sz="1100" dirty="0">
                <a:solidFill>
                  <a:srgbClr val="FF0000"/>
                </a:solidFill>
              </a:rPr>
              <a:t>47</a:t>
            </a:r>
            <a:r>
              <a:rPr lang="en-US" altLang="zh-CN" sz="1100" dirty="0"/>
              <a:t> Sv, indicating that upwelling is an important element of the current system. The meridional motion associated with the upwelling is also essential for the heat balance of the tropical Pacific Ocean. The heat input received at the surface is balanced by advection of cold water, but zonal advection does not achieve much in that respect in the tropics where the east-west temperature gradients are small. It is therefore mainly meridional advection and upwelling of colder subsurface water that balances the heat input.</a:t>
            </a:r>
            <a:endParaRPr lang="zh-CN" altLang="en-US" sz="1100" dirty="0"/>
          </a:p>
        </p:txBody>
      </p:sp>
      <p:pic>
        <p:nvPicPr>
          <p:cNvPr id="32772" name="Picture 4"/>
          <p:cNvPicPr>
            <a:picLocks noChangeAspect="1" noChangeArrowheads="1"/>
          </p:cNvPicPr>
          <p:nvPr/>
        </p:nvPicPr>
        <p:blipFill>
          <a:blip r:embed="rId2" cstate="print"/>
          <a:srcRect/>
          <a:stretch>
            <a:fillRect/>
          </a:stretch>
        </p:blipFill>
        <p:spPr bwMode="auto">
          <a:xfrm>
            <a:off x="3259932" y="844153"/>
            <a:ext cx="3455194" cy="1727597"/>
          </a:xfrm>
          <a:prstGeom prst="rect">
            <a:avLst/>
          </a:prstGeom>
          <a:noFill/>
          <a:ln w="9525" algn="ctr">
            <a:noFill/>
            <a:miter lim="800000"/>
            <a:headEnd/>
            <a:tailEnd/>
          </a:ln>
        </p:spPr>
      </p:pic>
      <p:sp>
        <p:nvSpPr>
          <p:cNvPr id="1189893" name="AutoShape 5"/>
          <p:cNvSpPr>
            <a:spLocks noChangeArrowheads="1"/>
          </p:cNvSpPr>
          <p:nvPr/>
        </p:nvSpPr>
        <p:spPr bwMode="auto">
          <a:xfrm>
            <a:off x="4410075" y="1123950"/>
            <a:ext cx="215504" cy="215504"/>
          </a:xfrm>
          <a:prstGeom prst="upArrow">
            <a:avLst>
              <a:gd name="adj1" fmla="val 50000"/>
              <a:gd name="adj2" fmla="val 25000"/>
            </a:avLst>
          </a:prstGeom>
          <a:solidFill>
            <a:srgbClr val="00FF00"/>
          </a:solidFill>
          <a:ln w="9525" algn="ctr">
            <a:noFill/>
            <a:miter lim="800000"/>
            <a:headEnd/>
            <a:tailEnd/>
          </a:ln>
        </p:spPr>
        <p:txBody>
          <a:bodyPr wrap="none" anchor="ctr"/>
          <a:lstStyle/>
          <a:p>
            <a:endParaRPr lang="zh-CN" altLang="en-US"/>
          </a:p>
        </p:txBody>
      </p:sp>
      <p:sp>
        <p:nvSpPr>
          <p:cNvPr id="1189896" name="AutoShape 8"/>
          <p:cNvSpPr>
            <a:spLocks noChangeArrowheads="1"/>
          </p:cNvSpPr>
          <p:nvPr/>
        </p:nvSpPr>
        <p:spPr bwMode="auto">
          <a:xfrm>
            <a:off x="4945856" y="1123950"/>
            <a:ext cx="215504" cy="215504"/>
          </a:xfrm>
          <a:prstGeom prst="upArrow">
            <a:avLst>
              <a:gd name="adj1" fmla="val 50000"/>
              <a:gd name="adj2" fmla="val 25000"/>
            </a:avLst>
          </a:prstGeom>
          <a:solidFill>
            <a:srgbClr val="00FF00"/>
          </a:solidFill>
          <a:ln w="9525" algn="ctr">
            <a:noFill/>
            <a:miter lim="800000"/>
            <a:headEnd/>
            <a:tailEnd/>
          </a:ln>
        </p:spPr>
        <p:txBody>
          <a:bodyPr wrap="none" anchor="ctr"/>
          <a:lstStyle/>
          <a:p>
            <a:endParaRPr lang="zh-CN" altLang="en-US"/>
          </a:p>
        </p:txBody>
      </p:sp>
      <p:sp>
        <p:nvSpPr>
          <p:cNvPr id="1189897" name="AutoShape 9"/>
          <p:cNvSpPr>
            <a:spLocks noChangeArrowheads="1"/>
          </p:cNvSpPr>
          <p:nvPr/>
        </p:nvSpPr>
        <p:spPr bwMode="auto">
          <a:xfrm rot="10800000">
            <a:off x="4410075" y="1713310"/>
            <a:ext cx="215504" cy="215503"/>
          </a:xfrm>
          <a:prstGeom prst="upArrow">
            <a:avLst>
              <a:gd name="adj1" fmla="val 50000"/>
              <a:gd name="adj2" fmla="val 25000"/>
            </a:avLst>
          </a:prstGeom>
          <a:solidFill>
            <a:srgbClr val="00FF00"/>
          </a:solidFill>
          <a:ln w="9525" algn="ctr">
            <a:noFill/>
            <a:miter lim="800000"/>
            <a:headEnd/>
            <a:tailEnd/>
          </a:ln>
        </p:spPr>
        <p:txBody>
          <a:bodyPr wrap="none" anchor="ctr"/>
          <a:lstStyle/>
          <a:p>
            <a:endParaRPr lang="zh-CN" altLang="en-US"/>
          </a:p>
        </p:txBody>
      </p:sp>
      <p:sp>
        <p:nvSpPr>
          <p:cNvPr id="1189898" name="AutoShape 10"/>
          <p:cNvSpPr>
            <a:spLocks noChangeArrowheads="1"/>
          </p:cNvSpPr>
          <p:nvPr/>
        </p:nvSpPr>
        <p:spPr bwMode="auto">
          <a:xfrm rot="10800000">
            <a:off x="4945856" y="1713310"/>
            <a:ext cx="215504" cy="215503"/>
          </a:xfrm>
          <a:prstGeom prst="upArrow">
            <a:avLst>
              <a:gd name="adj1" fmla="val 50000"/>
              <a:gd name="adj2" fmla="val 25000"/>
            </a:avLst>
          </a:prstGeom>
          <a:solidFill>
            <a:srgbClr val="00FF00"/>
          </a:solidFill>
          <a:ln w="9525" algn="ctr">
            <a:noFill/>
            <a:miter lim="800000"/>
            <a:headEnd/>
            <a:tailEnd/>
          </a:ln>
        </p:spPr>
        <p:txBody>
          <a:bodyPr wrap="none" anchor="ctr"/>
          <a:lstStyle/>
          <a:p>
            <a:endParaRPr lang="zh-CN" altLang="en-US"/>
          </a:p>
        </p:txBody>
      </p:sp>
      <p:grpSp>
        <p:nvGrpSpPr>
          <p:cNvPr id="2" name="Group 16"/>
          <p:cNvGrpSpPr>
            <a:grpSpLocks/>
          </p:cNvGrpSpPr>
          <p:nvPr/>
        </p:nvGrpSpPr>
        <p:grpSpPr bwMode="auto">
          <a:xfrm>
            <a:off x="1475186" y="1339453"/>
            <a:ext cx="1606154" cy="432197"/>
            <a:chOff x="533" y="1026"/>
            <a:chExt cx="1349" cy="363"/>
          </a:xfrm>
        </p:grpSpPr>
        <p:grpSp>
          <p:nvGrpSpPr>
            <p:cNvPr id="32778" name="Group 14"/>
            <p:cNvGrpSpPr>
              <a:grpSpLocks/>
            </p:cNvGrpSpPr>
            <p:nvPr/>
          </p:nvGrpSpPr>
          <p:grpSpPr bwMode="auto">
            <a:xfrm>
              <a:off x="1519" y="1026"/>
              <a:ext cx="363" cy="363"/>
              <a:chOff x="1020" y="981"/>
              <a:chExt cx="363" cy="363"/>
            </a:xfrm>
          </p:grpSpPr>
          <p:sp>
            <p:nvSpPr>
              <p:cNvPr id="32780" name="Oval 12"/>
              <p:cNvSpPr>
                <a:spLocks noChangeArrowheads="1"/>
              </p:cNvSpPr>
              <p:nvPr/>
            </p:nvSpPr>
            <p:spPr bwMode="auto">
              <a:xfrm>
                <a:off x="1020" y="981"/>
                <a:ext cx="363" cy="363"/>
              </a:xfrm>
              <a:prstGeom prst="ellipse">
                <a:avLst/>
              </a:prstGeom>
              <a:solidFill>
                <a:schemeClr val="accent2"/>
              </a:solidFill>
              <a:ln w="9525" algn="ctr">
                <a:solidFill>
                  <a:srgbClr val="0000FF"/>
                </a:solidFill>
                <a:round/>
                <a:headEnd/>
                <a:tailEnd/>
              </a:ln>
            </p:spPr>
            <p:txBody>
              <a:bodyPr wrap="none" anchor="ctr"/>
              <a:lstStyle/>
              <a:p>
                <a:endParaRPr lang="zh-CN" altLang="en-US"/>
              </a:p>
            </p:txBody>
          </p:sp>
          <p:sp>
            <p:nvSpPr>
              <p:cNvPr id="32781" name="Oval 13"/>
              <p:cNvSpPr>
                <a:spLocks noChangeArrowheads="1"/>
              </p:cNvSpPr>
              <p:nvPr/>
            </p:nvSpPr>
            <p:spPr bwMode="auto">
              <a:xfrm>
                <a:off x="1111" y="1071"/>
                <a:ext cx="181" cy="182"/>
              </a:xfrm>
              <a:prstGeom prst="ellipse">
                <a:avLst/>
              </a:prstGeom>
              <a:solidFill>
                <a:srgbClr val="0000FF"/>
              </a:solidFill>
              <a:ln w="9525" algn="ctr">
                <a:solidFill>
                  <a:srgbClr val="0000FF"/>
                </a:solidFill>
                <a:round/>
                <a:headEnd/>
                <a:tailEnd/>
              </a:ln>
            </p:spPr>
            <p:txBody>
              <a:bodyPr wrap="none" anchor="ctr"/>
              <a:lstStyle/>
              <a:p>
                <a:endParaRPr lang="zh-CN" altLang="en-US"/>
              </a:p>
            </p:txBody>
          </p:sp>
        </p:grpSp>
        <p:sp>
          <p:nvSpPr>
            <p:cNvPr id="32779" name="Text Box 15"/>
            <p:cNvSpPr txBox="1">
              <a:spLocks noChangeArrowheads="1"/>
            </p:cNvSpPr>
            <p:nvPr/>
          </p:nvSpPr>
          <p:spPr bwMode="auto">
            <a:xfrm>
              <a:off x="533" y="1033"/>
              <a:ext cx="984" cy="310"/>
            </a:xfrm>
            <a:prstGeom prst="rect">
              <a:avLst/>
            </a:prstGeom>
            <a:noFill/>
            <a:ln w="9525" algn="ctr">
              <a:noFill/>
              <a:miter lim="800000"/>
              <a:headEnd/>
              <a:tailEnd/>
            </a:ln>
          </p:spPr>
          <p:txBody>
            <a:bodyPr wrap="none">
              <a:spAutoFit/>
            </a:bodyPr>
            <a:lstStyle/>
            <a:p>
              <a:r>
                <a:rPr lang="en-US" altLang="zh-CN" dirty="0">
                  <a:solidFill>
                    <a:srgbClr val="CC3300"/>
                  </a:solidFill>
                </a:rPr>
                <a:t>2 cm/day</a:t>
              </a:r>
            </a:p>
          </p:txBody>
        </p:sp>
      </p:grpSp>
    </p:spTree>
    <p:extLst>
      <p:ext uri="{BB962C8B-B14F-4D97-AF65-F5344CB8AC3E}">
        <p14:creationId xmlns:p14="http://schemas.microsoft.com/office/powerpoint/2010/main" val="3677148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98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898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898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98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893" grpId="0" animBg="1"/>
      <p:bldP spid="1189896" grpId="0" animBg="1"/>
      <p:bldP spid="1189897" grpId="0" animBg="1"/>
      <p:bldP spid="118989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485900" y="141685"/>
            <a:ext cx="6172200" cy="270272"/>
          </a:xfrm>
        </p:spPr>
        <p:txBody>
          <a:bodyPr/>
          <a:lstStyle/>
          <a:p>
            <a:r>
              <a:rPr lang="en-US" altLang="zh-CN"/>
              <a:t>Eastern Boundary Coastal Upwelling</a:t>
            </a:r>
          </a:p>
        </p:txBody>
      </p:sp>
      <p:sp>
        <p:nvSpPr>
          <p:cNvPr id="33795" name="Rectangle 3"/>
          <p:cNvSpPr>
            <a:spLocks noGrp="1" noChangeArrowheads="1"/>
          </p:cNvSpPr>
          <p:nvPr>
            <p:ph type="body" idx="1"/>
          </p:nvPr>
        </p:nvSpPr>
        <p:spPr>
          <a:xfrm>
            <a:off x="4427998" y="3507854"/>
            <a:ext cx="3960425" cy="1239998"/>
          </a:xfrm>
        </p:spPr>
        <p:txBody>
          <a:bodyPr/>
          <a:lstStyle/>
          <a:p>
            <a:pPr>
              <a:lnSpc>
                <a:spcPts val="1600"/>
              </a:lnSpc>
              <a:spcBef>
                <a:spcPts val="600"/>
              </a:spcBef>
            </a:pPr>
            <a:r>
              <a:rPr lang="en-US" altLang="zh-CN" sz="1400" dirty="0"/>
              <a:t>Dynamics of coastal upwelling regions. (a) plan view, (b) vertical section (southern hemisphere). The thin lines in (b) represent isotherms or </a:t>
            </a:r>
            <a:r>
              <a:rPr lang="en-US" altLang="zh-CN" sz="1400" dirty="0" err="1"/>
              <a:t>isopycnals</a:t>
            </a:r>
            <a:r>
              <a:rPr lang="en-US" altLang="zh-CN" sz="1400" dirty="0"/>
              <a:t>. </a:t>
            </a:r>
          </a:p>
          <a:p>
            <a:pPr>
              <a:lnSpc>
                <a:spcPts val="1600"/>
              </a:lnSpc>
              <a:spcBef>
                <a:spcPts val="600"/>
              </a:spcBef>
            </a:pPr>
            <a:r>
              <a:rPr lang="en-US" altLang="zh-CN" sz="1400" dirty="0"/>
              <a:t>CJ: coastal jet. PF: poleward flow.</a:t>
            </a:r>
            <a:endParaRPr lang="zh-CN" altLang="en-US" sz="1400" dirty="0"/>
          </a:p>
        </p:txBody>
      </p:sp>
      <p:pic>
        <p:nvPicPr>
          <p:cNvPr id="33796" name="Picture 4"/>
          <p:cNvPicPr>
            <a:picLocks noChangeAspect="1" noChangeArrowheads="1"/>
          </p:cNvPicPr>
          <p:nvPr/>
        </p:nvPicPr>
        <p:blipFill>
          <a:blip r:embed="rId2" cstate="print"/>
          <a:srcRect/>
          <a:stretch>
            <a:fillRect/>
          </a:stretch>
        </p:blipFill>
        <p:spPr bwMode="auto">
          <a:xfrm>
            <a:off x="1188000" y="828000"/>
            <a:ext cx="3321844" cy="3761185"/>
          </a:xfrm>
          <a:prstGeom prst="rect">
            <a:avLst/>
          </a:prstGeom>
          <a:noFill/>
          <a:ln w="9525" algn="ctr">
            <a:noFill/>
            <a:miter lim="800000"/>
            <a:headEnd/>
            <a:tailEnd/>
          </a:ln>
        </p:spPr>
      </p:pic>
      <p:pic>
        <p:nvPicPr>
          <p:cNvPr id="33797" name="Picture 5"/>
          <p:cNvPicPr>
            <a:picLocks noChangeAspect="1" noChangeArrowheads="1"/>
          </p:cNvPicPr>
          <p:nvPr/>
        </p:nvPicPr>
        <p:blipFill>
          <a:blip r:embed="rId3" cstate="print"/>
          <a:srcRect/>
          <a:stretch>
            <a:fillRect/>
          </a:stretch>
        </p:blipFill>
        <p:spPr bwMode="auto">
          <a:xfrm>
            <a:off x="4787503" y="828000"/>
            <a:ext cx="3052763" cy="2613422"/>
          </a:xfrm>
          <a:prstGeom prst="rect">
            <a:avLst/>
          </a:prstGeom>
          <a:noFill/>
          <a:ln w="9525" algn="ctr">
            <a:noFill/>
            <a:miter lim="800000"/>
            <a:headEnd/>
            <a:tailEnd/>
          </a:ln>
        </p:spPr>
      </p:pic>
    </p:spTree>
    <p:extLst>
      <p:ext uri="{BB962C8B-B14F-4D97-AF65-F5344CB8AC3E}">
        <p14:creationId xmlns:p14="http://schemas.microsoft.com/office/powerpoint/2010/main" val="333386330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p:cNvPicPr>
            <a:picLocks noChangeAspect="1" noChangeArrowheads="1"/>
          </p:cNvPicPr>
          <p:nvPr/>
        </p:nvPicPr>
        <p:blipFill>
          <a:blip r:embed="rId3" cstate="print"/>
          <a:srcRect/>
          <a:stretch>
            <a:fillRect/>
          </a:stretch>
        </p:blipFill>
        <p:spPr bwMode="auto">
          <a:xfrm>
            <a:off x="2249091" y="879326"/>
            <a:ext cx="5455444" cy="3276600"/>
          </a:xfrm>
          <a:prstGeom prst="rect">
            <a:avLst/>
          </a:prstGeom>
          <a:noFill/>
          <a:ln w="9525" algn="ctr">
            <a:noFill/>
            <a:miter lim="800000"/>
            <a:headEnd/>
            <a:tailEnd/>
          </a:ln>
        </p:spPr>
      </p:pic>
      <p:sp>
        <p:nvSpPr>
          <p:cNvPr id="5123" name="Rectangle 2"/>
          <p:cNvSpPr>
            <a:spLocks noGrp="1" noChangeArrowheads="1"/>
          </p:cNvSpPr>
          <p:nvPr>
            <p:ph type="title"/>
          </p:nvPr>
        </p:nvSpPr>
        <p:spPr>
          <a:xfrm>
            <a:off x="1044000" y="141685"/>
            <a:ext cx="7056000" cy="270272"/>
          </a:xfrm>
        </p:spPr>
        <p:txBody>
          <a:bodyPr/>
          <a:lstStyle/>
          <a:p>
            <a:r>
              <a:rPr lang="en-US" altLang="zh-CN" sz="2000" dirty="0"/>
              <a:t>Tropical Pacific Surface Current (</a:t>
            </a:r>
            <a:r>
              <a:rPr lang="en-US" altLang="zh-CN" sz="2000" dirty="0" err="1"/>
              <a:t>Tomczak</a:t>
            </a:r>
            <a:r>
              <a:rPr lang="en-US" altLang="zh-CN" sz="2000" dirty="0"/>
              <a:t> and Godfrey )</a:t>
            </a:r>
          </a:p>
        </p:txBody>
      </p:sp>
      <p:sp>
        <p:nvSpPr>
          <p:cNvPr id="5124" name="AutoShape 6"/>
          <p:cNvSpPr>
            <a:spLocks noChangeArrowheads="1"/>
          </p:cNvSpPr>
          <p:nvPr/>
        </p:nvSpPr>
        <p:spPr bwMode="auto">
          <a:xfrm>
            <a:off x="3491880" y="861467"/>
            <a:ext cx="1152127" cy="485775"/>
          </a:xfrm>
          <a:prstGeom prst="wedgeRectCallout">
            <a:avLst>
              <a:gd name="adj1" fmla="val -79251"/>
              <a:gd name="adj2" fmla="val 195096"/>
            </a:avLst>
          </a:prstGeom>
          <a:solidFill>
            <a:srgbClr val="CC99FF"/>
          </a:solidFill>
          <a:ln w="9525" algn="ctr">
            <a:solidFill>
              <a:schemeClr val="tx1"/>
            </a:solidFill>
            <a:miter lim="800000"/>
            <a:headEnd/>
            <a:tailEnd/>
          </a:ln>
        </p:spPr>
        <p:txBody>
          <a:bodyPr tIns="0" bIns="0"/>
          <a:lstStyle/>
          <a:p>
            <a:pPr algn="ctr"/>
            <a:r>
              <a:rPr lang="en-US" altLang="zh-CN" sz="1600" b="0" dirty="0"/>
              <a:t>Mindanao Eddy</a:t>
            </a:r>
          </a:p>
        </p:txBody>
      </p:sp>
      <p:sp>
        <p:nvSpPr>
          <p:cNvPr id="5125" name="AutoShape 7"/>
          <p:cNvSpPr>
            <a:spLocks noChangeArrowheads="1"/>
          </p:cNvSpPr>
          <p:nvPr/>
        </p:nvSpPr>
        <p:spPr bwMode="auto">
          <a:xfrm>
            <a:off x="1475656" y="3561804"/>
            <a:ext cx="1584251" cy="485775"/>
          </a:xfrm>
          <a:prstGeom prst="wedgeRectCallout">
            <a:avLst>
              <a:gd name="adj1" fmla="val 49537"/>
              <a:gd name="adj2" fmla="val -290931"/>
            </a:avLst>
          </a:prstGeom>
          <a:solidFill>
            <a:srgbClr val="99CCFF"/>
          </a:solidFill>
          <a:ln w="9525" algn="ctr">
            <a:solidFill>
              <a:schemeClr val="tx1"/>
            </a:solidFill>
            <a:miter lim="800000"/>
            <a:headEnd/>
            <a:tailEnd/>
          </a:ln>
        </p:spPr>
        <p:txBody>
          <a:bodyPr tIns="0" bIns="0"/>
          <a:lstStyle/>
          <a:p>
            <a:pPr algn="ctr"/>
            <a:r>
              <a:rPr lang="en-US" altLang="zh-CN" sz="1600" b="0" dirty="0"/>
              <a:t>Halmahera Eddy</a:t>
            </a:r>
          </a:p>
        </p:txBody>
      </p:sp>
      <p:sp>
        <p:nvSpPr>
          <p:cNvPr id="5126" name="AutoShape 8"/>
          <p:cNvSpPr>
            <a:spLocks noChangeArrowheads="1"/>
          </p:cNvSpPr>
          <p:nvPr/>
        </p:nvSpPr>
        <p:spPr bwMode="auto">
          <a:xfrm>
            <a:off x="4301729" y="3507035"/>
            <a:ext cx="1926455" cy="485775"/>
          </a:xfrm>
          <a:prstGeom prst="wedgeRectCallout">
            <a:avLst>
              <a:gd name="adj1" fmla="val -79241"/>
              <a:gd name="adj2" fmla="val -199593"/>
            </a:avLst>
          </a:prstGeom>
          <a:solidFill>
            <a:srgbClr val="FFFF99"/>
          </a:solidFill>
          <a:ln w="9525" algn="ctr">
            <a:solidFill>
              <a:schemeClr val="tx1"/>
            </a:solidFill>
            <a:miter lim="800000"/>
            <a:headEnd/>
            <a:tailEnd/>
          </a:ln>
        </p:spPr>
        <p:txBody>
          <a:bodyPr tIns="0" bIns="0"/>
          <a:lstStyle/>
          <a:p>
            <a:pPr algn="ctr"/>
            <a:r>
              <a:rPr lang="en-US" altLang="zh-CN" sz="1600" b="0" dirty="0"/>
              <a:t>New Guinea Coastal Current</a:t>
            </a:r>
          </a:p>
        </p:txBody>
      </p:sp>
      <p:sp>
        <p:nvSpPr>
          <p:cNvPr id="5127" name="AutoShape 9"/>
          <p:cNvSpPr>
            <a:spLocks noChangeArrowheads="1"/>
          </p:cNvSpPr>
          <p:nvPr/>
        </p:nvSpPr>
        <p:spPr bwMode="auto">
          <a:xfrm>
            <a:off x="1115617" y="861467"/>
            <a:ext cx="1619250" cy="485775"/>
          </a:xfrm>
          <a:prstGeom prst="wedgeRectCallout">
            <a:avLst>
              <a:gd name="adj1" fmla="val 51051"/>
              <a:gd name="adj2" fmla="val 251472"/>
            </a:avLst>
          </a:prstGeom>
          <a:solidFill>
            <a:srgbClr val="FFCC00"/>
          </a:solidFill>
          <a:ln w="9525" algn="ctr">
            <a:solidFill>
              <a:schemeClr val="tx1"/>
            </a:solidFill>
            <a:miter lim="800000"/>
            <a:headEnd/>
            <a:tailEnd/>
          </a:ln>
        </p:spPr>
        <p:txBody>
          <a:bodyPr tIns="0" bIns="108000"/>
          <a:lstStyle/>
          <a:p>
            <a:pPr algn="ctr"/>
            <a:r>
              <a:rPr lang="en-US" altLang="zh-CN" sz="1600" b="0" dirty="0"/>
              <a:t>Indonesia Throughflow</a:t>
            </a:r>
          </a:p>
        </p:txBody>
      </p:sp>
    </p:spTree>
    <p:extLst>
      <p:ext uri="{BB962C8B-B14F-4D97-AF65-F5344CB8AC3E}">
        <p14:creationId xmlns:p14="http://schemas.microsoft.com/office/powerpoint/2010/main" val="182436450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485900" y="141685"/>
            <a:ext cx="6172200" cy="270272"/>
          </a:xfrm>
        </p:spPr>
        <p:txBody>
          <a:bodyPr/>
          <a:lstStyle/>
          <a:p>
            <a:r>
              <a:rPr lang="en-US" altLang="zh-CN" dirty="0"/>
              <a:t>Peru/Chile Upwelling System.</a:t>
            </a:r>
            <a:endParaRPr lang="zh-CN" altLang="en-US" dirty="0"/>
          </a:p>
        </p:txBody>
      </p:sp>
      <p:sp>
        <p:nvSpPr>
          <p:cNvPr id="34819" name="Rectangle 3"/>
          <p:cNvSpPr>
            <a:spLocks noGrp="1" noChangeArrowheads="1"/>
          </p:cNvSpPr>
          <p:nvPr>
            <p:ph type="body" idx="1"/>
          </p:nvPr>
        </p:nvSpPr>
        <p:spPr>
          <a:xfrm>
            <a:off x="3851920" y="2124000"/>
            <a:ext cx="4968552" cy="2535982"/>
          </a:xfrm>
        </p:spPr>
        <p:txBody>
          <a:bodyPr/>
          <a:lstStyle/>
          <a:p>
            <a:pPr>
              <a:spcBef>
                <a:spcPts val="450"/>
              </a:spcBef>
              <a:buNone/>
            </a:pPr>
            <a:r>
              <a:rPr lang="en-US" altLang="zh-CN" sz="1400" dirty="0"/>
              <a:t>The Peru/Chile upwelling system. </a:t>
            </a:r>
          </a:p>
          <a:p>
            <a:pPr>
              <a:spcBef>
                <a:spcPts val="450"/>
              </a:spcBef>
              <a:buClr>
                <a:srgbClr val="0000FF"/>
              </a:buClr>
              <a:buSzPct val="100000"/>
              <a:buFont typeface="Wingdings" pitchFamily="2" charset="2"/>
              <a:buAutoNum type="alphaLcParenR"/>
            </a:pPr>
            <a:r>
              <a:rPr lang="en-US" altLang="zh-CN" sz="1400" dirty="0"/>
              <a:t>Mean alongshore velocity (cm s</a:t>
            </a:r>
            <a:r>
              <a:rPr lang="en-US" altLang="zh-CN" sz="1400" baseline="30000" dirty="0"/>
              <a:t>-1</a:t>
            </a:r>
            <a:r>
              <a:rPr lang="en-US" altLang="zh-CN" sz="1400" dirty="0"/>
              <a:t>, positive is equatorward), </a:t>
            </a:r>
          </a:p>
          <a:p>
            <a:pPr>
              <a:spcBef>
                <a:spcPts val="450"/>
              </a:spcBef>
              <a:buClr>
                <a:srgbClr val="0000FF"/>
              </a:buClr>
              <a:buSzPct val="100000"/>
              <a:buFont typeface="Wingdings" pitchFamily="2" charset="2"/>
              <a:buAutoNum type="alphaLcParenR"/>
            </a:pPr>
            <a:r>
              <a:rPr lang="en-US" altLang="zh-CN" sz="1400" dirty="0"/>
              <a:t>mean cross-shelf velocity (cm s</a:t>
            </a:r>
            <a:r>
              <a:rPr lang="en-US" altLang="zh-CN" sz="1400" baseline="30000" dirty="0"/>
              <a:t>-1</a:t>
            </a:r>
            <a:r>
              <a:rPr lang="en-US" altLang="zh-CN" sz="1400" dirty="0"/>
              <a:t>, positive is shoreward); the offshore Ekman transport is indicated by negative values in the surface layer),</a:t>
            </a:r>
          </a:p>
          <a:p>
            <a:pPr>
              <a:spcBef>
                <a:spcPts val="450"/>
              </a:spcBef>
              <a:buClr>
                <a:srgbClr val="0000FF"/>
              </a:buClr>
              <a:buSzPct val="100000"/>
              <a:buFont typeface="Wingdings" pitchFamily="2" charset="2"/>
              <a:buAutoNum type="alphaLcParenR"/>
            </a:pPr>
            <a:r>
              <a:rPr lang="en-US" altLang="zh-CN" sz="1400" dirty="0"/>
              <a:t>mean temperature (</a:t>
            </a:r>
            <a:r>
              <a:rPr lang="en-US" altLang="zh-CN" sz="1400" dirty="0">
                <a:sym typeface="Symbol" pitchFamily="18" charset="2"/>
              </a:rPr>
              <a:t></a:t>
            </a:r>
            <a:r>
              <a:rPr lang="en-US" altLang="zh-CN" sz="1400" dirty="0"/>
              <a:t>C); all means are for the period 22/3 - 10/5/1977. Dots indicate current meters, the blocks at the surface special moorings.</a:t>
            </a:r>
          </a:p>
          <a:p>
            <a:pPr>
              <a:spcBef>
                <a:spcPts val="450"/>
              </a:spcBef>
              <a:buClr>
                <a:srgbClr val="0000FF"/>
              </a:buClr>
              <a:buSzPct val="100000"/>
              <a:buFont typeface="Wingdings" pitchFamily="2" charset="2"/>
              <a:buAutoNum type="alphaLcParenR"/>
            </a:pPr>
            <a:r>
              <a:rPr lang="en-US" altLang="zh-CN" sz="1400" dirty="0"/>
              <a:t>Sea surface temperature during 20 -23/3/1977. From Brink </a:t>
            </a:r>
            <a:r>
              <a:rPr lang="en-US" altLang="zh-CN" sz="1400" i="1" dirty="0"/>
              <a:t>et al. </a:t>
            </a:r>
            <a:r>
              <a:rPr lang="en-US" altLang="zh-CN" sz="1400" dirty="0"/>
              <a:t>(1983).</a:t>
            </a:r>
            <a:endParaRPr lang="zh-CN" altLang="en-US" sz="1400" dirty="0"/>
          </a:p>
        </p:txBody>
      </p:sp>
      <p:pic>
        <p:nvPicPr>
          <p:cNvPr id="34820" name="Picture 4"/>
          <p:cNvPicPr>
            <a:picLocks noChangeAspect="1" noChangeArrowheads="1"/>
          </p:cNvPicPr>
          <p:nvPr/>
        </p:nvPicPr>
        <p:blipFill>
          <a:blip r:embed="rId3" cstate="print"/>
          <a:srcRect/>
          <a:stretch>
            <a:fillRect/>
          </a:stretch>
        </p:blipFill>
        <p:spPr bwMode="auto">
          <a:xfrm>
            <a:off x="4668441" y="629940"/>
            <a:ext cx="2712244" cy="1356122"/>
          </a:xfrm>
          <a:prstGeom prst="rect">
            <a:avLst/>
          </a:prstGeom>
          <a:noFill/>
          <a:ln w="9525" algn="ctr">
            <a:noFill/>
            <a:miter lim="800000"/>
            <a:headEnd/>
            <a:tailEnd/>
          </a:ln>
        </p:spPr>
      </p:pic>
      <p:pic>
        <p:nvPicPr>
          <p:cNvPr id="34821" name="Picture 5"/>
          <p:cNvPicPr>
            <a:picLocks noChangeAspect="1" noChangeArrowheads="1"/>
          </p:cNvPicPr>
          <p:nvPr/>
        </p:nvPicPr>
        <p:blipFill>
          <a:blip r:embed="rId4" cstate="print"/>
          <a:srcRect/>
          <a:stretch>
            <a:fillRect/>
          </a:stretch>
        </p:blipFill>
        <p:spPr bwMode="auto">
          <a:xfrm>
            <a:off x="1008000" y="648000"/>
            <a:ext cx="2571750" cy="4110038"/>
          </a:xfrm>
          <a:prstGeom prst="rect">
            <a:avLst/>
          </a:prstGeom>
          <a:noFill/>
          <a:ln w="9525" algn="ctr">
            <a:noFill/>
            <a:miter lim="800000"/>
            <a:headEnd/>
            <a:tailEnd/>
          </a:ln>
        </p:spPr>
      </p:pic>
      <p:sp>
        <p:nvSpPr>
          <p:cNvPr id="34822" name="Line 6"/>
          <p:cNvSpPr>
            <a:spLocks noChangeShapeType="1"/>
          </p:cNvSpPr>
          <p:nvPr/>
        </p:nvSpPr>
        <p:spPr bwMode="auto">
          <a:xfrm>
            <a:off x="6804248" y="1275606"/>
            <a:ext cx="216694" cy="0"/>
          </a:xfrm>
          <a:prstGeom prst="line">
            <a:avLst/>
          </a:prstGeom>
          <a:noFill/>
          <a:ln w="38100">
            <a:solidFill>
              <a:srgbClr val="FF0000"/>
            </a:solidFill>
            <a:round/>
            <a:headEnd/>
            <a:tailEnd/>
          </a:ln>
        </p:spPr>
        <p:txBody>
          <a:bodyPr/>
          <a:lstStyle/>
          <a:p>
            <a:endParaRPr lang="zh-CN" altLang="en-US"/>
          </a:p>
        </p:txBody>
      </p:sp>
    </p:spTree>
    <p:extLst>
      <p:ext uri="{BB962C8B-B14F-4D97-AF65-F5344CB8AC3E}">
        <p14:creationId xmlns:p14="http://schemas.microsoft.com/office/powerpoint/2010/main" val="228964116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485900" y="141685"/>
            <a:ext cx="6172200" cy="270272"/>
          </a:xfrm>
        </p:spPr>
        <p:txBody>
          <a:bodyPr/>
          <a:lstStyle/>
          <a:p>
            <a:r>
              <a:rPr lang="en-US" altLang="zh-CN"/>
              <a:t>Peru/Chile Current</a:t>
            </a:r>
            <a:endParaRPr lang="zh-CN" altLang="en-US"/>
          </a:p>
        </p:txBody>
      </p:sp>
      <p:sp>
        <p:nvSpPr>
          <p:cNvPr id="35843" name="Rectangle 3"/>
          <p:cNvSpPr>
            <a:spLocks noGrp="1" noChangeArrowheads="1"/>
          </p:cNvSpPr>
          <p:nvPr>
            <p:ph type="body" idx="1"/>
          </p:nvPr>
        </p:nvSpPr>
        <p:spPr>
          <a:xfrm>
            <a:off x="504000" y="792000"/>
            <a:ext cx="8136903" cy="3804047"/>
          </a:xfrm>
        </p:spPr>
        <p:txBody>
          <a:bodyPr/>
          <a:lstStyle/>
          <a:p>
            <a:pPr>
              <a:lnSpc>
                <a:spcPts val="2400"/>
              </a:lnSpc>
              <a:spcBef>
                <a:spcPts val="450"/>
              </a:spcBef>
            </a:pPr>
            <a:r>
              <a:rPr lang="en-US" altLang="zh-CN" sz="1800" dirty="0"/>
              <a:t>The </a:t>
            </a:r>
            <a:r>
              <a:rPr lang="en-US" altLang="zh-CN" sz="1800" dirty="0">
                <a:solidFill>
                  <a:srgbClr val="CC3300"/>
                </a:solidFill>
              </a:rPr>
              <a:t>most impressive coastal upwelling system </a:t>
            </a:r>
            <a:r>
              <a:rPr lang="en-US" altLang="zh-CN" sz="1800" dirty="0"/>
              <a:t>of the world ocean. </a:t>
            </a:r>
          </a:p>
          <a:p>
            <a:pPr>
              <a:lnSpc>
                <a:spcPts val="2400"/>
              </a:lnSpc>
              <a:spcBef>
                <a:spcPts val="450"/>
              </a:spcBef>
            </a:pPr>
            <a:r>
              <a:rPr lang="en-US" altLang="zh-CN" sz="1800" dirty="0"/>
              <a:t>This current is </a:t>
            </a:r>
            <a:r>
              <a:rPr lang="en-US" altLang="zh-CN" sz="1800" dirty="0">
                <a:solidFill>
                  <a:srgbClr val="CC3300"/>
                </a:solidFill>
              </a:rPr>
              <a:t>strong enough </a:t>
            </a:r>
            <a:r>
              <a:rPr lang="en-US" altLang="zh-CN" sz="1800" dirty="0"/>
              <a:t>to lower sea surface temperatures along South America by several degrees from the zonal average. </a:t>
            </a:r>
          </a:p>
          <a:p>
            <a:pPr>
              <a:lnSpc>
                <a:spcPts val="2400"/>
              </a:lnSpc>
              <a:spcBef>
                <a:spcPts val="450"/>
              </a:spcBef>
            </a:pPr>
            <a:r>
              <a:rPr lang="en-US" altLang="zh-CN" sz="1800" dirty="0"/>
              <a:t>Embedded in the current is a </a:t>
            </a:r>
            <a:r>
              <a:rPr lang="en-US" altLang="zh-CN" sz="1800" dirty="0">
                <a:solidFill>
                  <a:srgbClr val="CC3300"/>
                </a:solidFill>
              </a:rPr>
              <a:t>vigorous upwelling </a:t>
            </a:r>
            <a:r>
              <a:rPr lang="en-US" altLang="zh-CN" sz="1800" dirty="0"/>
              <a:t>circulation which lowers the temperatures within 100 km of the coast by another 2 - 4</a:t>
            </a:r>
            <a:r>
              <a:rPr lang="en-US" altLang="zh-CN" sz="1800" dirty="0">
                <a:sym typeface="Symbol" pitchFamily="18" charset="2"/>
              </a:rPr>
              <a:t></a:t>
            </a:r>
            <a:r>
              <a:rPr lang="en-US" altLang="zh-CN" sz="1800" dirty="0"/>
              <a:t>C. </a:t>
            </a:r>
          </a:p>
          <a:p>
            <a:pPr>
              <a:lnSpc>
                <a:spcPts val="2400"/>
              </a:lnSpc>
              <a:spcBef>
                <a:spcPts val="450"/>
              </a:spcBef>
            </a:pPr>
            <a:r>
              <a:rPr lang="en-US" altLang="zh-CN" sz="1800" dirty="0"/>
              <a:t>The Peru/Chile upwelling system is the </a:t>
            </a:r>
            <a:r>
              <a:rPr lang="en-US" altLang="zh-CN" sz="1800" dirty="0">
                <a:solidFill>
                  <a:srgbClr val="CC3300"/>
                </a:solidFill>
              </a:rPr>
              <a:t>most productive </a:t>
            </a:r>
            <a:r>
              <a:rPr lang="en-US" altLang="zh-CN" sz="1800" dirty="0"/>
              <a:t>coastal upwelling region of the world ocean. It extends from south of 40</a:t>
            </a:r>
            <a:r>
              <a:rPr lang="en-US" altLang="zh-CN" sz="1800" dirty="0">
                <a:sym typeface="Symbol" pitchFamily="18" charset="2"/>
              </a:rPr>
              <a:t></a:t>
            </a:r>
            <a:r>
              <a:rPr lang="en-US" altLang="zh-CN" sz="1800" dirty="0"/>
              <a:t>S into the equatorial region where it blends into the equatorial upwelling belt.</a:t>
            </a:r>
          </a:p>
        </p:txBody>
      </p:sp>
    </p:spTree>
    <p:extLst>
      <p:ext uri="{BB962C8B-B14F-4D97-AF65-F5344CB8AC3E}">
        <p14:creationId xmlns:p14="http://schemas.microsoft.com/office/powerpoint/2010/main" val="260620720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85900" y="141685"/>
            <a:ext cx="6172200" cy="270272"/>
          </a:xfrm>
        </p:spPr>
        <p:txBody>
          <a:bodyPr/>
          <a:lstStyle/>
          <a:p>
            <a:r>
              <a:rPr lang="en-US" altLang="zh-CN"/>
              <a:t>Questions (Due 2-week)</a:t>
            </a:r>
          </a:p>
        </p:txBody>
      </p:sp>
      <p:sp>
        <p:nvSpPr>
          <p:cNvPr id="36867" name="Rectangle 3"/>
          <p:cNvSpPr>
            <a:spLocks noGrp="1" noChangeArrowheads="1"/>
          </p:cNvSpPr>
          <p:nvPr>
            <p:ph type="body" idx="1"/>
          </p:nvPr>
        </p:nvSpPr>
        <p:spPr>
          <a:xfrm>
            <a:off x="504000" y="792000"/>
            <a:ext cx="8136000" cy="3659981"/>
          </a:xfrm>
        </p:spPr>
        <p:txBody>
          <a:bodyPr/>
          <a:lstStyle/>
          <a:p>
            <a:pPr marL="371475" indent="-371475">
              <a:spcBef>
                <a:spcPct val="40000"/>
              </a:spcBef>
              <a:buClrTx/>
              <a:buSzPct val="100000"/>
              <a:buFont typeface="Wingdings" pitchFamily="2" charset="2"/>
              <a:buAutoNum type="arabicPeriod"/>
            </a:pPr>
            <a:r>
              <a:rPr lang="en-US" altLang="zh-CN" sz="1400" dirty="0"/>
              <a:t>Why is there such strong upwelling at the equator? </a:t>
            </a:r>
          </a:p>
          <a:p>
            <a:pPr marL="371475" indent="-371475">
              <a:spcBef>
                <a:spcPct val="40000"/>
              </a:spcBef>
              <a:buClrTx/>
              <a:buSzPct val="100000"/>
              <a:buFont typeface="Wingdings" pitchFamily="2" charset="2"/>
              <a:buAutoNum type="arabicPeriod"/>
            </a:pPr>
            <a:r>
              <a:rPr lang="en-US" altLang="zh-CN" sz="1400" dirty="0"/>
              <a:t>What are the principle zonal currents in the equatorial Pacific? </a:t>
            </a:r>
          </a:p>
          <a:p>
            <a:pPr marL="371475" indent="-371475">
              <a:spcBef>
                <a:spcPct val="40000"/>
              </a:spcBef>
              <a:buClrTx/>
              <a:buSzPct val="100000"/>
              <a:buFont typeface="Wingdings" pitchFamily="2" charset="2"/>
              <a:buAutoNum type="arabicPeriod"/>
            </a:pPr>
            <a:r>
              <a:rPr lang="en-US" altLang="zh-CN" sz="1400" dirty="0"/>
              <a:t>What is thought to drive the Equatorial Undercurrent? </a:t>
            </a:r>
          </a:p>
          <a:p>
            <a:pPr marL="371475" indent="-371475">
              <a:spcBef>
                <a:spcPct val="40000"/>
              </a:spcBef>
              <a:buClrTx/>
              <a:buSzPct val="100000"/>
              <a:buFont typeface="Wingdings" pitchFamily="2" charset="2"/>
              <a:buAutoNum type="arabicPeriod"/>
            </a:pPr>
            <a:r>
              <a:rPr lang="en-US" altLang="zh-CN" sz="1400" dirty="0"/>
              <a:t>Where does the water in the Equatorial Undercurrent come from? </a:t>
            </a:r>
          </a:p>
          <a:p>
            <a:pPr marL="371475" indent="-371475">
              <a:spcBef>
                <a:spcPct val="40000"/>
              </a:spcBef>
              <a:buClrTx/>
              <a:buSzPct val="100000"/>
              <a:buFont typeface="Wingdings" pitchFamily="2" charset="2"/>
              <a:buAutoNum type="arabicPeriod"/>
            </a:pPr>
            <a:r>
              <a:rPr lang="en-US" altLang="zh-CN" sz="1400" dirty="0"/>
              <a:t>What direction must the wind blow for coastal upwelling to occur? </a:t>
            </a:r>
          </a:p>
          <a:p>
            <a:pPr marL="371475" indent="-371475">
              <a:spcBef>
                <a:spcPct val="40000"/>
              </a:spcBef>
              <a:buClrTx/>
              <a:buSzPct val="100000"/>
              <a:buFont typeface="Wingdings" pitchFamily="2" charset="2"/>
              <a:buAutoNum type="arabicPeriod"/>
            </a:pPr>
            <a:r>
              <a:rPr lang="en-US" altLang="zh-CN" sz="1400" dirty="0"/>
              <a:t>How are boundary currents on the eastern and western margins of the ocean different? What features do they have in common? </a:t>
            </a:r>
          </a:p>
        </p:txBody>
      </p:sp>
    </p:spTree>
    <p:extLst>
      <p:ext uri="{BB962C8B-B14F-4D97-AF65-F5344CB8AC3E}">
        <p14:creationId xmlns:p14="http://schemas.microsoft.com/office/powerpoint/2010/main" val="322775850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485900" y="141685"/>
            <a:ext cx="6172200" cy="270272"/>
          </a:xfrm>
        </p:spPr>
        <p:txBody>
          <a:bodyPr/>
          <a:lstStyle/>
          <a:p>
            <a:r>
              <a:rPr lang="en-US" altLang="zh-CN"/>
              <a:t>Calculations</a:t>
            </a:r>
            <a:endParaRPr lang="zh-CN" altLang="en-US"/>
          </a:p>
        </p:txBody>
      </p:sp>
      <p:sp>
        <p:nvSpPr>
          <p:cNvPr id="37891" name="Rectangle 3"/>
          <p:cNvSpPr>
            <a:spLocks noGrp="1" noChangeArrowheads="1"/>
          </p:cNvSpPr>
          <p:nvPr>
            <p:ph type="body" idx="1"/>
          </p:nvPr>
        </p:nvSpPr>
        <p:spPr>
          <a:xfrm>
            <a:off x="504000" y="792000"/>
            <a:ext cx="8136000" cy="3394472"/>
          </a:xfrm>
        </p:spPr>
        <p:txBody>
          <a:bodyPr/>
          <a:lstStyle/>
          <a:p>
            <a:pPr marL="371475" indent="-371475">
              <a:spcBef>
                <a:spcPct val="40000"/>
              </a:spcBef>
            </a:pPr>
            <a:r>
              <a:rPr lang="en-US" altLang="zh-CN" sz="1350" dirty="0"/>
              <a:t>A steady westward wind blows across an ocean basin which is 5000 km wide. The surface wind stress measured at 5</a:t>
            </a:r>
            <a:r>
              <a:rPr lang="en-US" altLang="zh-CN" sz="1350" baseline="30000" dirty="0"/>
              <a:t>o</a:t>
            </a:r>
            <a:r>
              <a:rPr lang="en-US" altLang="zh-CN" sz="1350" dirty="0"/>
              <a:t> north and 5</a:t>
            </a:r>
            <a:r>
              <a:rPr lang="en-US" altLang="zh-CN" sz="1350" baseline="30000" dirty="0"/>
              <a:t>o</a:t>
            </a:r>
            <a:r>
              <a:rPr lang="en-US" altLang="zh-CN" sz="1350" dirty="0"/>
              <a:t> south is 0.05 N/m</a:t>
            </a:r>
            <a:r>
              <a:rPr lang="en-US" altLang="zh-CN" sz="1350" baseline="30000" dirty="0"/>
              <a:t>2</a:t>
            </a:r>
            <a:r>
              <a:rPr lang="en-US" altLang="zh-CN" sz="1350" dirty="0"/>
              <a:t>. Calculate the net Ekman mass transport at these two latitudes. What is the average rate of upwelling between 5</a:t>
            </a:r>
            <a:r>
              <a:rPr lang="en-US" altLang="zh-CN" sz="1350" baseline="30000" dirty="0"/>
              <a:t>o</a:t>
            </a:r>
            <a:r>
              <a:rPr lang="en-US" altLang="zh-CN" sz="1350" dirty="0"/>
              <a:t> north and 5</a:t>
            </a:r>
            <a:r>
              <a:rPr lang="en-US" altLang="zh-CN" sz="1350" baseline="30000" dirty="0"/>
              <a:t>o</a:t>
            </a:r>
            <a:r>
              <a:rPr lang="en-US" altLang="zh-CN" sz="1350" dirty="0"/>
              <a:t> south. </a:t>
            </a:r>
          </a:p>
          <a:p>
            <a:pPr marL="371475" indent="-371475">
              <a:spcBef>
                <a:spcPct val="40000"/>
              </a:spcBef>
            </a:pPr>
            <a:r>
              <a:rPr lang="en-US" altLang="zh-CN" sz="1350" dirty="0"/>
              <a:t>Suppose the water upwelling between 5</a:t>
            </a:r>
            <a:r>
              <a:rPr lang="en-US" altLang="zh-CN" sz="1350" baseline="30000" dirty="0"/>
              <a:t>o</a:t>
            </a:r>
            <a:r>
              <a:rPr lang="en-US" altLang="zh-CN" sz="1350" dirty="0"/>
              <a:t> north and 5</a:t>
            </a:r>
            <a:r>
              <a:rPr lang="en-US" altLang="zh-CN" sz="1350" baseline="30000" dirty="0"/>
              <a:t>o</a:t>
            </a:r>
            <a:r>
              <a:rPr lang="en-US" altLang="zh-CN" sz="1350" dirty="0"/>
              <a:t> south has a temperature of 24</a:t>
            </a:r>
            <a:r>
              <a:rPr lang="en-US" altLang="zh-CN" sz="1350" baseline="30000" dirty="0"/>
              <a:t>o</a:t>
            </a:r>
            <a:r>
              <a:rPr lang="en-US" altLang="zh-CN" sz="1350" dirty="0"/>
              <a:t> and the mean ocean heating over this region is 100 W/m</a:t>
            </a:r>
            <a:r>
              <a:rPr lang="en-US" altLang="zh-CN" sz="1350" baseline="30000" dirty="0"/>
              <a:t>2</a:t>
            </a:r>
            <a:r>
              <a:rPr lang="en-US" altLang="zh-CN" sz="1350" dirty="0"/>
              <a:t>. What is the mean temperature of the water flowing across 5</a:t>
            </a:r>
            <a:r>
              <a:rPr lang="en-US" altLang="zh-CN" sz="1350" baseline="30000" dirty="0"/>
              <a:t>o</a:t>
            </a:r>
            <a:r>
              <a:rPr lang="en-US" altLang="zh-CN" sz="1350" dirty="0"/>
              <a:t> latitude in the Ekman layer? </a:t>
            </a:r>
          </a:p>
        </p:txBody>
      </p:sp>
    </p:spTree>
    <p:extLst>
      <p:ext uri="{BB962C8B-B14F-4D97-AF65-F5344CB8AC3E}">
        <p14:creationId xmlns:p14="http://schemas.microsoft.com/office/powerpoint/2010/main" val="214117559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logo_v2_1.png"/>
          <p:cNvPicPr>
            <a:picLocks noGrp="1" noChangeAspect="1"/>
          </p:cNvPicPr>
          <p:nvPr>
            <p:ph idx="1"/>
          </p:nvPr>
        </p:nvPicPr>
        <p:blipFill>
          <a:blip r:embed="rId2" cstate="print"/>
          <a:stretch>
            <a:fillRect/>
          </a:stretch>
        </p:blipFill>
        <p:spPr>
          <a:xfrm>
            <a:off x="3744000" y="1224000"/>
            <a:ext cx="1670482" cy="1800000"/>
          </a:xfrm>
        </p:spPr>
      </p:pic>
      <p:sp>
        <p:nvSpPr>
          <p:cNvPr id="5" name="Rectangle 2"/>
          <p:cNvSpPr txBox="1">
            <a:spLocks noChangeArrowheads="1"/>
          </p:cNvSpPr>
          <p:nvPr/>
        </p:nvSpPr>
        <p:spPr bwMode="auto">
          <a:xfrm>
            <a:off x="1476000" y="3096000"/>
            <a:ext cx="6228000" cy="576000"/>
          </a:xfrm>
          <a:prstGeom prst="rect">
            <a:avLst/>
          </a:prstGeom>
          <a:noFill/>
          <a:ln w="9525">
            <a:noFill/>
            <a:miter lim="800000"/>
            <a:headEnd/>
            <a:tailEnd/>
          </a:ln>
        </p:spPr>
        <p:txBody>
          <a:bodyPr anchor="ctr">
            <a:noAutofit/>
          </a:bodyPr>
          <a:lstStyle/>
          <a:p>
            <a:pPr algn="ctr" eaLnBrk="0" hangingPunct="0">
              <a:lnSpc>
                <a:spcPct val="150000"/>
              </a:lnSpc>
              <a:defRPr/>
            </a:pPr>
            <a:r>
              <a:rPr lang="en-US" altLang="zh-CN" sz="1600" dirty="0">
                <a:solidFill>
                  <a:srgbClr val="C00000"/>
                </a:solidFill>
                <a:effectLst>
                  <a:outerShdw blurRad="38100" dist="38100" dir="2700000" algn="tl">
                    <a:srgbClr val="000000">
                      <a:alpha val="43137"/>
                    </a:srgbClr>
                  </a:outerShdw>
                </a:effectLst>
                <a:latin typeface="Lucida Calligraphy" pitchFamily="66" charset="0"/>
                <a:ea typeface="+mj-ea"/>
                <a:cs typeface="+mj-cs"/>
              </a:rPr>
              <a:t>Learning about the Ocean, the Climate and the Nature</a:t>
            </a:r>
            <a:endParaRPr lang="en-US" altLang="zh-CN" sz="2000" dirty="0">
              <a:solidFill>
                <a:srgbClr val="C00000"/>
              </a:solidFill>
              <a:effectLst>
                <a:outerShdw blurRad="38100" dist="38100" dir="2700000" algn="tl">
                  <a:srgbClr val="000000">
                    <a:alpha val="43137"/>
                  </a:srgbClr>
                </a:outerShdw>
              </a:effectLst>
              <a:latin typeface="Lucida Calligraphy" pitchFamily="66" charset="0"/>
              <a:ea typeface="+mj-ea"/>
              <a:cs typeface="+mj-cs"/>
              <a:hlinkClick r:id="" action="ppaction://hlinkshowjump?jump=firstslide"/>
            </a:endParaRPr>
          </a:p>
        </p:txBody>
      </p:sp>
    </p:spTree>
    <p:extLst>
      <p:ext uri="{BB962C8B-B14F-4D97-AF65-F5344CB8AC3E}">
        <p14:creationId xmlns:p14="http://schemas.microsoft.com/office/powerpoint/2010/main" val="201438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p:cNvPicPr>
            <a:picLocks noChangeAspect="1" noChangeArrowheads="1"/>
          </p:cNvPicPr>
          <p:nvPr/>
        </p:nvPicPr>
        <p:blipFill>
          <a:blip r:embed="rId3" cstate="print"/>
          <a:srcRect/>
          <a:stretch>
            <a:fillRect/>
          </a:stretch>
        </p:blipFill>
        <p:spPr bwMode="auto">
          <a:xfrm>
            <a:off x="1819275" y="946547"/>
            <a:ext cx="5455444" cy="3276600"/>
          </a:xfrm>
          <a:prstGeom prst="rect">
            <a:avLst/>
          </a:prstGeom>
          <a:noFill/>
          <a:ln w="9525" algn="ctr">
            <a:noFill/>
            <a:miter lim="800000"/>
            <a:headEnd/>
            <a:tailEnd/>
          </a:ln>
        </p:spPr>
      </p:pic>
      <p:sp>
        <p:nvSpPr>
          <p:cNvPr id="6147" name="Rectangle 2"/>
          <p:cNvSpPr>
            <a:spLocks noGrp="1" noChangeArrowheads="1"/>
          </p:cNvSpPr>
          <p:nvPr>
            <p:ph type="title"/>
          </p:nvPr>
        </p:nvSpPr>
        <p:spPr>
          <a:xfrm>
            <a:off x="720000" y="141685"/>
            <a:ext cx="7704000" cy="323850"/>
          </a:xfrm>
        </p:spPr>
        <p:txBody>
          <a:bodyPr/>
          <a:lstStyle/>
          <a:p>
            <a:r>
              <a:rPr lang="en-US" altLang="zh-CN" sz="1800" dirty="0"/>
              <a:t>North Equatorial Current (NEC) and South Equatorial Current (SEC)</a:t>
            </a:r>
            <a:endParaRPr lang="zh-CN" altLang="en-US" sz="1800" dirty="0"/>
          </a:p>
        </p:txBody>
      </p:sp>
      <p:sp>
        <p:nvSpPr>
          <p:cNvPr id="1182725" name="Rectangle 5"/>
          <p:cNvSpPr>
            <a:spLocks noChangeArrowheads="1"/>
          </p:cNvSpPr>
          <p:nvPr/>
        </p:nvSpPr>
        <p:spPr bwMode="auto">
          <a:xfrm>
            <a:off x="1818085" y="1702594"/>
            <a:ext cx="5347097" cy="539354"/>
          </a:xfrm>
          <a:prstGeom prst="rect">
            <a:avLst/>
          </a:prstGeom>
          <a:solidFill>
            <a:srgbClr val="FFFF00">
              <a:alpha val="50195"/>
            </a:srgbClr>
          </a:solidFill>
          <a:ln w="9525" algn="ctr">
            <a:noFill/>
            <a:miter lim="800000"/>
            <a:headEnd/>
            <a:tailEnd/>
          </a:ln>
        </p:spPr>
        <p:txBody>
          <a:bodyPr wrap="none" anchor="ctr"/>
          <a:lstStyle/>
          <a:p>
            <a:endParaRPr lang="zh-CN" altLang="en-US"/>
          </a:p>
        </p:txBody>
      </p:sp>
      <p:sp>
        <p:nvSpPr>
          <p:cNvPr id="1182726" name="Rectangle 6"/>
          <p:cNvSpPr>
            <a:spLocks noChangeArrowheads="1"/>
          </p:cNvSpPr>
          <p:nvPr/>
        </p:nvSpPr>
        <p:spPr bwMode="auto">
          <a:xfrm>
            <a:off x="1819275" y="2566988"/>
            <a:ext cx="5345013" cy="917972"/>
          </a:xfrm>
          <a:prstGeom prst="rect">
            <a:avLst/>
          </a:prstGeom>
          <a:solidFill>
            <a:srgbClr val="FF9900">
              <a:alpha val="50195"/>
            </a:srgbClr>
          </a:solidFill>
          <a:ln w="9525" algn="ctr">
            <a:noFill/>
            <a:miter lim="800000"/>
            <a:headEnd/>
            <a:tailEnd/>
          </a:ln>
        </p:spPr>
        <p:txBody>
          <a:bodyPr wrap="none" anchor="ctr"/>
          <a:lstStyle/>
          <a:p>
            <a:endParaRPr lang="zh-CN" altLang="en-US"/>
          </a:p>
        </p:txBody>
      </p:sp>
      <p:sp>
        <p:nvSpPr>
          <p:cNvPr id="6150" name="Line 10"/>
          <p:cNvSpPr>
            <a:spLocks noChangeShapeType="1"/>
          </p:cNvSpPr>
          <p:nvPr/>
        </p:nvSpPr>
        <p:spPr bwMode="auto">
          <a:xfrm>
            <a:off x="4681538" y="784623"/>
            <a:ext cx="0" cy="3563540"/>
          </a:xfrm>
          <a:prstGeom prst="line">
            <a:avLst/>
          </a:prstGeom>
          <a:noFill/>
          <a:ln w="57150">
            <a:solidFill>
              <a:schemeClr val="accent2"/>
            </a:solidFill>
            <a:prstDash val="sysDot"/>
            <a:round/>
            <a:headEnd/>
            <a:tailEnd/>
          </a:ln>
        </p:spPr>
        <p:txBody>
          <a:bodyPr/>
          <a:lstStyle/>
          <a:p>
            <a:endParaRPr lang="zh-CN" altLang="en-US"/>
          </a:p>
        </p:txBody>
      </p:sp>
      <p:sp>
        <p:nvSpPr>
          <p:cNvPr id="6151" name="Text Box 11"/>
          <p:cNvSpPr txBox="1">
            <a:spLocks noChangeArrowheads="1"/>
          </p:cNvSpPr>
          <p:nvPr/>
        </p:nvSpPr>
        <p:spPr bwMode="auto">
          <a:xfrm>
            <a:off x="4330304" y="4294585"/>
            <a:ext cx="907621" cy="369332"/>
          </a:xfrm>
          <a:prstGeom prst="rect">
            <a:avLst/>
          </a:prstGeom>
          <a:noFill/>
          <a:ln w="9525" algn="ctr">
            <a:noFill/>
            <a:miter lim="800000"/>
            <a:headEnd/>
            <a:tailEnd/>
          </a:ln>
        </p:spPr>
        <p:txBody>
          <a:bodyPr wrap="none">
            <a:spAutoFit/>
          </a:bodyPr>
          <a:lstStyle/>
          <a:p>
            <a:r>
              <a:rPr lang="en-US" altLang="zh-CN"/>
              <a:t>155</a:t>
            </a:r>
            <a:r>
              <a:rPr lang="en-US" altLang="zh-CN" baseline="30000"/>
              <a:t>O</a:t>
            </a:r>
            <a:r>
              <a:rPr lang="en-US" altLang="zh-CN"/>
              <a:t>W</a:t>
            </a:r>
          </a:p>
        </p:txBody>
      </p:sp>
    </p:spTree>
    <p:extLst>
      <p:ext uri="{BB962C8B-B14F-4D97-AF65-F5344CB8AC3E}">
        <p14:creationId xmlns:p14="http://schemas.microsoft.com/office/powerpoint/2010/main" val="37600102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27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2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2725" grpId="0" animBg="1"/>
      <p:bldP spid="11827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a:xfrm>
            <a:off x="1331119" y="141685"/>
            <a:ext cx="6429375" cy="323850"/>
          </a:xfrm>
        </p:spPr>
        <p:txBody>
          <a:bodyPr/>
          <a:lstStyle/>
          <a:p>
            <a:r>
              <a:rPr lang="en-US" altLang="zh-CN"/>
              <a:t>North Equatorial Current (NEC)</a:t>
            </a:r>
            <a:endParaRPr lang="zh-CN" altLang="en-US"/>
          </a:p>
        </p:txBody>
      </p:sp>
      <p:sp>
        <p:nvSpPr>
          <p:cNvPr id="7171" name="Rectangle 4"/>
          <p:cNvSpPr>
            <a:spLocks noGrp="1" noChangeArrowheads="1"/>
          </p:cNvSpPr>
          <p:nvPr>
            <p:ph type="body" idx="1"/>
          </p:nvPr>
        </p:nvSpPr>
        <p:spPr>
          <a:xfrm>
            <a:off x="683568" y="792000"/>
            <a:ext cx="7920879" cy="2357759"/>
          </a:xfrm>
        </p:spPr>
        <p:txBody>
          <a:bodyPr/>
          <a:lstStyle/>
          <a:p>
            <a:pPr>
              <a:lnSpc>
                <a:spcPct val="150000"/>
              </a:lnSpc>
              <a:spcBef>
                <a:spcPts val="450"/>
              </a:spcBef>
            </a:pPr>
            <a:r>
              <a:rPr lang="en-US" altLang="zh-CN" sz="1800" dirty="0"/>
              <a:t>Westward, directly wind-driven</a:t>
            </a:r>
          </a:p>
          <a:p>
            <a:pPr>
              <a:lnSpc>
                <a:spcPct val="150000"/>
              </a:lnSpc>
              <a:spcBef>
                <a:spcPts val="450"/>
              </a:spcBef>
            </a:pPr>
            <a:r>
              <a:rPr lang="en-US" altLang="zh-CN" sz="1800" dirty="0"/>
              <a:t>Strongly seasonal, greatest strength during the winter when the trade winds are strongest. </a:t>
            </a:r>
          </a:p>
          <a:p>
            <a:pPr>
              <a:lnSpc>
                <a:spcPct val="150000"/>
              </a:lnSpc>
              <a:spcBef>
                <a:spcPts val="450"/>
              </a:spcBef>
            </a:pPr>
            <a:r>
              <a:rPr lang="en-US" altLang="zh-CN" sz="1800" dirty="0">
                <a:solidFill>
                  <a:srgbClr val="CC3300"/>
                </a:solidFill>
              </a:rPr>
              <a:t>NEC: 45 Sv, speeds ~ 0.3 m/s; strongest in February (?). </a:t>
            </a:r>
          </a:p>
        </p:txBody>
      </p:sp>
    </p:spTree>
    <p:extLst>
      <p:ext uri="{BB962C8B-B14F-4D97-AF65-F5344CB8AC3E}">
        <p14:creationId xmlns:p14="http://schemas.microsoft.com/office/powerpoint/2010/main" val="42467389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a:xfrm>
            <a:off x="1331119" y="141685"/>
            <a:ext cx="6429375" cy="323850"/>
          </a:xfrm>
        </p:spPr>
        <p:txBody>
          <a:bodyPr/>
          <a:lstStyle/>
          <a:p>
            <a:r>
              <a:rPr lang="en-US" altLang="zh-CN"/>
              <a:t>South Equatorial Current (SEC)</a:t>
            </a:r>
            <a:endParaRPr lang="zh-CN" altLang="en-US"/>
          </a:p>
        </p:txBody>
      </p:sp>
      <p:sp>
        <p:nvSpPr>
          <p:cNvPr id="8195" name="Rectangle 4"/>
          <p:cNvSpPr>
            <a:spLocks noGrp="1" noChangeArrowheads="1"/>
          </p:cNvSpPr>
          <p:nvPr>
            <p:ph type="body" idx="1"/>
          </p:nvPr>
        </p:nvSpPr>
        <p:spPr>
          <a:xfrm>
            <a:off x="683568" y="792000"/>
            <a:ext cx="7992887" cy="3456384"/>
          </a:xfrm>
        </p:spPr>
        <p:txBody>
          <a:bodyPr/>
          <a:lstStyle/>
          <a:p>
            <a:pPr>
              <a:lnSpc>
                <a:spcPct val="150000"/>
              </a:lnSpc>
              <a:spcBef>
                <a:spcPts val="450"/>
              </a:spcBef>
            </a:pPr>
            <a:r>
              <a:rPr lang="en-US" altLang="zh-CN" sz="1800" dirty="0"/>
              <a:t>SEC: strongest in August, </a:t>
            </a:r>
            <a:r>
              <a:rPr lang="en-US" altLang="zh-CN" sz="1800" dirty="0">
                <a:solidFill>
                  <a:srgbClr val="CC3300"/>
                </a:solidFill>
              </a:rPr>
              <a:t>speeds ~ 0.6 m/s. Transport at 155</a:t>
            </a:r>
            <a:r>
              <a:rPr lang="en-US" altLang="zh-CN" sz="1800" dirty="0">
                <a:solidFill>
                  <a:srgbClr val="CC3300"/>
                </a:solidFill>
                <a:sym typeface="Symbol" pitchFamily="18" charset="2"/>
              </a:rPr>
              <a:t></a:t>
            </a:r>
            <a:r>
              <a:rPr lang="en-US" altLang="zh-CN" sz="1800" dirty="0">
                <a:solidFill>
                  <a:srgbClr val="CC3300"/>
                </a:solidFill>
              </a:rPr>
              <a:t>W ~ 27 Sv; 7 Sv in February (?). </a:t>
            </a:r>
          </a:p>
          <a:p>
            <a:pPr>
              <a:lnSpc>
                <a:spcPct val="150000"/>
              </a:lnSpc>
              <a:spcBef>
                <a:spcPts val="450"/>
              </a:spcBef>
            </a:pPr>
            <a:r>
              <a:rPr lang="en-US" altLang="zh-CN" sz="1800" dirty="0"/>
              <a:t>SEC bifurcates near 18</a:t>
            </a:r>
            <a:r>
              <a:rPr lang="en-US" altLang="zh-CN" sz="1800" dirty="0">
                <a:sym typeface="Symbol" pitchFamily="18" charset="2"/>
              </a:rPr>
              <a:t></a:t>
            </a:r>
            <a:r>
              <a:rPr lang="en-US" altLang="zh-CN" sz="1800" dirty="0"/>
              <a:t>S; part of it feeds the East Australian Current, while its northern part continues northward along the Great Barrier Reef and through the Solomon Sea and passes through </a:t>
            </a:r>
            <a:r>
              <a:rPr lang="en-US" altLang="zh-CN" sz="1800" dirty="0" err="1"/>
              <a:t>Vitiaz</a:t>
            </a:r>
            <a:r>
              <a:rPr lang="en-US" altLang="zh-CN" sz="1800" dirty="0"/>
              <a:t> Strait to feed the NECC and the EUC.</a:t>
            </a:r>
          </a:p>
        </p:txBody>
      </p:sp>
    </p:spTree>
    <p:extLst>
      <p:ext uri="{BB962C8B-B14F-4D97-AF65-F5344CB8AC3E}">
        <p14:creationId xmlns:p14="http://schemas.microsoft.com/office/powerpoint/2010/main" val="272645186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85900" y="141685"/>
            <a:ext cx="6172200" cy="270272"/>
          </a:xfrm>
        </p:spPr>
        <p:txBody>
          <a:bodyPr/>
          <a:lstStyle/>
          <a:p>
            <a:r>
              <a:rPr lang="en-US" altLang="zh-CN"/>
              <a:t>North Equatorial Countercurrent (NECC)</a:t>
            </a:r>
            <a:endParaRPr lang="zh-CN" altLang="en-US"/>
          </a:p>
        </p:txBody>
      </p:sp>
      <p:sp>
        <p:nvSpPr>
          <p:cNvPr id="9219" name="Rectangle 3"/>
          <p:cNvSpPr>
            <a:spLocks noGrp="1" noChangeArrowheads="1"/>
          </p:cNvSpPr>
          <p:nvPr>
            <p:ph type="body" idx="1"/>
          </p:nvPr>
        </p:nvSpPr>
        <p:spPr>
          <a:xfrm>
            <a:off x="972000" y="3204000"/>
            <a:ext cx="7344816" cy="1410891"/>
          </a:xfrm>
        </p:spPr>
        <p:txBody>
          <a:bodyPr/>
          <a:lstStyle/>
          <a:p>
            <a:pPr>
              <a:spcBef>
                <a:spcPts val="450"/>
              </a:spcBef>
            </a:pPr>
            <a:r>
              <a:rPr lang="en-US" altLang="zh-CN" sz="1350" dirty="0"/>
              <a:t>Eastward, fed by WBC both from the south and the north. </a:t>
            </a:r>
          </a:p>
          <a:p>
            <a:pPr>
              <a:spcBef>
                <a:spcPts val="450"/>
              </a:spcBef>
            </a:pPr>
            <a:r>
              <a:rPr lang="en-US" altLang="zh-CN" sz="1350" dirty="0"/>
              <a:t>Annual mean transport decreases uniformly from 45 Sv west of 135</a:t>
            </a:r>
            <a:r>
              <a:rPr lang="en-US" altLang="zh-CN" sz="1350" dirty="0">
                <a:sym typeface="Symbol" pitchFamily="18" charset="2"/>
              </a:rPr>
              <a:t></a:t>
            </a:r>
            <a:r>
              <a:rPr lang="en-US" altLang="zh-CN" sz="1350" dirty="0"/>
              <a:t>E to 10 Sv east of (90</a:t>
            </a:r>
            <a:r>
              <a:rPr lang="en-US" altLang="zh-CN" sz="1350" baseline="30000" dirty="0"/>
              <a:t>O</a:t>
            </a:r>
            <a:r>
              <a:rPr lang="en-US" altLang="zh-CN" sz="1350" dirty="0"/>
              <a:t>W) the Galapagos Islands (</a:t>
            </a:r>
            <a:r>
              <a:rPr lang="zh-CN" altLang="en-US" sz="1350" dirty="0"/>
              <a:t>加拉帕哥斯群岛</a:t>
            </a:r>
            <a:r>
              <a:rPr lang="en-US" altLang="zh-CN" sz="1350" dirty="0"/>
              <a:t>, </a:t>
            </a:r>
            <a:r>
              <a:rPr lang="zh-CN" altLang="en-US" sz="1350" dirty="0"/>
              <a:t>位于厄瓜多尔西部</a:t>
            </a:r>
            <a:r>
              <a:rPr lang="en-US" altLang="zh-CN" sz="1350" dirty="0"/>
              <a:t>). </a:t>
            </a:r>
          </a:p>
          <a:p>
            <a:pPr>
              <a:spcBef>
                <a:spcPts val="450"/>
              </a:spcBef>
            </a:pPr>
            <a:r>
              <a:rPr lang="en-US" altLang="zh-CN" sz="1350" dirty="0"/>
              <a:t>In its formation region the NECC participates in the Mindanao Eddy. At its other end it turns north on approaching the central American shelf, creating cyclonic flow close to the continent. </a:t>
            </a:r>
          </a:p>
        </p:txBody>
      </p:sp>
      <p:grpSp>
        <p:nvGrpSpPr>
          <p:cNvPr id="9220" name="组合 13"/>
          <p:cNvGrpSpPr>
            <a:grpSpLocks/>
          </p:cNvGrpSpPr>
          <p:nvPr/>
        </p:nvGrpSpPr>
        <p:grpSpPr bwMode="auto">
          <a:xfrm>
            <a:off x="1678782" y="792000"/>
            <a:ext cx="5779294" cy="2334783"/>
            <a:chOff x="827088" y="1196975"/>
            <a:chExt cx="7705725" cy="3114676"/>
          </a:xfrm>
        </p:grpSpPr>
        <p:grpSp>
          <p:nvGrpSpPr>
            <p:cNvPr id="9221" name="Group 14"/>
            <p:cNvGrpSpPr>
              <a:grpSpLocks/>
            </p:cNvGrpSpPr>
            <p:nvPr/>
          </p:nvGrpSpPr>
          <p:grpSpPr bwMode="auto">
            <a:xfrm>
              <a:off x="1114425" y="1196975"/>
              <a:ext cx="7273925" cy="3114676"/>
              <a:chOff x="703" y="754"/>
              <a:chExt cx="4582" cy="1962"/>
            </a:xfrm>
          </p:grpSpPr>
          <p:pic>
            <p:nvPicPr>
              <p:cNvPr id="9223" name="Picture 6"/>
              <p:cNvPicPr>
                <a:picLocks noChangeAspect="1" noChangeArrowheads="1"/>
              </p:cNvPicPr>
              <p:nvPr/>
            </p:nvPicPr>
            <p:blipFill>
              <a:blip r:embed="rId2" cstate="print"/>
              <a:srcRect t="16461" b="27507"/>
              <a:stretch>
                <a:fillRect/>
              </a:stretch>
            </p:blipFill>
            <p:spPr bwMode="auto">
              <a:xfrm>
                <a:off x="703" y="845"/>
                <a:ext cx="4582" cy="1542"/>
              </a:xfrm>
              <a:prstGeom prst="rect">
                <a:avLst/>
              </a:prstGeom>
              <a:noFill/>
              <a:ln w="9525" algn="ctr">
                <a:noFill/>
                <a:miter lim="800000"/>
                <a:headEnd/>
                <a:tailEnd/>
              </a:ln>
            </p:spPr>
          </p:pic>
          <p:sp>
            <p:nvSpPr>
              <p:cNvPr id="9224" name="Line 8"/>
              <p:cNvSpPr>
                <a:spLocks noChangeShapeType="1"/>
              </p:cNvSpPr>
              <p:nvPr/>
            </p:nvSpPr>
            <p:spPr bwMode="auto">
              <a:xfrm>
                <a:off x="1474" y="754"/>
                <a:ext cx="0" cy="1678"/>
              </a:xfrm>
              <a:prstGeom prst="line">
                <a:avLst/>
              </a:prstGeom>
              <a:noFill/>
              <a:ln w="57150">
                <a:solidFill>
                  <a:schemeClr val="accent2"/>
                </a:solidFill>
                <a:prstDash val="sysDot"/>
                <a:round/>
                <a:headEnd/>
                <a:tailEnd/>
              </a:ln>
            </p:spPr>
            <p:txBody>
              <a:bodyPr/>
              <a:lstStyle/>
              <a:p>
                <a:endParaRPr lang="zh-CN" altLang="en-US"/>
              </a:p>
            </p:txBody>
          </p:sp>
          <p:sp>
            <p:nvSpPr>
              <p:cNvPr id="9225" name="Text Box 9"/>
              <p:cNvSpPr txBox="1">
                <a:spLocks noChangeArrowheads="1"/>
              </p:cNvSpPr>
              <p:nvPr/>
            </p:nvSpPr>
            <p:spPr bwMode="auto">
              <a:xfrm>
                <a:off x="1202" y="2432"/>
                <a:ext cx="645" cy="284"/>
              </a:xfrm>
              <a:prstGeom prst="rect">
                <a:avLst/>
              </a:prstGeom>
              <a:noFill/>
              <a:ln w="9525" algn="ctr">
                <a:noFill/>
                <a:miter lim="800000"/>
                <a:headEnd/>
                <a:tailEnd/>
              </a:ln>
            </p:spPr>
            <p:txBody>
              <a:bodyPr wrap="none">
                <a:spAutoFit/>
              </a:bodyPr>
              <a:lstStyle/>
              <a:p>
                <a:r>
                  <a:rPr lang="en-US" altLang="zh-CN" sz="1600" dirty="0"/>
                  <a:t>135</a:t>
                </a:r>
                <a:r>
                  <a:rPr lang="en-US" altLang="zh-CN" sz="1600" baseline="30000" dirty="0"/>
                  <a:t>O</a:t>
                </a:r>
                <a:r>
                  <a:rPr lang="en-US" altLang="zh-CN" sz="1600" dirty="0"/>
                  <a:t>E</a:t>
                </a:r>
              </a:p>
            </p:txBody>
          </p:sp>
          <p:sp>
            <p:nvSpPr>
              <p:cNvPr id="9226" name="Line 10"/>
              <p:cNvSpPr>
                <a:spLocks noChangeShapeType="1"/>
              </p:cNvSpPr>
              <p:nvPr/>
            </p:nvSpPr>
            <p:spPr bwMode="auto">
              <a:xfrm>
                <a:off x="4604" y="754"/>
                <a:ext cx="0" cy="1678"/>
              </a:xfrm>
              <a:prstGeom prst="line">
                <a:avLst/>
              </a:prstGeom>
              <a:noFill/>
              <a:ln w="57150">
                <a:solidFill>
                  <a:schemeClr val="accent2"/>
                </a:solidFill>
                <a:prstDash val="sysDot"/>
                <a:round/>
                <a:headEnd/>
                <a:tailEnd/>
              </a:ln>
            </p:spPr>
            <p:txBody>
              <a:bodyPr/>
              <a:lstStyle/>
              <a:p>
                <a:endParaRPr lang="zh-CN" altLang="en-US"/>
              </a:p>
            </p:txBody>
          </p:sp>
          <p:sp>
            <p:nvSpPr>
              <p:cNvPr id="9227" name="Text Box 11"/>
              <p:cNvSpPr txBox="1">
                <a:spLocks noChangeArrowheads="1"/>
              </p:cNvSpPr>
              <p:nvPr/>
            </p:nvSpPr>
            <p:spPr bwMode="auto">
              <a:xfrm>
                <a:off x="4377" y="2432"/>
                <a:ext cx="598" cy="284"/>
              </a:xfrm>
              <a:prstGeom prst="rect">
                <a:avLst/>
              </a:prstGeom>
              <a:noFill/>
              <a:ln w="9525" algn="ctr">
                <a:noFill/>
                <a:miter lim="800000"/>
                <a:headEnd/>
                <a:tailEnd/>
              </a:ln>
            </p:spPr>
            <p:txBody>
              <a:bodyPr wrap="none">
                <a:spAutoFit/>
              </a:bodyPr>
              <a:lstStyle/>
              <a:p>
                <a:r>
                  <a:rPr lang="en-US" altLang="zh-CN" sz="1600" dirty="0"/>
                  <a:t>90</a:t>
                </a:r>
                <a:r>
                  <a:rPr lang="en-US" altLang="zh-CN" sz="1600" baseline="30000" dirty="0"/>
                  <a:t>O</a:t>
                </a:r>
                <a:r>
                  <a:rPr lang="en-US" altLang="zh-CN" sz="1600" dirty="0"/>
                  <a:t>W</a:t>
                </a:r>
              </a:p>
            </p:txBody>
          </p:sp>
          <p:sp>
            <p:nvSpPr>
              <p:cNvPr id="9228" name="Line 12"/>
              <p:cNvSpPr>
                <a:spLocks noChangeShapeType="1"/>
              </p:cNvSpPr>
              <p:nvPr/>
            </p:nvSpPr>
            <p:spPr bwMode="auto">
              <a:xfrm>
                <a:off x="4059" y="754"/>
                <a:ext cx="0" cy="1678"/>
              </a:xfrm>
              <a:prstGeom prst="line">
                <a:avLst/>
              </a:prstGeom>
              <a:noFill/>
              <a:ln w="57150">
                <a:solidFill>
                  <a:schemeClr val="accent2"/>
                </a:solidFill>
                <a:prstDash val="sysDot"/>
                <a:round/>
                <a:headEnd/>
                <a:tailEnd/>
              </a:ln>
            </p:spPr>
            <p:txBody>
              <a:bodyPr/>
              <a:lstStyle/>
              <a:p>
                <a:endParaRPr lang="zh-CN" altLang="en-US"/>
              </a:p>
            </p:txBody>
          </p:sp>
          <p:sp>
            <p:nvSpPr>
              <p:cNvPr id="9229" name="Text Box 13"/>
              <p:cNvSpPr txBox="1">
                <a:spLocks noChangeArrowheads="1"/>
              </p:cNvSpPr>
              <p:nvPr/>
            </p:nvSpPr>
            <p:spPr bwMode="auto">
              <a:xfrm>
                <a:off x="3738" y="2432"/>
                <a:ext cx="684" cy="284"/>
              </a:xfrm>
              <a:prstGeom prst="rect">
                <a:avLst/>
              </a:prstGeom>
              <a:noFill/>
              <a:ln w="9525" algn="ctr">
                <a:noFill/>
                <a:miter lim="800000"/>
                <a:headEnd/>
                <a:tailEnd/>
              </a:ln>
            </p:spPr>
            <p:txBody>
              <a:bodyPr wrap="none">
                <a:spAutoFit/>
              </a:bodyPr>
              <a:lstStyle/>
              <a:p>
                <a:r>
                  <a:rPr lang="en-US" altLang="zh-CN" sz="1600" dirty="0"/>
                  <a:t>110</a:t>
                </a:r>
                <a:r>
                  <a:rPr lang="en-US" altLang="zh-CN" sz="1600" baseline="30000" dirty="0"/>
                  <a:t>O</a:t>
                </a:r>
                <a:r>
                  <a:rPr lang="en-US" altLang="zh-CN" sz="1600" dirty="0"/>
                  <a:t>W</a:t>
                </a:r>
              </a:p>
            </p:txBody>
          </p:sp>
        </p:grpSp>
        <p:sp>
          <p:nvSpPr>
            <p:cNvPr id="9222" name="Rectangle 7"/>
            <p:cNvSpPr>
              <a:spLocks noChangeArrowheads="1"/>
            </p:cNvSpPr>
            <p:nvPr/>
          </p:nvSpPr>
          <p:spPr bwMode="auto">
            <a:xfrm>
              <a:off x="827088" y="2349500"/>
              <a:ext cx="7705725" cy="358775"/>
            </a:xfrm>
            <a:prstGeom prst="rect">
              <a:avLst/>
            </a:prstGeom>
            <a:solidFill>
              <a:srgbClr val="FFCC00">
                <a:alpha val="50195"/>
              </a:srgbClr>
            </a:solidFill>
            <a:ln w="9525" algn="ctr">
              <a:noFill/>
              <a:miter lim="800000"/>
              <a:headEnd/>
              <a:tailEnd/>
            </a:ln>
          </p:spPr>
          <p:txBody>
            <a:bodyPr wrap="none" anchor="ctr"/>
            <a:lstStyle/>
            <a:p>
              <a:endParaRPr lang="zh-CN" altLang="en-US"/>
            </a:p>
          </p:txBody>
        </p:sp>
      </p:grpSp>
    </p:spTree>
    <p:extLst>
      <p:ext uri="{BB962C8B-B14F-4D97-AF65-F5344CB8AC3E}">
        <p14:creationId xmlns:p14="http://schemas.microsoft.com/office/powerpoint/2010/main" val="14240899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85900" y="141685"/>
            <a:ext cx="6172200" cy="270272"/>
          </a:xfrm>
        </p:spPr>
        <p:txBody>
          <a:bodyPr/>
          <a:lstStyle/>
          <a:p>
            <a:r>
              <a:rPr lang="en-US" altLang="zh-CN"/>
              <a:t>North Equatorial Countercurrent (NECC)</a:t>
            </a:r>
            <a:endParaRPr lang="zh-CN" altLang="en-US"/>
          </a:p>
        </p:txBody>
      </p:sp>
      <p:sp>
        <p:nvSpPr>
          <p:cNvPr id="10243" name="Rectangle 3"/>
          <p:cNvSpPr>
            <a:spLocks noGrp="1" noChangeArrowheads="1"/>
          </p:cNvSpPr>
          <p:nvPr>
            <p:ph type="body" idx="1"/>
          </p:nvPr>
        </p:nvSpPr>
        <p:spPr>
          <a:xfrm>
            <a:off x="504000" y="792000"/>
            <a:ext cx="8136000" cy="3394472"/>
          </a:xfrm>
        </p:spPr>
        <p:txBody>
          <a:bodyPr/>
          <a:lstStyle/>
          <a:p>
            <a:pPr>
              <a:lnSpc>
                <a:spcPts val="2000"/>
              </a:lnSpc>
              <a:spcBef>
                <a:spcPts val="450"/>
              </a:spcBef>
            </a:pPr>
            <a:r>
              <a:rPr lang="en-US" altLang="zh-CN" sz="1500" dirty="0"/>
              <a:t>The NECC varies seasonally in strength and position. </a:t>
            </a:r>
          </a:p>
          <a:p>
            <a:pPr>
              <a:lnSpc>
                <a:spcPts val="2000"/>
              </a:lnSpc>
              <a:spcBef>
                <a:spcPts val="450"/>
              </a:spcBef>
            </a:pPr>
            <a:r>
              <a:rPr lang="en-US" altLang="zh-CN" sz="1500" dirty="0"/>
              <a:t>During </a:t>
            </a:r>
            <a:r>
              <a:rPr lang="en-US" altLang="zh-CN" sz="1500" dirty="0">
                <a:solidFill>
                  <a:srgbClr val="FF0000"/>
                </a:solidFill>
              </a:rPr>
              <a:t>February - April </a:t>
            </a:r>
            <a:r>
              <a:rPr lang="en-US" altLang="zh-CN" sz="1500" dirty="0"/>
              <a:t>when the Northwest Monsoon prevents the South Equatorial Current from feeding the NECC the Countercurrent is fed only from the north. It is then restricted to 4 - 6</a:t>
            </a:r>
            <a:r>
              <a:rPr lang="en-US" altLang="zh-CN" sz="1500" dirty="0">
                <a:sym typeface="Symbol" pitchFamily="18" charset="2"/>
              </a:rPr>
              <a:t></a:t>
            </a:r>
            <a:r>
              <a:rPr lang="en-US" altLang="zh-CN" sz="1500" dirty="0"/>
              <a:t>N with a volume transport of 15 Sv and maximum speeds below 0.2 m/s; east of 110</a:t>
            </a:r>
            <a:r>
              <a:rPr lang="en-US" altLang="zh-CN" sz="1500" dirty="0">
                <a:sym typeface="Symbol" pitchFamily="18" charset="2"/>
              </a:rPr>
              <a:t></a:t>
            </a:r>
            <a:r>
              <a:rPr lang="en-US" altLang="zh-CN" sz="1500" dirty="0"/>
              <a:t>W it disappears altogether.</a:t>
            </a:r>
          </a:p>
          <a:p>
            <a:pPr>
              <a:lnSpc>
                <a:spcPts val="2000"/>
              </a:lnSpc>
              <a:spcBef>
                <a:spcPts val="450"/>
              </a:spcBef>
            </a:pPr>
            <a:r>
              <a:rPr lang="en-US" altLang="zh-CN" sz="1500" dirty="0"/>
              <a:t>During </a:t>
            </a:r>
            <a:r>
              <a:rPr lang="en-US" altLang="zh-CN" sz="1500" dirty="0">
                <a:solidFill>
                  <a:srgbClr val="FF0000"/>
                </a:solidFill>
              </a:rPr>
              <a:t>May - January </a:t>
            </a:r>
            <a:r>
              <a:rPr lang="en-US" altLang="zh-CN" sz="1500" dirty="0"/>
              <a:t>the NECC flows between 5</a:t>
            </a:r>
            <a:r>
              <a:rPr lang="zh-CN" altLang="en-US" sz="1500" dirty="0">
                <a:sym typeface="Symbol"/>
              </a:rPr>
              <a:t></a:t>
            </a:r>
            <a:r>
              <a:rPr lang="en-US" altLang="zh-CN" sz="1500" dirty="0"/>
              <a:t>N and 10</a:t>
            </a:r>
            <a:r>
              <a:rPr lang="en-US" altLang="zh-CN" sz="1500" dirty="0">
                <a:sym typeface="Symbol"/>
              </a:rPr>
              <a:t></a:t>
            </a:r>
            <a:r>
              <a:rPr lang="en-US" altLang="zh-CN" sz="1500" dirty="0"/>
              <a:t>N with surface speeds of 0.4 - 0.6 m/s. It is then fed from both hemispheres. The water that enters the NECC west of 140</a:t>
            </a:r>
            <a:r>
              <a:rPr lang="en-US" altLang="zh-CN" sz="1500" dirty="0">
                <a:sym typeface="Symbol" pitchFamily="18" charset="2"/>
              </a:rPr>
              <a:t></a:t>
            </a:r>
            <a:r>
              <a:rPr lang="en-US" altLang="zh-CN" sz="1500" dirty="0"/>
              <a:t>E from the south is again lost to the south before reaching the dateline. Significant loss of water from the current is indicated by the strong eastward decrease of its transport. Historical data indicate that in the eastern Pacific Ocean most of this loss occurs to the south.</a:t>
            </a:r>
            <a:endParaRPr lang="zh-CN" altLang="en-US" sz="1500" dirty="0"/>
          </a:p>
        </p:txBody>
      </p:sp>
    </p:spTree>
    <p:extLst>
      <p:ext uri="{BB962C8B-B14F-4D97-AF65-F5344CB8AC3E}">
        <p14:creationId xmlns:p14="http://schemas.microsoft.com/office/powerpoint/2010/main" val="337061699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4"/>
          <p:cNvGrpSpPr>
            <a:grpSpLocks/>
          </p:cNvGrpSpPr>
          <p:nvPr/>
        </p:nvGrpSpPr>
        <p:grpSpPr bwMode="auto">
          <a:xfrm>
            <a:off x="1902619" y="792000"/>
            <a:ext cx="5455444" cy="2336007"/>
            <a:chOff x="748" y="845"/>
            <a:chExt cx="4582" cy="1962"/>
          </a:xfrm>
        </p:grpSpPr>
        <p:pic>
          <p:nvPicPr>
            <p:cNvPr id="12294" name="Picture 5"/>
            <p:cNvPicPr>
              <a:picLocks noChangeAspect="1" noChangeArrowheads="1"/>
            </p:cNvPicPr>
            <p:nvPr/>
          </p:nvPicPr>
          <p:blipFill>
            <a:blip r:embed="rId2" cstate="print"/>
            <a:srcRect t="16461" b="27507"/>
            <a:stretch>
              <a:fillRect/>
            </a:stretch>
          </p:blipFill>
          <p:spPr bwMode="auto">
            <a:xfrm>
              <a:off x="748" y="936"/>
              <a:ext cx="4582" cy="1542"/>
            </a:xfrm>
            <a:prstGeom prst="rect">
              <a:avLst/>
            </a:prstGeom>
            <a:noFill/>
            <a:ln w="9525" algn="ctr">
              <a:noFill/>
              <a:miter lim="800000"/>
              <a:headEnd/>
              <a:tailEnd/>
            </a:ln>
          </p:spPr>
        </p:pic>
        <p:sp>
          <p:nvSpPr>
            <p:cNvPr id="12295" name="Line 6"/>
            <p:cNvSpPr>
              <a:spLocks noChangeShapeType="1"/>
            </p:cNvSpPr>
            <p:nvPr/>
          </p:nvSpPr>
          <p:spPr bwMode="auto">
            <a:xfrm>
              <a:off x="1519" y="845"/>
              <a:ext cx="0" cy="1678"/>
            </a:xfrm>
            <a:prstGeom prst="line">
              <a:avLst/>
            </a:prstGeom>
            <a:noFill/>
            <a:ln w="57150">
              <a:solidFill>
                <a:schemeClr val="accent2"/>
              </a:solidFill>
              <a:prstDash val="sysDot"/>
              <a:round/>
              <a:headEnd/>
              <a:tailEnd/>
            </a:ln>
          </p:spPr>
          <p:txBody>
            <a:bodyPr/>
            <a:lstStyle/>
            <a:p>
              <a:endParaRPr lang="zh-CN" altLang="en-US"/>
            </a:p>
          </p:txBody>
        </p:sp>
        <p:sp>
          <p:nvSpPr>
            <p:cNvPr id="12296" name="Text Box 7"/>
            <p:cNvSpPr txBox="1">
              <a:spLocks noChangeArrowheads="1"/>
            </p:cNvSpPr>
            <p:nvPr/>
          </p:nvSpPr>
          <p:spPr bwMode="auto">
            <a:xfrm>
              <a:off x="1247" y="2523"/>
              <a:ext cx="645" cy="284"/>
            </a:xfrm>
            <a:prstGeom prst="rect">
              <a:avLst/>
            </a:prstGeom>
            <a:noFill/>
            <a:ln w="9525" algn="ctr">
              <a:noFill/>
              <a:miter lim="800000"/>
              <a:headEnd/>
              <a:tailEnd/>
            </a:ln>
          </p:spPr>
          <p:txBody>
            <a:bodyPr wrap="none">
              <a:spAutoFit/>
            </a:bodyPr>
            <a:lstStyle/>
            <a:p>
              <a:r>
                <a:rPr lang="en-US" altLang="zh-CN" sz="1600" dirty="0"/>
                <a:t>135</a:t>
              </a:r>
              <a:r>
                <a:rPr lang="en-US" altLang="zh-CN" sz="1600" baseline="30000" dirty="0"/>
                <a:t>O</a:t>
              </a:r>
              <a:r>
                <a:rPr lang="en-US" altLang="zh-CN" sz="1600" dirty="0"/>
                <a:t>E</a:t>
              </a:r>
            </a:p>
          </p:txBody>
        </p:sp>
        <p:sp>
          <p:nvSpPr>
            <p:cNvPr id="12297" name="Line 8"/>
            <p:cNvSpPr>
              <a:spLocks noChangeShapeType="1"/>
            </p:cNvSpPr>
            <p:nvPr/>
          </p:nvSpPr>
          <p:spPr bwMode="auto">
            <a:xfrm>
              <a:off x="4649" y="845"/>
              <a:ext cx="0" cy="1678"/>
            </a:xfrm>
            <a:prstGeom prst="line">
              <a:avLst/>
            </a:prstGeom>
            <a:noFill/>
            <a:ln w="57150">
              <a:solidFill>
                <a:schemeClr val="accent2"/>
              </a:solidFill>
              <a:prstDash val="sysDot"/>
              <a:round/>
              <a:headEnd/>
              <a:tailEnd/>
            </a:ln>
          </p:spPr>
          <p:txBody>
            <a:bodyPr/>
            <a:lstStyle/>
            <a:p>
              <a:endParaRPr lang="zh-CN" altLang="en-US"/>
            </a:p>
          </p:txBody>
        </p:sp>
        <p:sp>
          <p:nvSpPr>
            <p:cNvPr id="12298" name="Text Box 9"/>
            <p:cNvSpPr txBox="1">
              <a:spLocks noChangeArrowheads="1"/>
            </p:cNvSpPr>
            <p:nvPr/>
          </p:nvSpPr>
          <p:spPr bwMode="auto">
            <a:xfrm>
              <a:off x="4422" y="2523"/>
              <a:ext cx="598" cy="284"/>
            </a:xfrm>
            <a:prstGeom prst="rect">
              <a:avLst/>
            </a:prstGeom>
            <a:noFill/>
            <a:ln w="9525" algn="ctr">
              <a:noFill/>
              <a:miter lim="800000"/>
              <a:headEnd/>
              <a:tailEnd/>
            </a:ln>
          </p:spPr>
          <p:txBody>
            <a:bodyPr wrap="none">
              <a:spAutoFit/>
            </a:bodyPr>
            <a:lstStyle/>
            <a:p>
              <a:r>
                <a:rPr lang="en-US" altLang="zh-CN" sz="1600" dirty="0"/>
                <a:t>90</a:t>
              </a:r>
              <a:r>
                <a:rPr lang="en-US" altLang="zh-CN" sz="1600" baseline="30000" dirty="0"/>
                <a:t>O</a:t>
              </a:r>
              <a:r>
                <a:rPr lang="en-US" altLang="zh-CN" sz="1600" dirty="0"/>
                <a:t>W</a:t>
              </a:r>
            </a:p>
          </p:txBody>
        </p:sp>
        <p:sp>
          <p:nvSpPr>
            <p:cNvPr id="12299" name="Line 10"/>
            <p:cNvSpPr>
              <a:spLocks noChangeShapeType="1"/>
            </p:cNvSpPr>
            <p:nvPr/>
          </p:nvSpPr>
          <p:spPr bwMode="auto">
            <a:xfrm>
              <a:off x="4104" y="845"/>
              <a:ext cx="0" cy="1678"/>
            </a:xfrm>
            <a:prstGeom prst="line">
              <a:avLst/>
            </a:prstGeom>
            <a:noFill/>
            <a:ln w="57150">
              <a:solidFill>
                <a:schemeClr val="accent2"/>
              </a:solidFill>
              <a:prstDash val="sysDot"/>
              <a:round/>
              <a:headEnd/>
              <a:tailEnd/>
            </a:ln>
          </p:spPr>
          <p:txBody>
            <a:bodyPr/>
            <a:lstStyle/>
            <a:p>
              <a:endParaRPr lang="zh-CN" altLang="en-US"/>
            </a:p>
          </p:txBody>
        </p:sp>
        <p:sp>
          <p:nvSpPr>
            <p:cNvPr id="12300" name="Text Box 11"/>
            <p:cNvSpPr txBox="1">
              <a:spLocks noChangeArrowheads="1"/>
            </p:cNvSpPr>
            <p:nvPr/>
          </p:nvSpPr>
          <p:spPr bwMode="auto">
            <a:xfrm>
              <a:off x="3716" y="2523"/>
              <a:ext cx="684" cy="284"/>
            </a:xfrm>
            <a:prstGeom prst="rect">
              <a:avLst/>
            </a:prstGeom>
            <a:noFill/>
            <a:ln w="9525" algn="ctr">
              <a:noFill/>
              <a:miter lim="800000"/>
              <a:headEnd/>
              <a:tailEnd/>
            </a:ln>
          </p:spPr>
          <p:txBody>
            <a:bodyPr wrap="none">
              <a:spAutoFit/>
            </a:bodyPr>
            <a:lstStyle/>
            <a:p>
              <a:r>
                <a:rPr lang="en-US" altLang="zh-CN" sz="1600" dirty="0"/>
                <a:t>110</a:t>
              </a:r>
              <a:r>
                <a:rPr lang="en-US" altLang="zh-CN" sz="1600" baseline="30000" dirty="0"/>
                <a:t>O</a:t>
              </a:r>
              <a:r>
                <a:rPr lang="en-US" altLang="zh-CN" sz="1600" dirty="0"/>
                <a:t>W</a:t>
              </a:r>
            </a:p>
          </p:txBody>
        </p:sp>
        <p:sp>
          <p:nvSpPr>
            <p:cNvPr id="12301" name="Line 22"/>
            <p:cNvSpPr>
              <a:spLocks noChangeShapeType="1"/>
            </p:cNvSpPr>
            <p:nvPr/>
          </p:nvSpPr>
          <p:spPr bwMode="auto">
            <a:xfrm>
              <a:off x="2472" y="845"/>
              <a:ext cx="0" cy="1678"/>
            </a:xfrm>
            <a:prstGeom prst="line">
              <a:avLst/>
            </a:prstGeom>
            <a:noFill/>
            <a:ln w="57150">
              <a:solidFill>
                <a:schemeClr val="accent2"/>
              </a:solidFill>
              <a:prstDash val="sysDot"/>
              <a:round/>
              <a:headEnd/>
              <a:tailEnd/>
            </a:ln>
          </p:spPr>
          <p:txBody>
            <a:bodyPr/>
            <a:lstStyle/>
            <a:p>
              <a:endParaRPr lang="zh-CN" altLang="en-US"/>
            </a:p>
          </p:txBody>
        </p:sp>
        <p:sp>
          <p:nvSpPr>
            <p:cNvPr id="12302" name="Text Box 23"/>
            <p:cNvSpPr txBox="1">
              <a:spLocks noChangeArrowheads="1"/>
            </p:cNvSpPr>
            <p:nvPr/>
          </p:nvSpPr>
          <p:spPr bwMode="auto">
            <a:xfrm>
              <a:off x="2200" y="2523"/>
              <a:ext cx="645" cy="284"/>
            </a:xfrm>
            <a:prstGeom prst="rect">
              <a:avLst/>
            </a:prstGeom>
            <a:noFill/>
            <a:ln w="9525" algn="ctr">
              <a:noFill/>
              <a:miter lim="800000"/>
              <a:headEnd/>
              <a:tailEnd/>
            </a:ln>
          </p:spPr>
          <p:txBody>
            <a:bodyPr wrap="none">
              <a:spAutoFit/>
            </a:bodyPr>
            <a:lstStyle/>
            <a:p>
              <a:r>
                <a:rPr lang="en-US" altLang="zh-CN" sz="1600" dirty="0"/>
                <a:t>180</a:t>
              </a:r>
              <a:r>
                <a:rPr lang="en-US" altLang="zh-CN" sz="1600" baseline="30000" dirty="0"/>
                <a:t>O</a:t>
              </a:r>
              <a:r>
                <a:rPr lang="en-US" altLang="zh-CN" sz="1600" dirty="0"/>
                <a:t>E</a:t>
              </a:r>
            </a:p>
          </p:txBody>
        </p:sp>
      </p:grpSp>
      <p:sp>
        <p:nvSpPr>
          <p:cNvPr id="12291" name="Rectangle 2"/>
          <p:cNvSpPr>
            <a:spLocks noGrp="1" noChangeArrowheads="1"/>
          </p:cNvSpPr>
          <p:nvPr>
            <p:ph type="title"/>
          </p:nvPr>
        </p:nvSpPr>
        <p:spPr>
          <a:xfrm>
            <a:off x="1485900" y="141685"/>
            <a:ext cx="6172200" cy="270272"/>
          </a:xfrm>
        </p:spPr>
        <p:txBody>
          <a:bodyPr/>
          <a:lstStyle/>
          <a:p>
            <a:r>
              <a:rPr lang="en-US" altLang="zh-CN"/>
              <a:t>South Equatorial Countercurrent (SECC)</a:t>
            </a:r>
            <a:endParaRPr lang="zh-CN" altLang="en-US"/>
          </a:p>
        </p:txBody>
      </p:sp>
      <p:sp>
        <p:nvSpPr>
          <p:cNvPr id="12292" name="Rectangle 12"/>
          <p:cNvSpPr>
            <a:spLocks noGrp="1" noChangeArrowheads="1"/>
          </p:cNvSpPr>
          <p:nvPr>
            <p:ph type="body" idx="1"/>
          </p:nvPr>
        </p:nvSpPr>
        <p:spPr>
          <a:xfrm>
            <a:off x="755576" y="3096000"/>
            <a:ext cx="7776864" cy="1660922"/>
          </a:xfrm>
        </p:spPr>
        <p:txBody>
          <a:bodyPr/>
          <a:lstStyle/>
          <a:p>
            <a:pPr>
              <a:lnSpc>
                <a:spcPts val="2000"/>
              </a:lnSpc>
              <a:spcBef>
                <a:spcPts val="450"/>
              </a:spcBef>
            </a:pPr>
            <a:r>
              <a:rPr lang="en-US" altLang="zh-CN" sz="1600" dirty="0"/>
              <a:t>Weak eastward surface current, not seen in current maps based on ship drifts but persistently found in results of geostrophic calculations. </a:t>
            </a:r>
          </a:p>
          <a:p>
            <a:pPr>
              <a:lnSpc>
                <a:spcPts val="2000"/>
              </a:lnSpc>
              <a:spcBef>
                <a:spcPts val="450"/>
              </a:spcBef>
            </a:pPr>
            <a:r>
              <a:rPr lang="en-US" altLang="zh-CN" sz="1600" dirty="0"/>
              <a:t>Lack of ship traffic, high variability in space and time.</a:t>
            </a:r>
          </a:p>
          <a:p>
            <a:pPr>
              <a:lnSpc>
                <a:spcPts val="2000"/>
              </a:lnSpc>
              <a:spcBef>
                <a:spcPts val="450"/>
              </a:spcBef>
            </a:pPr>
            <a:r>
              <a:rPr lang="en-US" altLang="zh-CN" sz="1600" dirty="0"/>
              <a:t>Typical surface speeds &lt; 0.3 m/s at 170</a:t>
            </a:r>
            <a:r>
              <a:rPr lang="en-US" altLang="zh-CN" sz="1600" dirty="0">
                <a:sym typeface="Symbol" pitchFamily="18" charset="2"/>
              </a:rPr>
              <a:t></a:t>
            </a:r>
            <a:r>
              <a:rPr lang="en-US" altLang="zh-CN" sz="1600" dirty="0"/>
              <a:t>E, transport ~ 10 Sv. </a:t>
            </a:r>
            <a:endParaRPr lang="zh-CN" altLang="en-US" sz="1600" dirty="0"/>
          </a:p>
        </p:txBody>
      </p:sp>
      <p:sp>
        <p:nvSpPr>
          <p:cNvPr id="1185805" name="Rectangle 13"/>
          <p:cNvSpPr>
            <a:spLocks noChangeArrowheads="1"/>
          </p:cNvSpPr>
          <p:nvPr/>
        </p:nvSpPr>
        <p:spPr bwMode="auto">
          <a:xfrm>
            <a:off x="1632347" y="2266951"/>
            <a:ext cx="5832872" cy="270272"/>
          </a:xfrm>
          <a:prstGeom prst="rect">
            <a:avLst/>
          </a:prstGeom>
          <a:solidFill>
            <a:srgbClr val="FF6600">
              <a:alpha val="30196"/>
            </a:srgbClr>
          </a:solidFill>
          <a:ln w="9525" algn="ctr">
            <a:noFill/>
            <a:miter lim="800000"/>
            <a:headEnd/>
            <a:tailEnd/>
          </a:ln>
        </p:spPr>
        <p:txBody>
          <a:bodyPr wrap="none" anchor="ctr"/>
          <a:lstStyle/>
          <a:p>
            <a:endParaRPr lang="zh-CN" altLang="en-US"/>
          </a:p>
        </p:txBody>
      </p:sp>
    </p:spTree>
    <p:extLst>
      <p:ext uri="{BB962C8B-B14F-4D97-AF65-F5344CB8AC3E}">
        <p14:creationId xmlns:p14="http://schemas.microsoft.com/office/powerpoint/2010/main" val="178503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5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580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KU_AOS">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2825</TotalTime>
  <Words>3662</Words>
  <Application>Microsoft Office PowerPoint</Application>
  <PresentationFormat>全屏显示(16:9)</PresentationFormat>
  <Paragraphs>173</Paragraphs>
  <Slides>34</Slides>
  <Notes>10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34</vt:i4>
      </vt:variant>
    </vt:vector>
  </HeadingPairs>
  <TitlesOfParts>
    <vt:vector size="46" baseType="lpstr">
      <vt:lpstr>微软雅黑</vt:lpstr>
      <vt:lpstr>Arial</vt:lpstr>
      <vt:lpstr>Calibri</vt:lpstr>
      <vt:lpstr>Cambria</vt:lpstr>
      <vt:lpstr>Copperplate Gothic Light</vt:lpstr>
      <vt:lpstr>Lucida Calligraphy</vt:lpstr>
      <vt:lpstr>Maiandra GD</vt:lpstr>
      <vt:lpstr>Tahoma</vt:lpstr>
      <vt:lpstr>Times New Roman</vt:lpstr>
      <vt:lpstr>Wingdings</vt:lpstr>
      <vt:lpstr>Wingdings 2</vt:lpstr>
      <vt:lpstr>PKU_AOS</vt:lpstr>
      <vt:lpstr> Lecture 13: Pacific Ocean: Equatorial Circulation and Eastern Boundary Current    Descriptive Physical Oceanography</vt:lpstr>
      <vt:lpstr>PowerPoint 演示文稿</vt:lpstr>
      <vt:lpstr>Tropical Pacific Surface Current (Tomczak and Godfrey )</vt:lpstr>
      <vt:lpstr>North Equatorial Current (NEC) and South Equatorial Current (SEC)</vt:lpstr>
      <vt:lpstr>North Equatorial Current (NEC)</vt:lpstr>
      <vt:lpstr>South Equatorial Current (SEC)</vt:lpstr>
      <vt:lpstr>North Equatorial Countercurrent (NECC)</vt:lpstr>
      <vt:lpstr>North Equatorial Countercurrent (NECC)</vt:lpstr>
      <vt:lpstr>South Equatorial Countercurrent (SECC)</vt:lpstr>
      <vt:lpstr>South Equatorial Countercurrent (SECC)</vt:lpstr>
      <vt:lpstr>Equatorial Surface Current</vt:lpstr>
      <vt:lpstr>PowerPoint 演示文稿</vt:lpstr>
      <vt:lpstr>Equatorial Surface Current manifested by SST</vt:lpstr>
      <vt:lpstr>Instability</vt:lpstr>
      <vt:lpstr>Instability</vt:lpstr>
      <vt:lpstr>Tropical Instability Waves</vt:lpstr>
      <vt:lpstr>Equatorial Current System</vt:lpstr>
      <vt:lpstr>Equatorial Current System</vt:lpstr>
      <vt:lpstr>Equatorial Current System</vt:lpstr>
      <vt:lpstr>Equatorial Undercurrent (EUC, 赤道潜流)</vt:lpstr>
      <vt:lpstr>Equatorial Undercurrent</vt:lpstr>
      <vt:lpstr>Equatorial Undercurrent</vt:lpstr>
      <vt:lpstr>Source Water of EUC</vt:lpstr>
      <vt:lpstr>Source Water of EUC</vt:lpstr>
      <vt:lpstr>Equatorial Intermediate Current (EIC)</vt:lpstr>
      <vt:lpstr>Equatorial Intermediate Current (EIC)</vt:lpstr>
      <vt:lpstr>Current Vertical Structure</vt:lpstr>
      <vt:lpstr>Equatorial Upwelling</vt:lpstr>
      <vt:lpstr>Eastern Boundary Coastal Upwelling</vt:lpstr>
      <vt:lpstr>Peru/Chile Upwelling System.</vt:lpstr>
      <vt:lpstr>Peru/Chile Current</vt:lpstr>
      <vt:lpstr>Questions (Due 2-week)</vt:lpstr>
      <vt:lpstr>Calculations</vt:lpstr>
      <vt:lpstr>PowerPoint 演示文稿</vt:lpstr>
    </vt:vector>
  </TitlesOfParts>
  <Company>PKU-LaCOAS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Overview   Descriptive Physical Oceanography</dc:title>
  <dc:creator>Yang</dc:creator>
  <cp:lastModifiedBy>admin</cp:lastModifiedBy>
  <cp:revision>168</cp:revision>
  <dcterms:created xsi:type="dcterms:W3CDTF">2011-02-17T14:19:49Z</dcterms:created>
  <dcterms:modified xsi:type="dcterms:W3CDTF">2023-11-22T05:22:00Z</dcterms:modified>
</cp:coreProperties>
</file>