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1"/>
  </p:sldMasterIdLst>
  <p:notesMasterIdLst>
    <p:notesMasterId r:id="rId43"/>
  </p:notesMasterIdLst>
  <p:handoutMasterIdLst>
    <p:handoutMasterId r:id="rId44"/>
  </p:handoutMasterIdLst>
  <p:sldIdLst>
    <p:sldId id="497" r:id="rId2"/>
    <p:sldId id="565" r:id="rId3"/>
    <p:sldId id="566" r:id="rId4"/>
    <p:sldId id="567" r:id="rId5"/>
    <p:sldId id="568" r:id="rId6"/>
    <p:sldId id="569" r:id="rId7"/>
    <p:sldId id="570" r:id="rId8"/>
    <p:sldId id="571" r:id="rId9"/>
    <p:sldId id="572" r:id="rId10"/>
    <p:sldId id="573" r:id="rId11"/>
    <p:sldId id="574" r:id="rId12"/>
    <p:sldId id="575" r:id="rId13"/>
    <p:sldId id="576" r:id="rId14"/>
    <p:sldId id="577" r:id="rId15"/>
    <p:sldId id="578" r:id="rId16"/>
    <p:sldId id="579" r:id="rId17"/>
    <p:sldId id="581" r:id="rId18"/>
    <p:sldId id="583" r:id="rId19"/>
    <p:sldId id="600" r:id="rId20"/>
    <p:sldId id="599" r:id="rId21"/>
    <p:sldId id="584" r:id="rId22"/>
    <p:sldId id="585" r:id="rId23"/>
    <p:sldId id="586" r:id="rId24"/>
    <p:sldId id="587" r:id="rId25"/>
    <p:sldId id="588" r:id="rId26"/>
    <p:sldId id="589" r:id="rId27"/>
    <p:sldId id="591" r:id="rId28"/>
    <p:sldId id="592" r:id="rId29"/>
    <p:sldId id="593" r:id="rId30"/>
    <p:sldId id="594" r:id="rId31"/>
    <p:sldId id="595" r:id="rId32"/>
    <p:sldId id="596" r:id="rId33"/>
    <p:sldId id="597" r:id="rId34"/>
    <p:sldId id="598" r:id="rId35"/>
    <p:sldId id="601" r:id="rId36"/>
    <p:sldId id="602" r:id="rId37"/>
    <p:sldId id="603" r:id="rId38"/>
    <p:sldId id="604" r:id="rId39"/>
    <p:sldId id="605" r:id="rId40"/>
    <p:sldId id="608" r:id="rId41"/>
    <p:sldId id="563" r:id="rId42"/>
  </p:sldIdLst>
  <p:sldSz cx="9144000" cy="5143500" type="screen16x9"/>
  <p:notesSz cx="6858000" cy="9144000"/>
  <p:defaultTextStyle>
    <a:defPPr>
      <a:defRPr lang="zh-CN"/>
    </a:defPPr>
    <a:lvl1pPr algn="l" rtl="0" fontAlgn="base">
      <a:spcBef>
        <a:spcPct val="0"/>
      </a:spcBef>
      <a:spcAft>
        <a:spcPct val="0"/>
      </a:spcAft>
      <a:defRPr b="1" kern="1200">
        <a:solidFill>
          <a:schemeClr val="tx1"/>
        </a:solidFill>
        <a:latin typeface="Arial" pitchFamily="34" charset="0"/>
        <a:ea typeface="宋体" pitchFamily="2" charset="-122"/>
        <a:cs typeface="+mn-cs"/>
      </a:defRPr>
    </a:lvl1pPr>
    <a:lvl2pPr marL="342900" algn="l" rtl="0" fontAlgn="base">
      <a:spcBef>
        <a:spcPct val="0"/>
      </a:spcBef>
      <a:spcAft>
        <a:spcPct val="0"/>
      </a:spcAft>
      <a:defRPr b="1" kern="1200">
        <a:solidFill>
          <a:schemeClr val="tx1"/>
        </a:solidFill>
        <a:latin typeface="Arial" pitchFamily="34" charset="0"/>
        <a:ea typeface="宋体" pitchFamily="2" charset="-122"/>
        <a:cs typeface="+mn-cs"/>
      </a:defRPr>
    </a:lvl2pPr>
    <a:lvl3pPr marL="685800" algn="l" rtl="0" fontAlgn="base">
      <a:spcBef>
        <a:spcPct val="0"/>
      </a:spcBef>
      <a:spcAft>
        <a:spcPct val="0"/>
      </a:spcAft>
      <a:defRPr b="1" kern="1200">
        <a:solidFill>
          <a:schemeClr val="tx1"/>
        </a:solidFill>
        <a:latin typeface="Arial" pitchFamily="34" charset="0"/>
        <a:ea typeface="宋体" pitchFamily="2" charset="-122"/>
        <a:cs typeface="+mn-cs"/>
      </a:defRPr>
    </a:lvl3pPr>
    <a:lvl4pPr marL="1028700" algn="l" rtl="0" fontAlgn="base">
      <a:spcBef>
        <a:spcPct val="0"/>
      </a:spcBef>
      <a:spcAft>
        <a:spcPct val="0"/>
      </a:spcAft>
      <a:defRPr b="1" kern="1200">
        <a:solidFill>
          <a:schemeClr val="tx1"/>
        </a:solidFill>
        <a:latin typeface="Arial" pitchFamily="34" charset="0"/>
        <a:ea typeface="宋体" pitchFamily="2" charset="-122"/>
        <a:cs typeface="+mn-cs"/>
      </a:defRPr>
    </a:lvl4pPr>
    <a:lvl5pPr marL="1371600" algn="l" rtl="0" fontAlgn="base">
      <a:spcBef>
        <a:spcPct val="0"/>
      </a:spcBef>
      <a:spcAft>
        <a:spcPct val="0"/>
      </a:spcAft>
      <a:defRPr b="1" kern="1200">
        <a:solidFill>
          <a:schemeClr val="tx1"/>
        </a:solidFill>
        <a:latin typeface="Arial" pitchFamily="34" charset="0"/>
        <a:ea typeface="宋体" pitchFamily="2" charset="-122"/>
        <a:cs typeface="+mn-cs"/>
      </a:defRPr>
    </a:lvl5pPr>
    <a:lvl6pPr marL="1714500" algn="l" defTabSz="685800" rtl="0" eaLnBrk="1" latinLnBrk="0" hangingPunct="1">
      <a:defRPr b="1" kern="1200">
        <a:solidFill>
          <a:schemeClr val="tx1"/>
        </a:solidFill>
        <a:latin typeface="Arial" pitchFamily="34" charset="0"/>
        <a:ea typeface="宋体" pitchFamily="2" charset="-122"/>
        <a:cs typeface="+mn-cs"/>
      </a:defRPr>
    </a:lvl6pPr>
    <a:lvl7pPr marL="2057400" algn="l" defTabSz="685800" rtl="0" eaLnBrk="1" latinLnBrk="0" hangingPunct="1">
      <a:defRPr b="1" kern="1200">
        <a:solidFill>
          <a:schemeClr val="tx1"/>
        </a:solidFill>
        <a:latin typeface="Arial" pitchFamily="34" charset="0"/>
        <a:ea typeface="宋体" pitchFamily="2" charset="-122"/>
        <a:cs typeface="+mn-cs"/>
      </a:defRPr>
    </a:lvl7pPr>
    <a:lvl8pPr marL="2400300" algn="l" defTabSz="685800" rtl="0" eaLnBrk="1" latinLnBrk="0" hangingPunct="1">
      <a:defRPr b="1" kern="1200">
        <a:solidFill>
          <a:schemeClr val="tx1"/>
        </a:solidFill>
        <a:latin typeface="Arial" pitchFamily="34" charset="0"/>
        <a:ea typeface="宋体" pitchFamily="2" charset="-122"/>
        <a:cs typeface="+mn-cs"/>
      </a:defRPr>
    </a:lvl8pPr>
    <a:lvl9pPr marL="2743200" algn="l" defTabSz="685800" rtl="0" eaLnBrk="1" latinLnBrk="0" hangingPunct="1">
      <a:defRPr b="1"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60000"/>
    <a:srgbClr val="0000FF"/>
    <a:srgbClr val="663300"/>
    <a:srgbClr val="5F5F5F"/>
    <a:srgbClr val="FB7F75"/>
    <a:srgbClr val="FF0000"/>
    <a:srgbClr val="CC33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933" autoAdjust="0"/>
  </p:normalViewPr>
  <p:slideViewPr>
    <p:cSldViewPr>
      <p:cViewPr varScale="1">
        <p:scale>
          <a:sx n="105" d="100"/>
          <a:sy n="105" d="100"/>
        </p:scale>
        <p:origin x="63" y="837"/>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61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73AE4608-E3F8-4298-A22D-6352295EE8B7}" type="slidenum">
              <a:rPr lang="en-US" altLang="zh-CN"/>
              <a:pPr>
                <a:defRPr/>
              </a:pPr>
              <a:t>‹#›</a:t>
            </a:fld>
            <a:endParaRPr lang="en-US" altLang="zh-CN"/>
          </a:p>
        </p:txBody>
      </p:sp>
    </p:spTree>
    <p:extLst>
      <p:ext uri="{BB962C8B-B14F-4D97-AF65-F5344CB8AC3E}">
        <p14:creationId xmlns:p14="http://schemas.microsoft.com/office/powerpoint/2010/main" val="512927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b="0">
                <a:latin typeface="Times New Roman" pitchFamily="18" charset="0"/>
              </a:defRPr>
            </a:lvl1pPr>
          </a:lstStyle>
          <a:p>
            <a:pPr>
              <a:defRPr/>
            </a:pPr>
            <a:endParaRPr lang="en-US" altLang="zh-CN"/>
          </a:p>
        </p:txBody>
      </p:sp>
      <p:sp>
        <p:nvSpPr>
          <p:cNvPr id="593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b="0">
                <a:latin typeface="Times New Roman" pitchFamily="18" charset="0"/>
              </a:defRPr>
            </a:lvl1pPr>
          </a:lstStyle>
          <a:p>
            <a:pPr>
              <a:defRPr/>
            </a:pPr>
            <a:endParaRPr lang="en-US" altLang="zh-CN"/>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b="0">
                <a:latin typeface="Times New Roman" pitchFamily="18" charset="0"/>
              </a:defRPr>
            </a:lvl1pPr>
          </a:lstStyle>
          <a:p>
            <a:pPr>
              <a:defRPr/>
            </a:pPr>
            <a:fld id="{D3249D15-DF68-45E7-B41B-A7BEE83676C4}" type="slidenum">
              <a:rPr lang="en-US" altLang="zh-CN"/>
              <a:pPr>
                <a:defRPr/>
              </a:pPr>
              <a:t>‹#›</a:t>
            </a:fld>
            <a:endParaRPr lang="en-US" altLang="zh-CN"/>
          </a:p>
        </p:txBody>
      </p:sp>
    </p:spTree>
    <p:extLst>
      <p:ext uri="{BB962C8B-B14F-4D97-AF65-F5344CB8AC3E}">
        <p14:creationId xmlns:p14="http://schemas.microsoft.com/office/powerpoint/2010/main" val="238571345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1pPr>
    <a:lvl2pPr marL="3429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2pPr>
    <a:lvl3pPr marL="6858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3pPr>
    <a:lvl4pPr marL="10287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4pPr>
    <a:lvl5pPr marL="1371600" algn="l" rtl="0" eaLnBrk="0" fontAlgn="base" hangingPunct="0">
      <a:spcBef>
        <a:spcPct val="30000"/>
      </a:spcBef>
      <a:spcAft>
        <a:spcPct val="0"/>
      </a:spcAft>
      <a:defRPr sz="900" kern="1200">
        <a:solidFill>
          <a:schemeClr val="tx1"/>
        </a:solidFill>
        <a:latin typeface="Times New Roman" pitchFamily="18" charset="0"/>
        <a:ea typeface="宋体" pitchFamily="2" charset="-122"/>
        <a:cs typeface="宋体" charset="0"/>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146A16-9FEF-401E-8C03-C2F247082372}" type="slidenum">
              <a:rPr lang="zh-CN" altLang="en-US" smtClean="0"/>
              <a:pPr/>
              <a:t>3</a:t>
            </a:fld>
            <a:endParaRPr lang="en-US" altLang="zh-CN"/>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r>
              <a:rPr lang="en-US" altLang="zh-CN" dirty="0"/>
              <a:t>The Indian Ocean is the only ocean where due to lack of data the truly magnificent textbook of Sverdrup </a:t>
            </a:r>
            <a:r>
              <a:rPr lang="en-US" altLang="zh-CN" i="1" dirty="0"/>
              <a:t>et al</a:t>
            </a:r>
            <a:r>
              <a:rPr lang="en-US" altLang="zh-CN" dirty="0"/>
              <a:t>. (1942) missed a major water mass - the Australasian Mediterranean Water - completely. The situation did not change until only thirty years ago, when over 40 research vessels from 25 nations participated in the International Indian Ocean Expedition (IIOE) during 1962 - 1965. Its data were compiled and interpreted in an atlas (</a:t>
            </a:r>
            <a:r>
              <a:rPr lang="en-US" altLang="zh-CN" dirty="0" err="1"/>
              <a:t>Wyrtki</a:t>
            </a:r>
            <a:r>
              <a:rPr lang="en-US" altLang="zh-CN" dirty="0"/>
              <a:t>, 1971, reprinted 1988) which remains the major reference for Indian Ocean research. Nevertheless, important ideas did not exist or were not clearly expressed when the atlas was prepared, and the hydrography of the Indian Ocean still requires much study before a clear picture will emerge. Long-term current meter moorings were not deployed until two decades ago, notably during the INDEX campaign of 1976 - 1979; until then, the study of Indian Ocean dynamics was restricted to the analysis of ship drift data and did not reach below the surface layer.</a:t>
            </a:r>
          </a:p>
          <a:p>
            <a:endParaRPr lang="zh-CN" altLang="en-US" dirty="0"/>
          </a:p>
        </p:txBody>
      </p:sp>
    </p:spTree>
    <p:extLst>
      <p:ext uri="{BB962C8B-B14F-4D97-AF65-F5344CB8AC3E}">
        <p14:creationId xmlns:p14="http://schemas.microsoft.com/office/powerpoint/2010/main" val="3736273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3C2D66F-44F1-4AF2-B6ED-62B48D419978}" type="slidenum">
              <a:rPr lang="zh-CN" altLang="en-US" smtClean="0"/>
              <a:pPr/>
              <a:t>12</a:t>
            </a:fld>
            <a:endParaRPr lang="en-US" altLang="zh-CN"/>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lnSpc>
                <a:spcPct val="80000"/>
              </a:lnSpc>
            </a:pPr>
            <a:r>
              <a:rPr lang="en-US" altLang="zh-CN" sz="800" dirty="0"/>
              <a:t>A remarkable feature of the equatorial current system is the dominance, within the annual</a:t>
            </a:r>
          </a:p>
          <a:p>
            <a:pPr>
              <a:lnSpc>
                <a:spcPct val="80000"/>
              </a:lnSpc>
            </a:pPr>
            <a:r>
              <a:rPr lang="en-US" altLang="zh-CN" sz="800" dirty="0"/>
              <a:t>monsoon cycle, of a semi-annual flow reversal in a narrow band along the equator.</a:t>
            </a:r>
          </a:p>
          <a:p>
            <a:pPr>
              <a:lnSpc>
                <a:spcPct val="80000"/>
              </a:lnSpc>
            </a:pPr>
            <a:r>
              <a:rPr lang="en-US" altLang="zh-CN" sz="800" dirty="0"/>
              <a:t>Figure 11.5 compares 21/2 years of wind data near the equator with average currents in two</a:t>
            </a:r>
          </a:p>
          <a:p>
            <a:pPr>
              <a:lnSpc>
                <a:spcPct val="80000"/>
              </a:lnSpc>
            </a:pPr>
            <a:r>
              <a:rPr lang="en-US" altLang="zh-CN" sz="800" dirty="0"/>
              <a:t>layers above the thermocline. Winds at the equator are generally light, the </a:t>
            </a:r>
            <a:r>
              <a:rPr lang="en-US" altLang="zh-CN" sz="800" dirty="0" err="1"/>
              <a:t>meridional</a:t>
            </a:r>
            <a:r>
              <a:rPr lang="en-US" altLang="zh-CN" sz="800" dirty="0"/>
              <a:t> wind</a:t>
            </a:r>
          </a:p>
          <a:p>
            <a:pPr>
              <a:lnSpc>
                <a:spcPct val="80000"/>
              </a:lnSpc>
            </a:pPr>
            <a:r>
              <a:rPr lang="en-US" altLang="zh-CN" sz="800" dirty="0"/>
              <a:t>component being dominated by the annual monsoon cycle. The zonal wind component, on</a:t>
            </a:r>
          </a:p>
          <a:p>
            <a:pPr>
              <a:lnSpc>
                <a:spcPct val="80000"/>
              </a:lnSpc>
            </a:pPr>
            <a:r>
              <a:rPr lang="en-US" altLang="zh-CN" sz="800" dirty="0"/>
              <a:t>the other hand, shows westerly winds during the transition periods and exerts a strong semiannual</a:t>
            </a:r>
          </a:p>
          <a:p>
            <a:pPr>
              <a:lnSpc>
                <a:spcPct val="80000"/>
              </a:lnSpc>
            </a:pPr>
            <a:r>
              <a:rPr lang="en-US" altLang="zh-CN" sz="800" dirty="0"/>
              <a:t>signal on the ocean. The associated change of current direction produces semi-annual</a:t>
            </a:r>
          </a:p>
          <a:p>
            <a:pPr>
              <a:lnSpc>
                <a:spcPct val="80000"/>
              </a:lnSpc>
            </a:pPr>
            <a:r>
              <a:rPr lang="en-US" altLang="zh-CN" sz="800" dirty="0"/>
              <a:t>variations in thermocline depth and sea level (Figure 11.6). The 20°C isotherm rises off</a:t>
            </a:r>
          </a:p>
          <a:p>
            <a:pPr>
              <a:lnSpc>
                <a:spcPct val="80000"/>
              </a:lnSpc>
            </a:pPr>
            <a:r>
              <a:rPr lang="en-US" altLang="zh-CN" sz="800" dirty="0"/>
              <a:t>Africa and falls off Sumatra during periods of eastward flow, indicating a net transport of</a:t>
            </a:r>
          </a:p>
          <a:p>
            <a:pPr>
              <a:lnSpc>
                <a:spcPct val="80000"/>
              </a:lnSpc>
            </a:pPr>
            <a:r>
              <a:rPr lang="en-US" altLang="zh-CN" sz="800" dirty="0"/>
              <a:t>20 </a:t>
            </a:r>
            <a:r>
              <a:rPr lang="en-US" altLang="zh-CN" sz="800" dirty="0" err="1"/>
              <a:t>Sv</a:t>
            </a:r>
            <a:r>
              <a:rPr lang="en-US" altLang="zh-CN" sz="800" dirty="0"/>
              <a:t> in the equatorial band. The same transport in the opposite direction occurs during</a:t>
            </a:r>
          </a:p>
          <a:p>
            <a:pPr>
              <a:lnSpc>
                <a:spcPct val="80000"/>
              </a:lnSpc>
            </a:pPr>
            <a:r>
              <a:rPr lang="en-US" altLang="zh-CN" sz="800" dirty="0"/>
              <a:t>periods of westward flow when the 20°C isotherm rises off Sumatra and falls off Africa.</a:t>
            </a:r>
          </a:p>
          <a:p>
            <a:pPr>
              <a:lnSpc>
                <a:spcPct val="80000"/>
              </a:lnSpc>
            </a:pPr>
            <a:r>
              <a:rPr lang="en-US" altLang="zh-CN" sz="800" dirty="0"/>
              <a:t>The associated zonal slope of the thermocline finds its mirror image (as expressed in our</a:t>
            </a:r>
          </a:p>
          <a:p>
            <a:pPr>
              <a:lnSpc>
                <a:spcPct val="80000"/>
              </a:lnSpc>
            </a:pPr>
            <a:r>
              <a:rPr lang="en-US" altLang="zh-CN" sz="800" dirty="0"/>
              <a:t>Rule 1a of chapter 3) in the slope of the sea surface, as indicated by the sea level at</a:t>
            </a:r>
          </a:p>
          <a:p>
            <a:pPr>
              <a:lnSpc>
                <a:spcPct val="80000"/>
              </a:lnSpc>
            </a:pPr>
            <a:r>
              <a:rPr lang="en-US" altLang="zh-CN" sz="800" dirty="0"/>
              <a:t>Sumatra.</a:t>
            </a:r>
          </a:p>
          <a:p>
            <a:pPr>
              <a:lnSpc>
                <a:spcPct val="80000"/>
              </a:lnSpc>
            </a:pPr>
            <a:r>
              <a:rPr lang="en-US" altLang="zh-CN" sz="800" dirty="0"/>
              <a:t>Figure 11.5 suggests a direct relationship between the zonal current and the zonal wind.</a:t>
            </a:r>
          </a:p>
          <a:p>
            <a:pPr>
              <a:lnSpc>
                <a:spcPct val="80000"/>
              </a:lnSpc>
            </a:pPr>
            <a:r>
              <a:rPr lang="en-US" altLang="zh-CN" sz="800" dirty="0"/>
              <a:t>However, the current is not purely wind-driven. An array of current meter moorings was</a:t>
            </a:r>
          </a:p>
          <a:p>
            <a:pPr>
              <a:lnSpc>
                <a:spcPct val="80000"/>
              </a:lnSpc>
            </a:pPr>
            <a:r>
              <a:rPr lang="en-US" altLang="zh-CN" sz="800" dirty="0"/>
              <a:t>deployed along the equator between 48°E and 62°E during INDEX (1979 - 1980), with</a:t>
            </a:r>
          </a:p>
          <a:p>
            <a:pPr>
              <a:lnSpc>
                <a:spcPct val="80000"/>
              </a:lnSpc>
            </a:pPr>
            <a:r>
              <a:rPr lang="en-US" altLang="zh-CN" sz="800" dirty="0"/>
              <a:t>instruments at 250 m, 500 m, and 750 m depth. The semi-annual current reversal occurred</a:t>
            </a:r>
          </a:p>
          <a:p>
            <a:pPr>
              <a:lnSpc>
                <a:spcPct val="80000"/>
              </a:lnSpc>
            </a:pPr>
            <a:r>
              <a:rPr lang="en-US" altLang="zh-CN" sz="800" dirty="0"/>
              <a:t>at all depths, much deeper than could be explained by direct wind forcing (</a:t>
            </a:r>
            <a:r>
              <a:rPr lang="en-US" altLang="zh-CN" sz="800" dirty="0" err="1"/>
              <a:t>Luyten</a:t>
            </a:r>
            <a:r>
              <a:rPr lang="en-US" altLang="zh-CN" sz="800" dirty="0"/>
              <a:t> and</a:t>
            </a:r>
          </a:p>
          <a:p>
            <a:pPr>
              <a:lnSpc>
                <a:spcPct val="80000"/>
              </a:lnSpc>
            </a:pPr>
            <a:r>
              <a:rPr lang="en-US" altLang="zh-CN" sz="800" dirty="0" err="1"/>
              <a:t>Roemmich</a:t>
            </a:r>
            <a:r>
              <a:rPr lang="en-US" altLang="zh-CN" sz="800" dirty="0"/>
              <a:t>, 1982). It appears that the wind reversal in the west is only the triggering</a:t>
            </a:r>
          </a:p>
          <a:p>
            <a:pPr>
              <a:lnSpc>
                <a:spcPct val="80000"/>
              </a:lnSpc>
            </a:pPr>
            <a:r>
              <a:rPr lang="en-US" altLang="zh-CN" sz="800" dirty="0"/>
              <a:t>mechanism for a wave phenomenon peculiar to the equatorial region known as a Kelvin</a:t>
            </a:r>
          </a:p>
          <a:p>
            <a:pPr>
              <a:lnSpc>
                <a:spcPct val="80000"/>
              </a:lnSpc>
            </a:pPr>
            <a:r>
              <a:rPr lang="en-US" altLang="zh-CN" sz="800" dirty="0"/>
              <a:t>wave. The same process is responsible for </a:t>
            </a:r>
            <a:r>
              <a:rPr lang="en-US" altLang="zh-CN" sz="800" dirty="0" err="1"/>
              <a:t>interannual</a:t>
            </a:r>
            <a:r>
              <a:rPr lang="en-US" altLang="zh-CN" sz="800" dirty="0"/>
              <a:t> climate variations in the equatorial</a:t>
            </a:r>
          </a:p>
          <a:p>
            <a:pPr>
              <a:lnSpc>
                <a:spcPct val="80000"/>
              </a:lnSpc>
            </a:pPr>
            <a:r>
              <a:rPr lang="en-US" altLang="zh-CN" sz="800" dirty="0"/>
              <a:t>Pacific Ocean which will be discussed in detail in Chapter 19. We therefore leave the</a:t>
            </a:r>
          </a:p>
          <a:p>
            <a:pPr>
              <a:lnSpc>
                <a:spcPct val="80000"/>
              </a:lnSpc>
            </a:pPr>
            <a:r>
              <a:rPr lang="en-US" altLang="zh-CN" sz="800" dirty="0"/>
              <a:t>explanation of Kelvin waves to that chapter and note here only the essence of the process,</a:t>
            </a:r>
          </a:p>
          <a:p>
            <a:pPr>
              <a:lnSpc>
                <a:spcPct val="80000"/>
              </a:lnSpc>
            </a:pPr>
            <a:r>
              <a:rPr lang="en-US" altLang="zh-CN" sz="800" dirty="0"/>
              <a:t>which is as follows. The arrival of westerly winds in the west lifts the thermocline up near</a:t>
            </a:r>
          </a:p>
          <a:p>
            <a:pPr>
              <a:lnSpc>
                <a:spcPct val="80000"/>
              </a:lnSpc>
            </a:pPr>
            <a:r>
              <a:rPr lang="en-US" altLang="zh-CN" sz="800" dirty="0"/>
              <a:t>the African coast. The resulting bulge in the thermocline travels eastward, accompanied by</a:t>
            </a:r>
          </a:p>
          <a:p>
            <a:pPr>
              <a:lnSpc>
                <a:spcPct val="80000"/>
              </a:lnSpc>
            </a:pPr>
            <a:r>
              <a:rPr lang="en-US" altLang="zh-CN" sz="800" dirty="0"/>
              <a:t>strong eastward flow, until it reaches Sumatra. Thus, eastward flow does not occur</a:t>
            </a:r>
          </a:p>
          <a:p>
            <a:pPr>
              <a:lnSpc>
                <a:spcPct val="80000"/>
              </a:lnSpc>
            </a:pPr>
            <a:r>
              <a:rPr lang="en-US" altLang="zh-CN" sz="800" dirty="0"/>
              <a:t>simultaneously but propagates along the equator. This explains why we find both eastward</a:t>
            </a:r>
          </a:p>
          <a:p>
            <a:pPr>
              <a:lnSpc>
                <a:spcPct val="80000"/>
              </a:lnSpc>
            </a:pPr>
            <a:r>
              <a:rPr lang="en-US" altLang="zh-CN" sz="800" dirty="0"/>
              <a:t>and westward flow at the equator on occasions, as in Figs. 11.4a and d.</a:t>
            </a:r>
          </a:p>
          <a:p>
            <a:pPr>
              <a:lnSpc>
                <a:spcPct val="80000"/>
              </a:lnSpc>
            </a:pPr>
            <a:endParaRPr lang="zh-CN" altLang="en-US" sz="800" dirty="0"/>
          </a:p>
        </p:txBody>
      </p:sp>
    </p:spTree>
    <p:extLst>
      <p:ext uri="{BB962C8B-B14F-4D97-AF65-F5344CB8AC3E}">
        <p14:creationId xmlns:p14="http://schemas.microsoft.com/office/powerpoint/2010/main" val="3605435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E277C1CB-8EF5-4508-B799-33136AC297D7}" type="slidenum">
              <a:rPr lang="zh-CN" altLang="en-US" smtClean="0"/>
              <a:pPr/>
              <a:t>14</a:t>
            </a:fld>
            <a:endParaRPr lang="en-US" altLang="zh-CN"/>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192724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ln/>
        </p:spPr>
      </p:sp>
      <p:sp>
        <p:nvSpPr>
          <p:cNvPr id="59395" name="备注占位符 2"/>
          <p:cNvSpPr>
            <a:spLocks noGrp="1"/>
          </p:cNvSpPr>
          <p:nvPr>
            <p:ph type="body" idx="1"/>
          </p:nvPr>
        </p:nvSpPr>
        <p:spPr>
          <a:noFill/>
          <a:ln/>
        </p:spPr>
        <p:txBody>
          <a:bodyPr/>
          <a:lstStyle/>
          <a:p>
            <a:r>
              <a:rPr lang="en-US" altLang="zh-CN"/>
              <a:t>difference in SST anomaly between the tropical western Indian Ocean (50E-70E, 10S-10N) and the tropical</a:t>
            </a:r>
          </a:p>
          <a:p>
            <a:r>
              <a:rPr lang="en-US" altLang="zh-CN"/>
              <a:t>south-eastern Indian Ocean (90E-110E, 10S-Equator).</a:t>
            </a:r>
            <a:endParaRPr lang="zh-CN" altLang="en-US"/>
          </a:p>
        </p:txBody>
      </p:sp>
      <p:sp>
        <p:nvSpPr>
          <p:cNvPr id="59396" name="灯片编号占位符 3"/>
          <p:cNvSpPr>
            <a:spLocks noGrp="1"/>
          </p:cNvSpPr>
          <p:nvPr>
            <p:ph type="sldNum" sz="quarter" idx="5"/>
          </p:nvPr>
        </p:nvSpPr>
        <p:spPr>
          <a:noFill/>
        </p:spPr>
        <p:txBody>
          <a:bodyPr/>
          <a:lstStyle/>
          <a:p>
            <a:fld id="{138E3E3D-1FA3-4D86-9DCA-E176033E3268}" type="slidenum">
              <a:rPr lang="zh-CN" altLang="en-US" smtClean="0"/>
              <a:pPr/>
              <a:t>15</a:t>
            </a:fld>
            <a:endParaRPr lang="en-US" altLang="zh-CN"/>
          </a:p>
        </p:txBody>
      </p:sp>
    </p:spTree>
    <p:extLst>
      <p:ext uri="{BB962C8B-B14F-4D97-AF65-F5344CB8AC3E}">
        <p14:creationId xmlns:p14="http://schemas.microsoft.com/office/powerpoint/2010/main" val="3571860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47580FC6-3B41-49AF-90FD-71D2C22368D6}" type="slidenum">
              <a:rPr lang="zh-CN" altLang="en-US" smtClean="0"/>
              <a:pPr/>
              <a:t>17</a:t>
            </a:fld>
            <a:endParaRPr lang="en-US" altLang="zh-CN"/>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altLang="zh-CN"/>
              <a:t>Seasonal reversal of the currents dominates the two major subdivisions of the northern</a:t>
            </a:r>
          </a:p>
          <a:p>
            <a:r>
              <a:rPr lang="en-US" altLang="zh-CN"/>
              <a:t>Indian Ocean as well, but the opposing flows occupy periods of very different length, and</a:t>
            </a:r>
          </a:p>
          <a:p>
            <a:r>
              <a:rPr lang="en-US" altLang="zh-CN"/>
              <a:t>the transitions are less well defined than in the equatorial zone. Weak westward flow, an</a:t>
            </a:r>
          </a:p>
          <a:p>
            <a:r>
              <a:rPr lang="en-US" altLang="zh-CN"/>
              <a:t>extension of the North Equatorial Current with velocities rarely exceeding 0.2 m s-1,</a:t>
            </a:r>
          </a:p>
          <a:p>
            <a:r>
              <a:rPr lang="en-US" altLang="zh-CN"/>
              <a:t>dominates in the Arabian Sea at the peak of the Northeast Monsoon season. Northwestward</a:t>
            </a:r>
          </a:p>
          <a:p>
            <a:r>
              <a:rPr lang="en-US" altLang="zh-CN"/>
              <a:t>flow along the western Indian shelf begins as early as November (Figure 11.4f) and persists</a:t>
            </a:r>
          </a:p>
          <a:p>
            <a:r>
              <a:rPr lang="en-US" altLang="zh-CN"/>
              <a:t>into January, with a width of some 400 km and a depth of about 200 m in the south</a:t>
            </a:r>
          </a:p>
          <a:p>
            <a:r>
              <a:rPr lang="en-US" altLang="zh-CN"/>
              <a:t>(10°N), getting narrower and deeper as it flows along the continental slope. This current</a:t>
            </a:r>
          </a:p>
          <a:p>
            <a:r>
              <a:rPr lang="en-US" altLang="zh-CN"/>
              <a:t>flows against the prevailing Northeast Monsoon and thus cannot be wind driven. The East</a:t>
            </a:r>
          </a:p>
          <a:p>
            <a:r>
              <a:rPr lang="en-US" altLang="zh-CN"/>
              <a:t>Indian Winter Jet supplies fresh, low density water from the Bay of Bengal at this time,</a:t>
            </a:r>
          </a:p>
          <a:p>
            <a:r>
              <a:rPr lang="en-US" altLang="zh-CN"/>
              <a:t>while on the north Indian coast cold continental winds result in cooling and convective</a:t>
            </a:r>
          </a:p>
          <a:p>
            <a:r>
              <a:rPr lang="en-US" altLang="zh-CN"/>
              <a:t>overturn (Shetye </a:t>
            </a:r>
            <a:r>
              <a:rPr lang="en-US" altLang="zh-CN" i="1"/>
              <a:t>et al.</a:t>
            </a:r>
            <a:r>
              <a:rPr lang="en-US" altLang="zh-CN"/>
              <a:t>, 1991). The resulting gradient of steric height overwhelms the wind</a:t>
            </a:r>
          </a:p>
          <a:p>
            <a:r>
              <a:rPr lang="en-US" altLang="zh-CN"/>
              <a:t>forcing. These dynamics are discussed in more detail with the Leeuwin Current below.</a:t>
            </a:r>
          </a:p>
          <a:p>
            <a:r>
              <a:rPr lang="en-US" altLang="zh-CN"/>
              <a:t>Westward flow prevails south of 15°N and west of 65°E until late April, while in the</a:t>
            </a:r>
          </a:p>
          <a:p>
            <a:r>
              <a:rPr lang="en-US" altLang="zh-CN"/>
              <a:t>remaining area currents are less and less well defined and change gradually into the weak</a:t>
            </a:r>
          </a:p>
          <a:p>
            <a:r>
              <a:rPr lang="en-US" altLang="zh-CN"/>
              <a:t>anticyclonic pattern of Figure 11.4b. The Somali Current responds quickly to the onset of</a:t>
            </a:r>
          </a:p>
          <a:p>
            <a:r>
              <a:rPr lang="en-US" altLang="zh-CN"/>
              <a:t>the Southwest Monsoon in April; northward flow develops, strengthening the pattern in the</a:t>
            </a:r>
          </a:p>
          <a:p>
            <a:r>
              <a:rPr lang="en-US" altLang="zh-CN"/>
              <a:t>west. By mid-May (Figure 11.4c) the </a:t>
            </a:r>
            <a:r>
              <a:rPr lang="en-US" altLang="zh-CN" i="1"/>
              <a:t>East Arabian Current </a:t>
            </a:r>
            <a:r>
              <a:rPr lang="en-US" altLang="zh-CN"/>
              <a:t>is fully established with</a:t>
            </a:r>
          </a:p>
          <a:p>
            <a:r>
              <a:rPr lang="en-US" altLang="zh-CN"/>
              <a:t>velocities of 0.5 - 0.8 m s-1. At the same time the anti-cyclonic pattern breaks up from</a:t>
            </a:r>
          </a:p>
          <a:p>
            <a:r>
              <a:rPr lang="en-US" altLang="zh-CN"/>
              <a:t>the east where the flow joins the Equatorial Jet around southern India and Sri Lanka.</a:t>
            </a:r>
          </a:p>
          <a:p>
            <a:r>
              <a:rPr lang="en-US" altLang="zh-CN"/>
              <a:t>Moderate eastward flow, an extension of the Somali and Southwest Monsoon Current</a:t>
            </a:r>
          </a:p>
          <a:p>
            <a:r>
              <a:rPr lang="en-US" altLang="zh-CN"/>
              <a:t>dominates the region during the next 4 - 5 months. During its peak in June and July it</a:t>
            </a:r>
          </a:p>
          <a:p>
            <a:r>
              <a:rPr lang="en-US" altLang="zh-CN"/>
              <a:t>reaches 0.3 m s-1 and more but weakens rapidly in October when the second occurrence of</a:t>
            </a:r>
          </a:p>
          <a:p>
            <a:r>
              <a:rPr lang="en-US" altLang="zh-CN"/>
              <a:t>the Equatorial Jet concentrates most eastward transport in the equatorial zone and outflow</a:t>
            </a:r>
          </a:p>
          <a:p>
            <a:r>
              <a:rPr lang="en-US" altLang="zh-CN"/>
              <a:t>from the Bay of Bengal begins to oppose eastward flow around Sri Lanka. By mid-</a:t>
            </a:r>
          </a:p>
          <a:p>
            <a:r>
              <a:rPr lang="en-US" altLang="zh-CN"/>
              <a:t>November currents are again diffuse; south of 15°N they are weak but already westward.</a:t>
            </a:r>
          </a:p>
          <a:p>
            <a:r>
              <a:rPr lang="en-US" altLang="zh-CN"/>
              <a:t>General westward flow is again established by early December.</a:t>
            </a:r>
          </a:p>
          <a:p>
            <a:r>
              <a:rPr lang="en-US" altLang="zh-CN"/>
              <a:t>A notable feature of the Arabian Sea circulation is the occurrence of strong coastal</a:t>
            </a:r>
          </a:p>
          <a:p>
            <a:r>
              <a:rPr lang="en-US" altLang="zh-CN"/>
              <a:t>upwelling in the East Arabian Current. As in other coastal upwelling regions it owes its</a:t>
            </a:r>
          </a:p>
          <a:p>
            <a:r>
              <a:rPr lang="en-US" altLang="zh-CN"/>
              <a:t>existence to an offshore transport direction in the Ekman layer (the Southwest Monsoon</a:t>
            </a:r>
          </a:p>
          <a:p>
            <a:r>
              <a:rPr lang="en-US" altLang="zh-CN"/>
              <a:t>blowing parallel to the coast with the coast on its left). Positive curl( τ/</a:t>
            </a:r>
            <a:r>
              <a:rPr lang="en-US" altLang="zh-CN" i="1"/>
              <a:t>f</a:t>
            </a:r>
            <a:r>
              <a:rPr lang="en-US" altLang="zh-CN"/>
              <a:t>) over a 400 km</a:t>
            </a:r>
          </a:p>
          <a:p>
            <a:r>
              <a:rPr lang="en-US" altLang="zh-CN"/>
              <a:t>wide strip along the coast adds to the upwelling through Ekman suction. From May to</a:t>
            </a:r>
          </a:p>
          <a:p>
            <a:r>
              <a:rPr lang="en-US" altLang="zh-CN"/>
              <a:t>September coastal temperatures are lowered by 5°C and more (Figure 11.8). The fact that</a:t>
            </a:r>
          </a:p>
          <a:p>
            <a:r>
              <a:rPr lang="en-US" altLang="zh-CN"/>
              <a:t>the upwelling is embedded in a western boundary current reduces its effectiveness for</a:t>
            </a:r>
          </a:p>
          <a:p>
            <a:r>
              <a:rPr lang="en-US" altLang="zh-CN"/>
              <a:t>primary production - the swift current removes much of the additional biomass from the</a:t>
            </a:r>
          </a:p>
          <a:p>
            <a:r>
              <a:rPr lang="en-US" altLang="zh-CN"/>
              <a:t>system before it can be utilized. Compared to upwelling regions in the Pacific and Atlantic</a:t>
            </a:r>
          </a:p>
          <a:p>
            <a:r>
              <a:rPr lang="en-US" altLang="zh-CN"/>
              <a:t>Ocean, zooplankton levels in the Arabian Sea upwelling are much less exceptional.</a:t>
            </a:r>
          </a:p>
          <a:p>
            <a:r>
              <a:rPr lang="en-US" altLang="zh-CN"/>
              <a:t>Nevertheless, an abundance of sea birds off the Arabian coast during the upwelling period</a:t>
            </a:r>
          </a:p>
          <a:p>
            <a:r>
              <a:rPr lang="en-US" altLang="zh-CN"/>
              <a:t>indicates that it is sufficient to support a significant marine resource.</a:t>
            </a:r>
          </a:p>
          <a:p>
            <a:endParaRPr lang="zh-CN" altLang="en-US"/>
          </a:p>
          <a:p>
            <a:endParaRPr lang="zh-CN" altLang="en-US"/>
          </a:p>
        </p:txBody>
      </p:sp>
    </p:spTree>
    <p:extLst>
      <p:ext uri="{BB962C8B-B14F-4D97-AF65-F5344CB8AC3E}">
        <p14:creationId xmlns:p14="http://schemas.microsoft.com/office/powerpoint/2010/main" val="1172583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344FDC6-99B1-40DE-B0DD-A10DD56C6B1A}" type="slidenum">
              <a:rPr lang="zh-CN" altLang="en-US" smtClean="0"/>
              <a:pPr/>
              <a:t>18</a:t>
            </a:fld>
            <a:endParaRPr lang="en-US" altLang="zh-CN"/>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835156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E062B95A-2FB8-41FC-8821-A4E00B7D0F63}" type="slidenum">
              <a:rPr lang="zh-CN" altLang="en-US" smtClean="0"/>
              <a:pPr/>
              <a:t>19</a:t>
            </a:fld>
            <a:endParaRPr lang="en-US" altLang="zh-CN"/>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400080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48681A1-32A7-493A-ABEC-F841C3000AAA}" type="slidenum">
              <a:rPr lang="zh-CN" altLang="en-US" smtClean="0"/>
              <a:pPr/>
              <a:t>20</a:t>
            </a:fld>
            <a:endParaRPr lang="en-US" altLang="zh-CN"/>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5033835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桑给巴尔</a:t>
            </a:r>
          </a:p>
        </p:txBody>
      </p:sp>
      <p:sp>
        <p:nvSpPr>
          <p:cNvPr id="4" name="灯片编号占位符 3"/>
          <p:cNvSpPr>
            <a:spLocks noGrp="1"/>
          </p:cNvSpPr>
          <p:nvPr>
            <p:ph type="sldNum" sz="quarter" idx="10"/>
          </p:nvPr>
        </p:nvSpPr>
        <p:spPr/>
        <p:txBody>
          <a:bodyPr/>
          <a:lstStyle/>
          <a:p>
            <a:pPr>
              <a:defRPr/>
            </a:pPr>
            <a:fld id="{6037018C-2609-484B-8301-D46F6CF6D647}" type="slidenum">
              <a:rPr lang="en-US" altLang="zh-CN" smtClean="0"/>
              <a:pPr>
                <a:defRPr/>
              </a:pPr>
              <a:t>21</a:t>
            </a:fld>
            <a:endParaRPr lang="en-US" altLang="zh-CN"/>
          </a:p>
        </p:txBody>
      </p:sp>
    </p:spTree>
    <p:extLst>
      <p:ext uri="{BB962C8B-B14F-4D97-AF65-F5344CB8AC3E}">
        <p14:creationId xmlns:p14="http://schemas.microsoft.com/office/powerpoint/2010/main" val="2128708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F7E5619E-D36F-47A9-841F-34CEF4AC11C4}" type="slidenum">
              <a:rPr lang="zh-CN" altLang="en-US" smtClean="0"/>
              <a:pPr/>
              <a:t>23</a:t>
            </a:fld>
            <a:endParaRPr lang="en-US" altLang="zh-CN"/>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1852570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41261D3-4C68-4FE0-AAD5-827692977AA3}" type="slidenum">
              <a:rPr lang="zh-CN" altLang="en-US" smtClean="0"/>
              <a:pPr/>
              <a:t>24</a:t>
            </a:fld>
            <a:endParaRPr lang="en-US" altLang="zh-CN"/>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239591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9F52B6E-7F33-43B2-9162-0565E6962DEF}" type="slidenum">
              <a:rPr lang="zh-CN" altLang="en-US" smtClean="0"/>
              <a:pPr/>
              <a:t>4</a:t>
            </a:fld>
            <a:endParaRPr lang="en-US" altLang="zh-CN"/>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altLang="zh-CN"/>
              <a:t>The Indian Ocean is the smallest of all oceans (including the Southern Ocean). It has a</a:t>
            </a:r>
          </a:p>
          <a:p>
            <a:r>
              <a:rPr lang="en-US" altLang="zh-CN"/>
              <a:t>north-south extent of 9600 km from Antarctica to the inner Bay of Bengal and spans</a:t>
            </a:r>
          </a:p>
          <a:p>
            <a:r>
              <a:rPr lang="en-US" altLang="zh-CN"/>
              <a:t>7800 km in east-west direction between southern Africa and western Australia. Without its</a:t>
            </a:r>
          </a:p>
          <a:p>
            <a:r>
              <a:rPr lang="en-US" altLang="zh-CN"/>
              <a:t>southern ocean part it covers an area of 48.106 km2. If the southern ocean part is included,</a:t>
            </a:r>
          </a:p>
          <a:p>
            <a:r>
              <a:rPr lang="en-US" altLang="zh-CN"/>
              <a:t>the area increases to 74.1.106 km2. The only large shelf area is the Northwest Australian</a:t>
            </a:r>
          </a:p>
          <a:p>
            <a:r>
              <a:rPr lang="en-US" altLang="zh-CN"/>
              <a:t>Shelf, a region of strong tidal dissipation. It is part of the large expanse of continental shelf</a:t>
            </a:r>
          </a:p>
          <a:p>
            <a:r>
              <a:rPr lang="en-US" altLang="zh-CN"/>
              <a:t>between Australia and south-east Asia that continues as the Timor and Arafura Seas and the</a:t>
            </a:r>
          </a:p>
          <a:p>
            <a:r>
              <a:rPr lang="en-US" altLang="zh-CN"/>
              <a:t>Gulf of Carpentaria; however, these latter regions are considered part of the Pacific Ocean.</a:t>
            </a:r>
          </a:p>
          <a:p>
            <a:r>
              <a:rPr lang="en-US" altLang="zh-CN"/>
              <a:t>The Northwest Australian Shelf itself is insufficient in size to have much impact on the</a:t>
            </a:r>
          </a:p>
          <a:p>
            <a:r>
              <a:rPr lang="en-US" altLang="zh-CN"/>
              <a:t>mean depth of the Indian Ocean, which with 3800 m is between that of the Pacific and</a:t>
            </a:r>
          </a:p>
          <a:p>
            <a:r>
              <a:rPr lang="en-US" altLang="zh-CN"/>
              <a:t>Atlantic Oceans. Most basins show depths well below 5000 m; in the east, the </a:t>
            </a:r>
            <a:r>
              <a:rPr lang="en-US" altLang="zh-CN" i="1"/>
              <a:t>Wharton</a:t>
            </a:r>
          </a:p>
          <a:p>
            <a:r>
              <a:rPr lang="en-US" altLang="zh-CN" i="1"/>
              <a:t>Basin </a:t>
            </a:r>
            <a:r>
              <a:rPr lang="en-US" altLang="zh-CN"/>
              <a:t>exceeds 6000 m depth. The </a:t>
            </a:r>
            <a:r>
              <a:rPr lang="en-US" altLang="zh-CN" i="1"/>
              <a:t>Arabian Sea </a:t>
            </a:r>
            <a:r>
              <a:rPr lang="en-US" altLang="zh-CN"/>
              <a:t>reaches depths below 3000 m over most of</a:t>
            </a:r>
          </a:p>
          <a:p>
            <a:r>
              <a:rPr lang="en-US" altLang="zh-CN"/>
              <a:t>its area, while the depth in the </a:t>
            </a:r>
            <a:r>
              <a:rPr lang="en-US" altLang="zh-CN" i="1"/>
              <a:t>Bay of Bengal </a:t>
            </a:r>
            <a:r>
              <a:rPr lang="en-US" altLang="zh-CN"/>
              <a:t>decreases gradually from 4000 m south of Sri</a:t>
            </a:r>
          </a:p>
          <a:p>
            <a:r>
              <a:rPr lang="en-US" altLang="zh-CN"/>
              <a:t>Lanka to 2000 m and less at 18°N.</a:t>
            </a:r>
          </a:p>
          <a:p>
            <a:r>
              <a:rPr lang="en-US" altLang="zh-CN"/>
              <a:t>Three mediterranean seas influence the hydrographic properties of Indian Ocean water</a:t>
            </a:r>
          </a:p>
          <a:p>
            <a:r>
              <a:rPr lang="en-US" altLang="zh-CN"/>
              <a:t>masses. The Persian Gulf is the smallest of the three; with a mean depth of 25 m, a</a:t>
            </a:r>
          </a:p>
          <a:p>
            <a:r>
              <a:rPr lang="en-US" altLang="zh-CN"/>
              <a:t>maximum depth of only 90 m, and a sill which rises barely above the mean depth its</a:t>
            </a:r>
          </a:p>
          <a:p>
            <a:r>
              <a:rPr lang="en-US" altLang="zh-CN"/>
              <a:t>impact is not felt much beyond the Gulf of Oman. The Red Sea is a very deep basin with</a:t>
            </a:r>
          </a:p>
          <a:p>
            <a:r>
              <a:rPr lang="en-US" altLang="zh-CN"/>
              <a:t>maximum depths around 2740 m and a mean depth near 490 m; its sill depth is about</a:t>
            </a:r>
          </a:p>
          <a:p>
            <a:r>
              <a:rPr lang="en-US" altLang="zh-CN"/>
              <a:t>110 m. The Australasian Mediterranean Sea, a series of very deep basins with depths</a:t>
            </a:r>
          </a:p>
          <a:p>
            <a:r>
              <a:rPr lang="en-US" altLang="zh-CN"/>
              <a:t>exceeding 7400 m, communicates with the Indian Ocean through various passages between</a:t>
            </a:r>
          </a:p>
          <a:p>
            <a:r>
              <a:rPr lang="en-US" altLang="zh-CN"/>
              <a:t>the Indonesian islands where the depth is in the range 1100 - 1500 m.</a:t>
            </a:r>
            <a:endParaRPr lang="zh-CN" altLang="en-US"/>
          </a:p>
        </p:txBody>
      </p:sp>
    </p:spTree>
    <p:extLst>
      <p:ext uri="{BB962C8B-B14F-4D97-AF65-F5344CB8AC3E}">
        <p14:creationId xmlns:p14="http://schemas.microsoft.com/office/powerpoint/2010/main" val="2293901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59A3D24-1430-4499-BD00-592A28C1B188}" type="slidenum">
              <a:rPr lang="zh-CN" altLang="en-US" smtClean="0"/>
              <a:pPr/>
              <a:t>25</a:t>
            </a:fld>
            <a:endParaRPr lang="en-US" altLang="zh-CN"/>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altLang="zh-CN" sz="1000"/>
              <a:t>The story of the western boundary currents begins east of Madagascar, where both the</a:t>
            </a:r>
          </a:p>
          <a:p>
            <a:r>
              <a:rPr lang="en-US" altLang="zh-CN" sz="1000"/>
              <a:t>integrated flow (Figure 4.7) and the ship drift currents show a separation of the South</a:t>
            </a:r>
          </a:p>
          <a:p>
            <a:r>
              <a:rPr lang="en-US" altLang="zh-CN" sz="1000"/>
              <a:t>Equatorial Current into a northern and southern branch. The distribution of their transports -</a:t>
            </a:r>
          </a:p>
          <a:p>
            <a:r>
              <a:rPr lang="en-US" altLang="zh-CN" sz="1000"/>
              <a:t>30 Sv in the northern branch, 20 Sv in the southern branch - varies little over the year</a:t>
            </a:r>
          </a:p>
          <a:p>
            <a:r>
              <a:rPr lang="en-US" altLang="zh-CN" sz="1000"/>
              <a:t>(Swallow </a:t>
            </a:r>
            <a:r>
              <a:rPr lang="en-US" altLang="zh-CN" sz="1000" i="1"/>
              <a:t>et al</a:t>
            </a:r>
            <a:r>
              <a:rPr lang="en-US" altLang="zh-CN" sz="1000"/>
              <a:t>., 1988). The contribution of the northern branch to the circulation in the</a:t>
            </a:r>
          </a:p>
          <a:p>
            <a:r>
              <a:rPr lang="en-US" altLang="zh-CN" sz="1000"/>
              <a:t>southern hemisphere is the Mozambique Current; it is maintained throughout the year. The</a:t>
            </a:r>
          </a:p>
          <a:p>
            <a:r>
              <a:rPr lang="en-US" altLang="zh-CN" sz="1000"/>
              <a:t>contribution to the circulation in the northern hemisphere ceases during the Northeast</a:t>
            </a:r>
          </a:p>
          <a:p>
            <a:r>
              <a:rPr lang="en-US" altLang="zh-CN" sz="1000"/>
              <a:t>Monsoon season. The southern branch feeds the </a:t>
            </a:r>
            <a:r>
              <a:rPr lang="en-US" altLang="zh-CN" sz="1000" i="1"/>
              <a:t>East Madagascar Current. </a:t>
            </a:r>
            <a:r>
              <a:rPr lang="en-US" altLang="zh-CN" sz="1000"/>
              <a:t>The current field</a:t>
            </a:r>
          </a:p>
          <a:p>
            <a:r>
              <a:rPr lang="en-US" altLang="zh-CN" sz="1000"/>
              <a:t>of this small but well-defined western boundary current reaches to the 2000 m level. Below</a:t>
            </a:r>
          </a:p>
          <a:p>
            <a:r>
              <a:rPr lang="en-US" altLang="zh-CN" sz="1000"/>
              <a:t>3100 m some 4 - 5 Sv are carried northward, with little movement in-between. Having</a:t>
            </a:r>
          </a:p>
          <a:p>
            <a:r>
              <a:rPr lang="en-US" altLang="zh-CN" sz="1000"/>
              <a:t>passed the southern tip of Madagascar the current apparently alternates between three flow</a:t>
            </a:r>
          </a:p>
          <a:p>
            <a:endParaRPr lang="zh-CN" altLang="en-US" sz="1000"/>
          </a:p>
        </p:txBody>
      </p:sp>
    </p:spTree>
    <p:extLst>
      <p:ext uri="{BB962C8B-B14F-4D97-AF65-F5344CB8AC3E}">
        <p14:creationId xmlns:p14="http://schemas.microsoft.com/office/powerpoint/2010/main" val="3385309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E767F389-C2E1-4FA9-8D92-F421593D26FA}" type="slidenum">
              <a:rPr lang="zh-CN" altLang="en-US" smtClean="0"/>
              <a:pPr/>
              <a:t>27</a:t>
            </a:fld>
            <a:endParaRPr lang="en-US" altLang="zh-CN"/>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2073582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2D54A9D-9158-4A97-834E-F16EB96B017F}" type="slidenum">
              <a:rPr lang="zh-CN" altLang="en-US" smtClean="0"/>
              <a:pPr/>
              <a:t>28</a:t>
            </a:fld>
            <a:endParaRPr lang="en-US" altLang="zh-CN"/>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altLang="zh-CN"/>
              <a:t>Temperature (colour) and velocities (every fourth vector shown of a five-day</a:t>
            </a:r>
          </a:p>
          <a:p>
            <a:r>
              <a:rPr lang="en-US" altLang="zh-CN"/>
              <a:t>average around 15 September 2004) at 450-m depth for model</a:t>
            </a:r>
          </a:p>
          <a:p>
            <a:r>
              <a:rPr lang="en-US" altLang="zh-CN"/>
              <a:t>experiment AG01, the high-resolution (0.1</a:t>
            </a:r>
            <a:r>
              <a:rPr lang="en-US" altLang="zh-CN" baseline="30000"/>
              <a:t>o</a:t>
            </a:r>
            <a:r>
              <a:rPr lang="en-US" altLang="zh-CN"/>
              <a:t>) Agulhas nest (the northwestern</a:t>
            </a:r>
          </a:p>
          <a:p>
            <a:r>
              <a:rPr lang="en-US" altLang="zh-CN"/>
              <a:t>portion is delineated by the red lines) hosted in a global ocean model of 0.5</a:t>
            </a:r>
            <a:r>
              <a:rPr lang="en-US" altLang="zh-CN" baseline="30000"/>
              <a:t>o</a:t>
            </a:r>
          </a:p>
          <a:p>
            <a:r>
              <a:rPr lang="en-US" altLang="zh-CN"/>
              <a:t>resolution.</a:t>
            </a:r>
          </a:p>
          <a:p>
            <a:endParaRPr lang="en-US" altLang="zh-CN"/>
          </a:p>
          <a:p>
            <a:r>
              <a:rPr lang="en-US" altLang="zh-CN"/>
              <a:t>Biastoch et al., 2008, Agulhas leakage dynamics affects decadal variability in Atlantic overturning circulation. Nature, 456, 489-492.</a:t>
            </a:r>
            <a:endParaRPr lang="zh-CN" altLang="en-US"/>
          </a:p>
        </p:txBody>
      </p:sp>
    </p:spTree>
    <p:extLst>
      <p:ext uri="{BB962C8B-B14F-4D97-AF65-F5344CB8AC3E}">
        <p14:creationId xmlns:p14="http://schemas.microsoft.com/office/powerpoint/2010/main" val="3015492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a:ln/>
        </p:spPr>
      </p:sp>
      <p:sp>
        <p:nvSpPr>
          <p:cNvPr id="68611" name="备注占位符 2"/>
          <p:cNvSpPr>
            <a:spLocks noGrp="1"/>
          </p:cNvSpPr>
          <p:nvPr>
            <p:ph type="body" idx="1"/>
          </p:nvPr>
        </p:nvSpPr>
        <p:spPr>
          <a:noFill/>
          <a:ln/>
        </p:spPr>
        <p:txBody>
          <a:bodyPr/>
          <a:lstStyle/>
          <a:p>
            <a:r>
              <a:rPr lang="en-US" altLang="zh-CN"/>
              <a:t>Figure 4 Illustration of the wave processes conveying Agulhas-induced</a:t>
            </a:r>
          </a:p>
          <a:p>
            <a:r>
              <a:rPr lang="en-US" altLang="zh-CN"/>
              <a:t>anomalies in the upper limb of the MOC. The contour lines depict the timemean</a:t>
            </a:r>
          </a:p>
          <a:p>
            <a:r>
              <a:rPr lang="en-US" altLang="zh-CN"/>
              <a:t>barotropic stream function (Sv), indicating the anticyclonic (white</a:t>
            </a:r>
          </a:p>
          <a:p>
            <a:r>
              <a:rPr lang="en-US" altLang="zh-CN"/>
              <a:t>area) subtropical gyre in the South Atlantic; the colour information shows</a:t>
            </a:r>
          </a:p>
          <a:p>
            <a:r>
              <a:rPr lang="en-US" altLang="zh-CN"/>
              <a:t>the time-mean eddy kinetic energy. The arrows give an illustration of the</a:t>
            </a:r>
          </a:p>
          <a:p>
            <a:r>
              <a:rPr lang="en-US" altLang="zh-CN"/>
              <a:t>dynamic processes transporting eddies and Rossby waves originating in the</a:t>
            </a:r>
          </a:p>
          <a:p>
            <a:r>
              <a:rPr lang="en-US" altLang="zh-CN"/>
              <a:t>Agulhas across the South Atlantic (yellow) and Kelvin waves along the</a:t>
            </a:r>
          </a:p>
          <a:p>
            <a:r>
              <a:rPr lang="en-US" altLang="zh-CN"/>
              <a:t>continental slope of South America (red).</a:t>
            </a:r>
            <a:endParaRPr lang="zh-CN" altLang="en-US"/>
          </a:p>
        </p:txBody>
      </p:sp>
      <p:sp>
        <p:nvSpPr>
          <p:cNvPr id="68612" name="灯片编号占位符 3"/>
          <p:cNvSpPr>
            <a:spLocks noGrp="1"/>
          </p:cNvSpPr>
          <p:nvPr>
            <p:ph type="sldNum" sz="quarter" idx="5"/>
          </p:nvPr>
        </p:nvSpPr>
        <p:spPr>
          <a:noFill/>
        </p:spPr>
        <p:txBody>
          <a:bodyPr/>
          <a:lstStyle/>
          <a:p>
            <a:fld id="{3ED323B1-64EB-40E7-8F95-968B7680D738}" type="slidenum">
              <a:rPr lang="zh-CN" altLang="en-US" smtClean="0"/>
              <a:pPr/>
              <a:t>29</a:t>
            </a:fld>
            <a:endParaRPr lang="en-US" altLang="zh-CN"/>
          </a:p>
        </p:txBody>
      </p:sp>
    </p:spTree>
    <p:extLst>
      <p:ext uri="{BB962C8B-B14F-4D97-AF65-F5344CB8AC3E}">
        <p14:creationId xmlns:p14="http://schemas.microsoft.com/office/powerpoint/2010/main" val="14960452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p:spPr>
      </p:sp>
      <p:sp>
        <p:nvSpPr>
          <p:cNvPr id="69635" name="备注占位符 2"/>
          <p:cNvSpPr>
            <a:spLocks noGrp="1"/>
          </p:cNvSpPr>
          <p:nvPr>
            <p:ph type="body" idx="1"/>
          </p:nvPr>
        </p:nvSpPr>
        <p:spPr>
          <a:noFill/>
          <a:ln/>
        </p:spPr>
        <p:txBody>
          <a:bodyPr/>
          <a:lstStyle/>
          <a:p>
            <a:r>
              <a:rPr lang="en-US" altLang="zh-CN" dirty="0"/>
              <a:t>Figure 3 Low-pass-filtered Agulhas-induced MOC anomalies</a:t>
            </a:r>
          </a:p>
          <a:p>
            <a:r>
              <a:rPr lang="en-US" altLang="zh-CN" dirty="0"/>
              <a:t>Comparison of the (low-pass-filtered) time series of the MOC anomalies</a:t>
            </a:r>
          </a:p>
          <a:p>
            <a:r>
              <a:rPr lang="en-US" altLang="zh-CN" dirty="0"/>
              <a:t>(red) at 6u S (dashed red line in b) with the corresponding anomalies of the</a:t>
            </a:r>
          </a:p>
          <a:p>
            <a:r>
              <a:rPr lang="en-US" altLang="zh-CN" dirty="0"/>
              <a:t>North Brazil current at this latitude (black). b, </a:t>
            </a:r>
            <a:r>
              <a:rPr lang="en-US" altLang="zh-CN" dirty="0" err="1"/>
              <a:t>Hovmoeller</a:t>
            </a:r>
            <a:r>
              <a:rPr lang="en-US" altLang="zh-CN" dirty="0"/>
              <a:t> diagram showing</a:t>
            </a:r>
          </a:p>
          <a:p>
            <a:r>
              <a:rPr lang="en-US" altLang="zh-CN" dirty="0"/>
              <a:t>the difference in Atlantic MOC between model experiments with (AG01)</a:t>
            </a:r>
          </a:p>
          <a:p>
            <a:r>
              <a:rPr lang="en-US" altLang="zh-CN" dirty="0"/>
              <a:t>and without (ORCA05) a high-resolution Agulhas nest. Integrated over the</a:t>
            </a:r>
          </a:p>
          <a:p>
            <a:r>
              <a:rPr lang="en-US" altLang="zh-CN" dirty="0"/>
              <a:t>upper 1,000 m, this typically represents the total strength of the MOC</a:t>
            </a:r>
          </a:p>
          <a:p>
            <a:r>
              <a:rPr lang="en-US" altLang="zh-CN" dirty="0"/>
              <a:t>(compare with Supplementary Fig. 2).</a:t>
            </a:r>
            <a:endParaRPr lang="zh-CN" altLang="en-US" dirty="0"/>
          </a:p>
        </p:txBody>
      </p:sp>
      <p:sp>
        <p:nvSpPr>
          <p:cNvPr id="69636" name="灯片编号占位符 3"/>
          <p:cNvSpPr>
            <a:spLocks noGrp="1"/>
          </p:cNvSpPr>
          <p:nvPr>
            <p:ph type="sldNum" sz="quarter" idx="5"/>
          </p:nvPr>
        </p:nvSpPr>
        <p:spPr>
          <a:noFill/>
        </p:spPr>
        <p:txBody>
          <a:bodyPr/>
          <a:lstStyle/>
          <a:p>
            <a:fld id="{D0E7CF64-73AE-4AF4-A5E5-7CBEA385E9D7}" type="slidenum">
              <a:rPr lang="zh-CN" altLang="en-US" smtClean="0"/>
              <a:pPr/>
              <a:t>30</a:t>
            </a:fld>
            <a:endParaRPr lang="en-US" altLang="zh-CN"/>
          </a:p>
        </p:txBody>
      </p:sp>
    </p:spTree>
    <p:extLst>
      <p:ext uri="{BB962C8B-B14F-4D97-AF65-F5344CB8AC3E}">
        <p14:creationId xmlns:p14="http://schemas.microsoft.com/office/powerpoint/2010/main" val="2268384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7663773-13AA-4C59-ABA1-52BDCF95E4D8}" type="slidenum">
              <a:rPr lang="zh-CN" altLang="en-US" smtClean="0"/>
              <a:pPr/>
              <a:t>31</a:t>
            </a:fld>
            <a:endParaRPr lang="en-US" altLang="zh-CN"/>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957480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7B81E59-25CE-4991-A4A7-54351A658910}" type="slidenum">
              <a:rPr lang="zh-CN" altLang="en-US" smtClean="0"/>
              <a:pPr/>
              <a:t>32</a:t>
            </a:fld>
            <a:endParaRPr lang="en-US" altLang="zh-CN"/>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6329230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EE99A8E-7D7B-4E82-A8D0-722019281F02}" type="slidenum">
              <a:rPr lang="zh-CN" altLang="en-US" smtClean="0"/>
              <a:pPr/>
              <a:t>33</a:t>
            </a:fld>
            <a:endParaRPr lang="en-US" altLang="zh-CN"/>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1722084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669DC23-A354-416A-92DF-45C3EB67F08F}" type="slidenum">
              <a:rPr lang="zh-CN" altLang="en-US" smtClean="0"/>
              <a:pPr/>
              <a:t>34</a:t>
            </a:fld>
            <a:endParaRPr lang="en-US" altLang="zh-CN"/>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41229435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1F7A9E2-1104-4CA3-9F13-32D6CC13B77E}" type="slidenum">
              <a:rPr lang="zh-CN" altLang="en-US" smtClean="0"/>
              <a:pPr/>
              <a:t>35</a:t>
            </a:fld>
            <a:endParaRPr lang="en-US" altLang="zh-CN"/>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18688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4098" name="Text Box 2"/>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zh-CN">
                <a:latin typeface="Arial" panose="020B0604020202020204" pitchFamily="34" charset="0"/>
                <a:ea typeface="msgothic" charset="0"/>
                <a:cs typeface="msgothic" charset="0"/>
              </a:rPr>
              <a:t>An Australian navy vessel deploys the U.S. Navy's </a:t>
            </a:r>
            <a:r>
              <a:rPr lang="en-GB" altLang="zh-CN" i="1">
                <a:latin typeface="Arial" panose="020B0604020202020204" pitchFamily="34" charset="0"/>
                <a:ea typeface="msgothic" charset="0"/>
                <a:cs typeface="msgothic" charset="0"/>
              </a:rPr>
              <a:t>Bluefin-21 Artemis</a:t>
            </a:r>
            <a:r>
              <a:rPr lang="en-GB" altLang="zh-CN">
                <a:latin typeface="Arial" panose="020B0604020202020204" pitchFamily="34" charset="0"/>
                <a:ea typeface="msgothic" charset="0"/>
                <a:cs typeface="msgothic" charset="0"/>
              </a:rPr>
              <a:t> AUV, which has used side-scan sonar to scour 400 square kilometers of seabed in the search for MH370.</a:t>
            </a:r>
          </a:p>
        </p:txBody>
      </p:sp>
    </p:spTree>
    <p:extLst>
      <p:ext uri="{BB962C8B-B14F-4D97-AF65-F5344CB8AC3E}">
        <p14:creationId xmlns:p14="http://schemas.microsoft.com/office/powerpoint/2010/main" val="10433337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2775E5FD-1BF9-4503-93AF-C3E001E44541}" type="slidenum">
              <a:rPr lang="zh-CN" altLang="en-US" smtClean="0"/>
              <a:pPr/>
              <a:t>36</a:t>
            </a:fld>
            <a:endParaRPr lang="en-US" altLang="zh-CN"/>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8365044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29B12D5-EEC3-4BAA-B1D9-CF3991926D5B}" type="slidenum">
              <a:rPr lang="zh-CN" altLang="en-US" smtClean="0"/>
              <a:pPr/>
              <a:t>37</a:t>
            </a:fld>
            <a:endParaRPr lang="en-US" altLang="zh-CN"/>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354543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4ACBE16-7576-444F-83AD-7F39E065CA9B}" type="slidenum">
              <a:rPr lang="zh-CN" altLang="en-US" smtClean="0"/>
              <a:pPr/>
              <a:t>38</a:t>
            </a:fld>
            <a:endParaRPr lang="en-US" altLang="zh-CN"/>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1073162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F9CD04F1-3061-457A-8261-189CFAFB850F}" type="slidenum">
              <a:rPr lang="zh-CN" altLang="en-US" smtClean="0"/>
              <a:pPr/>
              <a:t>39</a:t>
            </a:fld>
            <a:endParaRPr lang="en-US" altLang="zh-CN"/>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1898857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4DBA02B-307D-41D0-A898-CAB8691E2337}" type="slidenum">
              <a:rPr lang="zh-CN" altLang="en-US" smtClean="0"/>
              <a:pPr/>
              <a:t>6</a:t>
            </a:fld>
            <a:endParaRPr lang="en-US" altLang="zh-CN"/>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altLang="zh-CN"/>
              <a:t>Monsoonal climate dominates the northern Indian Ocean, and its effects are felt far into</a:t>
            </a:r>
          </a:p>
          <a:p>
            <a:r>
              <a:rPr lang="en-US" altLang="zh-CN"/>
              <a:t>the subtropics of the southern hemisphere. Annual mean distributions of atmospheric and</a:t>
            </a:r>
          </a:p>
          <a:p>
            <a:r>
              <a:rPr lang="en-US" altLang="zh-CN"/>
              <a:t>oceanic parameters are therefore of only limited use. Instead, we define two mean states and</a:t>
            </a:r>
          </a:p>
          <a:p>
            <a:r>
              <a:rPr lang="en-US" altLang="zh-CN"/>
              <a:t>discuss both separately. The information is again contained in Figs 1.2 - 1.4. A summary</a:t>
            </a:r>
          </a:p>
          <a:p>
            <a:r>
              <a:rPr lang="en-US" altLang="zh-CN"/>
              <a:t>of the monsoon cycle is given in Figure 11.2. An introductory but comprehensive account</a:t>
            </a:r>
          </a:p>
          <a:p>
            <a:r>
              <a:rPr lang="en-US" altLang="zh-CN"/>
              <a:t>of monsoon meteorology is given by Fein and Stephens (1987).</a:t>
            </a:r>
          </a:p>
          <a:p>
            <a:r>
              <a:rPr lang="en-US" altLang="zh-CN"/>
              <a:t>The </a:t>
            </a:r>
            <a:r>
              <a:rPr lang="en-US" altLang="zh-CN" i="1"/>
              <a:t>Northeast </a:t>
            </a:r>
            <a:r>
              <a:rPr lang="en-US" altLang="zh-CN"/>
              <a:t>or </a:t>
            </a:r>
            <a:r>
              <a:rPr lang="en-US" altLang="zh-CN" i="1"/>
              <a:t>Winter Monsoon </a:t>
            </a:r>
            <a:r>
              <a:rPr lang="en-US" altLang="zh-CN"/>
              <a:t>determines the climate of the northern Indian Ocean</a:t>
            </a:r>
          </a:p>
          <a:p>
            <a:r>
              <a:rPr lang="en-US" altLang="zh-CN"/>
              <a:t>during the northern hemisphere winter (December - March). It is characterized by high</a:t>
            </a:r>
          </a:p>
          <a:p>
            <a:r>
              <a:rPr lang="en-US" altLang="zh-CN"/>
              <a:t>pressure over the Asian land mass and northeasterly winds over the tropics and northern</a:t>
            </a:r>
          </a:p>
          <a:p>
            <a:r>
              <a:rPr lang="en-US" altLang="zh-CN"/>
              <a:t>subtropics. The situation resembles the annual mean wind circulation over the Pacific</a:t>
            </a:r>
          </a:p>
          <a:p>
            <a:r>
              <a:rPr lang="en-US" altLang="zh-CN"/>
              <a:t>Ocean, except that the Intertropical Convergence Zone (ITCZ) and the Doldrums are located</a:t>
            </a:r>
          </a:p>
          <a:p>
            <a:r>
              <a:rPr lang="en-US" altLang="zh-CN"/>
              <a:t>south of the equator (near 5°S) rather than north. The wind over the northern Indian Ocean</a:t>
            </a:r>
          </a:p>
          <a:p>
            <a:r>
              <a:rPr lang="en-US" altLang="zh-CN"/>
              <a:t>represents the Trades, but because of its seasonality it is known as the Northeast Monsoon.</a:t>
            </a:r>
          </a:p>
          <a:p>
            <a:r>
              <a:rPr lang="en-US" altLang="zh-CN"/>
              <a:t>(The word monsoon is derived from the Arabic, meaning seasonally reversing winds.) Since</a:t>
            </a:r>
          </a:p>
          <a:p>
            <a:r>
              <a:rPr lang="en-US" altLang="zh-CN"/>
              <a:t>most of the air pressure gradient is retained behind the Tibetan Plateau, air pressure</a:t>
            </a:r>
          </a:p>
          <a:p>
            <a:r>
              <a:rPr lang="en-US" altLang="zh-CN"/>
              <a:t>gradients over the ocean are small. This protects the ocean from the full force of the winds</a:t>
            </a:r>
          </a:p>
          <a:p>
            <a:r>
              <a:rPr lang="en-US" altLang="zh-CN"/>
              <a:t>blowing off the Mongolian high pressure region and results in a wind of moderate strength,</a:t>
            </a:r>
          </a:p>
          <a:p>
            <a:r>
              <a:rPr lang="en-US" altLang="zh-CN"/>
              <a:t>comparable to the Pacific Northeast Trades which are also relatively weak at this time of</a:t>
            </a:r>
          </a:p>
          <a:p>
            <a:r>
              <a:rPr lang="en-US" altLang="zh-CN"/>
              <a:t>year. The wind also carries dry air, and the Winter Monsoon season is the dry season for</a:t>
            </a:r>
          </a:p>
          <a:p>
            <a:r>
              <a:rPr lang="en-US" altLang="zh-CN"/>
              <a:t>most of southern Asia.</a:t>
            </a:r>
          </a:p>
          <a:p>
            <a:r>
              <a:rPr lang="en-US" altLang="zh-CN"/>
              <a:t>The situation in the southern hemisphere is dominated by the pressure gradient between</a:t>
            </a:r>
          </a:p>
          <a:p>
            <a:r>
              <a:rPr lang="en-US" altLang="zh-CN"/>
              <a:t>the tropical low and the subtropical high pressure belts. The axis of low pressure in the</a:t>
            </a:r>
          </a:p>
          <a:p>
            <a:r>
              <a:rPr lang="en-US" altLang="zh-CN"/>
              <a:t>tropics is near 10°S, while the subtropical high pressure belt is dominated by an air</a:t>
            </a:r>
          </a:p>
          <a:p>
            <a:r>
              <a:rPr lang="en-US" altLang="zh-CN"/>
              <a:t>pressure maximum 1000 km north of the Kerguelen Islands. The resulting Southeast</a:t>
            </a:r>
          </a:p>
          <a:p>
            <a:r>
              <a:rPr lang="en-US" altLang="zh-CN"/>
              <a:t>Trades are rather uniform and somewhat stronger than in the Pacific Ocean. As in the other</a:t>
            </a:r>
          </a:p>
          <a:p>
            <a:r>
              <a:rPr lang="en-US" altLang="zh-CN"/>
              <a:t>oceans the Trades are southerly along the eastern coast, but over Australia's Northwest</a:t>
            </a:r>
          </a:p>
          <a:p>
            <a:r>
              <a:rPr lang="en-US" altLang="zh-CN"/>
              <a:t>Shelf winds become south-westerly, skirting the heat low over that continent. This brings</a:t>
            </a:r>
          </a:p>
          <a:p>
            <a:r>
              <a:rPr lang="en-US" altLang="zh-CN"/>
              <a:t>summer rain to northern Australia. Rain also occurs throughout the Doldrums, with</a:t>
            </a:r>
          </a:p>
          <a:p>
            <a:r>
              <a:rPr lang="en-US" altLang="zh-CN"/>
              <a:t>maximum rainfall in the Indonesian region.</a:t>
            </a:r>
          </a:p>
          <a:p>
            <a:r>
              <a:rPr lang="en-US" altLang="zh-CN"/>
              <a:t>The </a:t>
            </a:r>
            <a:r>
              <a:rPr lang="en-US" altLang="zh-CN" i="1"/>
              <a:t>Southwest </a:t>
            </a:r>
            <a:r>
              <a:rPr lang="en-US" altLang="zh-CN"/>
              <a:t>or </a:t>
            </a:r>
            <a:r>
              <a:rPr lang="en-US" altLang="zh-CN" i="1"/>
              <a:t>Summer Monsoon </a:t>
            </a:r>
            <a:r>
              <a:rPr lang="en-US" altLang="zh-CN"/>
              <a:t>determines the climate of the northern Indian Ocean</a:t>
            </a:r>
          </a:p>
          <a:p>
            <a:r>
              <a:rPr lang="en-US" altLang="zh-CN"/>
              <a:t>during the northern hemisphere summer (June - September). A deep heat low develops over</a:t>
            </a:r>
          </a:p>
          <a:p>
            <a:r>
              <a:rPr lang="en-US" altLang="zh-CN"/>
              <a:t>northern Arabia and Pakistan. The Australian heat low of the southern summer is replaced</a:t>
            </a:r>
          </a:p>
          <a:p>
            <a:r>
              <a:rPr lang="en-US" altLang="zh-CN"/>
              <a:t>by a centre of high pressure, while the atmospheric high north of the Kerguelen Islands is</a:t>
            </a:r>
          </a:p>
          <a:p>
            <a:r>
              <a:rPr lang="en-US" altLang="zh-CN"/>
              <a:t>shifted westward towards southern Africa. Whereas during the winter monsoon season the</a:t>
            </a:r>
          </a:p>
          <a:p>
            <a:r>
              <a:rPr lang="en-US" altLang="zh-CN"/>
              <a:t>north-south pressure gradient from Arabia to Madagascar barely exceeds 6 hPa, there is now</a:t>
            </a:r>
          </a:p>
          <a:p>
            <a:r>
              <a:rPr lang="en-US" altLang="zh-CN"/>
              <a:t>a gradient of 22 hPa acting in the opposite direction. As a result the winds in the northern</a:t>
            </a:r>
          </a:p>
          <a:p>
            <a:r>
              <a:rPr lang="en-US" altLang="zh-CN"/>
              <a:t>Indian Ocean reverse completely and are no longer like the Trades anywhere. A wind jet,</a:t>
            </a:r>
          </a:p>
          <a:p>
            <a:r>
              <a:rPr lang="en-US" altLang="zh-CN"/>
              <a:t>believed to be an atmospheric version of a western boundary current, develops along the</a:t>
            </a:r>
          </a:p>
          <a:p>
            <a:r>
              <a:rPr lang="en-US" altLang="zh-CN"/>
              <a:t>high east African topography. Winds blow steadily at Beaufort 6 or more over the entire</a:t>
            </a:r>
          </a:p>
          <a:p>
            <a:r>
              <a:rPr lang="en-US" altLang="zh-CN"/>
              <a:t>western Indian Ocean north of the equator. Further east along the equator the winds weaken,</a:t>
            </a:r>
          </a:p>
          <a:p>
            <a:r>
              <a:rPr lang="en-US" altLang="zh-CN"/>
              <a:t>bringing moderate rainfall; but there is still a southerly component throughout the entire</a:t>
            </a:r>
          </a:p>
          <a:p>
            <a:r>
              <a:rPr lang="en-US" altLang="zh-CN"/>
              <a:t>Indian Ocean everywhere north of 30°S. On the Northwest Shelf the wind blows directly</a:t>
            </a:r>
          </a:p>
          <a:p>
            <a:r>
              <a:rPr lang="en-US" altLang="zh-CN"/>
              <a:t>offshore with moderate strength.</a:t>
            </a:r>
          </a:p>
          <a:p>
            <a:r>
              <a:rPr lang="en-US" altLang="zh-CN"/>
              <a:t>The Southwest Monsoon, as this wind is called in the northern hemisphere, is the</a:t>
            </a:r>
          </a:p>
          <a:p>
            <a:r>
              <a:rPr lang="en-US" altLang="zh-CN"/>
              <a:t>continuation of the southern hemisphere Trades, which between 10 and 20°S are stronger,</a:t>
            </a:r>
          </a:p>
          <a:p>
            <a:r>
              <a:rPr lang="en-US" altLang="zh-CN"/>
              <a:t>during this time of year, than anywhere else in the world. The Southwest Monsoon skirts</a:t>
            </a:r>
          </a:p>
          <a:p>
            <a:r>
              <a:rPr lang="en-US" altLang="zh-CN"/>
              <a:t>the low over Pakistan to deposit rain on the Himalayas, thus bringing with it the monsoon</a:t>
            </a:r>
          </a:p>
          <a:p>
            <a:r>
              <a:rPr lang="en-US" altLang="zh-CN"/>
              <a:t>rains and floods that are so crucial to Asian agriculture.</a:t>
            </a:r>
          </a:p>
          <a:p>
            <a:r>
              <a:rPr lang="en-US" altLang="zh-CN"/>
              <a:t>The position of the ITCZ over the ocean changes little between the seasons, but during</a:t>
            </a:r>
          </a:p>
          <a:p>
            <a:r>
              <a:rPr lang="en-US" altLang="zh-CN"/>
              <a:t>the Southwest Monsoon frequent disturbances break away from it to settle south of the</a:t>
            </a:r>
          </a:p>
          <a:p>
            <a:r>
              <a:rPr lang="en-US" altLang="zh-CN"/>
              <a:t>Himalayas, bringing with them most of the season's rain. Winds at the equator change</a:t>
            </a:r>
          </a:p>
          <a:p>
            <a:r>
              <a:rPr lang="en-US" altLang="zh-CN"/>
              <a:t>direction but remain weak throughout the year. Because of their meridional orientation the</a:t>
            </a:r>
          </a:p>
          <a:p>
            <a:r>
              <a:rPr lang="en-US" altLang="zh-CN"/>
              <a:t>associated Ekman transport does not develop a divergence at the equator. There is therefore</a:t>
            </a:r>
          </a:p>
          <a:p>
            <a:r>
              <a:rPr lang="en-US" altLang="zh-CN"/>
              <a:t>no equatorial upwelling in the Indian Ocean. Strong equatorial downwelling occurs during</a:t>
            </a:r>
          </a:p>
          <a:p>
            <a:r>
              <a:rPr lang="en-US" altLang="zh-CN"/>
              <a:t>the transition months (May and November) when the winds turn eastward at the equator,</a:t>
            </a:r>
          </a:p>
          <a:p>
            <a:r>
              <a:rPr lang="en-US" altLang="zh-CN"/>
              <a:t>producing Ekman transport convergence.</a:t>
            </a:r>
          </a:p>
          <a:p>
            <a:r>
              <a:rPr lang="en-US" altLang="zh-CN"/>
              <a:t>Conditions for coastal upwelling are also markedly different in the Indian Ocean. Along the</a:t>
            </a:r>
          </a:p>
          <a:p>
            <a:r>
              <a:rPr lang="en-US" altLang="zh-CN"/>
              <a:t>eastern coastline, where the most important upwelling regions of the Pacific and Atlantic</a:t>
            </a:r>
          </a:p>
          <a:p>
            <a:r>
              <a:rPr lang="en-US" altLang="zh-CN"/>
              <a:t>Oceans are found, winds favourable for upwelling along the Australian coast are weak</a:t>
            </a:r>
          </a:p>
          <a:p>
            <a:r>
              <a:rPr lang="en-US" altLang="zh-CN"/>
              <a:t>during the Northeast Monsoon season and absent during the Southwest Monsoon season. A</a:t>
            </a:r>
          </a:p>
          <a:p>
            <a:r>
              <a:rPr lang="en-US" altLang="zh-CN"/>
              <a:t>small upwelling region can be expected in the latter season along the coast of Java. But the</a:t>
            </a:r>
          </a:p>
          <a:p>
            <a:r>
              <a:rPr lang="en-US" altLang="zh-CN"/>
              <a:t>strongest upwelling of the Indian Ocean occurs along its western coastline when the</a:t>
            </a:r>
          </a:p>
          <a:p>
            <a:r>
              <a:rPr lang="en-US" altLang="zh-CN"/>
              <a:t>Southwest Monsoon produces strong Ekman transport away from the coasts of Somalia and</a:t>
            </a:r>
          </a:p>
          <a:p>
            <a:r>
              <a:rPr lang="en-US" altLang="zh-CN"/>
              <a:t>Arabia.</a:t>
            </a:r>
          </a:p>
          <a:p>
            <a:r>
              <a:rPr lang="en-US" altLang="zh-CN"/>
              <a:t>We saw in Chapter 4 that the Sverdup relation, which compares circulation patterns</a:t>
            </a:r>
          </a:p>
          <a:p>
            <a:r>
              <a:rPr lang="en-US" altLang="zh-CN"/>
              <a:t>derived from annual mean integrated steric height and annual mean wind stress, gives very</a:t>
            </a:r>
          </a:p>
          <a:p>
            <a:r>
              <a:rPr lang="en-US" altLang="zh-CN"/>
              <a:t>good agreement in the Indian Ocean despite the seasonal reversals of the monsoon winds. It</a:t>
            </a:r>
          </a:p>
          <a:p>
            <a:r>
              <a:rPr lang="en-US" altLang="zh-CN"/>
              <a:t>is therefore instructive to look at the annual mean atmospheric circulation over the Indian</a:t>
            </a:r>
          </a:p>
          <a:p>
            <a:r>
              <a:rPr lang="en-US" altLang="zh-CN"/>
              <a:t>Ocean as well. The southern hemisphere Trades stand out as particularly strong, in the</a:t>
            </a:r>
          </a:p>
          <a:p>
            <a:r>
              <a:rPr lang="en-US" altLang="zh-CN"/>
              <a:t>annual mean, when compared with the other oceans. As we have seen, the larger</a:t>
            </a:r>
          </a:p>
          <a:p>
            <a:r>
              <a:rPr lang="en-US" altLang="zh-CN"/>
              <a:t>contribution to this comes from the Summer Monsoon season. The stronger winds of this</a:t>
            </a:r>
          </a:p>
          <a:p>
            <a:r>
              <a:rPr lang="en-US" altLang="zh-CN"/>
              <a:t>season dominate the annual mean in the northern Indian Ocean as well. This produces a net</a:t>
            </a:r>
          </a:p>
          <a:p>
            <a:r>
              <a:rPr lang="en-US" altLang="zh-CN"/>
              <a:t>southwesterly stress over the northwestern Indian Ocean and in particular along the East</a:t>
            </a:r>
          </a:p>
          <a:p>
            <a:r>
              <a:rPr lang="en-US" altLang="zh-CN"/>
              <a:t>African coast. Mean winds in the northeast and along the equator are weak and westerly.</a:t>
            </a:r>
          </a:p>
          <a:p>
            <a:endParaRPr lang="zh-CN" altLang="en-US"/>
          </a:p>
        </p:txBody>
      </p:sp>
    </p:spTree>
    <p:extLst>
      <p:ext uri="{BB962C8B-B14F-4D97-AF65-F5344CB8AC3E}">
        <p14:creationId xmlns:p14="http://schemas.microsoft.com/office/powerpoint/2010/main" val="3531498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45244B5-8918-4D74-B0FE-49ABC60B4345}" type="slidenum">
              <a:rPr lang="zh-CN" altLang="en-US" smtClean="0"/>
              <a:pPr/>
              <a:t>7</a:t>
            </a:fld>
            <a:endParaRPr lang="en-US" altLang="zh-CN"/>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zh-CN" altLang="en-US"/>
          </a:p>
        </p:txBody>
      </p:sp>
    </p:spTree>
    <p:extLst>
      <p:ext uri="{BB962C8B-B14F-4D97-AF65-F5344CB8AC3E}">
        <p14:creationId xmlns:p14="http://schemas.microsoft.com/office/powerpoint/2010/main" val="85346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FE5F49F1-B319-4B17-AED7-CD3BFDE2EA9B}" type="slidenum">
              <a:rPr lang="zh-CN" altLang="en-US" smtClean="0"/>
              <a:pPr/>
              <a:t>8</a:t>
            </a:fld>
            <a:endParaRPr lang="en-US" altLang="zh-CN"/>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altLang="zh-CN" dirty="0"/>
              <a:t>Idealized </a:t>
            </a:r>
          </a:p>
        </p:txBody>
      </p:sp>
    </p:spTree>
    <p:extLst>
      <p:ext uri="{BB962C8B-B14F-4D97-AF65-F5344CB8AC3E}">
        <p14:creationId xmlns:p14="http://schemas.microsoft.com/office/powerpoint/2010/main" val="2669910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461AB6F-14AA-4E74-800C-3E8A93326514}" type="slidenum">
              <a:rPr lang="zh-CN" altLang="en-US" smtClean="0"/>
              <a:pPr/>
              <a:t>9</a:t>
            </a:fld>
            <a:endParaRPr lang="en-US" altLang="zh-CN"/>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zh-CN" altLang="en-US" dirty="0"/>
          </a:p>
        </p:txBody>
      </p:sp>
    </p:spTree>
    <p:extLst>
      <p:ext uri="{BB962C8B-B14F-4D97-AF65-F5344CB8AC3E}">
        <p14:creationId xmlns:p14="http://schemas.microsoft.com/office/powerpoint/2010/main" val="1433498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DFF62A4-14CA-43FD-8DB6-C5D7D9F94B61}" type="slidenum">
              <a:rPr lang="zh-CN" altLang="en-US" smtClean="0"/>
              <a:pPr/>
              <a:t>10</a:t>
            </a:fld>
            <a:endParaRPr lang="en-US" altLang="zh-CN"/>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altLang="zh-CN" dirty="0"/>
              <a:t>We begin the comparison between the depth-integrated flow (Figs 4.4 - 4.7) and the</a:t>
            </a:r>
          </a:p>
          <a:p>
            <a:r>
              <a:rPr lang="en-US" altLang="zh-CN" dirty="0"/>
              <a:t>observed surface circulation (Figure 11.3) with the southern Indian Ocean which does not</a:t>
            </a:r>
          </a:p>
          <a:p>
            <a:r>
              <a:rPr lang="en-US" altLang="zh-CN" dirty="0"/>
              <a:t>experience monsoonal winds. The Sverdrup stream function (Figure 4.7) shows a</a:t>
            </a:r>
          </a:p>
          <a:p>
            <a:r>
              <a:rPr lang="en-US" altLang="zh-CN" dirty="0"/>
              <a:t>particularly strong subtropical gyre, a result of large wind stress curl between the annual</a:t>
            </a:r>
          </a:p>
          <a:p>
            <a:r>
              <a:rPr lang="en-US" altLang="zh-CN" dirty="0"/>
              <a:t>mean Trades and </a:t>
            </a:r>
            <a:r>
              <a:rPr lang="en-US" altLang="zh-CN" dirty="0" err="1"/>
              <a:t>Westerlies</a:t>
            </a:r>
            <a:r>
              <a:rPr lang="en-US" altLang="zh-CN" dirty="0"/>
              <a:t> (Figure 1.4). South of 10°S and away from the Australian coast</a:t>
            </a:r>
          </a:p>
          <a:p>
            <a:r>
              <a:rPr lang="en-US" altLang="zh-CN" dirty="0"/>
              <a:t>the pattern agrees well with the observations. Both show the South Equatorial Current</a:t>
            </a:r>
          </a:p>
          <a:p>
            <a:r>
              <a:rPr lang="en-US" altLang="zh-CN" dirty="0"/>
              <a:t>being fed by the </a:t>
            </a:r>
            <a:r>
              <a:rPr lang="en-US" altLang="zh-CN" dirty="0" err="1"/>
              <a:t>throughflow</a:t>
            </a:r>
            <a:r>
              <a:rPr lang="en-US" altLang="zh-CN" dirty="0"/>
              <a:t> of Pacific water through the Indonesian seas and strengthening</a:t>
            </a:r>
          </a:p>
          <a:p>
            <a:r>
              <a:rPr lang="en-US" altLang="zh-CN" dirty="0"/>
              <a:t>westward. The bifurcation east of Madagascar and again near the African coast is also seen</a:t>
            </a:r>
          </a:p>
          <a:p>
            <a:r>
              <a:rPr lang="en-US" altLang="zh-CN" dirty="0"/>
              <a:t>in the Sverdrup flow, as is the joining of the Mozambique and East Madagascar Currents</a:t>
            </a:r>
          </a:p>
          <a:p>
            <a:r>
              <a:rPr lang="en-US" altLang="zh-CN" dirty="0"/>
              <a:t>into the Agulhas Current. Furthermore, the Sverdrup relation implies net southward flow</a:t>
            </a:r>
          </a:p>
          <a:p>
            <a:r>
              <a:rPr lang="en-US" altLang="zh-CN" dirty="0"/>
              <a:t>across 10°S in response to strong negative wind stress curl; this generates the eastward</a:t>
            </a:r>
          </a:p>
          <a:p>
            <a:r>
              <a:rPr lang="en-US" altLang="zh-CN" dirty="0"/>
              <a:t>flowing Equatorial Countercurrent north of 10°S as its source of supply. To the best of our</a:t>
            </a:r>
          </a:p>
          <a:p>
            <a:r>
              <a:rPr lang="en-US" altLang="zh-CN" dirty="0"/>
              <a:t>knowledge, the annual mean transports of the open-ocean currents are well predicted by the</a:t>
            </a:r>
          </a:p>
          <a:p>
            <a:r>
              <a:rPr lang="en-US" altLang="zh-CN" dirty="0"/>
              <a:t>Sverdrup relation, and the transports of the East Madagascar, Mozambique, and Agulhas</a:t>
            </a:r>
          </a:p>
          <a:p>
            <a:r>
              <a:rPr lang="en-US" altLang="zh-CN" dirty="0"/>
              <a:t>Currents follow quite accurately from mass continuity.</a:t>
            </a:r>
          </a:p>
          <a:p>
            <a:r>
              <a:rPr lang="en-US" altLang="zh-CN" dirty="0"/>
              <a:t>Significant discrepancies between the Sverdrup circulation and observations are seen in</a:t>
            </a:r>
          </a:p>
          <a:p>
            <a:r>
              <a:rPr lang="en-US" altLang="zh-CN" dirty="0"/>
              <a:t>the Agulhas Current extension region, for reasons discussed in Chapter 4, and in the</a:t>
            </a:r>
          </a:p>
          <a:p>
            <a:r>
              <a:rPr lang="en-US" altLang="zh-CN" dirty="0" err="1"/>
              <a:t>Leeuwin</a:t>
            </a:r>
            <a:r>
              <a:rPr lang="en-US" altLang="zh-CN" dirty="0"/>
              <a:t> Current. The net depth-averaged flow along the Australian coast is in fact very</a:t>
            </a:r>
          </a:p>
          <a:p>
            <a:r>
              <a:rPr lang="en-US" altLang="zh-CN" dirty="0"/>
              <a:t>close to that given by the Sverdrup circulation; but the shallow </a:t>
            </a:r>
            <a:r>
              <a:rPr lang="en-US" altLang="zh-CN" dirty="0" err="1"/>
              <a:t>Leeuwin</a:t>
            </a:r>
            <a:r>
              <a:rPr lang="en-US" altLang="zh-CN" dirty="0"/>
              <a:t> Current is</a:t>
            </a:r>
          </a:p>
          <a:p>
            <a:r>
              <a:rPr lang="en-US" altLang="zh-CN" dirty="0"/>
              <a:t>accompanied by an undercurrent of nearly equal transport (to be discussed below), and the</a:t>
            </a:r>
          </a:p>
          <a:p>
            <a:r>
              <a:rPr lang="en-US" altLang="zh-CN" dirty="0"/>
              <a:t>surface circulation is therefore not representative for the depth-averaged flow.</a:t>
            </a:r>
          </a:p>
          <a:p>
            <a:r>
              <a:rPr lang="en-US" altLang="zh-CN" dirty="0"/>
              <a:t>In contrast, the annual mean flow in the northern Indian Ocean is almost featureless, both</a:t>
            </a:r>
          </a:p>
          <a:p>
            <a:r>
              <a:rPr lang="en-US" altLang="zh-CN" dirty="0"/>
              <a:t>in the Sverdrup circulation maps and in observations. The stream function map does not</a:t>
            </a:r>
          </a:p>
          <a:p>
            <a:r>
              <a:rPr lang="en-US" altLang="zh-CN" dirty="0"/>
              <a:t>show a single streamline for the northern hemisphere, so any mean circulation that does</a:t>
            </a:r>
          </a:p>
          <a:p>
            <a:r>
              <a:rPr lang="en-US" altLang="zh-CN" dirty="0"/>
              <a:t>develop must be weaker than 10 </a:t>
            </a:r>
            <a:r>
              <a:rPr lang="en-US" altLang="zh-CN" dirty="0" err="1"/>
              <a:t>Sv</a:t>
            </a:r>
            <a:r>
              <a:rPr lang="en-US" altLang="zh-CN" dirty="0"/>
              <a:t> (the contour interval used for Figure 4.7). This is, of</a:t>
            </a:r>
          </a:p>
          <a:p>
            <a:r>
              <a:rPr lang="en-US" altLang="zh-CN" dirty="0"/>
              <a:t>course, a somewhat theoretical result since it represents the mean of two strong monsoonal</a:t>
            </a:r>
          </a:p>
          <a:p>
            <a:r>
              <a:rPr lang="en-US" altLang="zh-CN" dirty="0"/>
              <a:t>current systems. The annual mean is still of use when it comes to the calculation of heat</a:t>
            </a:r>
          </a:p>
          <a:p>
            <a:r>
              <a:rPr lang="en-US" altLang="zh-CN" dirty="0"/>
              <a:t>fluxes between the hemispheres, and we shall come back to this in Chapter 18. But in a</a:t>
            </a:r>
          </a:p>
          <a:p>
            <a:r>
              <a:rPr lang="en-US" altLang="zh-CN" dirty="0"/>
              <a:t>discussion of monsoonal surface currents the Sverdrup relation has its limits, and we now</a:t>
            </a:r>
          </a:p>
          <a:p>
            <a:r>
              <a:rPr lang="en-US" altLang="zh-CN" dirty="0"/>
              <a:t>turn to a description based on current and hydrographic observations.</a:t>
            </a:r>
          </a:p>
          <a:p>
            <a:r>
              <a:rPr lang="en-US" altLang="zh-CN" dirty="0"/>
              <a:t>During the Northeast Monsoon season the current system resembles closely those of the</a:t>
            </a:r>
          </a:p>
          <a:p>
            <a:r>
              <a:rPr lang="en-US" altLang="zh-CN" dirty="0"/>
              <a:t>Pacific and Atlantic Oceans. The subtropical gyre dominates the southern hemisphere. For a</a:t>
            </a:r>
          </a:p>
          <a:p>
            <a:r>
              <a:rPr lang="en-US" altLang="zh-CN" dirty="0"/>
              <a:t>long time it was believed that eastward flow in the south is achieved by the Circumpolar</a:t>
            </a:r>
          </a:p>
          <a:p>
            <a:r>
              <a:rPr lang="en-US" altLang="zh-CN" dirty="0"/>
              <a:t>Current. Following the recent discovery of the South Atlantic Current as a distinct element</a:t>
            </a:r>
          </a:p>
          <a:p>
            <a:r>
              <a:rPr lang="en-US" altLang="zh-CN" dirty="0"/>
              <a:t>of the south Atlantic subtropical gyre (Chapter 14), </a:t>
            </a:r>
            <a:r>
              <a:rPr lang="en-US" altLang="zh-CN" dirty="0" err="1"/>
              <a:t>Stramma</a:t>
            </a:r>
            <a:r>
              <a:rPr lang="en-US" altLang="zh-CN" dirty="0"/>
              <a:t> (1992) showed the existence</a:t>
            </a:r>
          </a:p>
          <a:p>
            <a:r>
              <a:rPr lang="en-US" altLang="zh-CN" dirty="0"/>
              <a:t>of a similar South Indian Ocean Current north of the Circumpolar Current. The current</a:t>
            </a:r>
          </a:p>
          <a:p>
            <a:r>
              <a:rPr lang="en-US" altLang="zh-CN" dirty="0"/>
              <a:t>follows the northern flank of the Subtropical Front, carrying some 60 </a:t>
            </a:r>
            <a:r>
              <a:rPr lang="en-US" altLang="zh-CN" dirty="0" err="1"/>
              <a:t>Sv</a:t>
            </a:r>
            <a:r>
              <a:rPr lang="en-US" altLang="zh-CN" dirty="0"/>
              <a:t> in the upper</a:t>
            </a:r>
          </a:p>
          <a:p>
            <a:r>
              <a:rPr lang="en-US" altLang="zh-CN" dirty="0"/>
              <a:t>1000 m southeast of Africa and gradually releasing its waters into the gyre. Southwest of</a:t>
            </a:r>
          </a:p>
          <a:p>
            <a:r>
              <a:rPr lang="en-US" altLang="zh-CN" dirty="0"/>
              <a:t>Australia its transport is reduced to about 10 </a:t>
            </a:r>
            <a:r>
              <a:rPr lang="en-US" altLang="zh-CN" dirty="0" err="1"/>
              <a:t>Sv</a:t>
            </a:r>
            <a:r>
              <a:rPr lang="en-US" altLang="zh-CN" dirty="0"/>
              <a:t>. Zonal flow immediately south of the</a:t>
            </a:r>
          </a:p>
          <a:p>
            <a:r>
              <a:rPr lang="en-US" altLang="zh-CN" dirty="0"/>
              <a:t>Subtropical Front is usually weak, indicating that the South Indian Ocean and the</a:t>
            </a:r>
          </a:p>
          <a:p>
            <a:r>
              <a:rPr lang="en-US" altLang="zh-CN" dirty="0"/>
              <a:t>Circumpolar Currents are two distinct features of the circulation.</a:t>
            </a:r>
          </a:p>
          <a:p>
            <a:r>
              <a:rPr lang="en-US" altLang="zh-CN" dirty="0"/>
              <a:t>The subtropical gyre of the northern hemisphere is not well-defined; most of the water</a:t>
            </a:r>
          </a:p>
          <a:p>
            <a:r>
              <a:rPr lang="en-US" altLang="zh-CN" dirty="0"/>
              <a:t>carried in the North Equatorial Current returns east with the Equatorial Countercurrent near</a:t>
            </a:r>
          </a:p>
          <a:p>
            <a:r>
              <a:rPr lang="en-US" altLang="zh-CN" dirty="0"/>
              <a:t>5°S, leaving little net transport for the weak currents in the northern Indian Ocean. The</a:t>
            </a:r>
          </a:p>
          <a:p>
            <a:r>
              <a:rPr lang="en-US" altLang="zh-CN" dirty="0"/>
              <a:t>Equatorial Countercurrent continues into the South Java Current, which during this season</a:t>
            </a:r>
          </a:p>
          <a:p>
            <a:r>
              <a:rPr lang="en-US" altLang="zh-CN" dirty="0"/>
              <a:t>feeds its waters into the Indonesian seas and southward into the South Equatorial Current.</a:t>
            </a:r>
          </a:p>
          <a:p>
            <a:r>
              <a:rPr lang="en-US" altLang="zh-CN" dirty="0"/>
              <a:t>Currents flow in the opposite direction north of 10°S during the Southwest Monsoon</a:t>
            </a:r>
          </a:p>
          <a:p>
            <a:r>
              <a:rPr lang="en-US" altLang="zh-CN" dirty="0"/>
              <a:t>season, when the South Equatorial Current intensifies and feeds part of its flow into the</a:t>
            </a:r>
          </a:p>
          <a:p>
            <a:r>
              <a:rPr lang="en-US" altLang="zh-CN" dirty="0"/>
              <a:t>Somali Current, the western boundary current of the </a:t>
            </a:r>
            <a:r>
              <a:rPr lang="en-US" altLang="zh-CN" dirty="0" err="1"/>
              <a:t>anticyclonic</a:t>
            </a:r>
            <a:r>
              <a:rPr lang="en-US" altLang="zh-CN" dirty="0"/>
              <a:t> circulation that develops</a:t>
            </a:r>
          </a:p>
          <a:p>
            <a:r>
              <a:rPr lang="en-US" altLang="zh-CN" dirty="0"/>
              <a:t>in the northern hemisphere. The North Equatorial Current disappears, and the Equatorial</a:t>
            </a:r>
          </a:p>
          <a:p>
            <a:r>
              <a:rPr lang="en-US" altLang="zh-CN" dirty="0"/>
              <a:t>Countercurrent becomes absorbed into the Southwest Monsoon Current. Its broad eastward</a:t>
            </a:r>
          </a:p>
          <a:p>
            <a:r>
              <a:rPr lang="en-US" altLang="zh-CN" dirty="0"/>
              <a:t>flow dominates the northern Indian Ocean.</a:t>
            </a:r>
          </a:p>
          <a:p>
            <a:r>
              <a:rPr lang="en-US" altLang="zh-CN" dirty="0"/>
              <a:t>A feature of the circulation which is independent of the monsoon cycle is the strong</a:t>
            </a:r>
          </a:p>
          <a:p>
            <a:r>
              <a:rPr lang="en-US" altLang="zh-CN" dirty="0"/>
              <a:t>separation of the northern and southern hemisphere flow fields along the ITCZ east of 60°E.</a:t>
            </a:r>
          </a:p>
          <a:p>
            <a:r>
              <a:rPr lang="en-US" altLang="zh-CN" dirty="0"/>
              <a:t>Little flow crosses the Doldrums east of the western boundary current. The semi-annual</a:t>
            </a:r>
          </a:p>
          <a:p>
            <a:r>
              <a:rPr lang="en-US" altLang="zh-CN" dirty="0"/>
              <a:t>reversal of the intense flow across the ITCZ along the east African coast north of 10°N has</a:t>
            </a:r>
          </a:p>
          <a:p>
            <a:r>
              <a:rPr lang="en-US" altLang="zh-CN" dirty="0"/>
              <a:t>been well documented during the last two decades. However, it is obvious that at least some</a:t>
            </a:r>
          </a:p>
          <a:p>
            <a:r>
              <a:rPr lang="en-US" altLang="zh-CN" dirty="0"/>
              <a:t>of the water that enters the northern hemisphere from June to October in the west must</a:t>
            </a:r>
          </a:p>
          <a:p>
            <a:r>
              <a:rPr lang="en-US" altLang="zh-CN" dirty="0"/>
              <a:t>leave it during that season. Likewise, at least some of the water that is withdrawn during</a:t>
            </a:r>
          </a:p>
          <a:p>
            <a:r>
              <a:rPr lang="en-US" altLang="zh-CN" dirty="0"/>
              <a:t>December to April has to enter it somewhere in the east during these months. Our</a:t>
            </a:r>
          </a:p>
          <a:p>
            <a:r>
              <a:rPr lang="en-US" altLang="zh-CN" dirty="0"/>
              <a:t>knowledge of the circulation near Java is, however, incomplete, and the details of the mass</a:t>
            </a:r>
          </a:p>
          <a:p>
            <a:r>
              <a:rPr lang="en-US" altLang="zh-CN" dirty="0"/>
              <a:t>balance on seasonal time scales are a topic for the future.</a:t>
            </a:r>
          </a:p>
          <a:p>
            <a:r>
              <a:rPr lang="en-US" altLang="zh-CN" dirty="0"/>
              <a:t>The Indonesian </a:t>
            </a:r>
            <a:r>
              <a:rPr lang="en-US" altLang="zh-CN" dirty="0" err="1"/>
              <a:t>throughflow</a:t>
            </a:r>
            <a:r>
              <a:rPr lang="en-US" altLang="zh-CN" dirty="0"/>
              <a:t> from the Pacific Ocean enters the Indian Ocean during both</a:t>
            </a:r>
          </a:p>
          <a:p>
            <a:r>
              <a:rPr lang="en-US" altLang="zh-CN" dirty="0"/>
              <a:t>seasons as a narrow band of low salinity water. It is embedded in generally westward flow</a:t>
            </a:r>
          </a:p>
          <a:p>
            <a:r>
              <a:rPr lang="en-US" altLang="zh-CN" dirty="0"/>
              <a:t>and therefore apparently does not develop the strong lateral shear necessary to induce much</a:t>
            </a:r>
          </a:p>
          <a:p>
            <a:r>
              <a:rPr lang="en-US" altLang="zh-CN" dirty="0"/>
              <a:t>instability. It continues westward, providing the core of maximum westward flow in the</a:t>
            </a:r>
          </a:p>
          <a:p>
            <a:r>
              <a:rPr lang="en-US" altLang="zh-CN" dirty="0"/>
              <a:t>equatorial current system, and can be followed over the entire width of the Indian Ocean.</a:t>
            </a:r>
          </a:p>
          <a:p>
            <a:r>
              <a:rPr lang="en-US" altLang="zh-CN" dirty="0"/>
              <a:t>The subtropical gyre of the southern hemisphere is seen with two western boundary</a:t>
            </a:r>
          </a:p>
          <a:p>
            <a:r>
              <a:rPr lang="en-US" altLang="zh-CN" dirty="0"/>
              <a:t>currents, one along eastern Madagascar and one along the coast of Mozambique. Whether</a:t>
            </a:r>
          </a:p>
          <a:p>
            <a:r>
              <a:rPr lang="en-US" altLang="zh-CN" dirty="0"/>
              <a:t>both feed into the Agulhas Current - as indicated by the depth-integrated flow - or whether</a:t>
            </a:r>
          </a:p>
          <a:p>
            <a:r>
              <a:rPr lang="en-US" altLang="zh-CN" dirty="0"/>
              <a:t>the East Madagascar Current feeds back into the gyre independently has been the subject of</a:t>
            </a:r>
          </a:p>
          <a:p>
            <a:r>
              <a:rPr lang="en-US" altLang="zh-CN" dirty="0"/>
              <a:t>debate for some time and will be discussed in more detail later on. Here we only note the</a:t>
            </a:r>
          </a:p>
          <a:p>
            <a:r>
              <a:rPr lang="en-US" altLang="zh-CN" dirty="0"/>
              <a:t>difference between the flow fields based on 1500 m and 2500 m levels of no motion</a:t>
            </a:r>
          </a:p>
          <a:p>
            <a:r>
              <a:rPr lang="en-US" altLang="zh-CN" dirty="0"/>
              <a:t>(Figs 4.5 and 4.6) south of Madagascar; they indicate that the circulation near the end of</a:t>
            </a:r>
          </a:p>
          <a:p>
            <a:r>
              <a:rPr lang="en-US" altLang="zh-CN" dirty="0"/>
              <a:t>the East Madagascar Current reaches deeper than 1500 m, not unlike the situation found in</a:t>
            </a:r>
          </a:p>
          <a:p>
            <a:r>
              <a:rPr lang="en-US" altLang="zh-CN" dirty="0"/>
              <a:t>separation regions of other western boundary currents. The fact that deep flow is not</a:t>
            </a:r>
          </a:p>
          <a:p>
            <a:r>
              <a:rPr lang="en-US" altLang="zh-CN" dirty="0"/>
              <a:t>restricted to the Agulhas Current but extends eastward away from Madagascar makes the</a:t>
            </a:r>
          </a:p>
          <a:p>
            <a:r>
              <a:rPr lang="en-US" altLang="zh-CN" dirty="0"/>
              <a:t>estimation of transports in the gyre difficult and affects in particular our estimates for the</a:t>
            </a:r>
          </a:p>
          <a:p>
            <a:r>
              <a:rPr lang="en-US" altLang="zh-CN" dirty="0"/>
              <a:t>South Equatorial Current.</a:t>
            </a:r>
          </a:p>
          <a:p>
            <a:endParaRPr lang="zh-CN" altLang="en-US" dirty="0"/>
          </a:p>
        </p:txBody>
      </p:sp>
    </p:spTree>
    <p:extLst>
      <p:ext uri="{BB962C8B-B14F-4D97-AF65-F5344CB8AC3E}">
        <p14:creationId xmlns:p14="http://schemas.microsoft.com/office/powerpoint/2010/main" val="3257367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1054152-1D31-4E5D-9D12-81BC3E68CD17}" type="slidenum">
              <a:rPr lang="zh-CN" altLang="en-US" smtClean="0"/>
              <a:pPr/>
              <a:t>11</a:t>
            </a:fld>
            <a:endParaRPr lang="en-US" altLang="zh-CN"/>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altLang="zh-CN" dirty="0"/>
              <a:t>Cutler and Swallow (1984) used the records of ship drifts collected by the British</a:t>
            </a:r>
          </a:p>
          <a:p>
            <a:r>
              <a:rPr lang="en-US" altLang="zh-CN" dirty="0"/>
              <a:t>Meteorological Office from daily log book entries of merchant ships, to compile an atlas of</a:t>
            </a:r>
          </a:p>
          <a:p>
            <a:r>
              <a:rPr lang="en-US" altLang="zh-CN" dirty="0"/>
              <a:t>surface currents. Currents in the Indian Ocean are stronger than in the Pacific or Atlantic</a:t>
            </a:r>
          </a:p>
          <a:p>
            <a:r>
              <a:rPr lang="en-US" altLang="zh-CN" dirty="0"/>
              <a:t>Oceans during most of the year, which makes ship drift estimates reasonably reliable.</a:t>
            </a:r>
          </a:p>
          <a:p>
            <a:r>
              <a:rPr lang="en-US" altLang="zh-CN" dirty="0"/>
              <a:t>Given the paucity of other information, this atlas is the best source of information on</a:t>
            </a:r>
          </a:p>
          <a:p>
            <a:r>
              <a:rPr lang="en-US" altLang="zh-CN" dirty="0"/>
              <a:t>surface currents near the equator. Information on the subsurface structure became available</a:t>
            </a:r>
          </a:p>
          <a:p>
            <a:r>
              <a:rPr lang="en-US" altLang="zh-CN" dirty="0"/>
              <a:t>with the long-term current meter moorings and time series of vertical current profiles taken</a:t>
            </a:r>
          </a:p>
          <a:p>
            <a:r>
              <a:rPr lang="en-US" altLang="zh-CN" dirty="0"/>
              <a:t>during INDEX; unfortunately it is restricted to the region west of 62°E.</a:t>
            </a:r>
          </a:p>
          <a:p>
            <a:r>
              <a:rPr lang="en-US" altLang="zh-CN" dirty="0"/>
              <a:t>The evolution of surface currents through the seasons is shown in Figure 11.4. The</a:t>
            </a:r>
          </a:p>
          <a:p>
            <a:r>
              <a:rPr lang="en-US" altLang="zh-CN" i="1" dirty="0"/>
              <a:t>North Equatorial Current </a:t>
            </a:r>
            <a:r>
              <a:rPr lang="en-US" altLang="zh-CN" dirty="0"/>
              <a:t>is prominent in January and March when the Northeast Monsoon</a:t>
            </a:r>
          </a:p>
          <a:p>
            <a:r>
              <a:rPr lang="en-US" altLang="zh-CN" dirty="0"/>
              <a:t>is fully established. It runs as a narrow current of about 0.3 m s-1 from Malacca Strait to</a:t>
            </a:r>
          </a:p>
          <a:p>
            <a:r>
              <a:rPr lang="en-US" altLang="zh-CN" dirty="0"/>
              <a:t>southern Sri Lanka, where it bends southward and accelerates to reach 0.5 - 0.8 m s-1</a:t>
            </a:r>
          </a:p>
          <a:p>
            <a:r>
              <a:rPr lang="en-US" altLang="zh-CN" dirty="0"/>
              <a:t>between 2°S and 5°N in the region between 60°E and 75°E. The </a:t>
            </a:r>
            <a:r>
              <a:rPr lang="en-US" altLang="zh-CN" i="1" dirty="0"/>
              <a:t>South Equatorial Current</a:t>
            </a:r>
          </a:p>
          <a:p>
            <a:r>
              <a:rPr lang="en-US" altLang="zh-CN" dirty="0"/>
              <a:t>occupies the region south of 8°S with velocities rarely exceeding 0.3 m s-1. Between these</a:t>
            </a:r>
          </a:p>
          <a:p>
            <a:r>
              <a:rPr lang="en-US" altLang="zh-CN" dirty="0"/>
              <a:t>westward flows runs the </a:t>
            </a:r>
            <a:r>
              <a:rPr lang="en-US" altLang="zh-CN" i="1" dirty="0"/>
              <a:t>Equatorial Countercurrent </a:t>
            </a:r>
            <a:r>
              <a:rPr lang="en-US" altLang="zh-CN" dirty="0"/>
              <a:t>with 0.5 - 0.8 m s-1 in the west but</a:t>
            </a:r>
          </a:p>
          <a:p>
            <a:r>
              <a:rPr lang="en-US" altLang="zh-CN" dirty="0"/>
              <a:t>getting weaker in the east; in January it does not reach beyond 70°E, being opposed in the</a:t>
            </a:r>
          </a:p>
          <a:p>
            <a:r>
              <a:rPr lang="en-US" altLang="zh-CN" dirty="0"/>
              <a:t>east by weak westward flow.</a:t>
            </a:r>
          </a:p>
          <a:p>
            <a:r>
              <a:rPr lang="en-US" altLang="zh-CN" dirty="0"/>
              <a:t>The transition from Northeast to Southwest Monsoon (Figure 11.4c) is characterized by</a:t>
            </a:r>
          </a:p>
          <a:p>
            <a:r>
              <a:rPr lang="en-US" altLang="zh-CN" dirty="0"/>
              <a:t>the intense </a:t>
            </a:r>
            <a:r>
              <a:rPr lang="en-US" altLang="zh-CN" i="1" dirty="0"/>
              <a:t>Indian Equatorial Jet </a:t>
            </a:r>
            <a:r>
              <a:rPr lang="en-US" altLang="zh-CN" dirty="0"/>
              <a:t>first described by </a:t>
            </a:r>
            <a:r>
              <a:rPr lang="en-US" altLang="zh-CN" dirty="0" err="1"/>
              <a:t>Wyrtki</a:t>
            </a:r>
            <a:r>
              <a:rPr lang="en-US" altLang="zh-CN" dirty="0"/>
              <a:t> (1973a). The long-term mean</a:t>
            </a:r>
          </a:p>
          <a:p>
            <a:r>
              <a:rPr lang="en-US" altLang="zh-CN" dirty="0"/>
              <a:t>distributions derived from the ship drift data show it from early April until late June with</a:t>
            </a:r>
          </a:p>
          <a:p>
            <a:r>
              <a:rPr lang="en-US" altLang="zh-CN" dirty="0"/>
              <a:t>velocities of 0.7 m s-1 or more. It is possible that in any particular year the jet appears</a:t>
            </a:r>
          </a:p>
          <a:p>
            <a:r>
              <a:rPr lang="en-US" altLang="zh-CN" dirty="0"/>
              <a:t>within the three-month window April - June as a feature of shorter (one month) duration</a:t>
            </a:r>
          </a:p>
          <a:p>
            <a:r>
              <a:rPr lang="en-US" altLang="zh-CN" dirty="0"/>
              <a:t>with higher peak velocities. The averaging employed with the ship drift data would spread it</a:t>
            </a:r>
          </a:p>
          <a:p>
            <a:r>
              <a:rPr lang="en-US" altLang="zh-CN" dirty="0"/>
              <a:t>over the three months as a weaker feature. The jet is easily observed with drifting buoys</a:t>
            </a:r>
          </a:p>
          <a:p>
            <a:r>
              <a:rPr lang="en-US" altLang="zh-CN" dirty="0"/>
              <a:t>since the current converges at the equator, keeping drifting objects trapped near its core.</a:t>
            </a:r>
          </a:p>
          <a:p>
            <a:r>
              <a:rPr lang="en-US" altLang="zh-CN" dirty="0"/>
              <a:t>Away from the equator the current speed falls off to less than 0.2 m s-1 at 3°S or 3°N.</a:t>
            </a:r>
          </a:p>
          <a:p>
            <a:r>
              <a:rPr lang="en-US" altLang="zh-CN" dirty="0"/>
              <a:t>When the Southwest Monsoon is fully established during July and September, the entire</a:t>
            </a:r>
          </a:p>
          <a:p>
            <a:r>
              <a:rPr lang="en-US" altLang="zh-CN" dirty="0"/>
              <a:t>region north of 5°S is dominated by the eastward flow of the </a:t>
            </a:r>
            <a:r>
              <a:rPr lang="en-US" altLang="zh-CN" i="1" dirty="0"/>
              <a:t>Southwest Monsoon Current</a:t>
            </a:r>
            <a:r>
              <a:rPr lang="en-US" altLang="zh-CN" dirty="0"/>
              <a:t>,</a:t>
            </a:r>
          </a:p>
          <a:p>
            <a:r>
              <a:rPr lang="en-US" altLang="zh-CN" dirty="0"/>
              <a:t>the only exception being a narrow strip along the equator in July to which we shall return</a:t>
            </a:r>
          </a:p>
          <a:p>
            <a:r>
              <a:rPr lang="en-US" altLang="zh-CN" dirty="0"/>
              <a:t>in a moment. Velocities in the Southwest Monsoon Current are generally close to</a:t>
            </a:r>
          </a:p>
          <a:p>
            <a:r>
              <a:rPr lang="en-US" altLang="zh-CN" dirty="0"/>
              <a:t>0.2 - 0.3 m s-1, but an acceleration to 0.5 - 1.0 m s-1 occurs south and southeast of Sri</a:t>
            </a:r>
          </a:p>
          <a:p>
            <a:r>
              <a:rPr lang="en-US" altLang="zh-CN" dirty="0"/>
              <a:t>Lanka. The South Equatorial Current expands slightly towards north, reaching 6°S in</a:t>
            </a:r>
          </a:p>
          <a:p>
            <a:r>
              <a:rPr lang="en-US" altLang="zh-CN" dirty="0"/>
              <a:t>September. The transition before the onset of the Northeast Monsoon (Figure 11.4f) is</a:t>
            </a:r>
          </a:p>
          <a:p>
            <a:r>
              <a:rPr lang="en-US" altLang="zh-CN" dirty="0"/>
              <a:t>again characterized by the Equatorial Jet. Concentrating all eastward flow in a 600 km wide</a:t>
            </a:r>
          </a:p>
          <a:p>
            <a:r>
              <a:rPr lang="en-US" altLang="zh-CN" dirty="0"/>
              <a:t>band along the equator it reaches its peak in November with velocities of 1.0 - 1.3 m s- 1</a:t>
            </a:r>
          </a:p>
          <a:p>
            <a:r>
              <a:rPr lang="en-US" altLang="zh-CN" dirty="0"/>
              <a:t>and disappears in early January, when the annual cycle is repeated.</a:t>
            </a:r>
          </a:p>
          <a:p>
            <a:endParaRPr lang="zh-CN" altLang="en-US" dirty="0"/>
          </a:p>
        </p:txBody>
      </p:sp>
    </p:spTree>
    <p:extLst>
      <p:ext uri="{BB962C8B-B14F-4D97-AF65-F5344CB8AC3E}">
        <p14:creationId xmlns:p14="http://schemas.microsoft.com/office/powerpoint/2010/main" val="1630699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1" name="矩形 20"/>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L 形 21"/>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0" y="53579"/>
            <a:ext cx="9144000" cy="253916"/>
          </a:xfrm>
          <a:prstGeom prst="rect">
            <a:avLst/>
          </a:prstGeom>
          <a:noFill/>
        </p:spPr>
        <p:txBody>
          <a:bodyPr>
            <a:spAutoFit/>
          </a:bodyPr>
          <a:lstStyle/>
          <a:p>
            <a:pPr algn="ctr">
              <a:defRPr/>
            </a:pPr>
            <a:r>
              <a:rPr lang="en-US" altLang="zh-CN" sz="1050" b="0" dirty="0">
                <a:solidFill>
                  <a:schemeClr val="bg2">
                    <a:lumMod val="50000"/>
                  </a:schemeClr>
                </a:solidFill>
                <a:latin typeface="Tahoma" pitchFamily="34" charset="0"/>
                <a:ea typeface="黑体" pitchFamily="2" charset="-122"/>
              </a:rPr>
              <a:t>DPO: A Course for Undergraduate and Graduate Majored in Oceanography and Atmosphere</a:t>
            </a:r>
          </a:p>
        </p:txBody>
      </p:sp>
      <p:sp>
        <p:nvSpPr>
          <p:cNvPr id="9" name="TextBox 8"/>
          <p:cNvSpPr txBox="1"/>
          <p:nvPr/>
        </p:nvSpPr>
        <p:spPr>
          <a:xfrm>
            <a:off x="7776001" y="4914000"/>
            <a:ext cx="1223963" cy="230832"/>
          </a:xfrm>
          <a:prstGeom prst="rect">
            <a:avLst/>
          </a:prstGeom>
          <a:noFill/>
        </p:spPr>
        <p:txBody>
          <a:bodyPr>
            <a:spAutoFit/>
          </a:bodyPr>
          <a:lstStyle/>
          <a:p>
            <a:pPr algn="r">
              <a:defRPr/>
            </a:pPr>
            <a:fld id="{481C4712-D969-495C-BB5C-F82C2B6B5CBE}" type="slidenum">
              <a:rPr lang="en-US" altLang="zh-CN" sz="900">
                <a:solidFill>
                  <a:srgbClr val="663300"/>
                </a:solidFill>
              </a:rPr>
              <a:pPr algn="r">
                <a:defRPr/>
              </a:pPr>
              <a:t>‹#›</a:t>
            </a:fld>
            <a:endParaRPr lang="zh-CN" altLang="en-US" dirty="0">
              <a:solidFill>
                <a:srgbClr val="663300"/>
              </a:solidFill>
            </a:endParaRPr>
          </a:p>
        </p:txBody>
      </p:sp>
      <p:sp>
        <p:nvSpPr>
          <p:cNvPr id="2" name="标题 1"/>
          <p:cNvSpPr>
            <a:spLocks noGrp="1"/>
          </p:cNvSpPr>
          <p:nvPr>
            <p:ph type="ctrTitle"/>
          </p:nvPr>
        </p:nvSpPr>
        <p:spPr>
          <a:xfrm>
            <a:off x="685800" y="750082"/>
            <a:ext cx="7772400" cy="1102519"/>
          </a:xfrm>
        </p:spPr>
        <p:txBody>
          <a:bodyPr anchor="b"/>
          <a:lstStyle>
            <a:lvl1pPr algn="l">
              <a:defRPr sz="3600">
                <a:solidFill>
                  <a:srgbClr val="0000FF"/>
                </a:solidFill>
              </a:defRPr>
            </a:lvl1pPr>
          </a:lstStyle>
          <a:p>
            <a:r>
              <a:rPr lang="zh-CN" altLang="en-US"/>
              <a:t>单击此处编辑母版标题样式</a:t>
            </a:r>
            <a:endParaRPr lang="en-US" dirty="0"/>
          </a:p>
        </p:txBody>
      </p:sp>
      <p:sp>
        <p:nvSpPr>
          <p:cNvPr id="3" name="副标题 2"/>
          <p:cNvSpPr>
            <a:spLocks noGrp="1"/>
          </p:cNvSpPr>
          <p:nvPr>
            <p:ph type="subTitle" idx="1"/>
          </p:nvPr>
        </p:nvSpPr>
        <p:spPr>
          <a:xfrm>
            <a:off x="687717" y="1846664"/>
            <a:ext cx="6670366" cy="1314450"/>
          </a:xfrm>
        </p:spPr>
        <p:txBody>
          <a:bodyPr/>
          <a:lstStyle>
            <a:lvl1pPr marL="0" indent="0" algn="l">
              <a:buNone/>
              <a:defRPr sz="2100">
                <a:solidFill>
                  <a:srgbClr val="0000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a:t>单击此处编辑母版副标题样式</a:t>
            </a:r>
            <a:endParaRPr lang="en-US" dirty="0"/>
          </a:p>
        </p:txBody>
      </p:sp>
      <p:pic>
        <p:nvPicPr>
          <p:cNvPr id="16" name="Picture 4">
            <a:extLst>
              <a:ext uri="{FF2B5EF4-FFF2-40B4-BE49-F238E27FC236}">
                <a16:creationId xmlns:a16="http://schemas.microsoft.com/office/drawing/2014/main" id="{5FEA80F7-145D-0849-8076-9EE67B6E639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0032" y="3528000"/>
            <a:ext cx="720000" cy="720000"/>
          </a:xfrm>
          <a:prstGeom prst="rect">
            <a:avLst/>
          </a:prstGeom>
        </p:spPr>
      </p:pic>
      <p:pic>
        <p:nvPicPr>
          <p:cNvPr id="17" name="图片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2320" y="3456000"/>
            <a:ext cx="4320000" cy="864000"/>
          </a:xfrm>
          <a:prstGeom prst="rect">
            <a:avLst/>
          </a:prstGeom>
        </p:spPr>
      </p:pic>
      <p:sp>
        <p:nvSpPr>
          <p:cNvPr id="18" name="TextBox 9"/>
          <p:cNvSpPr txBox="1"/>
          <p:nvPr userDrawn="1"/>
        </p:nvSpPr>
        <p:spPr>
          <a:xfrm>
            <a:off x="0" y="3780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20" name="L 形 19"/>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Picture 34" descr="D:\Homepage\Images\core_logo_5.jpg"/>
          <p:cNvPicPr>
            <a:picLocks noChangeAspect="1" noChangeArrowheads="1"/>
          </p:cNvPicPr>
          <p:nvPr userDrawn="1"/>
        </p:nvPicPr>
        <p:blipFill>
          <a:blip r:embed="rId4" cstate="print"/>
          <a:stretch>
            <a:fillRect/>
          </a:stretch>
        </p:blipFill>
        <p:spPr bwMode="auto">
          <a:xfrm>
            <a:off x="1584032" y="3528000"/>
            <a:ext cx="720000" cy="720000"/>
          </a:xfrm>
          <a:prstGeom prst="rect">
            <a:avLst/>
          </a:prstGeom>
          <a:noFill/>
          <a:ln w="9525">
            <a:noFill/>
            <a:miter lim="800000"/>
            <a:headEnd/>
            <a:tailEnd/>
          </a:ln>
        </p:spPr>
      </p:pic>
      <p:sp>
        <p:nvSpPr>
          <p:cNvPr id="14"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标题 4"/>
          <p:cNvSpPr>
            <a:spLocks noGrp="1"/>
          </p:cNvSpPr>
          <p:nvPr>
            <p:ph type="title"/>
          </p:nvPr>
        </p:nvSpPr>
        <p:spPr>
          <a:xfrm>
            <a:off x="457200" y="-20538"/>
            <a:ext cx="8229600" cy="589360"/>
          </a:xfrm>
        </p:spPr>
        <p:txBody>
          <a:bodyPr/>
          <a:lstStyle>
            <a:lvl1pPr>
              <a:defRPr>
                <a:solidFill>
                  <a:schemeClr val="tx1"/>
                </a:solidFill>
              </a:defRPr>
            </a:lvl1pPr>
          </a:lstStyle>
          <a:p>
            <a:r>
              <a:rPr lang="zh-CN" altLang="en-US"/>
              <a:t>单击此处编辑母版标题样式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
        <p:nvSpPr>
          <p:cNvPr id="3" name="内容占位符 2"/>
          <p:cNvSpPr>
            <a:spLocks noGrp="1"/>
          </p:cNvSpPr>
          <p:nvPr>
            <p:ph sz="half" idx="1"/>
          </p:nvPr>
        </p:nvSpPr>
        <p:spPr>
          <a:xfrm>
            <a:off x="457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p:cNvSpPr>
            <a:spLocks noGrp="1"/>
          </p:cNvSpPr>
          <p:nvPr>
            <p:ph sz="half" idx="2"/>
          </p:nvPr>
        </p:nvSpPr>
        <p:spPr>
          <a:xfrm>
            <a:off x="4648200" y="945369"/>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en-US"/>
          </a:p>
        </p:txBody>
      </p:sp>
    </p:spTree>
    <p:extLst>
      <p:ext uri="{BB962C8B-B14F-4D97-AF65-F5344CB8AC3E}">
        <p14:creationId xmlns:p14="http://schemas.microsoft.com/office/powerpoint/2010/main" val="3735374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矩形 18"/>
          <p:cNvSpPr/>
          <p:nvPr userDrawn="1"/>
        </p:nvSpPr>
        <p:spPr>
          <a:xfrm rot="10800000">
            <a:off x="8964000" y="1538"/>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L 形 17"/>
          <p:cNvSpPr/>
          <p:nvPr userDrawn="1"/>
        </p:nvSpPr>
        <p:spPr>
          <a:xfrm rot="-5400000">
            <a:off x="8424000" y="4428000"/>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标题占位符 1"/>
          <p:cNvSpPr>
            <a:spLocks noGrp="1"/>
          </p:cNvSpPr>
          <p:nvPr>
            <p:ph type="title"/>
          </p:nvPr>
        </p:nvSpPr>
        <p:spPr bwMode="auto">
          <a:xfrm>
            <a:off x="457200" y="86917"/>
            <a:ext cx="8229600" cy="37861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endParaRPr lang="en-US" dirty="0"/>
          </a:p>
        </p:txBody>
      </p:sp>
      <p:sp>
        <p:nvSpPr>
          <p:cNvPr id="2051" name="文本占位符 2"/>
          <p:cNvSpPr>
            <a:spLocks noGrp="1"/>
          </p:cNvSpPr>
          <p:nvPr>
            <p:ph type="body" idx="1"/>
          </p:nvPr>
        </p:nvSpPr>
        <p:spPr bwMode="auto">
          <a:xfrm>
            <a:off x="457200" y="945358"/>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9" name="矩形 8"/>
          <p:cNvSpPr/>
          <p:nvPr/>
        </p:nvSpPr>
        <p:spPr>
          <a:xfrm>
            <a:off x="1357313" y="4936332"/>
            <a:ext cx="6429375" cy="230832"/>
          </a:xfrm>
          <a:prstGeom prst="rect">
            <a:avLst/>
          </a:prstGeom>
        </p:spPr>
        <p:txBody>
          <a:bodyPr>
            <a:spAutoFit/>
          </a:bodyPr>
          <a:lstStyle/>
          <a:p>
            <a:pPr algn="ctr">
              <a:defRPr/>
            </a:pPr>
            <a:r>
              <a:rPr lang="en-US" altLang="zh-CN" sz="900" b="0" dirty="0">
                <a:solidFill>
                  <a:schemeClr val="bg2">
                    <a:lumMod val="75000"/>
                  </a:schemeClr>
                </a:solidFill>
                <a:latin typeface="Tahoma" pitchFamily="34" charset="0"/>
                <a:ea typeface="黑体" pitchFamily="2" charset="-122"/>
              </a:rPr>
              <a:t>Lecture 15</a:t>
            </a:r>
            <a:r>
              <a:rPr lang="en-US" altLang="zh-CN" sz="900" b="0" kern="1200" dirty="0">
                <a:solidFill>
                  <a:schemeClr val="bg2">
                    <a:lumMod val="75000"/>
                  </a:schemeClr>
                </a:solidFill>
                <a:latin typeface="Tahoma" pitchFamily="34" charset="0"/>
                <a:ea typeface="黑体" pitchFamily="2" charset="-122"/>
                <a:cs typeface="+mn-cs"/>
              </a:rPr>
              <a:t>: Indian Ocean and Monsoons </a:t>
            </a:r>
          </a:p>
        </p:txBody>
      </p:sp>
      <p:sp>
        <p:nvSpPr>
          <p:cNvPr id="12" name="TextBox 11"/>
          <p:cNvSpPr txBox="1"/>
          <p:nvPr/>
        </p:nvSpPr>
        <p:spPr>
          <a:xfrm>
            <a:off x="7776001" y="4914000"/>
            <a:ext cx="1223963" cy="230832"/>
          </a:xfrm>
          <a:prstGeom prst="rect">
            <a:avLst/>
          </a:prstGeom>
          <a:noFill/>
        </p:spPr>
        <p:txBody>
          <a:bodyPr>
            <a:spAutoFit/>
          </a:bodyPr>
          <a:lstStyle/>
          <a:p>
            <a:pPr algn="r">
              <a:defRPr/>
            </a:pPr>
            <a:fld id="{F3E45D66-6E39-4568-A96F-A06B5A2F671E}" type="slidenum">
              <a:rPr lang="en-US" altLang="zh-CN" sz="900">
                <a:solidFill>
                  <a:srgbClr val="663300"/>
                </a:solidFill>
              </a:rPr>
              <a:pPr algn="r">
                <a:defRPr/>
              </a:pPr>
              <a:t>‹#›</a:t>
            </a:fld>
            <a:endParaRPr lang="zh-CN" altLang="en-US" sz="1050" dirty="0">
              <a:solidFill>
                <a:srgbClr val="663300"/>
              </a:solidFill>
            </a:endParaRPr>
          </a:p>
        </p:txBody>
      </p:sp>
      <p:sp>
        <p:nvSpPr>
          <p:cNvPr id="15" name="矩形 14"/>
          <p:cNvSpPr/>
          <p:nvPr userDrawn="1"/>
        </p:nvSpPr>
        <p:spPr>
          <a:xfrm rot="10800000">
            <a:off x="0" y="0"/>
            <a:ext cx="180000" cy="5130000"/>
          </a:xfrm>
          <a:prstGeom prst="rect">
            <a:avLst/>
          </a:prstGeom>
          <a:solidFill>
            <a:srgbClr val="006DA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9"/>
          <p:cNvSpPr txBox="1"/>
          <p:nvPr userDrawn="1"/>
        </p:nvSpPr>
        <p:spPr>
          <a:xfrm>
            <a:off x="0" y="370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sp>
        <p:nvSpPr>
          <p:cNvPr id="17" name="L 形 16"/>
          <p:cNvSpPr/>
          <p:nvPr userDrawn="1"/>
        </p:nvSpPr>
        <p:spPr>
          <a:xfrm rot="5400000">
            <a:off x="-252212" y="252002"/>
            <a:ext cx="972000" cy="468000"/>
          </a:xfrm>
          <a:prstGeom prst="corner">
            <a:avLst>
              <a:gd name="adj1" fmla="val 39863"/>
              <a:gd name="adj2" fmla="val 100327"/>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TextBox 9"/>
          <p:cNvSpPr txBox="1"/>
          <p:nvPr userDrawn="1"/>
        </p:nvSpPr>
        <p:spPr>
          <a:xfrm>
            <a:off x="8964000" y="468000"/>
            <a:ext cx="162000" cy="972000"/>
          </a:xfrm>
          <a:prstGeom prst="rect">
            <a:avLst/>
          </a:prstGeom>
          <a:noFill/>
        </p:spPr>
        <p:txBody>
          <a:bodyPr vert="eaVert" wrap="square" lIns="0" tIns="0" rIns="0" bIns="0">
            <a:spAutoFit/>
          </a:bodyPr>
          <a:lstStyle/>
          <a:p>
            <a:pPr>
              <a:defRPr/>
            </a:pPr>
            <a:r>
              <a:rPr lang="en-US" altLang="zh-CN" sz="788" dirty="0">
                <a:solidFill>
                  <a:schemeClr val="bg1"/>
                </a:solidFill>
                <a:latin typeface="Copperplate Gothic Light" pitchFamily="34" charset="0"/>
                <a:ea typeface="Verdana" pitchFamily="34" charset="0"/>
                <a:cs typeface="Verdana" pitchFamily="34" charset="0"/>
              </a:rPr>
              <a:t>F</a:t>
            </a:r>
            <a:r>
              <a:rPr lang="en-US" altLang="zh-CN" sz="700" dirty="0">
                <a:solidFill>
                  <a:schemeClr val="bg1"/>
                </a:solidFill>
                <a:latin typeface="Copperplate Gothic Light" pitchFamily="34" charset="0"/>
                <a:ea typeface="Verdana" pitchFamily="34" charset="0"/>
                <a:cs typeface="Verdana" pitchFamily="34" charset="0"/>
              </a:rPr>
              <a:t>UDAN</a:t>
            </a:r>
            <a:r>
              <a:rPr lang="en-US" altLang="zh-CN" sz="788" dirty="0">
                <a:solidFill>
                  <a:schemeClr val="bg1"/>
                </a:solidFill>
                <a:latin typeface="Copperplate Gothic Light" pitchFamily="34" charset="0"/>
                <a:ea typeface="Verdana" pitchFamily="34" charset="0"/>
                <a:cs typeface="Verdana" pitchFamily="34" charset="0"/>
              </a:rPr>
              <a:t> University</a:t>
            </a:r>
            <a:endParaRPr lang="zh-CN" altLang="en-US" sz="788" dirty="0">
              <a:solidFill>
                <a:srgbClr val="663300"/>
              </a:solidFill>
              <a:latin typeface="Copperplate Gothic Light" pitchFamily="34" charset="0"/>
              <a:cs typeface="Verdana" pitchFamily="34" charset="0"/>
            </a:endParaRPr>
          </a:p>
        </p:txBody>
      </p:sp>
      <p:pic>
        <p:nvPicPr>
          <p:cNvPr id="21" name="Picture 27">
            <a:extLst>
              <a:ext uri="{FF2B5EF4-FFF2-40B4-BE49-F238E27FC236}">
                <a16:creationId xmlns:a16="http://schemas.microsoft.com/office/drawing/2014/main" id="{23E9449C-5E7B-094E-A5BC-AB83C01E6C2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4860000"/>
            <a:ext cx="263793" cy="263793"/>
          </a:xfrm>
          <a:prstGeom prst="rect">
            <a:avLst/>
          </a:prstGeom>
        </p:spPr>
      </p:pic>
      <p:pic>
        <p:nvPicPr>
          <p:cNvPr id="22" name="图片 21"/>
          <p:cNvPicPr>
            <a:picLocks noChangeAspect="1"/>
          </p:cNvPicPr>
          <p:nvPr userDrawn="1"/>
        </p:nvPicPr>
        <p:blipFill rotWithShape="1">
          <a:blip r:embed="rId8" cstate="print">
            <a:extLst>
              <a:ext uri="{28A0092B-C50C-407E-A947-70E740481C1C}">
                <a14:useLocalDpi xmlns:a14="http://schemas.microsoft.com/office/drawing/2010/main" val="0"/>
              </a:ext>
            </a:extLst>
          </a:blip>
          <a:srcRect t="7841" r="85009" b="8816"/>
          <a:stretch/>
        </p:blipFill>
        <p:spPr>
          <a:xfrm>
            <a:off x="288000" y="4842000"/>
            <a:ext cx="259009" cy="288000"/>
          </a:xfrm>
          <a:prstGeom prst="rect">
            <a:avLst/>
          </a:prstGeom>
        </p:spPr>
      </p:pic>
      <p:pic>
        <p:nvPicPr>
          <p:cNvPr id="23" name="Picture 27" descr="D:\Homepage\Images\core_logo_5.jpg"/>
          <p:cNvPicPr>
            <a:picLocks noChangeAspect="1" noChangeArrowheads="1"/>
          </p:cNvPicPr>
          <p:nvPr userDrawn="1"/>
        </p:nvPicPr>
        <p:blipFill>
          <a:blip r:embed="rId9" cstate="print"/>
          <a:stretch>
            <a:fillRect/>
          </a:stretch>
        </p:blipFill>
        <p:spPr bwMode="auto">
          <a:xfrm>
            <a:off x="576000" y="4860000"/>
            <a:ext cx="270000" cy="270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4" r:id="rId1"/>
    <p:sldLayoutId id="2147484331" r:id="rId2"/>
    <p:sldLayoutId id="2147484332" r:id="rId3"/>
    <p:sldLayoutId id="2147484333" r:id="rId4"/>
    <p:sldLayoutId id="2147484335" r:id="rId5"/>
  </p:sldLayoutIdLst>
  <p:hf sldNum="0" hdr="0" ftr="0" dt="0"/>
  <p:txStyles>
    <p:titleStyle>
      <a:lvl1pPr algn="ctr" rtl="0" eaLnBrk="0" fontAlgn="base" hangingPunct="0">
        <a:spcBef>
          <a:spcPct val="0"/>
        </a:spcBef>
        <a:spcAft>
          <a:spcPct val="0"/>
        </a:spcAft>
        <a:defRPr sz="21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2pPr>
      <a:lvl3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3pPr>
      <a:lvl4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4pPr>
      <a:lvl5pPr algn="ctr" rtl="0" eaLnBrk="0" fontAlgn="base" hangingPunct="0">
        <a:spcBef>
          <a:spcPct val="0"/>
        </a:spcBef>
        <a:spcAft>
          <a:spcPct val="0"/>
        </a:spcAft>
        <a:defRPr sz="2100">
          <a:solidFill>
            <a:schemeClr val="tx1"/>
          </a:solidFill>
          <a:latin typeface="Maiandra GD" pitchFamily="34" charset="0"/>
          <a:ea typeface="隶书" pitchFamily="49" charset="-122"/>
          <a:cs typeface="隶书"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257175" indent="-257175" algn="l" rtl="0" eaLnBrk="0" fontAlgn="base" hangingPunct="0">
        <a:spcBef>
          <a:spcPct val="20000"/>
        </a:spcBef>
        <a:spcAft>
          <a:spcPct val="0"/>
        </a:spcAft>
        <a:buClr>
          <a:schemeClr val="accent1"/>
        </a:buClr>
        <a:buSzPct val="50000"/>
        <a:buFont typeface="Wingdings 2" pitchFamily="18" charset="2"/>
        <a:buChar char=""/>
        <a:defRPr sz="2400" kern="1200">
          <a:solidFill>
            <a:srgbClr val="0000FF"/>
          </a:solidFill>
          <a:latin typeface="+mn-lt"/>
          <a:ea typeface="+mn-ea"/>
          <a:cs typeface="华文楷体" charset="0"/>
        </a:defRPr>
      </a:lvl1pPr>
      <a:lvl2pPr marL="557213" indent="-214313" algn="l" rtl="0" eaLnBrk="0" fontAlgn="base" hangingPunct="0">
        <a:spcBef>
          <a:spcPct val="20000"/>
        </a:spcBef>
        <a:spcAft>
          <a:spcPct val="0"/>
        </a:spcAft>
        <a:buClr>
          <a:schemeClr val="accent2"/>
        </a:buClr>
        <a:buSzPct val="50000"/>
        <a:buFont typeface="Wingdings 2" pitchFamily="18" charset="2"/>
        <a:buChar char="³"/>
        <a:defRPr sz="2100" kern="1200">
          <a:solidFill>
            <a:srgbClr val="0000FF"/>
          </a:solidFill>
          <a:latin typeface="+mn-lt"/>
          <a:ea typeface="+mn-ea"/>
          <a:cs typeface="华文楷体" charset="0"/>
        </a:defRPr>
      </a:lvl2pPr>
      <a:lvl3pPr marL="857250" indent="-171450" algn="l" rtl="0" eaLnBrk="0" fontAlgn="base" hangingPunct="0">
        <a:spcBef>
          <a:spcPct val="20000"/>
        </a:spcBef>
        <a:spcAft>
          <a:spcPct val="0"/>
        </a:spcAft>
        <a:buClr>
          <a:srgbClr val="7B9B57"/>
        </a:buClr>
        <a:buSzPct val="60000"/>
        <a:buFont typeface="Wingdings 2" pitchFamily="18" charset="2"/>
        <a:buChar char="®"/>
        <a:defRPr sz="1800" kern="1200">
          <a:solidFill>
            <a:srgbClr val="0000FF"/>
          </a:solidFill>
          <a:latin typeface="+mn-lt"/>
          <a:ea typeface="+mn-ea"/>
          <a:cs typeface="华文楷体" charset="0"/>
        </a:defRPr>
      </a:lvl3pPr>
      <a:lvl4pPr marL="1200150" indent="-171450" algn="l" rtl="0" eaLnBrk="0" fontAlgn="base" hangingPunct="0">
        <a:spcBef>
          <a:spcPct val="20000"/>
        </a:spcBef>
        <a:spcAft>
          <a:spcPct val="0"/>
        </a:spcAft>
        <a:buClr>
          <a:srgbClr val="8B7396"/>
        </a:buClr>
        <a:buSzPct val="45000"/>
        <a:buFont typeface="Wingdings 2" pitchFamily="18" charset="2"/>
        <a:buChar char="¯"/>
        <a:defRPr sz="1500" kern="1200">
          <a:solidFill>
            <a:srgbClr val="0000FF"/>
          </a:solidFill>
          <a:latin typeface="+mn-lt"/>
          <a:ea typeface="+mn-ea"/>
          <a:cs typeface="华文楷体" charset="0"/>
        </a:defRPr>
      </a:lvl4pPr>
      <a:lvl5pPr marL="1543050" indent="-171450" algn="l" rtl="0" eaLnBrk="0" fontAlgn="base" hangingPunct="0">
        <a:spcBef>
          <a:spcPct val="20000"/>
        </a:spcBef>
        <a:spcAft>
          <a:spcPct val="0"/>
        </a:spcAft>
        <a:buClr>
          <a:srgbClr val="E89A53"/>
        </a:buClr>
        <a:buFont typeface="Wingdings 2" pitchFamily="18" charset="2"/>
        <a:buChar char=""/>
        <a:defRPr sz="1500" kern="1200">
          <a:solidFill>
            <a:srgbClr val="0000FF"/>
          </a:solidFill>
          <a:latin typeface="+mn-lt"/>
          <a:ea typeface="+mn-ea"/>
          <a:cs typeface="华文楷体" charset="0"/>
        </a:defRPr>
      </a:lvl5pPr>
      <a:lvl6pPr marL="1885950" indent="-171450" algn="l" rtl="0" eaLnBrk="1" latinLnBrk="0" hangingPunct="1">
        <a:spcBef>
          <a:spcPct val="20000"/>
        </a:spcBef>
        <a:buFont typeface="Arial"/>
        <a:buChar char="•"/>
        <a:defRPr kumimoji="0" sz="1500" kern="1200">
          <a:solidFill>
            <a:schemeClr val="tx1"/>
          </a:solidFill>
          <a:latin typeface="+mn-lt"/>
          <a:ea typeface="+mn-ea"/>
          <a:cs typeface="+mn-cs"/>
        </a:defRPr>
      </a:lvl6pPr>
      <a:lvl7pPr marL="2228850" indent="-171450" algn="l" rtl="0" eaLnBrk="1" latinLnBrk="0" hangingPunct="1">
        <a:spcBef>
          <a:spcPct val="20000"/>
        </a:spcBef>
        <a:buFont typeface="Arial"/>
        <a:buChar char="•"/>
        <a:defRPr kumimoji="0" sz="1500" kern="1200">
          <a:solidFill>
            <a:schemeClr val="tx1"/>
          </a:solidFill>
          <a:latin typeface="+mn-lt"/>
          <a:ea typeface="+mn-ea"/>
          <a:cs typeface="+mn-cs"/>
        </a:defRPr>
      </a:lvl7pPr>
      <a:lvl8pPr marL="2571750" indent="-171450" algn="l" rtl="0" eaLnBrk="1" latinLnBrk="0" hangingPunct="1">
        <a:spcBef>
          <a:spcPct val="20000"/>
        </a:spcBef>
        <a:buFont typeface="Arial"/>
        <a:buChar char="•"/>
        <a:defRPr kumimoji="0" sz="1500" kern="1200">
          <a:solidFill>
            <a:schemeClr val="tx1"/>
          </a:solidFill>
          <a:latin typeface="+mn-lt"/>
          <a:ea typeface="+mn-ea"/>
          <a:cs typeface="+mn-cs"/>
        </a:defRPr>
      </a:lvl8pPr>
      <a:lvl9pPr marL="2914650" indent="-171450" algn="l" rtl="0" eaLnBrk="1" latinLnBrk="0" hangingPunct="1">
        <a:spcBef>
          <a:spcPct val="20000"/>
        </a:spcBef>
        <a:buFont typeface="Arial"/>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anghj@fudan.edu.c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hyperlink" Target="http://www.noc.soton.ac.uk/ooc/CORE/csp1_th3/csp1_th3_02.php"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536" y="483519"/>
            <a:ext cx="8352928" cy="1296144"/>
          </a:xfrm>
        </p:spPr>
        <p:txBody>
          <a:bodyPr/>
          <a:lstStyle/>
          <a:p>
            <a:pPr algn="ctr" eaLnBrk="1" hangingPunct="1">
              <a:defRPr/>
            </a:pPr>
            <a:br>
              <a:rPr lang="en-US" altLang="zh-CN" sz="2400" b="1" dirty="0">
                <a:solidFill>
                  <a:srgbClr val="C00000"/>
                </a:solidFill>
                <a:latin typeface="Arial" panose="020B0604020202020204" pitchFamily="34" charset="0"/>
                <a:cs typeface="Arial" panose="020B0604020202020204" pitchFamily="34" charset="0"/>
              </a:rPr>
            </a:br>
            <a:r>
              <a:rPr lang="en-US" altLang="zh-CN" sz="2400" b="1" dirty="0">
                <a:solidFill>
                  <a:srgbClr val="960000"/>
                </a:solidFill>
                <a:latin typeface="Arial" panose="020B0604020202020204" pitchFamily="34" charset="0"/>
                <a:cs typeface="Arial" panose="020B0604020202020204" pitchFamily="34" charset="0"/>
              </a:rPr>
              <a:t>Lecture 15: Indian Ocean and Monsoons </a:t>
            </a:r>
            <a:br>
              <a:rPr lang="en-US" altLang="zh-CN" sz="2100" b="1" dirty="0">
                <a:solidFill>
                  <a:srgbClr val="960000"/>
                </a:solidFill>
                <a:latin typeface="Arial" panose="020B0604020202020204" pitchFamily="34" charset="0"/>
                <a:cs typeface="Arial" panose="020B0604020202020204" pitchFamily="34" charset="0"/>
              </a:rPr>
            </a:br>
            <a:br>
              <a:rPr lang="en-US" altLang="zh-CN" sz="2100" b="1" dirty="0">
                <a:latin typeface="Arial" panose="020B0604020202020204" pitchFamily="34" charset="0"/>
                <a:cs typeface="Arial" panose="020B0604020202020204" pitchFamily="34" charset="0"/>
              </a:rPr>
            </a:br>
            <a:r>
              <a:rPr lang="en-US" altLang="zh-CN" sz="1800" b="1" dirty="0">
                <a:solidFill>
                  <a:schemeClr val="accent2">
                    <a:lumMod val="75000"/>
                  </a:schemeClr>
                </a:solidFill>
                <a:latin typeface="Arial" panose="020B0604020202020204" pitchFamily="34" charset="0"/>
                <a:cs typeface="Arial" panose="020B0604020202020204" pitchFamily="34" charset="0"/>
              </a:rPr>
              <a:t> </a:t>
            </a:r>
            <a:r>
              <a:rPr lang="en-US" altLang="zh-CN" sz="1800" b="1" dirty="0">
                <a:solidFill>
                  <a:srgbClr val="0070C0"/>
                </a:solidFill>
                <a:latin typeface="Arial" panose="020B0604020202020204" pitchFamily="34" charset="0"/>
                <a:cs typeface="Arial" panose="020B0604020202020204" pitchFamily="34" charset="0"/>
              </a:rPr>
              <a:t>Descriptive Physical Oceanography</a:t>
            </a:r>
            <a:endParaRPr lang="en-US" altLang="zh-CN" sz="2100" b="1" dirty="0">
              <a:solidFill>
                <a:srgbClr val="0070C0"/>
              </a:solidFill>
              <a:latin typeface="Arial" panose="020B0604020202020204" pitchFamily="34" charset="0"/>
              <a:cs typeface="Arial" panose="020B0604020202020204" pitchFamily="34" charset="0"/>
            </a:endParaRPr>
          </a:p>
        </p:txBody>
      </p:sp>
      <p:sp>
        <p:nvSpPr>
          <p:cNvPr id="7" name="Text Box 6"/>
          <p:cNvSpPr txBox="1">
            <a:spLocks noChangeArrowheads="1"/>
          </p:cNvSpPr>
          <p:nvPr/>
        </p:nvSpPr>
        <p:spPr bwMode="auto">
          <a:xfrm>
            <a:off x="395536" y="4443958"/>
            <a:ext cx="8466138" cy="457200"/>
          </a:xfrm>
          <a:prstGeom prst="rect">
            <a:avLst/>
          </a:prstGeom>
          <a:noFill/>
          <a:ln w="9525">
            <a:noFill/>
            <a:miter lim="800000"/>
            <a:headEnd/>
            <a:tailEnd/>
          </a:ln>
        </p:spPr>
        <p:txBody>
          <a:bodyPr>
            <a:spAutoFit/>
          </a:bodyPr>
          <a:lstStyle/>
          <a:p>
            <a:pPr algn="ctr" eaLnBrk="0" hangingPunct="0">
              <a:spcBef>
                <a:spcPct val="50000"/>
              </a:spcBef>
            </a:pPr>
            <a:r>
              <a:rPr lang="en-US" altLang="zh-CN" sz="1200" b="0" dirty="0">
                <a:solidFill>
                  <a:schemeClr val="folHlink"/>
                </a:solidFill>
              </a:rPr>
              <a:t>This </a:t>
            </a:r>
            <a:r>
              <a:rPr lang="en-US" altLang="zh-CN" sz="1200" b="0" dirty="0" err="1">
                <a:solidFill>
                  <a:schemeClr val="folHlink"/>
                </a:solidFill>
              </a:rPr>
              <a:t>powerpoint</a:t>
            </a:r>
            <a:r>
              <a:rPr lang="en-US" altLang="zh-CN" sz="1200" b="0" dirty="0">
                <a:solidFill>
                  <a:schemeClr val="folHlink"/>
                </a:solidFill>
              </a:rPr>
              <a:t> was prepared for purposes of this lecture and course only.  It contains graphics from copyrighted books, journals and other products.  Please do not use without acknowledgment of these sources.</a:t>
            </a:r>
            <a:endParaRPr lang="en-US" altLang="zh-CN" sz="1200" b="0" dirty="0"/>
          </a:p>
        </p:txBody>
      </p:sp>
      <p:sp>
        <p:nvSpPr>
          <p:cNvPr id="8" name="Rectangle 3">
            <a:extLst>
              <a:ext uri="{FF2B5EF4-FFF2-40B4-BE49-F238E27FC236}">
                <a16:creationId xmlns:a16="http://schemas.microsoft.com/office/drawing/2014/main" id="{61702A3E-0D67-4692-BF4F-6878BE6F05FF}"/>
              </a:ext>
            </a:extLst>
          </p:cNvPr>
          <p:cNvSpPr>
            <a:spLocks noGrp="1" noChangeArrowheads="1"/>
          </p:cNvSpPr>
          <p:nvPr>
            <p:ph type="subTitle" idx="1"/>
          </p:nvPr>
        </p:nvSpPr>
        <p:spPr>
          <a:xfrm>
            <a:off x="1580621" y="1995686"/>
            <a:ext cx="5994666" cy="1368152"/>
          </a:xfrm>
        </p:spPr>
        <p:txBody>
          <a:bodyPr rtlCol="0">
            <a:noAutofit/>
          </a:bodyPr>
          <a:lstStyle/>
          <a:p>
            <a:pPr algn="ctr" eaLnBrk="1" fontAlgn="auto" hangingPunct="1">
              <a:lnSpc>
                <a:spcPct val="150000"/>
              </a:lnSpc>
              <a:spcAft>
                <a:spcPts val="0"/>
              </a:spcAft>
              <a:defRPr/>
            </a:pPr>
            <a:r>
              <a:rPr lang="zh-CN" altLang="en-US" sz="1200" dirty="0">
                <a:solidFill>
                  <a:srgbClr val="000080"/>
                </a:solidFill>
                <a:latin typeface="微软雅黑" panose="020B0503020204020204" pitchFamily="34" charset="-122"/>
                <a:ea typeface="微软雅黑" panose="020B0503020204020204" pitchFamily="34" charset="-122"/>
              </a:rPr>
              <a:t>杨海军（</a:t>
            </a:r>
            <a:r>
              <a:rPr lang="en-US" altLang="zh-CN" sz="1200" dirty="0">
                <a:solidFill>
                  <a:srgbClr val="000080"/>
                </a:solidFill>
                <a:latin typeface="微软雅黑" panose="020B0503020204020204" pitchFamily="34" charset="-122"/>
                <a:ea typeface="微软雅黑" panose="020B0503020204020204" pitchFamily="34" charset="-122"/>
              </a:rPr>
              <a:t>YANG </a:t>
            </a:r>
            <a:r>
              <a:rPr lang="en-US" altLang="zh-CN" sz="1200" dirty="0" err="1">
                <a:solidFill>
                  <a:srgbClr val="000080"/>
                </a:solidFill>
                <a:latin typeface="微软雅黑" panose="020B0503020204020204" pitchFamily="34" charset="-122"/>
                <a:ea typeface="微软雅黑" panose="020B0503020204020204" pitchFamily="34" charset="-122"/>
              </a:rPr>
              <a:t>Haijun</a:t>
            </a:r>
            <a:r>
              <a:rPr lang="zh-CN" altLang="en-US" sz="1200" dirty="0">
                <a:solidFill>
                  <a:srgbClr val="000080"/>
                </a:solidFill>
                <a:latin typeface="微软雅黑" panose="020B0503020204020204" pitchFamily="34" charset="-122"/>
                <a:ea typeface="微软雅黑" panose="020B0503020204020204" pitchFamily="34" charset="-122"/>
              </a:rPr>
              <a:t>）  陈长霖（</a:t>
            </a:r>
            <a:r>
              <a:rPr lang="en-US" altLang="zh-CN" sz="1200" dirty="0">
                <a:solidFill>
                  <a:srgbClr val="000080"/>
                </a:solidFill>
                <a:latin typeface="微软雅黑" panose="020B0503020204020204" pitchFamily="34" charset="-122"/>
                <a:ea typeface="微软雅黑" panose="020B0503020204020204" pitchFamily="34" charset="-122"/>
              </a:rPr>
              <a:t>CHEN </a:t>
            </a:r>
            <a:r>
              <a:rPr lang="en-US" altLang="zh-CN" sz="1200" dirty="0" err="1">
                <a:solidFill>
                  <a:srgbClr val="000080"/>
                </a:solidFill>
                <a:latin typeface="微软雅黑" panose="020B0503020204020204" pitchFamily="34" charset="-122"/>
                <a:ea typeface="微软雅黑" panose="020B0503020204020204" pitchFamily="34" charset="-122"/>
              </a:rPr>
              <a:t>Changlin</a:t>
            </a:r>
            <a:r>
              <a:rPr lang="en-US" altLang="zh-CN" sz="1200" dirty="0">
                <a:solidFill>
                  <a:srgbClr val="000080"/>
                </a:solidFill>
                <a:latin typeface="微软雅黑" panose="020B0503020204020204" pitchFamily="34" charset="-122"/>
                <a:ea typeface="微软雅黑" panose="020B0503020204020204" pitchFamily="34" charset="-122"/>
              </a:rPr>
              <a:t>)</a:t>
            </a:r>
          </a:p>
          <a:p>
            <a:pPr algn="ctr" eaLnBrk="1" fontAlgn="auto" hangingPunct="1">
              <a:lnSpc>
                <a:spcPct val="150000"/>
              </a:lnSpc>
              <a:spcAft>
                <a:spcPts val="0"/>
              </a:spcAft>
              <a:defRPr/>
            </a:pPr>
            <a:r>
              <a:rPr lang="zh-CN" altLang="en-US" sz="1200" dirty="0">
                <a:solidFill>
                  <a:srgbClr val="000080"/>
                </a:solidFill>
                <a:latin typeface="微软雅黑" panose="020B0503020204020204" pitchFamily="34" charset="-122"/>
                <a:ea typeface="微软雅黑" panose="020B0503020204020204" pitchFamily="34" charset="-122"/>
              </a:rPr>
              <a:t>复旦大学大气与海洋科学系</a:t>
            </a:r>
            <a:endParaRPr lang="en-US" altLang="zh-CN" sz="1200" dirty="0">
              <a:solidFill>
                <a:srgbClr val="000080"/>
              </a:solidFill>
              <a:latin typeface="微软雅黑" panose="020B0503020204020204" pitchFamily="34" charset="-122"/>
              <a:ea typeface="微软雅黑" panose="020B0503020204020204" pitchFamily="34" charset="-122"/>
            </a:endParaRP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Department of Atmospheric and Oceanic Sciences, Fudan University</a:t>
            </a:r>
          </a:p>
          <a:p>
            <a:pPr algn="ctr" eaLnBrk="1" fontAlgn="auto" hangingPunct="1">
              <a:lnSpc>
                <a:spcPct val="150000"/>
              </a:lnSpc>
              <a:spcAft>
                <a:spcPts val="0"/>
              </a:spcAft>
              <a:defRPr/>
            </a:pPr>
            <a:r>
              <a:rPr lang="en-US" altLang="zh-CN" sz="1200" dirty="0">
                <a:solidFill>
                  <a:srgbClr val="000080"/>
                </a:solidFill>
                <a:latin typeface="微软雅黑" panose="020B0503020204020204" pitchFamily="34" charset="-122"/>
                <a:ea typeface="微软雅黑" panose="020B0503020204020204" pitchFamily="34" charset="-122"/>
              </a:rPr>
              <a:t>Email: </a:t>
            </a:r>
            <a:r>
              <a:rPr lang="en-US" altLang="zh-CN" sz="1200" dirty="0">
                <a:solidFill>
                  <a:srgbClr val="000080"/>
                </a:solidFill>
                <a:latin typeface="微软雅黑" panose="020B0503020204020204" pitchFamily="34" charset="-122"/>
                <a:ea typeface="微软雅黑" panose="020B0503020204020204" pitchFamily="34" charset="-122"/>
                <a:hlinkClick r:id="rId2"/>
              </a:rPr>
              <a:t>yanghj@fudan.edu.cn</a:t>
            </a:r>
            <a:endParaRPr lang="en-US" altLang="zh-CN" sz="1200" dirty="0">
              <a:solidFill>
                <a:srgbClr val="000080"/>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CN"/>
              <a:t>The Surface Flow</a:t>
            </a:r>
          </a:p>
        </p:txBody>
      </p:sp>
      <p:sp>
        <p:nvSpPr>
          <p:cNvPr id="20483" name="Text Box 4"/>
          <p:cNvSpPr txBox="1">
            <a:spLocks noChangeArrowheads="1"/>
          </p:cNvSpPr>
          <p:nvPr/>
        </p:nvSpPr>
        <p:spPr bwMode="auto">
          <a:xfrm>
            <a:off x="4427984" y="3435846"/>
            <a:ext cx="4284810" cy="1311128"/>
          </a:xfrm>
          <a:prstGeom prst="rect">
            <a:avLst/>
          </a:prstGeom>
          <a:noFill/>
          <a:ln w="9525">
            <a:noFill/>
            <a:miter lim="800000"/>
            <a:headEnd/>
            <a:tailEnd/>
          </a:ln>
        </p:spPr>
        <p:txBody>
          <a:bodyPr wrap="square">
            <a:spAutoFit/>
          </a:bodyPr>
          <a:lstStyle/>
          <a:p>
            <a:pPr>
              <a:spcBef>
                <a:spcPct val="40000"/>
              </a:spcBef>
              <a:defRPr/>
            </a:pPr>
            <a:r>
              <a:rPr lang="en-US" altLang="zh-CN" sz="900" dirty="0">
                <a:solidFill>
                  <a:srgbClr val="0000FF"/>
                </a:solidFill>
                <a:latin typeface="+mn-lt"/>
              </a:rPr>
              <a:t>Left: late Northeast Monsoon season (March - April);</a:t>
            </a:r>
          </a:p>
          <a:p>
            <a:pPr>
              <a:spcBef>
                <a:spcPct val="40000"/>
              </a:spcBef>
              <a:defRPr/>
            </a:pPr>
            <a:r>
              <a:rPr lang="en-US" altLang="zh-CN" sz="900" dirty="0">
                <a:solidFill>
                  <a:srgbClr val="0000FF"/>
                </a:solidFill>
                <a:latin typeface="+mn-lt"/>
              </a:rPr>
              <a:t>Right: late Southwest Monsoon season (September - October; the circulation south of 20</a:t>
            </a:r>
            <a:r>
              <a:rPr lang="en-US" altLang="zh-CN" sz="900" dirty="0">
                <a:solidFill>
                  <a:srgbClr val="0000FF"/>
                </a:solidFill>
                <a:latin typeface="+mn-lt"/>
                <a:sym typeface="Symbol"/>
              </a:rPr>
              <a:t></a:t>
            </a:r>
            <a:r>
              <a:rPr lang="en-US" altLang="zh-CN" sz="900" dirty="0">
                <a:solidFill>
                  <a:srgbClr val="0000FF"/>
                </a:solidFill>
                <a:latin typeface="+mn-lt"/>
              </a:rPr>
              <a:t>S remains unchanged). </a:t>
            </a:r>
          </a:p>
          <a:p>
            <a:pPr>
              <a:spcBef>
                <a:spcPct val="40000"/>
              </a:spcBef>
              <a:defRPr/>
            </a:pPr>
            <a:r>
              <a:rPr lang="en-US" altLang="zh-CN" sz="900" dirty="0">
                <a:solidFill>
                  <a:srgbClr val="0000FF"/>
                </a:solidFill>
                <a:latin typeface="+mn-lt"/>
              </a:rPr>
              <a:t>Abbreviations are used for the East Arabian (EAC), South Java (SJC), Zanzibar (ZC,</a:t>
            </a:r>
            <a:r>
              <a:rPr lang="zh-CN" altLang="zh-CN" sz="900" dirty="0">
                <a:solidFill>
                  <a:srgbClr val="0000FF"/>
                </a:solidFill>
              </a:rPr>
              <a:t>桑给巴尔</a:t>
            </a:r>
            <a:r>
              <a:rPr lang="en-US" altLang="zh-CN" sz="900" dirty="0">
                <a:solidFill>
                  <a:srgbClr val="0000FF"/>
                </a:solidFill>
                <a:latin typeface="+mn-lt"/>
              </a:rPr>
              <a:t>), East Madagascar (EMC), and Somali (SC) Currents. Other abbreviations denote fronts: STF: Subtropical Front, SAF: </a:t>
            </a:r>
            <a:r>
              <a:rPr lang="en-US" altLang="zh-CN" sz="900" dirty="0" err="1">
                <a:solidFill>
                  <a:srgbClr val="0000FF"/>
                </a:solidFill>
                <a:latin typeface="+mn-lt"/>
              </a:rPr>
              <a:t>Subantarctic</a:t>
            </a:r>
            <a:r>
              <a:rPr lang="en-US" altLang="zh-CN" sz="900" dirty="0">
                <a:solidFill>
                  <a:srgbClr val="0000FF"/>
                </a:solidFill>
                <a:latin typeface="+mn-lt"/>
              </a:rPr>
              <a:t> Front, PF: Antarctic Polar Front, WGB: Weddell Gyre Boundary. (</a:t>
            </a:r>
            <a:r>
              <a:rPr lang="en-US" altLang="zh-CN" sz="900" dirty="0" err="1">
                <a:solidFill>
                  <a:srgbClr val="0000FF"/>
                </a:solidFill>
                <a:latin typeface="+mn-lt"/>
              </a:rPr>
              <a:t>Tomczak</a:t>
            </a:r>
            <a:r>
              <a:rPr lang="en-US" altLang="zh-CN" sz="900" dirty="0">
                <a:solidFill>
                  <a:srgbClr val="0000FF"/>
                </a:solidFill>
                <a:latin typeface="+mn-lt"/>
              </a:rPr>
              <a:t> and Godfrey textbook)</a:t>
            </a:r>
          </a:p>
        </p:txBody>
      </p:sp>
      <p:pic>
        <p:nvPicPr>
          <p:cNvPr id="12292" name="Picture 5"/>
          <p:cNvPicPr>
            <a:picLocks noChangeAspect="1" noChangeArrowheads="1"/>
          </p:cNvPicPr>
          <p:nvPr/>
        </p:nvPicPr>
        <p:blipFill>
          <a:blip r:embed="rId3" cstate="print"/>
          <a:srcRect/>
          <a:stretch>
            <a:fillRect/>
          </a:stretch>
        </p:blipFill>
        <p:spPr bwMode="auto">
          <a:xfrm>
            <a:off x="1488281" y="792000"/>
            <a:ext cx="2736000" cy="3807261"/>
          </a:xfrm>
          <a:prstGeom prst="rect">
            <a:avLst/>
          </a:prstGeom>
          <a:noFill/>
          <a:ln w="9525" algn="ctr">
            <a:noFill/>
            <a:miter lim="800000"/>
            <a:headEnd/>
            <a:tailEnd/>
          </a:ln>
        </p:spPr>
      </p:pic>
      <p:pic>
        <p:nvPicPr>
          <p:cNvPr id="12293" name="Picture 6"/>
          <p:cNvPicPr>
            <a:picLocks noChangeAspect="1" noChangeArrowheads="1"/>
          </p:cNvPicPr>
          <p:nvPr/>
        </p:nvPicPr>
        <p:blipFill>
          <a:blip r:embed="rId4" cstate="print"/>
          <a:srcRect/>
          <a:stretch>
            <a:fillRect/>
          </a:stretch>
        </p:blipFill>
        <p:spPr bwMode="auto">
          <a:xfrm>
            <a:off x="4627960" y="792000"/>
            <a:ext cx="3060000" cy="2591848"/>
          </a:xfrm>
          <a:prstGeom prst="rect">
            <a:avLst/>
          </a:prstGeom>
          <a:noFill/>
          <a:ln w="9525" algn="ctr">
            <a:noFill/>
            <a:miter lim="800000"/>
            <a:headEnd/>
            <a:tailEnd/>
          </a:ln>
        </p:spPr>
      </p:pic>
    </p:spTree>
    <p:extLst>
      <p:ext uri="{BB962C8B-B14F-4D97-AF65-F5344CB8AC3E}">
        <p14:creationId xmlns:p14="http://schemas.microsoft.com/office/powerpoint/2010/main" val="294763318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zh-CN"/>
              <a:t>The Equatorial Current System</a:t>
            </a:r>
          </a:p>
        </p:txBody>
      </p:sp>
      <p:sp>
        <p:nvSpPr>
          <p:cNvPr id="21507" name="Text Box 7"/>
          <p:cNvSpPr txBox="1">
            <a:spLocks noChangeArrowheads="1"/>
          </p:cNvSpPr>
          <p:nvPr/>
        </p:nvSpPr>
        <p:spPr bwMode="auto">
          <a:xfrm>
            <a:off x="5076056" y="915566"/>
            <a:ext cx="3744488" cy="3139834"/>
          </a:xfrm>
          <a:prstGeom prst="rect">
            <a:avLst/>
          </a:prstGeom>
          <a:noFill/>
          <a:ln w="9525">
            <a:noFill/>
            <a:miter lim="800000"/>
            <a:headEnd/>
            <a:tailEnd/>
          </a:ln>
        </p:spPr>
        <p:txBody>
          <a:bodyPr wrap="square">
            <a:spAutoFit/>
          </a:bodyPr>
          <a:lstStyle/>
          <a:p>
            <a:pPr>
              <a:lnSpc>
                <a:spcPts val="2400"/>
              </a:lnSpc>
              <a:defRPr/>
            </a:pPr>
            <a:r>
              <a:rPr lang="en-US" altLang="zh-CN" sz="1600" b="0" dirty="0">
                <a:solidFill>
                  <a:srgbClr val="0000FF"/>
                </a:solidFill>
                <a:latin typeface="+mn-lt"/>
              </a:rPr>
              <a:t>Surface currents in the northern Indian Ocean as derived from ship drift data. </a:t>
            </a:r>
          </a:p>
          <a:p>
            <a:pPr>
              <a:lnSpc>
                <a:spcPts val="2400"/>
              </a:lnSpc>
              <a:defRPr/>
            </a:pPr>
            <a:r>
              <a:rPr lang="en-US" altLang="zh-CN" sz="1600" b="0" dirty="0">
                <a:solidFill>
                  <a:srgbClr val="0000FF"/>
                </a:solidFill>
                <a:latin typeface="+mn-lt"/>
              </a:rPr>
              <a:t>SEC: South Equatorial Current, </a:t>
            </a:r>
          </a:p>
          <a:p>
            <a:pPr>
              <a:lnSpc>
                <a:spcPts val="2400"/>
              </a:lnSpc>
              <a:defRPr/>
            </a:pPr>
            <a:r>
              <a:rPr lang="en-US" altLang="zh-CN" sz="1600" b="0" dirty="0">
                <a:solidFill>
                  <a:srgbClr val="0000FF"/>
                </a:solidFill>
                <a:latin typeface="+mn-lt"/>
              </a:rPr>
              <a:t>NEC: North Equatorial Current, </a:t>
            </a:r>
          </a:p>
          <a:p>
            <a:pPr>
              <a:lnSpc>
                <a:spcPts val="2400"/>
              </a:lnSpc>
              <a:defRPr/>
            </a:pPr>
            <a:r>
              <a:rPr lang="en-US" altLang="zh-CN" sz="1600" b="0" dirty="0">
                <a:solidFill>
                  <a:srgbClr val="0000FF"/>
                </a:solidFill>
                <a:latin typeface="+mn-lt"/>
              </a:rPr>
              <a:t>ECC: Equatorial Countercurrent, </a:t>
            </a:r>
          </a:p>
          <a:p>
            <a:pPr>
              <a:lnSpc>
                <a:spcPts val="2400"/>
              </a:lnSpc>
              <a:defRPr/>
            </a:pPr>
            <a:r>
              <a:rPr lang="en-US" altLang="zh-CN" sz="1600" b="0" dirty="0">
                <a:solidFill>
                  <a:srgbClr val="0000FF"/>
                </a:solidFill>
                <a:latin typeface="+mn-lt"/>
              </a:rPr>
              <a:t>SWMC: Southwest Monsoon Current, EAC: East Arabian Current, </a:t>
            </a:r>
          </a:p>
          <a:p>
            <a:pPr>
              <a:lnSpc>
                <a:spcPts val="2400"/>
              </a:lnSpc>
              <a:defRPr/>
            </a:pPr>
            <a:r>
              <a:rPr lang="en-US" altLang="zh-CN" sz="1600" b="0" dirty="0">
                <a:solidFill>
                  <a:srgbClr val="0000FF"/>
                </a:solidFill>
                <a:latin typeface="+mn-lt"/>
              </a:rPr>
              <a:t>EIC: East Indian Current. </a:t>
            </a:r>
          </a:p>
          <a:p>
            <a:pPr>
              <a:lnSpc>
                <a:spcPts val="2400"/>
              </a:lnSpc>
              <a:defRPr/>
            </a:pPr>
            <a:r>
              <a:rPr lang="en-US" altLang="zh-CN" sz="1600" b="0" dirty="0">
                <a:solidFill>
                  <a:srgbClr val="0000FF"/>
                </a:solidFill>
                <a:latin typeface="+mn-lt"/>
              </a:rPr>
              <a:t>Adapted from Cutler and Swallow (1984).</a:t>
            </a:r>
          </a:p>
        </p:txBody>
      </p:sp>
      <p:grpSp>
        <p:nvGrpSpPr>
          <p:cNvPr id="13316" name="Group 20"/>
          <p:cNvGrpSpPr>
            <a:grpSpLocks/>
          </p:cNvGrpSpPr>
          <p:nvPr/>
        </p:nvGrpSpPr>
        <p:grpSpPr bwMode="auto">
          <a:xfrm>
            <a:off x="1332000" y="792000"/>
            <a:ext cx="3618310" cy="3551634"/>
            <a:chOff x="431" y="709"/>
            <a:chExt cx="3039" cy="2983"/>
          </a:xfrm>
        </p:grpSpPr>
        <p:pic>
          <p:nvPicPr>
            <p:cNvPr id="13317" name="Picture 19"/>
            <p:cNvPicPr>
              <a:picLocks noChangeAspect="1" noChangeArrowheads="1"/>
            </p:cNvPicPr>
            <p:nvPr/>
          </p:nvPicPr>
          <p:blipFill>
            <a:blip r:embed="rId3" cstate="print"/>
            <a:srcRect/>
            <a:stretch>
              <a:fillRect/>
            </a:stretch>
          </p:blipFill>
          <p:spPr bwMode="auto">
            <a:xfrm>
              <a:off x="431" y="709"/>
              <a:ext cx="3039" cy="2983"/>
            </a:xfrm>
            <a:prstGeom prst="rect">
              <a:avLst/>
            </a:prstGeom>
            <a:noFill/>
            <a:ln w="9525" algn="ctr">
              <a:noFill/>
              <a:miter lim="800000"/>
              <a:headEnd/>
              <a:tailEnd/>
            </a:ln>
          </p:spPr>
        </p:pic>
        <p:sp>
          <p:nvSpPr>
            <p:cNvPr id="13318" name="Line 8"/>
            <p:cNvSpPr>
              <a:spLocks noChangeShapeType="1"/>
            </p:cNvSpPr>
            <p:nvPr/>
          </p:nvSpPr>
          <p:spPr bwMode="auto">
            <a:xfrm flipV="1">
              <a:off x="2336" y="890"/>
              <a:ext cx="240" cy="384"/>
            </a:xfrm>
            <a:prstGeom prst="line">
              <a:avLst/>
            </a:prstGeom>
            <a:noFill/>
            <a:ln w="57150">
              <a:solidFill>
                <a:srgbClr val="800000"/>
              </a:solidFill>
              <a:round/>
              <a:headEnd/>
              <a:tailEnd type="triangle" w="med" len="med"/>
            </a:ln>
          </p:spPr>
          <p:txBody>
            <a:bodyPr wrap="none" anchor="ctr"/>
            <a:lstStyle/>
            <a:p>
              <a:endParaRPr lang="zh-CN" altLang="en-US"/>
            </a:p>
          </p:txBody>
        </p:sp>
        <p:sp>
          <p:nvSpPr>
            <p:cNvPr id="13319" name="Line 9"/>
            <p:cNvSpPr>
              <a:spLocks noChangeShapeType="1"/>
            </p:cNvSpPr>
            <p:nvPr/>
          </p:nvSpPr>
          <p:spPr bwMode="auto">
            <a:xfrm flipH="1" flipV="1">
              <a:off x="1202" y="1389"/>
              <a:ext cx="384" cy="0"/>
            </a:xfrm>
            <a:prstGeom prst="line">
              <a:avLst/>
            </a:prstGeom>
            <a:noFill/>
            <a:ln w="57150">
              <a:solidFill>
                <a:srgbClr val="0000FF"/>
              </a:solidFill>
              <a:round/>
              <a:headEnd/>
              <a:tailEnd type="triangle" w="med" len="med"/>
            </a:ln>
          </p:spPr>
          <p:txBody>
            <a:bodyPr wrap="none" anchor="ctr"/>
            <a:lstStyle/>
            <a:p>
              <a:endParaRPr lang="zh-CN" altLang="en-US"/>
            </a:p>
          </p:txBody>
        </p:sp>
        <p:sp>
          <p:nvSpPr>
            <p:cNvPr id="13320" name="Line 10"/>
            <p:cNvSpPr>
              <a:spLocks noChangeShapeType="1"/>
            </p:cNvSpPr>
            <p:nvPr/>
          </p:nvSpPr>
          <p:spPr bwMode="auto">
            <a:xfrm flipH="1" flipV="1">
              <a:off x="1156" y="3294"/>
              <a:ext cx="384" cy="0"/>
            </a:xfrm>
            <a:prstGeom prst="line">
              <a:avLst/>
            </a:prstGeom>
            <a:noFill/>
            <a:ln w="57150">
              <a:solidFill>
                <a:srgbClr val="0000FF"/>
              </a:solidFill>
              <a:round/>
              <a:headEnd/>
              <a:tailEnd type="triangle" w="med" len="med"/>
            </a:ln>
          </p:spPr>
          <p:txBody>
            <a:bodyPr wrap="none" anchor="ctr"/>
            <a:lstStyle/>
            <a:p>
              <a:endParaRPr lang="zh-CN" altLang="en-US"/>
            </a:p>
          </p:txBody>
        </p:sp>
        <p:sp>
          <p:nvSpPr>
            <p:cNvPr id="13321" name="Line 11"/>
            <p:cNvSpPr>
              <a:spLocks noChangeShapeType="1"/>
            </p:cNvSpPr>
            <p:nvPr/>
          </p:nvSpPr>
          <p:spPr bwMode="auto">
            <a:xfrm flipH="1" flipV="1">
              <a:off x="1202" y="2478"/>
              <a:ext cx="384" cy="0"/>
            </a:xfrm>
            <a:prstGeom prst="line">
              <a:avLst/>
            </a:prstGeom>
            <a:noFill/>
            <a:ln w="57150">
              <a:solidFill>
                <a:srgbClr val="0000FF"/>
              </a:solidFill>
              <a:round/>
              <a:headEnd/>
              <a:tailEnd type="triangle" w="med" len="med"/>
            </a:ln>
          </p:spPr>
          <p:txBody>
            <a:bodyPr wrap="none" anchor="ctr"/>
            <a:lstStyle/>
            <a:p>
              <a:endParaRPr lang="zh-CN" altLang="en-US"/>
            </a:p>
          </p:txBody>
        </p:sp>
        <p:sp>
          <p:nvSpPr>
            <p:cNvPr id="13322" name="Line 12"/>
            <p:cNvSpPr>
              <a:spLocks noChangeShapeType="1"/>
            </p:cNvSpPr>
            <p:nvPr/>
          </p:nvSpPr>
          <p:spPr bwMode="auto">
            <a:xfrm flipH="1" flipV="1">
              <a:off x="2653" y="3294"/>
              <a:ext cx="384" cy="0"/>
            </a:xfrm>
            <a:prstGeom prst="line">
              <a:avLst/>
            </a:prstGeom>
            <a:noFill/>
            <a:ln w="57150">
              <a:solidFill>
                <a:srgbClr val="0000FF"/>
              </a:solidFill>
              <a:round/>
              <a:headEnd/>
              <a:tailEnd type="triangle" w="med" len="med"/>
            </a:ln>
          </p:spPr>
          <p:txBody>
            <a:bodyPr wrap="none" anchor="ctr"/>
            <a:lstStyle/>
            <a:p>
              <a:endParaRPr lang="zh-CN" altLang="en-US"/>
            </a:p>
          </p:txBody>
        </p:sp>
        <p:sp>
          <p:nvSpPr>
            <p:cNvPr id="13323" name="Line 13"/>
            <p:cNvSpPr>
              <a:spLocks noChangeShapeType="1"/>
            </p:cNvSpPr>
            <p:nvPr/>
          </p:nvSpPr>
          <p:spPr bwMode="auto">
            <a:xfrm flipH="1" flipV="1">
              <a:off x="2653" y="2296"/>
              <a:ext cx="384" cy="0"/>
            </a:xfrm>
            <a:prstGeom prst="line">
              <a:avLst/>
            </a:prstGeom>
            <a:noFill/>
            <a:ln w="57150">
              <a:solidFill>
                <a:srgbClr val="0000FF"/>
              </a:solidFill>
              <a:round/>
              <a:headEnd/>
              <a:tailEnd type="triangle" w="med" len="med"/>
            </a:ln>
          </p:spPr>
          <p:txBody>
            <a:bodyPr wrap="none" anchor="ctr"/>
            <a:lstStyle/>
            <a:p>
              <a:endParaRPr lang="zh-CN" altLang="en-US"/>
            </a:p>
          </p:txBody>
        </p:sp>
        <p:sp>
          <p:nvSpPr>
            <p:cNvPr id="13324" name="Line 14"/>
            <p:cNvSpPr>
              <a:spLocks noChangeShapeType="1"/>
            </p:cNvSpPr>
            <p:nvPr/>
          </p:nvSpPr>
          <p:spPr bwMode="auto">
            <a:xfrm flipH="1" flipV="1">
              <a:off x="2653" y="1389"/>
              <a:ext cx="384" cy="0"/>
            </a:xfrm>
            <a:prstGeom prst="line">
              <a:avLst/>
            </a:prstGeom>
            <a:noFill/>
            <a:ln w="57150">
              <a:solidFill>
                <a:srgbClr val="0000FF"/>
              </a:solidFill>
              <a:round/>
              <a:headEnd/>
              <a:tailEnd type="triangle" w="med" len="med"/>
            </a:ln>
          </p:spPr>
          <p:txBody>
            <a:bodyPr wrap="none" anchor="ctr"/>
            <a:lstStyle/>
            <a:p>
              <a:endParaRPr lang="zh-CN" altLang="en-US"/>
            </a:p>
          </p:txBody>
        </p:sp>
        <p:sp>
          <p:nvSpPr>
            <p:cNvPr id="13325" name="Line 15"/>
            <p:cNvSpPr>
              <a:spLocks noChangeShapeType="1"/>
            </p:cNvSpPr>
            <p:nvPr/>
          </p:nvSpPr>
          <p:spPr bwMode="auto">
            <a:xfrm flipV="1">
              <a:off x="2336" y="1842"/>
              <a:ext cx="240" cy="384"/>
            </a:xfrm>
            <a:prstGeom prst="line">
              <a:avLst/>
            </a:prstGeom>
            <a:noFill/>
            <a:ln w="57150">
              <a:solidFill>
                <a:srgbClr val="800000"/>
              </a:solidFill>
              <a:round/>
              <a:headEnd/>
              <a:tailEnd type="triangle" w="med" len="med"/>
            </a:ln>
          </p:spPr>
          <p:txBody>
            <a:bodyPr wrap="none" anchor="ctr"/>
            <a:lstStyle/>
            <a:p>
              <a:endParaRPr lang="zh-CN" altLang="en-US"/>
            </a:p>
          </p:txBody>
        </p:sp>
        <p:sp>
          <p:nvSpPr>
            <p:cNvPr id="13326" name="Line 16"/>
            <p:cNvSpPr>
              <a:spLocks noChangeShapeType="1"/>
            </p:cNvSpPr>
            <p:nvPr/>
          </p:nvSpPr>
          <p:spPr bwMode="auto">
            <a:xfrm flipV="1">
              <a:off x="793" y="2840"/>
              <a:ext cx="240" cy="384"/>
            </a:xfrm>
            <a:prstGeom prst="line">
              <a:avLst/>
            </a:prstGeom>
            <a:noFill/>
            <a:ln w="57150">
              <a:solidFill>
                <a:srgbClr val="800000"/>
              </a:solidFill>
              <a:round/>
              <a:headEnd/>
              <a:tailEnd type="triangle" w="med" len="med"/>
            </a:ln>
          </p:spPr>
          <p:txBody>
            <a:bodyPr wrap="none" anchor="ctr"/>
            <a:lstStyle/>
            <a:p>
              <a:endParaRPr lang="zh-CN" altLang="en-US"/>
            </a:p>
          </p:txBody>
        </p:sp>
        <p:sp>
          <p:nvSpPr>
            <p:cNvPr id="13327" name="Line 17"/>
            <p:cNvSpPr>
              <a:spLocks noChangeShapeType="1"/>
            </p:cNvSpPr>
            <p:nvPr/>
          </p:nvSpPr>
          <p:spPr bwMode="auto">
            <a:xfrm flipH="1" flipV="1">
              <a:off x="1202" y="1026"/>
              <a:ext cx="384" cy="0"/>
            </a:xfrm>
            <a:prstGeom prst="line">
              <a:avLst/>
            </a:prstGeom>
            <a:noFill/>
            <a:ln w="57150">
              <a:solidFill>
                <a:srgbClr val="800080"/>
              </a:solidFill>
              <a:round/>
              <a:headEnd/>
              <a:tailEnd type="triangle" w="med" len="med"/>
            </a:ln>
          </p:spPr>
          <p:txBody>
            <a:bodyPr wrap="none" anchor="ctr"/>
            <a:lstStyle/>
            <a:p>
              <a:endParaRPr lang="zh-CN" altLang="en-US"/>
            </a:p>
          </p:txBody>
        </p:sp>
        <p:sp>
          <p:nvSpPr>
            <p:cNvPr id="13328" name="Line 18"/>
            <p:cNvSpPr>
              <a:spLocks noChangeShapeType="1"/>
            </p:cNvSpPr>
            <p:nvPr/>
          </p:nvSpPr>
          <p:spPr bwMode="auto">
            <a:xfrm flipH="1" flipV="1">
              <a:off x="1202" y="2024"/>
              <a:ext cx="384" cy="0"/>
            </a:xfrm>
            <a:prstGeom prst="line">
              <a:avLst/>
            </a:prstGeom>
            <a:noFill/>
            <a:ln w="57150">
              <a:solidFill>
                <a:srgbClr val="800080"/>
              </a:solidFill>
              <a:round/>
              <a:headEnd/>
              <a:tailEnd type="triangle" w="med" len="med"/>
            </a:ln>
          </p:spPr>
          <p:txBody>
            <a:bodyPr wrap="none" anchor="ctr"/>
            <a:lstStyle/>
            <a:p>
              <a:endParaRPr lang="zh-CN" altLang="en-US"/>
            </a:p>
          </p:txBody>
        </p:sp>
      </p:grpSp>
    </p:spTree>
    <p:extLst>
      <p:ext uri="{BB962C8B-B14F-4D97-AF65-F5344CB8AC3E}">
        <p14:creationId xmlns:p14="http://schemas.microsoft.com/office/powerpoint/2010/main" val="11474731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85900" y="141685"/>
            <a:ext cx="6172200" cy="270272"/>
          </a:xfrm>
        </p:spPr>
        <p:txBody>
          <a:bodyPr/>
          <a:lstStyle/>
          <a:p>
            <a:r>
              <a:rPr lang="en-US" altLang="zh-CN"/>
              <a:t>Wind and Current</a:t>
            </a:r>
          </a:p>
        </p:txBody>
      </p:sp>
      <p:sp>
        <p:nvSpPr>
          <p:cNvPr id="14339" name="Rectangle 3"/>
          <p:cNvSpPr>
            <a:spLocks noGrp="1" noChangeArrowheads="1"/>
          </p:cNvSpPr>
          <p:nvPr>
            <p:ph type="body" idx="1"/>
          </p:nvPr>
        </p:nvSpPr>
        <p:spPr>
          <a:xfrm>
            <a:off x="4427984" y="828000"/>
            <a:ext cx="3816424" cy="3327926"/>
          </a:xfrm>
        </p:spPr>
        <p:txBody>
          <a:bodyPr/>
          <a:lstStyle/>
          <a:p>
            <a:pPr>
              <a:lnSpc>
                <a:spcPts val="2400"/>
              </a:lnSpc>
              <a:spcBef>
                <a:spcPts val="600"/>
              </a:spcBef>
            </a:pPr>
            <a:r>
              <a:rPr lang="en-US" altLang="zh-CN" sz="1600" dirty="0"/>
              <a:t>Monthly mean winds and currents during 1973 - 1975 near the equator at 73</a:t>
            </a:r>
            <a:r>
              <a:rPr lang="en-US" altLang="zh-CN" sz="1600" dirty="0">
                <a:sym typeface="Symbol" pitchFamily="18" charset="2"/>
              </a:rPr>
              <a:t></a:t>
            </a:r>
            <a:r>
              <a:rPr lang="en-US" altLang="zh-CN" sz="1600" dirty="0"/>
              <a:t>E ( </a:t>
            </a:r>
            <a:r>
              <a:rPr lang="en-US" altLang="zh-CN" sz="1600" dirty="0" err="1"/>
              <a:t>McPhaden</a:t>
            </a:r>
            <a:r>
              <a:rPr lang="en-US" altLang="zh-CN" sz="1600" dirty="0"/>
              <a:t>, 1982):</a:t>
            </a:r>
          </a:p>
          <a:p>
            <a:pPr>
              <a:lnSpc>
                <a:spcPts val="2400"/>
              </a:lnSpc>
              <a:spcBef>
                <a:spcPts val="600"/>
              </a:spcBef>
            </a:pPr>
            <a:r>
              <a:rPr lang="en-US" altLang="zh-CN" sz="1600" dirty="0"/>
              <a:t>Meridional wind stress component </a:t>
            </a:r>
            <a:r>
              <a:rPr lang="en-US" altLang="zh-CN" sz="1600" dirty="0" err="1"/>
              <a:t>τ</a:t>
            </a:r>
            <a:r>
              <a:rPr lang="en-US" altLang="zh-CN" sz="1600" baseline="-25000" dirty="0" err="1"/>
              <a:t>N</a:t>
            </a:r>
            <a:r>
              <a:rPr lang="en-US" altLang="zh-CN" sz="1600" dirty="0"/>
              <a:t> (Pa), zonal wind stress component </a:t>
            </a:r>
            <a:r>
              <a:rPr lang="en-US" altLang="zh-CN" sz="1600" dirty="0" err="1"/>
              <a:t>τ</a:t>
            </a:r>
            <a:r>
              <a:rPr lang="en-US" altLang="zh-CN" sz="1600" baseline="-25000" dirty="0" err="1"/>
              <a:t>E</a:t>
            </a:r>
            <a:r>
              <a:rPr lang="en-US" altLang="zh-CN" sz="1600" dirty="0"/>
              <a:t> (Pa), and zonal velocities (m/s) averaged over 20 m for 0 - 20 m and 60 - 80 m depth. All directions indicate where currents and winds are going, north and east are positive. </a:t>
            </a:r>
            <a:endParaRPr lang="zh-CN" altLang="en-US" sz="1600" dirty="0"/>
          </a:p>
        </p:txBody>
      </p:sp>
      <p:pic>
        <p:nvPicPr>
          <p:cNvPr id="14340" name="Picture 4"/>
          <p:cNvPicPr>
            <a:picLocks noChangeAspect="1" noChangeArrowheads="1"/>
          </p:cNvPicPr>
          <p:nvPr/>
        </p:nvPicPr>
        <p:blipFill>
          <a:blip r:embed="rId3" cstate="print"/>
          <a:srcRect/>
          <a:stretch>
            <a:fillRect/>
          </a:stretch>
        </p:blipFill>
        <p:spPr bwMode="auto">
          <a:xfrm>
            <a:off x="1404000" y="792000"/>
            <a:ext cx="3008709" cy="3267075"/>
          </a:xfrm>
          <a:prstGeom prst="rect">
            <a:avLst/>
          </a:prstGeom>
          <a:noFill/>
          <a:ln w="9525" algn="ctr">
            <a:noFill/>
            <a:miter lim="800000"/>
            <a:headEnd/>
            <a:tailEnd/>
          </a:ln>
        </p:spPr>
      </p:pic>
    </p:spTree>
    <p:extLst>
      <p:ext uri="{BB962C8B-B14F-4D97-AF65-F5344CB8AC3E}">
        <p14:creationId xmlns:p14="http://schemas.microsoft.com/office/powerpoint/2010/main" val="39742602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656160" y="86916"/>
            <a:ext cx="5829300" cy="378619"/>
          </a:xfrm>
        </p:spPr>
        <p:txBody>
          <a:bodyPr/>
          <a:lstStyle/>
          <a:p>
            <a:r>
              <a:rPr lang="en-US" altLang="zh-CN"/>
              <a:t>Thermocline and Sea Level</a:t>
            </a:r>
          </a:p>
        </p:txBody>
      </p:sp>
      <p:sp>
        <p:nvSpPr>
          <p:cNvPr id="23555" name="Rectangle 3"/>
          <p:cNvSpPr>
            <a:spLocks noGrp="1" noChangeArrowheads="1"/>
          </p:cNvSpPr>
          <p:nvPr>
            <p:ph type="body" idx="1"/>
          </p:nvPr>
        </p:nvSpPr>
        <p:spPr>
          <a:xfrm>
            <a:off x="576000" y="900000"/>
            <a:ext cx="3903978" cy="2975495"/>
          </a:xfrm>
        </p:spPr>
        <p:txBody>
          <a:bodyPr/>
          <a:lstStyle/>
          <a:p>
            <a:pPr marL="0" indent="0">
              <a:lnSpc>
                <a:spcPts val="2400"/>
              </a:lnSpc>
              <a:spcBef>
                <a:spcPts val="600"/>
              </a:spcBef>
              <a:buNone/>
              <a:defRPr/>
            </a:pPr>
            <a:r>
              <a:rPr lang="en-US" altLang="zh-CN" sz="1800" dirty="0"/>
              <a:t>Climatological mean monthly thermocline depth and sea level at the equator (</a:t>
            </a:r>
            <a:r>
              <a:rPr lang="en-US" altLang="zh-CN" sz="1800" dirty="0" err="1"/>
              <a:t>Wyrtki</a:t>
            </a:r>
            <a:r>
              <a:rPr lang="en-US" altLang="zh-CN" sz="1800" dirty="0"/>
              <a:t>, 1973a) </a:t>
            </a:r>
          </a:p>
          <a:p>
            <a:pPr>
              <a:lnSpc>
                <a:spcPts val="2400"/>
              </a:lnSpc>
              <a:spcBef>
                <a:spcPts val="600"/>
              </a:spcBef>
              <a:buNone/>
              <a:defRPr/>
            </a:pPr>
            <a:r>
              <a:rPr lang="en-US" altLang="zh-CN" sz="1800" dirty="0"/>
              <a:t>(a) Depth of 20</a:t>
            </a:r>
            <a:r>
              <a:rPr lang="en-US" altLang="zh-CN" sz="1800" baseline="30000" dirty="0"/>
              <a:t>o</a:t>
            </a:r>
            <a:r>
              <a:rPr lang="en-US" altLang="zh-CN" sz="1800" dirty="0"/>
              <a:t>C isotherm off Africa, </a:t>
            </a:r>
          </a:p>
          <a:p>
            <a:pPr>
              <a:lnSpc>
                <a:spcPts val="2400"/>
              </a:lnSpc>
              <a:spcBef>
                <a:spcPts val="600"/>
              </a:spcBef>
              <a:buNone/>
              <a:defRPr/>
            </a:pPr>
            <a:r>
              <a:rPr lang="en-US" altLang="zh-CN" sz="1800" dirty="0"/>
              <a:t>(b) Depth of 20</a:t>
            </a:r>
            <a:r>
              <a:rPr lang="en-US" altLang="zh-CN" sz="1800" dirty="0">
                <a:sym typeface="Symbol"/>
              </a:rPr>
              <a:t></a:t>
            </a:r>
            <a:r>
              <a:rPr lang="en-US" altLang="zh-CN" sz="1800" dirty="0"/>
              <a:t>C isotherm off Sumatra, </a:t>
            </a:r>
          </a:p>
          <a:p>
            <a:pPr>
              <a:lnSpc>
                <a:spcPts val="2400"/>
              </a:lnSpc>
              <a:spcBef>
                <a:spcPts val="600"/>
              </a:spcBef>
              <a:buNone/>
              <a:defRPr/>
            </a:pPr>
            <a:r>
              <a:rPr lang="en-US" altLang="zh-CN" sz="1800" dirty="0"/>
              <a:t>(c) Sea level at the west coast of Sumatra. </a:t>
            </a:r>
            <a:endParaRPr lang="zh-CN" altLang="en-US" sz="1800" dirty="0"/>
          </a:p>
        </p:txBody>
      </p:sp>
      <p:grpSp>
        <p:nvGrpSpPr>
          <p:cNvPr id="15364" name="Group 12"/>
          <p:cNvGrpSpPr>
            <a:grpSpLocks/>
          </p:cNvGrpSpPr>
          <p:nvPr/>
        </p:nvGrpSpPr>
        <p:grpSpPr bwMode="auto">
          <a:xfrm>
            <a:off x="4680000" y="720000"/>
            <a:ext cx="3053826" cy="3977878"/>
            <a:chOff x="3429" y="709"/>
            <a:chExt cx="2147" cy="2976"/>
          </a:xfrm>
        </p:grpSpPr>
        <p:pic>
          <p:nvPicPr>
            <p:cNvPr id="15365" name="Picture 4"/>
            <p:cNvPicPr>
              <a:picLocks noChangeAspect="1" noChangeArrowheads="1"/>
            </p:cNvPicPr>
            <p:nvPr/>
          </p:nvPicPr>
          <p:blipFill>
            <a:blip r:embed="rId2" cstate="print"/>
            <a:srcRect/>
            <a:stretch>
              <a:fillRect/>
            </a:stretch>
          </p:blipFill>
          <p:spPr bwMode="auto">
            <a:xfrm>
              <a:off x="3429" y="709"/>
              <a:ext cx="2082" cy="2976"/>
            </a:xfrm>
            <a:prstGeom prst="rect">
              <a:avLst/>
            </a:prstGeom>
            <a:noFill/>
            <a:ln w="9525" algn="ctr">
              <a:noFill/>
              <a:miter lim="800000"/>
              <a:headEnd/>
              <a:tailEnd/>
            </a:ln>
          </p:spPr>
        </p:pic>
        <p:sp>
          <p:nvSpPr>
            <p:cNvPr id="15366" name="Text Box 5"/>
            <p:cNvSpPr txBox="1">
              <a:spLocks noChangeArrowheads="1"/>
            </p:cNvSpPr>
            <p:nvPr/>
          </p:nvSpPr>
          <p:spPr bwMode="auto">
            <a:xfrm>
              <a:off x="4977" y="754"/>
              <a:ext cx="599" cy="276"/>
            </a:xfrm>
            <a:prstGeom prst="rect">
              <a:avLst/>
            </a:prstGeom>
            <a:noFill/>
            <a:ln w="9525" algn="ctr">
              <a:noFill/>
              <a:miter lim="800000"/>
              <a:headEnd/>
              <a:tailEnd/>
            </a:ln>
          </p:spPr>
          <p:txBody>
            <a:bodyPr wrap="none">
              <a:spAutoFit/>
            </a:bodyPr>
            <a:lstStyle/>
            <a:p>
              <a:r>
                <a:rPr lang="en-US" altLang="zh-CN" dirty="0"/>
                <a:t>WEST</a:t>
              </a:r>
            </a:p>
          </p:txBody>
        </p:sp>
        <p:sp>
          <p:nvSpPr>
            <p:cNvPr id="15367" name="Text Box 6"/>
            <p:cNvSpPr txBox="1">
              <a:spLocks noChangeArrowheads="1"/>
            </p:cNvSpPr>
            <p:nvPr/>
          </p:nvSpPr>
          <p:spPr bwMode="auto">
            <a:xfrm>
              <a:off x="5012" y="1683"/>
              <a:ext cx="563" cy="276"/>
            </a:xfrm>
            <a:prstGeom prst="rect">
              <a:avLst/>
            </a:prstGeom>
            <a:noFill/>
            <a:ln w="9525" algn="ctr">
              <a:noFill/>
              <a:miter lim="800000"/>
              <a:headEnd/>
              <a:tailEnd/>
            </a:ln>
          </p:spPr>
          <p:txBody>
            <a:bodyPr wrap="none">
              <a:spAutoFit/>
            </a:bodyPr>
            <a:lstStyle/>
            <a:p>
              <a:r>
                <a:rPr lang="en-US" altLang="zh-CN" dirty="0"/>
                <a:t>EAST</a:t>
              </a:r>
            </a:p>
          </p:txBody>
        </p:sp>
        <p:sp>
          <p:nvSpPr>
            <p:cNvPr id="15368" name="Text Box 11"/>
            <p:cNvSpPr txBox="1">
              <a:spLocks noChangeArrowheads="1"/>
            </p:cNvSpPr>
            <p:nvPr/>
          </p:nvSpPr>
          <p:spPr bwMode="auto">
            <a:xfrm>
              <a:off x="5012" y="2614"/>
              <a:ext cx="563" cy="276"/>
            </a:xfrm>
            <a:prstGeom prst="rect">
              <a:avLst/>
            </a:prstGeom>
            <a:noFill/>
            <a:ln w="9525" algn="ctr">
              <a:noFill/>
              <a:miter lim="800000"/>
              <a:headEnd/>
              <a:tailEnd/>
            </a:ln>
          </p:spPr>
          <p:txBody>
            <a:bodyPr wrap="none">
              <a:spAutoFit/>
            </a:bodyPr>
            <a:lstStyle/>
            <a:p>
              <a:r>
                <a:rPr lang="en-US" altLang="zh-CN" dirty="0"/>
                <a:t>EAST</a:t>
              </a:r>
            </a:p>
          </p:txBody>
        </p:sp>
      </p:grpSp>
    </p:spTree>
    <p:extLst>
      <p:ext uri="{BB962C8B-B14F-4D97-AF65-F5344CB8AC3E}">
        <p14:creationId xmlns:p14="http://schemas.microsoft.com/office/powerpoint/2010/main" val="12255801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85900" y="141685"/>
            <a:ext cx="6172200" cy="270272"/>
          </a:xfrm>
        </p:spPr>
        <p:txBody>
          <a:bodyPr/>
          <a:lstStyle/>
          <a:p>
            <a:r>
              <a:rPr lang="en-US" altLang="zh-CN" dirty="0"/>
              <a:t>Indian Ocean Dipole</a:t>
            </a:r>
            <a:r>
              <a:rPr lang="zh-CN" altLang="en-US" dirty="0"/>
              <a:t>（印度洋偶极子）</a:t>
            </a:r>
            <a:endParaRPr lang="en-US" altLang="zh-CN" dirty="0"/>
          </a:p>
        </p:txBody>
      </p:sp>
      <p:sp>
        <p:nvSpPr>
          <p:cNvPr id="31747" name="Rectangle 3"/>
          <p:cNvSpPr>
            <a:spLocks noGrp="1" noChangeArrowheads="1"/>
          </p:cNvSpPr>
          <p:nvPr>
            <p:ph type="body" idx="1"/>
          </p:nvPr>
        </p:nvSpPr>
        <p:spPr>
          <a:xfrm>
            <a:off x="504000" y="573528"/>
            <a:ext cx="8136000" cy="3750469"/>
          </a:xfrm>
        </p:spPr>
        <p:txBody>
          <a:bodyPr/>
          <a:lstStyle/>
          <a:p>
            <a:pPr>
              <a:spcBef>
                <a:spcPts val="450"/>
              </a:spcBef>
              <a:defRPr/>
            </a:pPr>
            <a:r>
              <a:rPr lang="en-US" altLang="zh-CN" sz="1600" dirty="0" err="1">
                <a:solidFill>
                  <a:schemeClr val="bg2">
                    <a:lumMod val="50000"/>
                  </a:schemeClr>
                </a:solidFill>
              </a:rPr>
              <a:t>Saji</a:t>
            </a:r>
            <a:r>
              <a:rPr lang="en-US" altLang="zh-CN" sz="1600" dirty="0">
                <a:solidFill>
                  <a:schemeClr val="bg2">
                    <a:lumMod val="50000"/>
                  </a:schemeClr>
                </a:solidFill>
              </a:rPr>
              <a:t>, N. H. et al., 1999: A dipole mode in the tropical Indian Ocean. Nature, 401, 360-363.</a:t>
            </a:r>
          </a:p>
          <a:p>
            <a:pPr>
              <a:spcBef>
                <a:spcPts val="450"/>
              </a:spcBef>
              <a:defRPr/>
            </a:pPr>
            <a:endParaRPr lang="en-US" altLang="zh-CN" sz="1200" dirty="0"/>
          </a:p>
          <a:p>
            <a:pPr>
              <a:spcBef>
                <a:spcPts val="450"/>
              </a:spcBef>
              <a:defRPr/>
            </a:pPr>
            <a:r>
              <a:rPr lang="en-US" altLang="zh-CN" sz="1500" dirty="0"/>
              <a:t>Anomalously </a:t>
            </a:r>
            <a:r>
              <a:rPr lang="en-US" altLang="zh-CN" sz="1500" dirty="0">
                <a:solidFill>
                  <a:srgbClr val="00B050"/>
                </a:solidFill>
              </a:rPr>
              <a:t>low SST </a:t>
            </a:r>
            <a:r>
              <a:rPr lang="en-US" altLang="zh-CN" sz="1500" dirty="0"/>
              <a:t>off Sumatra and </a:t>
            </a:r>
            <a:r>
              <a:rPr lang="en-US" altLang="zh-CN" sz="1500" dirty="0">
                <a:solidFill>
                  <a:srgbClr val="FF0000"/>
                </a:solidFill>
              </a:rPr>
              <a:t>high SST</a:t>
            </a:r>
            <a:r>
              <a:rPr lang="en-US" altLang="zh-CN" sz="1500" dirty="0"/>
              <a:t> in the western Indian Ocean, with accompanying wind and precipitation anomalies. </a:t>
            </a:r>
          </a:p>
          <a:p>
            <a:pPr>
              <a:spcBef>
                <a:spcPts val="450"/>
              </a:spcBef>
              <a:defRPr/>
            </a:pPr>
            <a:r>
              <a:rPr lang="en-US" altLang="zh-CN" sz="1500" dirty="0"/>
              <a:t>SST - winds coupling: through the precipitation field and ocean dynamics. </a:t>
            </a:r>
          </a:p>
          <a:p>
            <a:pPr>
              <a:spcBef>
                <a:spcPts val="450"/>
              </a:spcBef>
              <a:defRPr/>
            </a:pPr>
            <a:r>
              <a:rPr lang="en-US" altLang="zh-CN" sz="1500" dirty="0"/>
              <a:t>Ocean-atmosphere interaction and Interannual timescale </a:t>
            </a:r>
          </a:p>
          <a:p>
            <a:pPr>
              <a:spcBef>
                <a:spcPts val="450"/>
              </a:spcBef>
              <a:defRPr/>
            </a:pPr>
            <a:r>
              <a:rPr lang="en-US" altLang="zh-CN" sz="1500" dirty="0"/>
              <a:t>IOD: accounts for about 12% of the SST variability</a:t>
            </a:r>
          </a:p>
          <a:p>
            <a:pPr>
              <a:spcBef>
                <a:spcPts val="450"/>
              </a:spcBef>
              <a:defRPr/>
            </a:pPr>
            <a:r>
              <a:rPr lang="en-US" altLang="zh-CN" sz="1500" dirty="0"/>
              <a:t>Independent of the ENSO</a:t>
            </a:r>
          </a:p>
          <a:p>
            <a:pPr>
              <a:spcBef>
                <a:spcPts val="450"/>
              </a:spcBef>
              <a:defRPr/>
            </a:pPr>
            <a:r>
              <a:rPr lang="en-US" altLang="zh-CN" sz="1500" dirty="0"/>
              <a:t>Active years,  causes severe rainfall in </a:t>
            </a:r>
          </a:p>
          <a:p>
            <a:pPr marL="0" indent="0">
              <a:spcBef>
                <a:spcPts val="450"/>
              </a:spcBef>
              <a:buNone/>
              <a:defRPr/>
            </a:pPr>
            <a:r>
              <a:rPr lang="en-US" altLang="zh-CN" sz="1500" dirty="0"/>
              <a:t>      eastern Africa and droughts in Indonesia</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768" y="2067694"/>
            <a:ext cx="3199232" cy="1765976"/>
          </a:xfrm>
          <a:prstGeom prst="rect">
            <a:avLst/>
          </a:prstGeom>
        </p:spPr>
      </p:pic>
    </p:spTree>
    <p:extLst>
      <p:ext uri="{BB962C8B-B14F-4D97-AF65-F5344CB8AC3E}">
        <p14:creationId xmlns:p14="http://schemas.microsoft.com/office/powerpoint/2010/main" val="338492165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a:xfrm>
            <a:off x="1485900" y="141685"/>
            <a:ext cx="6172200" cy="270272"/>
          </a:xfrm>
        </p:spPr>
        <p:txBody>
          <a:bodyPr/>
          <a:lstStyle/>
          <a:p>
            <a:r>
              <a:rPr lang="en-US" altLang="zh-CN"/>
              <a:t>Indian Ocean Dipole (IOD)</a:t>
            </a:r>
            <a:endParaRPr lang="zh-CN" altLang="en-US"/>
          </a:p>
        </p:txBody>
      </p:sp>
      <p:pic>
        <p:nvPicPr>
          <p:cNvPr id="17411" name="Picture 2"/>
          <p:cNvPicPr>
            <a:picLocks noGrp="1" noChangeAspect="1" noChangeArrowheads="1"/>
          </p:cNvPicPr>
          <p:nvPr>
            <p:ph idx="1"/>
          </p:nvPr>
        </p:nvPicPr>
        <p:blipFill>
          <a:blip r:embed="rId3" cstate="print"/>
          <a:srcRect/>
          <a:stretch>
            <a:fillRect/>
          </a:stretch>
        </p:blipFill>
        <p:spPr>
          <a:xfrm>
            <a:off x="1728000" y="792000"/>
            <a:ext cx="5632847" cy="2464594"/>
          </a:xfrm>
          <a:noFill/>
        </p:spPr>
      </p:pic>
      <p:sp>
        <p:nvSpPr>
          <p:cNvPr id="6" name="矩形 5"/>
          <p:cNvSpPr/>
          <p:nvPr/>
        </p:nvSpPr>
        <p:spPr>
          <a:xfrm>
            <a:off x="503999" y="3852000"/>
            <a:ext cx="8136000" cy="646331"/>
          </a:xfrm>
          <a:prstGeom prst="rect">
            <a:avLst/>
          </a:prstGeom>
        </p:spPr>
        <p:txBody>
          <a:bodyPr wrap="square">
            <a:spAutoFit/>
          </a:bodyPr>
          <a:lstStyle/>
          <a:p>
            <a:pPr>
              <a:defRPr/>
            </a:pPr>
            <a:r>
              <a:rPr lang="en-US" altLang="zh-CN" sz="900" b="0" dirty="0">
                <a:solidFill>
                  <a:srgbClr val="0000FF"/>
                </a:solidFill>
                <a:latin typeface="+mn-lt"/>
                <a:ea typeface="+mn-ea"/>
              </a:rPr>
              <a:t>Dipole mode and El Nino events since 1958. Plotted in blue, the dipole mode index (DMI) exhibits a pattern of evolution distinctly different from that of the El Nino, which is represented by the Nino3 SST anomalies (black line). On the other hand, equatorial zonal wind anomalies </a:t>
            </a:r>
            <a:r>
              <a:rPr lang="en-US" altLang="zh-CN" sz="900" b="0" dirty="0" err="1">
                <a:solidFill>
                  <a:srgbClr val="0000FF"/>
                </a:solidFill>
                <a:latin typeface="+mn-lt"/>
                <a:ea typeface="+mn-ea"/>
              </a:rPr>
              <a:t>Ueq</a:t>
            </a:r>
            <a:r>
              <a:rPr lang="en-US" altLang="zh-CN" sz="900" b="0" dirty="0">
                <a:solidFill>
                  <a:srgbClr val="0000FF"/>
                </a:solidFill>
                <a:latin typeface="+mn-lt"/>
                <a:ea typeface="+mn-ea"/>
              </a:rPr>
              <a:t> (plotted in red) coevolves with the DMI. All the three time series have been normalized by their respective standard deviations. Removed variability with periods of 7 years or longer, based on harmonic analysis, from all the data sets used in this analysis. In addition, Smoothed the time series using a 5-month running mean.</a:t>
            </a:r>
            <a:endParaRPr lang="zh-CN" altLang="en-US" sz="900" b="0" dirty="0">
              <a:solidFill>
                <a:srgbClr val="0000FF"/>
              </a:solidFill>
              <a:latin typeface="+mn-lt"/>
              <a:ea typeface="+mn-ea"/>
            </a:endParaRPr>
          </a:p>
        </p:txBody>
      </p:sp>
      <p:sp>
        <p:nvSpPr>
          <p:cNvPr id="7" name="矩形 6"/>
          <p:cNvSpPr/>
          <p:nvPr/>
        </p:nvSpPr>
        <p:spPr>
          <a:xfrm>
            <a:off x="504000" y="3204000"/>
            <a:ext cx="8136903" cy="584775"/>
          </a:xfrm>
          <a:prstGeom prst="rect">
            <a:avLst/>
          </a:prstGeom>
        </p:spPr>
        <p:txBody>
          <a:bodyPr wrap="square">
            <a:spAutoFit/>
          </a:bodyPr>
          <a:lstStyle/>
          <a:p>
            <a:pPr>
              <a:defRPr/>
            </a:pPr>
            <a:r>
              <a:rPr lang="en-US" altLang="zh-CN" sz="1600" b="0" dirty="0">
                <a:solidFill>
                  <a:srgbClr val="0000FF"/>
                </a:solidFill>
                <a:latin typeface="+mn-lt"/>
                <a:ea typeface="+mn-ea"/>
              </a:rPr>
              <a:t>DMI: Difference in SST anomaly between the tropical western Indian Ocean (50-70E, 10S-10N) and the tropical south-eastern Indian Ocean (90-110E, 10S-EQ).</a:t>
            </a:r>
            <a:endParaRPr lang="zh-CN" altLang="en-US" sz="1600" b="0" dirty="0">
              <a:solidFill>
                <a:srgbClr val="0000FF"/>
              </a:solidFill>
              <a:latin typeface="+mn-lt"/>
              <a:ea typeface="+mn-ea"/>
            </a:endParaRPr>
          </a:p>
        </p:txBody>
      </p:sp>
    </p:spTree>
    <p:extLst>
      <p:ext uri="{BB962C8B-B14F-4D97-AF65-F5344CB8AC3E}">
        <p14:creationId xmlns:p14="http://schemas.microsoft.com/office/powerpoint/2010/main" val="3764579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1485900" y="141685"/>
            <a:ext cx="6172200" cy="270272"/>
          </a:xfrm>
        </p:spPr>
        <p:txBody>
          <a:bodyPr/>
          <a:lstStyle/>
          <a:p>
            <a:r>
              <a:rPr lang="en-US" altLang="zh-CN"/>
              <a:t>Indian Ocean Dipole</a:t>
            </a:r>
            <a:endParaRPr lang="zh-CN" altLang="en-US"/>
          </a:p>
        </p:txBody>
      </p:sp>
      <p:pic>
        <p:nvPicPr>
          <p:cNvPr id="18435" name="Picture 2"/>
          <p:cNvPicPr>
            <a:picLocks noGrp="1" noChangeAspect="1" noChangeArrowheads="1"/>
          </p:cNvPicPr>
          <p:nvPr>
            <p:ph idx="1"/>
          </p:nvPr>
        </p:nvPicPr>
        <p:blipFill>
          <a:blip r:embed="rId2" cstate="print"/>
          <a:srcRect/>
          <a:stretch>
            <a:fillRect/>
          </a:stretch>
        </p:blipFill>
        <p:spPr>
          <a:xfrm>
            <a:off x="1800000" y="792000"/>
            <a:ext cx="5464969" cy="3296841"/>
          </a:xfrm>
          <a:noFill/>
        </p:spPr>
      </p:pic>
      <p:sp>
        <p:nvSpPr>
          <p:cNvPr id="6" name="矩形 5"/>
          <p:cNvSpPr/>
          <p:nvPr/>
        </p:nvSpPr>
        <p:spPr>
          <a:xfrm>
            <a:off x="504000" y="4032000"/>
            <a:ext cx="8136904" cy="584775"/>
          </a:xfrm>
          <a:prstGeom prst="rect">
            <a:avLst/>
          </a:prstGeom>
        </p:spPr>
        <p:txBody>
          <a:bodyPr wrap="square">
            <a:spAutoFit/>
          </a:bodyPr>
          <a:lstStyle/>
          <a:p>
            <a:pPr algn="ctr">
              <a:defRPr/>
            </a:pPr>
            <a:r>
              <a:rPr lang="en-US" altLang="zh-CN" sz="1600" b="0" dirty="0">
                <a:solidFill>
                  <a:srgbClr val="0000FF"/>
                </a:solidFill>
                <a:latin typeface="+mn-lt"/>
                <a:ea typeface="+mn-ea"/>
              </a:rPr>
              <a:t>A composite dipole mode event. Anomalies of SSTs and winds exceeding 90% significance are indicated by shading and bold arrows, respectively</a:t>
            </a:r>
            <a:endParaRPr lang="zh-CN" altLang="en-US" sz="1600" b="0" dirty="0">
              <a:solidFill>
                <a:srgbClr val="0000FF"/>
              </a:solidFill>
              <a:latin typeface="+mn-lt"/>
              <a:ea typeface="+mn-ea"/>
            </a:endParaRPr>
          </a:p>
        </p:txBody>
      </p:sp>
    </p:spTree>
    <p:extLst>
      <p:ext uri="{BB962C8B-B14F-4D97-AF65-F5344CB8AC3E}">
        <p14:creationId xmlns:p14="http://schemas.microsoft.com/office/powerpoint/2010/main" val="1745867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3"/>
          <p:cNvPicPr>
            <a:picLocks noChangeAspect="1" noChangeArrowheads="1"/>
          </p:cNvPicPr>
          <p:nvPr/>
        </p:nvPicPr>
        <p:blipFill>
          <a:blip r:embed="rId3" cstate="print"/>
          <a:srcRect/>
          <a:stretch>
            <a:fillRect/>
          </a:stretch>
        </p:blipFill>
        <p:spPr bwMode="auto">
          <a:xfrm>
            <a:off x="2738438" y="792000"/>
            <a:ext cx="3602831" cy="2800350"/>
          </a:xfrm>
          <a:prstGeom prst="rect">
            <a:avLst/>
          </a:prstGeom>
          <a:noFill/>
          <a:ln w="9525" algn="ctr">
            <a:noFill/>
            <a:miter lim="800000"/>
            <a:headEnd/>
            <a:tailEnd/>
          </a:ln>
        </p:spPr>
      </p:pic>
      <p:sp>
        <p:nvSpPr>
          <p:cNvPr id="20483" name="Rectangle 2"/>
          <p:cNvSpPr>
            <a:spLocks noGrp="1" noChangeArrowheads="1"/>
          </p:cNvSpPr>
          <p:nvPr>
            <p:ph type="title"/>
          </p:nvPr>
        </p:nvSpPr>
        <p:spPr>
          <a:xfrm>
            <a:off x="1625204" y="120254"/>
            <a:ext cx="5829300" cy="345281"/>
          </a:xfrm>
        </p:spPr>
        <p:txBody>
          <a:bodyPr/>
          <a:lstStyle/>
          <a:p>
            <a:r>
              <a:rPr lang="en-US" altLang="zh-CN"/>
              <a:t>Arabian Sea</a:t>
            </a:r>
          </a:p>
        </p:txBody>
      </p:sp>
      <p:sp>
        <p:nvSpPr>
          <p:cNvPr id="20484" name="Rectangle 3"/>
          <p:cNvSpPr>
            <a:spLocks noGrp="1" noChangeArrowheads="1"/>
          </p:cNvSpPr>
          <p:nvPr>
            <p:ph type="body" idx="1"/>
          </p:nvPr>
        </p:nvSpPr>
        <p:spPr>
          <a:xfrm>
            <a:off x="612000" y="3651870"/>
            <a:ext cx="7848871" cy="981075"/>
          </a:xfrm>
        </p:spPr>
        <p:txBody>
          <a:bodyPr/>
          <a:lstStyle/>
          <a:p>
            <a:r>
              <a:rPr lang="en-US" altLang="zh-CN" sz="1050" dirty="0"/>
              <a:t>Upwelling along coast of Arabia during southwest monsoon (due to offshore Ekman transport)</a:t>
            </a:r>
          </a:p>
          <a:p>
            <a:r>
              <a:rPr lang="en-US" altLang="zh-CN" sz="1050" dirty="0"/>
              <a:t>Results in decrease in temperature and increase in biological productivity</a:t>
            </a:r>
          </a:p>
          <a:p>
            <a:r>
              <a:rPr lang="en-US" altLang="zh-CN" sz="1050" dirty="0"/>
              <a:t>A temperature section across the Arabian upwelling region during July 1983, from the Kuria </a:t>
            </a:r>
            <a:r>
              <a:rPr lang="en-US" altLang="zh-CN" sz="1050" dirty="0" err="1"/>
              <a:t>Muria</a:t>
            </a:r>
            <a:r>
              <a:rPr lang="en-US" altLang="zh-CN" sz="1050" dirty="0"/>
              <a:t> Islands(</a:t>
            </a:r>
            <a:r>
              <a:rPr lang="zh-CN" altLang="zh-CN" sz="1050" dirty="0"/>
              <a:t>库里亚穆里亚</a:t>
            </a:r>
            <a:r>
              <a:rPr lang="en-US" altLang="zh-CN" sz="1050" dirty="0"/>
              <a:t>) (18</a:t>
            </a:r>
            <a:r>
              <a:rPr lang="en-US" altLang="zh-CN" sz="1050" dirty="0">
                <a:sym typeface="Symbol" pitchFamily="18" charset="2"/>
              </a:rPr>
              <a:t></a:t>
            </a:r>
            <a:r>
              <a:rPr lang="en-US" altLang="zh-CN" sz="1050" dirty="0"/>
              <a:t>N) towards southeast. The break in the isotherm slope about 150 km from the coast separates the coastal upwelling to the left from the Ekman suction region to the right. After Currie </a:t>
            </a:r>
            <a:r>
              <a:rPr lang="en-US" altLang="zh-CN" sz="1050" i="1" dirty="0"/>
              <a:t>et al</a:t>
            </a:r>
            <a:r>
              <a:rPr lang="en-US" altLang="zh-CN" sz="1050" dirty="0"/>
              <a:t>. (1973).</a:t>
            </a:r>
          </a:p>
        </p:txBody>
      </p:sp>
      <p:grpSp>
        <p:nvGrpSpPr>
          <p:cNvPr id="20485" name="Group 12"/>
          <p:cNvGrpSpPr>
            <a:grpSpLocks/>
          </p:cNvGrpSpPr>
          <p:nvPr/>
        </p:nvGrpSpPr>
        <p:grpSpPr bwMode="auto">
          <a:xfrm>
            <a:off x="895351" y="828000"/>
            <a:ext cx="1459706" cy="1266825"/>
            <a:chOff x="4320" y="528"/>
            <a:chExt cx="1248" cy="1200"/>
          </a:xfrm>
        </p:grpSpPr>
        <p:pic>
          <p:nvPicPr>
            <p:cNvPr id="20488" name="Picture 9"/>
            <p:cNvPicPr>
              <a:picLocks noChangeAspect="1" noChangeArrowheads="1"/>
            </p:cNvPicPr>
            <p:nvPr/>
          </p:nvPicPr>
          <p:blipFill>
            <a:blip r:embed="rId4" cstate="print"/>
            <a:srcRect l="48624" t="9770" r="27524" b="55336"/>
            <a:stretch>
              <a:fillRect/>
            </a:stretch>
          </p:blipFill>
          <p:spPr bwMode="auto">
            <a:xfrm>
              <a:off x="4320" y="528"/>
              <a:ext cx="1248" cy="1200"/>
            </a:xfrm>
            <a:prstGeom prst="rect">
              <a:avLst/>
            </a:prstGeom>
            <a:noFill/>
            <a:ln w="9525">
              <a:noFill/>
              <a:miter lim="800000"/>
              <a:headEnd/>
              <a:tailEnd/>
            </a:ln>
          </p:spPr>
        </p:pic>
        <p:sp>
          <p:nvSpPr>
            <p:cNvPr id="20489" name="Rectangle 10"/>
            <p:cNvSpPr>
              <a:spLocks noChangeArrowheads="1"/>
            </p:cNvSpPr>
            <p:nvPr/>
          </p:nvSpPr>
          <p:spPr bwMode="auto">
            <a:xfrm>
              <a:off x="5088" y="1008"/>
              <a:ext cx="384" cy="288"/>
            </a:xfrm>
            <a:prstGeom prst="rect">
              <a:avLst/>
            </a:prstGeom>
            <a:noFill/>
            <a:ln w="57150">
              <a:solidFill>
                <a:srgbClr val="000000"/>
              </a:solidFill>
              <a:miter lim="800000"/>
              <a:headEnd/>
              <a:tailEnd/>
            </a:ln>
          </p:spPr>
          <p:txBody>
            <a:bodyPr wrap="none" anchor="ctr"/>
            <a:lstStyle/>
            <a:p>
              <a:endParaRPr lang="zh-CN" altLang="en-US"/>
            </a:p>
          </p:txBody>
        </p:sp>
        <p:sp>
          <p:nvSpPr>
            <p:cNvPr id="20490" name="Line 11"/>
            <p:cNvSpPr>
              <a:spLocks noChangeShapeType="1"/>
            </p:cNvSpPr>
            <p:nvPr/>
          </p:nvSpPr>
          <p:spPr bwMode="auto">
            <a:xfrm>
              <a:off x="5184" y="1104"/>
              <a:ext cx="240" cy="144"/>
            </a:xfrm>
            <a:prstGeom prst="line">
              <a:avLst/>
            </a:prstGeom>
            <a:noFill/>
            <a:ln w="76200">
              <a:solidFill>
                <a:srgbClr val="FF0000"/>
              </a:solidFill>
              <a:round/>
              <a:headEnd/>
              <a:tailEnd/>
            </a:ln>
          </p:spPr>
          <p:txBody>
            <a:bodyPr wrap="none" anchor="ctr"/>
            <a:lstStyle/>
            <a:p>
              <a:endParaRPr lang="zh-CN" altLang="en-US"/>
            </a:p>
          </p:txBody>
        </p:sp>
      </p:grpSp>
      <p:sp>
        <p:nvSpPr>
          <p:cNvPr id="20486" name="AutoShape 16"/>
          <p:cNvSpPr>
            <a:spLocks noChangeArrowheads="1"/>
          </p:cNvSpPr>
          <p:nvPr/>
        </p:nvSpPr>
        <p:spPr bwMode="auto">
          <a:xfrm rot="-5400000">
            <a:off x="3255779" y="1174866"/>
            <a:ext cx="256193" cy="7336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lgn="ctr">
            <a:noFill/>
            <a:miter lim="800000"/>
            <a:headEnd/>
            <a:tailEnd/>
          </a:ln>
        </p:spPr>
        <p:txBody>
          <a:bodyPr wrap="none" anchor="ctr">
            <a:spAutoFit/>
          </a:bodyPr>
          <a:lstStyle/>
          <a:p>
            <a:endParaRPr lang="zh-CN" altLang="en-US"/>
          </a:p>
        </p:txBody>
      </p:sp>
      <p:sp>
        <p:nvSpPr>
          <p:cNvPr id="20487" name="AutoShape 18"/>
          <p:cNvSpPr>
            <a:spLocks noChangeAspect="1" noChangeArrowheads="1"/>
          </p:cNvSpPr>
          <p:nvPr/>
        </p:nvSpPr>
        <p:spPr bwMode="auto">
          <a:xfrm>
            <a:off x="3017044" y="638059"/>
            <a:ext cx="288000" cy="346235"/>
          </a:xfrm>
          <a:prstGeom prst="flowChartSummingJunction">
            <a:avLst/>
          </a:prstGeom>
          <a:noFill/>
          <a:ln w="38100">
            <a:solidFill>
              <a:schemeClr val="tx1"/>
            </a:solidFill>
            <a:round/>
            <a:headEnd/>
            <a:tailEnd/>
          </a:ln>
        </p:spPr>
        <p:txBody>
          <a:bodyPr wrap="square" anchor="ctr">
            <a:spAutoFit/>
          </a:bodyPr>
          <a:lstStyle/>
          <a:p>
            <a:endParaRPr lang="zh-CN" altLang="en-US"/>
          </a:p>
        </p:txBody>
      </p:sp>
    </p:spTree>
    <p:extLst>
      <p:ext uri="{BB962C8B-B14F-4D97-AF65-F5344CB8AC3E}">
        <p14:creationId xmlns:p14="http://schemas.microsoft.com/office/powerpoint/2010/main" val="27286172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18048" y="86916"/>
            <a:ext cx="6045994" cy="378619"/>
          </a:xfrm>
        </p:spPr>
        <p:txBody>
          <a:bodyPr/>
          <a:lstStyle/>
          <a:p>
            <a:r>
              <a:rPr lang="en-US" altLang="zh-CN"/>
              <a:t>Effects of Upwelling on Biomass</a:t>
            </a:r>
            <a:endParaRPr lang="en-US" altLang="zh-CN" sz="2400"/>
          </a:p>
        </p:txBody>
      </p:sp>
      <p:pic>
        <p:nvPicPr>
          <p:cNvPr id="22531" name="Picture 3"/>
          <p:cNvPicPr>
            <a:picLocks noChangeAspect="1" noChangeArrowheads="1"/>
          </p:cNvPicPr>
          <p:nvPr/>
        </p:nvPicPr>
        <p:blipFill>
          <a:blip r:embed="rId3" cstate="print"/>
          <a:srcRect/>
          <a:stretch>
            <a:fillRect/>
          </a:stretch>
        </p:blipFill>
        <p:spPr bwMode="auto">
          <a:xfrm>
            <a:off x="1958578" y="792000"/>
            <a:ext cx="5185172" cy="3456384"/>
          </a:xfrm>
          <a:prstGeom prst="rect">
            <a:avLst/>
          </a:prstGeom>
          <a:noFill/>
          <a:ln w="9525">
            <a:noFill/>
            <a:miter lim="800000"/>
            <a:headEnd/>
            <a:tailEnd/>
          </a:ln>
        </p:spPr>
      </p:pic>
      <p:sp>
        <p:nvSpPr>
          <p:cNvPr id="27652" name="Text Box 4"/>
          <p:cNvSpPr txBox="1">
            <a:spLocks noChangeArrowheads="1"/>
          </p:cNvSpPr>
          <p:nvPr/>
        </p:nvSpPr>
        <p:spPr bwMode="auto">
          <a:xfrm>
            <a:off x="1368000" y="4248000"/>
            <a:ext cx="6482953" cy="461665"/>
          </a:xfrm>
          <a:prstGeom prst="rect">
            <a:avLst/>
          </a:prstGeom>
          <a:noFill/>
          <a:ln w="9525">
            <a:noFill/>
            <a:miter lim="800000"/>
            <a:headEnd/>
            <a:tailEnd/>
          </a:ln>
        </p:spPr>
        <p:txBody>
          <a:bodyPr>
            <a:spAutoFit/>
          </a:bodyPr>
          <a:lstStyle/>
          <a:p>
            <a:pPr>
              <a:defRPr/>
            </a:pPr>
            <a:r>
              <a:rPr lang="en-US" altLang="zh-CN" sz="1200" b="0" dirty="0">
                <a:solidFill>
                  <a:srgbClr val="0000FF"/>
                </a:solidFill>
                <a:latin typeface="+mn-lt"/>
              </a:rPr>
              <a:t>Ocean color: high values indicate more phytoplankton.  Note Arabian Sea upwelling signature during the SW monsoon.  (NASA </a:t>
            </a:r>
            <a:r>
              <a:rPr lang="en-US" altLang="zh-CN" sz="1200" b="0" dirty="0" err="1">
                <a:solidFill>
                  <a:srgbClr val="0000FF"/>
                </a:solidFill>
                <a:latin typeface="+mn-lt"/>
              </a:rPr>
              <a:t>SeaWifs</a:t>
            </a:r>
            <a:r>
              <a:rPr lang="en-US" altLang="zh-CN" sz="1200" b="0" dirty="0">
                <a:solidFill>
                  <a:srgbClr val="0000FF"/>
                </a:solidFill>
                <a:latin typeface="+mn-lt"/>
              </a:rPr>
              <a:t> ocean color project)</a:t>
            </a:r>
          </a:p>
        </p:txBody>
      </p:sp>
      <p:sp>
        <p:nvSpPr>
          <p:cNvPr id="22533" name="Text Box 5"/>
          <p:cNvSpPr txBox="1">
            <a:spLocks noChangeArrowheads="1"/>
          </p:cNvSpPr>
          <p:nvPr/>
        </p:nvSpPr>
        <p:spPr bwMode="auto">
          <a:xfrm>
            <a:off x="4392000" y="756000"/>
            <a:ext cx="1548000" cy="646331"/>
          </a:xfrm>
          <a:prstGeom prst="rect">
            <a:avLst/>
          </a:prstGeom>
          <a:noFill/>
          <a:ln w="9525">
            <a:noFill/>
            <a:miter lim="800000"/>
            <a:headEnd/>
            <a:tailEnd/>
          </a:ln>
        </p:spPr>
        <p:txBody>
          <a:bodyPr>
            <a:spAutoFit/>
          </a:bodyPr>
          <a:lstStyle/>
          <a:p>
            <a:r>
              <a:rPr lang="en-US" altLang="zh-CN" dirty="0">
                <a:solidFill>
                  <a:schemeClr val="bg1"/>
                </a:solidFill>
                <a:latin typeface="Times" pitchFamily="18" charset="0"/>
              </a:rPr>
              <a:t>September (SW monsoon)</a:t>
            </a:r>
          </a:p>
        </p:txBody>
      </p:sp>
      <p:sp>
        <p:nvSpPr>
          <p:cNvPr id="22534" name="Text Box 6"/>
          <p:cNvSpPr txBox="1">
            <a:spLocks noChangeArrowheads="1"/>
          </p:cNvSpPr>
          <p:nvPr/>
        </p:nvSpPr>
        <p:spPr bwMode="auto">
          <a:xfrm>
            <a:off x="1944000" y="756000"/>
            <a:ext cx="1512000" cy="646331"/>
          </a:xfrm>
          <a:prstGeom prst="rect">
            <a:avLst/>
          </a:prstGeom>
          <a:noFill/>
          <a:ln w="9525">
            <a:noFill/>
            <a:miter lim="800000"/>
            <a:headEnd/>
            <a:tailEnd/>
          </a:ln>
        </p:spPr>
        <p:txBody>
          <a:bodyPr>
            <a:spAutoFit/>
          </a:bodyPr>
          <a:lstStyle/>
          <a:p>
            <a:r>
              <a:rPr lang="en-US" altLang="zh-CN" dirty="0">
                <a:solidFill>
                  <a:schemeClr val="bg1"/>
                </a:solidFill>
                <a:latin typeface="Times" pitchFamily="18" charset="0"/>
              </a:rPr>
              <a:t>Spring</a:t>
            </a:r>
          </a:p>
          <a:p>
            <a:r>
              <a:rPr lang="en-US" altLang="zh-CN" dirty="0">
                <a:solidFill>
                  <a:schemeClr val="bg1"/>
                </a:solidFill>
                <a:latin typeface="Times" pitchFamily="18" charset="0"/>
              </a:rPr>
              <a:t>(NE monsoon)</a:t>
            </a:r>
          </a:p>
        </p:txBody>
      </p:sp>
    </p:spTree>
    <p:extLst>
      <p:ext uri="{BB962C8B-B14F-4D97-AF65-F5344CB8AC3E}">
        <p14:creationId xmlns:p14="http://schemas.microsoft.com/office/powerpoint/2010/main" val="12315560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304000" y="47625"/>
            <a:ext cx="4500000" cy="417910"/>
          </a:xfrm>
        </p:spPr>
        <p:txBody>
          <a:bodyPr/>
          <a:lstStyle/>
          <a:p>
            <a:r>
              <a:rPr lang="en-US" altLang="zh-CN" sz="1950" dirty="0"/>
              <a:t>Red Sea (and Persian Gulf) Water</a:t>
            </a:r>
          </a:p>
        </p:txBody>
      </p:sp>
      <p:sp>
        <p:nvSpPr>
          <p:cNvPr id="46083" name="Text Box 3"/>
          <p:cNvSpPr txBox="1">
            <a:spLocks noChangeArrowheads="1"/>
          </p:cNvSpPr>
          <p:nvPr/>
        </p:nvSpPr>
        <p:spPr bwMode="auto">
          <a:xfrm>
            <a:off x="1059085" y="3156269"/>
            <a:ext cx="3312368" cy="923330"/>
          </a:xfrm>
          <a:prstGeom prst="rect">
            <a:avLst/>
          </a:prstGeom>
          <a:noFill/>
          <a:ln w="9525">
            <a:noFill/>
            <a:miter lim="800000"/>
            <a:headEnd/>
            <a:tailEnd/>
          </a:ln>
        </p:spPr>
        <p:txBody>
          <a:bodyPr wrap="square">
            <a:spAutoFit/>
          </a:bodyPr>
          <a:lstStyle/>
          <a:p>
            <a:pPr>
              <a:defRPr/>
            </a:pPr>
            <a:r>
              <a:rPr lang="en-US" altLang="zh-CN" b="0" dirty="0">
                <a:solidFill>
                  <a:srgbClr val="0000FF"/>
                </a:solidFill>
                <a:latin typeface="+mn-lt"/>
              </a:rPr>
              <a:t>Outflow of high salinity water from the Red Sea into the Gulf of Aden (Bower, 2005)</a:t>
            </a:r>
          </a:p>
        </p:txBody>
      </p:sp>
      <p:grpSp>
        <p:nvGrpSpPr>
          <p:cNvPr id="41988" name="Group 10"/>
          <p:cNvGrpSpPr>
            <a:grpSpLocks/>
          </p:cNvGrpSpPr>
          <p:nvPr/>
        </p:nvGrpSpPr>
        <p:grpSpPr bwMode="auto">
          <a:xfrm>
            <a:off x="1357313" y="720000"/>
            <a:ext cx="2512219" cy="2155031"/>
            <a:chOff x="469" y="896"/>
            <a:chExt cx="1776" cy="1536"/>
          </a:xfrm>
        </p:grpSpPr>
        <p:pic>
          <p:nvPicPr>
            <p:cNvPr id="41993" name="Picture 4" descr="Beal_plate1"/>
            <p:cNvPicPr>
              <a:picLocks noChangeAspect="1" noChangeArrowheads="1"/>
            </p:cNvPicPr>
            <p:nvPr/>
          </p:nvPicPr>
          <p:blipFill>
            <a:blip r:embed="rId3" cstate="print"/>
            <a:srcRect l="7553" t="17841" r="41377" b="37885"/>
            <a:stretch>
              <a:fillRect/>
            </a:stretch>
          </p:blipFill>
          <p:spPr bwMode="auto">
            <a:xfrm>
              <a:off x="469" y="896"/>
              <a:ext cx="1776" cy="1536"/>
            </a:xfrm>
            <a:prstGeom prst="rect">
              <a:avLst/>
            </a:prstGeom>
            <a:noFill/>
            <a:ln w="9525">
              <a:noFill/>
              <a:miter lim="800000"/>
              <a:headEnd/>
              <a:tailEnd/>
            </a:ln>
          </p:spPr>
        </p:pic>
        <p:sp>
          <p:nvSpPr>
            <p:cNvPr id="41994" name="Rectangle 5"/>
            <p:cNvSpPr>
              <a:spLocks noChangeArrowheads="1"/>
            </p:cNvSpPr>
            <p:nvPr/>
          </p:nvSpPr>
          <p:spPr bwMode="auto">
            <a:xfrm>
              <a:off x="1141" y="1328"/>
              <a:ext cx="288" cy="240"/>
            </a:xfrm>
            <a:prstGeom prst="rect">
              <a:avLst/>
            </a:prstGeom>
            <a:noFill/>
            <a:ln w="57150">
              <a:solidFill>
                <a:srgbClr val="000000"/>
              </a:solidFill>
              <a:miter lim="800000"/>
              <a:headEnd/>
              <a:tailEnd/>
            </a:ln>
          </p:spPr>
          <p:txBody>
            <a:bodyPr wrap="none" anchor="ctr"/>
            <a:lstStyle/>
            <a:p>
              <a:endParaRPr lang="zh-CN" altLang="en-US"/>
            </a:p>
          </p:txBody>
        </p:sp>
      </p:grpSp>
      <p:pic>
        <p:nvPicPr>
          <p:cNvPr id="41989" name="Picture 6" descr="Bower"/>
          <p:cNvPicPr>
            <a:picLocks noChangeAspect="1" noChangeArrowheads="1"/>
          </p:cNvPicPr>
          <p:nvPr/>
        </p:nvPicPr>
        <p:blipFill>
          <a:blip r:embed="rId4" cstate="print"/>
          <a:srcRect l="18527" t="11424" r="16064" b="6154"/>
          <a:stretch>
            <a:fillRect/>
          </a:stretch>
        </p:blipFill>
        <p:spPr bwMode="auto">
          <a:xfrm>
            <a:off x="5762626" y="720000"/>
            <a:ext cx="2268000" cy="4018012"/>
          </a:xfrm>
          <a:prstGeom prst="rect">
            <a:avLst/>
          </a:prstGeom>
          <a:noFill/>
          <a:ln w="9525">
            <a:noFill/>
            <a:miter lim="800000"/>
            <a:headEnd/>
            <a:tailEnd/>
          </a:ln>
        </p:spPr>
      </p:pic>
      <p:sp>
        <p:nvSpPr>
          <p:cNvPr id="41990" name="Text Box 7"/>
          <p:cNvSpPr txBox="1">
            <a:spLocks noChangeArrowheads="1"/>
          </p:cNvSpPr>
          <p:nvPr/>
        </p:nvSpPr>
        <p:spPr bwMode="auto">
          <a:xfrm>
            <a:off x="4572000" y="900000"/>
            <a:ext cx="1028700" cy="646331"/>
          </a:xfrm>
          <a:prstGeom prst="rect">
            <a:avLst/>
          </a:prstGeom>
          <a:noFill/>
          <a:ln w="9525">
            <a:noFill/>
            <a:miter lim="800000"/>
            <a:headEnd/>
            <a:tailEnd/>
          </a:ln>
        </p:spPr>
        <p:txBody>
          <a:bodyPr>
            <a:spAutoFit/>
          </a:bodyPr>
          <a:lstStyle/>
          <a:p>
            <a:r>
              <a:rPr lang="en-US" altLang="zh-CN" b="0" dirty="0">
                <a:solidFill>
                  <a:srgbClr val="0000FF"/>
                </a:solidFill>
                <a:latin typeface="Times" pitchFamily="18" charset="0"/>
              </a:rPr>
              <a:t>27.00 </a:t>
            </a:r>
            <a:r>
              <a:rPr lang="en-US" altLang="zh-CN" b="0" dirty="0">
                <a:solidFill>
                  <a:srgbClr val="0000FF"/>
                </a:solidFill>
                <a:latin typeface="Times" pitchFamily="18" charset="0"/>
                <a:sym typeface="Symbol" pitchFamily="18" charset="2"/>
              </a:rPr>
              <a:t></a:t>
            </a:r>
            <a:r>
              <a:rPr lang="en-US" altLang="zh-CN" b="0" baseline="-25000" dirty="0">
                <a:solidFill>
                  <a:srgbClr val="0000FF"/>
                </a:solidFill>
                <a:latin typeface="Times" pitchFamily="18" charset="0"/>
                <a:sym typeface="Symbol" pitchFamily="18" charset="2"/>
              </a:rPr>
              <a:t></a:t>
            </a:r>
            <a:r>
              <a:rPr lang="en-US" altLang="zh-CN" b="0" dirty="0">
                <a:solidFill>
                  <a:srgbClr val="0000FF"/>
                </a:solidFill>
                <a:latin typeface="Times" pitchFamily="18" charset="0"/>
                <a:sym typeface="Symbol" pitchFamily="18" charset="2"/>
              </a:rPr>
              <a:t> (~400 m)</a:t>
            </a:r>
          </a:p>
        </p:txBody>
      </p:sp>
      <p:sp>
        <p:nvSpPr>
          <p:cNvPr id="41991" name="Text Box 8"/>
          <p:cNvSpPr txBox="1">
            <a:spLocks noChangeArrowheads="1"/>
          </p:cNvSpPr>
          <p:nvPr/>
        </p:nvSpPr>
        <p:spPr bwMode="auto">
          <a:xfrm>
            <a:off x="4572000" y="2124000"/>
            <a:ext cx="1085850" cy="646331"/>
          </a:xfrm>
          <a:prstGeom prst="rect">
            <a:avLst/>
          </a:prstGeom>
          <a:noFill/>
          <a:ln w="9525">
            <a:noFill/>
            <a:miter lim="800000"/>
            <a:headEnd/>
            <a:tailEnd/>
          </a:ln>
        </p:spPr>
        <p:txBody>
          <a:bodyPr>
            <a:spAutoFit/>
          </a:bodyPr>
          <a:lstStyle/>
          <a:p>
            <a:r>
              <a:rPr lang="en-US" altLang="zh-CN" b="0" dirty="0">
                <a:solidFill>
                  <a:srgbClr val="0000FF"/>
                </a:solidFill>
                <a:latin typeface="Times" pitchFamily="18" charset="0"/>
              </a:rPr>
              <a:t>27.20 </a:t>
            </a:r>
            <a:r>
              <a:rPr lang="en-US" altLang="zh-CN" b="0" dirty="0">
                <a:solidFill>
                  <a:srgbClr val="0000FF"/>
                </a:solidFill>
                <a:latin typeface="Times" pitchFamily="18" charset="0"/>
                <a:sym typeface="Symbol" pitchFamily="18" charset="2"/>
              </a:rPr>
              <a:t></a:t>
            </a:r>
            <a:r>
              <a:rPr lang="en-US" altLang="zh-CN" b="0" baseline="-25000" dirty="0">
                <a:solidFill>
                  <a:srgbClr val="0000FF"/>
                </a:solidFill>
                <a:latin typeface="Times" pitchFamily="18" charset="0"/>
                <a:sym typeface="Symbol" pitchFamily="18" charset="2"/>
              </a:rPr>
              <a:t></a:t>
            </a:r>
            <a:r>
              <a:rPr lang="en-US" altLang="zh-CN" b="0" dirty="0">
                <a:solidFill>
                  <a:srgbClr val="0000FF"/>
                </a:solidFill>
                <a:latin typeface="Times" pitchFamily="18" charset="0"/>
                <a:sym typeface="Symbol" pitchFamily="18" charset="2"/>
              </a:rPr>
              <a:t> (~600 m)</a:t>
            </a:r>
            <a:endParaRPr lang="en-US" altLang="zh-CN" b="0" baseline="-25000" dirty="0">
              <a:solidFill>
                <a:srgbClr val="0000FF"/>
              </a:solidFill>
              <a:latin typeface="Times" pitchFamily="18" charset="0"/>
              <a:sym typeface="Symbol" pitchFamily="18" charset="2"/>
            </a:endParaRPr>
          </a:p>
        </p:txBody>
      </p:sp>
      <p:sp>
        <p:nvSpPr>
          <p:cNvPr id="41992" name="Text Box 9"/>
          <p:cNvSpPr txBox="1">
            <a:spLocks noChangeArrowheads="1"/>
          </p:cNvSpPr>
          <p:nvPr/>
        </p:nvSpPr>
        <p:spPr bwMode="auto">
          <a:xfrm>
            <a:off x="4572000" y="3528000"/>
            <a:ext cx="1314450" cy="646331"/>
          </a:xfrm>
          <a:prstGeom prst="rect">
            <a:avLst/>
          </a:prstGeom>
          <a:noFill/>
          <a:ln w="9525">
            <a:noFill/>
            <a:miter lim="800000"/>
            <a:headEnd/>
            <a:tailEnd/>
          </a:ln>
        </p:spPr>
        <p:txBody>
          <a:bodyPr>
            <a:spAutoFit/>
          </a:bodyPr>
          <a:lstStyle/>
          <a:p>
            <a:r>
              <a:rPr lang="en-US" altLang="zh-CN" b="0" dirty="0">
                <a:solidFill>
                  <a:srgbClr val="0000FF"/>
                </a:solidFill>
                <a:latin typeface="Times" pitchFamily="18" charset="0"/>
              </a:rPr>
              <a:t>27.60</a:t>
            </a:r>
            <a:r>
              <a:rPr lang="en-US" altLang="zh-CN" b="0" dirty="0">
                <a:solidFill>
                  <a:srgbClr val="0000FF"/>
                </a:solidFill>
                <a:latin typeface="Times" pitchFamily="18" charset="0"/>
                <a:sym typeface="Symbol" pitchFamily="18" charset="2"/>
              </a:rPr>
              <a:t></a:t>
            </a:r>
            <a:r>
              <a:rPr lang="en-US" altLang="zh-CN" b="0" baseline="-25000" dirty="0">
                <a:solidFill>
                  <a:srgbClr val="0000FF"/>
                </a:solidFill>
                <a:latin typeface="Times" pitchFamily="18" charset="0"/>
                <a:sym typeface="Symbol" pitchFamily="18" charset="2"/>
              </a:rPr>
              <a:t></a:t>
            </a:r>
            <a:r>
              <a:rPr lang="en-US" altLang="zh-CN" b="0" dirty="0">
                <a:solidFill>
                  <a:srgbClr val="0000FF"/>
                </a:solidFill>
                <a:latin typeface="Times" pitchFamily="18" charset="0"/>
                <a:sym typeface="Symbol" pitchFamily="18" charset="2"/>
              </a:rPr>
              <a:t> (~1200m)</a:t>
            </a:r>
            <a:endParaRPr lang="en-US" altLang="zh-CN" b="0" dirty="0">
              <a:solidFill>
                <a:srgbClr val="0000FF"/>
              </a:solidFill>
              <a:latin typeface="Times" pitchFamily="18" charset="0"/>
            </a:endParaRPr>
          </a:p>
        </p:txBody>
      </p:sp>
    </p:spTree>
    <p:extLst>
      <p:ext uri="{BB962C8B-B14F-4D97-AF65-F5344CB8AC3E}">
        <p14:creationId xmlns:p14="http://schemas.microsoft.com/office/powerpoint/2010/main" val="60101600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1771650" y="589360"/>
            <a:ext cx="5829300" cy="4033838"/>
          </a:xfrm>
        </p:spPr>
        <p:txBody>
          <a:bodyPr/>
          <a:lstStyle/>
          <a:p>
            <a:pPr>
              <a:spcBef>
                <a:spcPts val="450"/>
              </a:spcBef>
            </a:pPr>
            <a:r>
              <a:rPr lang="en-US" altLang="zh-CN" dirty="0"/>
              <a:t>Reading</a:t>
            </a:r>
            <a:r>
              <a:rPr lang="en-US" altLang="zh-CN" sz="1800" dirty="0"/>
              <a:t>: </a:t>
            </a:r>
          </a:p>
          <a:p>
            <a:pPr lvl="1">
              <a:spcBef>
                <a:spcPts val="450"/>
              </a:spcBef>
            </a:pPr>
            <a:r>
              <a:rPr lang="en-US" altLang="zh-CN" sz="1500" dirty="0" err="1"/>
              <a:t>Tomczak</a:t>
            </a:r>
            <a:r>
              <a:rPr lang="en-US" altLang="zh-CN" sz="1500" dirty="0"/>
              <a:t> and Godfrey </a:t>
            </a:r>
            <a:r>
              <a:rPr lang="en-US" altLang="zh-CN" sz="1500" dirty="0" err="1"/>
              <a:t>ch</a:t>
            </a:r>
            <a:r>
              <a:rPr lang="en-US" altLang="zh-CN" sz="1500" dirty="0"/>
              <a:t>. 11</a:t>
            </a:r>
          </a:p>
          <a:p>
            <a:pPr lvl="1">
              <a:spcBef>
                <a:spcPts val="450"/>
              </a:spcBef>
            </a:pPr>
            <a:r>
              <a:rPr lang="en-US" altLang="zh-CN" sz="1500" dirty="0"/>
              <a:t>Good site for many resources in Indian Ocean: </a:t>
            </a:r>
            <a:r>
              <a:rPr lang="en-US" altLang="zh-CN" sz="1500" dirty="0">
                <a:hlinkClick r:id="rId2"/>
              </a:rPr>
              <a:t>Southampton Oceanography Centre site</a:t>
            </a:r>
            <a:r>
              <a:rPr lang="en-US" altLang="zh-CN" sz="1500" dirty="0"/>
              <a:t> </a:t>
            </a:r>
          </a:p>
          <a:p>
            <a:pPr>
              <a:spcBef>
                <a:spcPts val="450"/>
              </a:spcBef>
            </a:pPr>
            <a:r>
              <a:rPr lang="en-US" altLang="zh-CN" dirty="0"/>
              <a:t>Outline</a:t>
            </a:r>
            <a:r>
              <a:rPr lang="en-US" altLang="zh-CN" sz="1800" dirty="0"/>
              <a:t>:</a:t>
            </a:r>
          </a:p>
          <a:p>
            <a:pPr lvl="1">
              <a:spcBef>
                <a:spcPts val="450"/>
              </a:spcBef>
            </a:pPr>
            <a:r>
              <a:rPr lang="en-US" altLang="zh-CN" sz="1500" dirty="0"/>
              <a:t>Indian Ocean monsoons</a:t>
            </a:r>
          </a:p>
          <a:p>
            <a:pPr lvl="1">
              <a:spcBef>
                <a:spcPts val="450"/>
              </a:spcBef>
            </a:pPr>
            <a:r>
              <a:rPr lang="en-US" altLang="zh-CN" sz="1500" dirty="0"/>
              <a:t>Indian Ocean: other wind-driven gyres</a:t>
            </a:r>
          </a:p>
          <a:p>
            <a:pPr lvl="2">
              <a:spcBef>
                <a:spcPts val="450"/>
              </a:spcBef>
            </a:pPr>
            <a:r>
              <a:rPr lang="en-US" altLang="zh-CN" sz="1275" dirty="0"/>
              <a:t>Indonesian </a:t>
            </a:r>
            <a:r>
              <a:rPr lang="en-US" altLang="zh-CN" sz="1275" dirty="0" err="1"/>
              <a:t>throughflow</a:t>
            </a:r>
            <a:r>
              <a:rPr lang="en-US" altLang="zh-CN" sz="1275" dirty="0"/>
              <a:t> (</a:t>
            </a:r>
            <a:r>
              <a:rPr lang="zh-CN" altLang="en-US" sz="1275" dirty="0"/>
              <a:t>印度尼西亚贯穿流</a:t>
            </a:r>
            <a:r>
              <a:rPr lang="en-US" altLang="zh-CN" sz="1275" dirty="0"/>
              <a:t>)</a:t>
            </a:r>
          </a:p>
          <a:p>
            <a:pPr lvl="2">
              <a:spcBef>
                <a:spcPts val="450"/>
              </a:spcBef>
            </a:pPr>
            <a:r>
              <a:rPr lang="en-US" altLang="zh-CN" sz="1275" dirty="0"/>
              <a:t>Agulhas Current (</a:t>
            </a:r>
            <a:r>
              <a:rPr lang="zh-CN" altLang="en-US" sz="1275" dirty="0"/>
              <a:t>阿加勒斯海流</a:t>
            </a:r>
            <a:r>
              <a:rPr lang="en-US" altLang="zh-CN" sz="1275" dirty="0"/>
              <a:t>)</a:t>
            </a:r>
          </a:p>
          <a:p>
            <a:pPr lvl="1">
              <a:spcBef>
                <a:spcPts val="450"/>
              </a:spcBef>
            </a:pPr>
            <a:r>
              <a:rPr lang="en-US" altLang="zh-CN" sz="1575" dirty="0"/>
              <a:t>Indian Ocean Dipole</a:t>
            </a:r>
          </a:p>
          <a:p>
            <a:pPr lvl="1">
              <a:spcBef>
                <a:spcPts val="450"/>
              </a:spcBef>
            </a:pPr>
            <a:r>
              <a:rPr lang="en-US" altLang="zh-CN" sz="1500" dirty="0"/>
              <a:t>Indian Ocean deep ocean circulation and contribution to global circulation</a:t>
            </a:r>
          </a:p>
        </p:txBody>
      </p:sp>
    </p:spTree>
    <p:extLst>
      <p:ext uri="{BB962C8B-B14F-4D97-AF65-F5344CB8AC3E}">
        <p14:creationId xmlns:p14="http://schemas.microsoft.com/office/powerpoint/2010/main" val="418444966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096000" y="108000"/>
            <a:ext cx="2914650" cy="323850"/>
          </a:xfrm>
        </p:spPr>
        <p:txBody>
          <a:bodyPr/>
          <a:lstStyle/>
          <a:p>
            <a:r>
              <a:rPr lang="en-US" altLang="zh-CN" dirty="0"/>
              <a:t>Red Sea Water</a:t>
            </a:r>
          </a:p>
        </p:txBody>
      </p:sp>
      <p:sp>
        <p:nvSpPr>
          <p:cNvPr id="45059" name="Text Box 3"/>
          <p:cNvSpPr txBox="1">
            <a:spLocks noChangeArrowheads="1"/>
          </p:cNvSpPr>
          <p:nvPr/>
        </p:nvSpPr>
        <p:spPr bwMode="auto">
          <a:xfrm>
            <a:off x="827584" y="4032000"/>
            <a:ext cx="6684070" cy="683264"/>
          </a:xfrm>
          <a:prstGeom prst="rect">
            <a:avLst/>
          </a:prstGeom>
          <a:noFill/>
          <a:ln w="9525">
            <a:noFill/>
            <a:miter lim="800000"/>
            <a:headEnd/>
            <a:tailEnd/>
          </a:ln>
        </p:spPr>
        <p:txBody>
          <a:bodyPr wrap="square">
            <a:spAutoFit/>
          </a:bodyPr>
          <a:lstStyle/>
          <a:p>
            <a:pPr>
              <a:spcBef>
                <a:spcPct val="40000"/>
              </a:spcBef>
              <a:defRPr/>
            </a:pPr>
            <a:r>
              <a:rPr lang="en-US" altLang="zh-CN" sz="1600" b="0" dirty="0">
                <a:solidFill>
                  <a:srgbClr val="0000FF"/>
                </a:solidFill>
                <a:latin typeface="+mn-lt"/>
              </a:rPr>
              <a:t>Salinity on isopycnal at about 800 m</a:t>
            </a:r>
          </a:p>
          <a:p>
            <a:pPr>
              <a:spcBef>
                <a:spcPct val="40000"/>
              </a:spcBef>
              <a:defRPr/>
            </a:pPr>
            <a:r>
              <a:rPr lang="en-US" altLang="zh-CN" sz="1600" b="0" dirty="0">
                <a:solidFill>
                  <a:srgbClr val="0000FF"/>
                </a:solidFill>
                <a:latin typeface="+mn-lt"/>
              </a:rPr>
              <a:t>Spread of Red Sea Water into the Indian Ocean (Beal et al. 2000)</a:t>
            </a:r>
          </a:p>
        </p:txBody>
      </p:sp>
      <p:pic>
        <p:nvPicPr>
          <p:cNvPr id="40964" name="Picture 4" descr="Beal_plate1"/>
          <p:cNvPicPr>
            <a:picLocks noChangeAspect="1" noChangeArrowheads="1"/>
          </p:cNvPicPr>
          <p:nvPr/>
        </p:nvPicPr>
        <p:blipFill>
          <a:blip r:embed="rId3" cstate="print"/>
          <a:srcRect l="7553" t="10922" r="4111" b="8598"/>
          <a:stretch>
            <a:fillRect/>
          </a:stretch>
        </p:blipFill>
        <p:spPr bwMode="auto">
          <a:xfrm>
            <a:off x="864000" y="653480"/>
            <a:ext cx="3648075" cy="3315890"/>
          </a:xfrm>
          <a:prstGeom prst="rect">
            <a:avLst/>
          </a:prstGeom>
          <a:noFill/>
          <a:ln w="9525">
            <a:noFill/>
            <a:miter lim="800000"/>
            <a:headEnd/>
            <a:tailEnd/>
          </a:ln>
        </p:spPr>
      </p:pic>
      <p:pic>
        <p:nvPicPr>
          <p:cNvPr id="40965" name="Picture 5" descr="Beal_plate5"/>
          <p:cNvPicPr>
            <a:picLocks noChangeAspect="1" noChangeArrowheads="1"/>
          </p:cNvPicPr>
          <p:nvPr/>
        </p:nvPicPr>
        <p:blipFill>
          <a:blip r:embed="rId4" cstate="print"/>
          <a:srcRect l="10997" t="16321" r="19005" b="12683"/>
          <a:stretch>
            <a:fillRect/>
          </a:stretch>
        </p:blipFill>
        <p:spPr bwMode="auto">
          <a:xfrm>
            <a:off x="5220072" y="612000"/>
            <a:ext cx="2687241" cy="3833813"/>
          </a:xfrm>
          <a:prstGeom prst="rect">
            <a:avLst/>
          </a:prstGeom>
          <a:noFill/>
          <a:ln w="9525">
            <a:noFill/>
            <a:miter lim="800000"/>
            <a:headEnd/>
            <a:tailEnd/>
          </a:ln>
        </p:spPr>
      </p:pic>
    </p:spTree>
    <p:extLst>
      <p:ext uri="{BB962C8B-B14F-4D97-AF65-F5344CB8AC3E}">
        <p14:creationId xmlns:p14="http://schemas.microsoft.com/office/powerpoint/2010/main" val="274847775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420000" y="108000"/>
            <a:ext cx="2276475" cy="270272"/>
          </a:xfrm>
        </p:spPr>
        <p:txBody>
          <a:bodyPr/>
          <a:lstStyle/>
          <a:p>
            <a:pPr algn="l"/>
            <a:r>
              <a:rPr lang="en-US" altLang="zh-CN" dirty="0"/>
              <a:t>Somali Current</a:t>
            </a:r>
          </a:p>
        </p:txBody>
      </p:sp>
      <p:sp>
        <p:nvSpPr>
          <p:cNvPr id="23555" name="Rectangle 3"/>
          <p:cNvSpPr>
            <a:spLocks noGrp="1" noChangeArrowheads="1"/>
          </p:cNvSpPr>
          <p:nvPr>
            <p:ph type="body" idx="1"/>
          </p:nvPr>
        </p:nvSpPr>
        <p:spPr>
          <a:xfrm>
            <a:off x="5688000" y="720000"/>
            <a:ext cx="3108062" cy="3600400"/>
          </a:xfrm>
        </p:spPr>
        <p:txBody>
          <a:bodyPr/>
          <a:lstStyle/>
          <a:p>
            <a:pPr>
              <a:lnSpc>
                <a:spcPts val="2000"/>
              </a:lnSpc>
              <a:spcBef>
                <a:spcPts val="600"/>
              </a:spcBef>
            </a:pPr>
            <a:r>
              <a:rPr lang="en-US" altLang="zh-CN" sz="1400" dirty="0"/>
              <a:t>(Left) Mean meridional current velocity (m/s) in the western boundary currents at the equator, derived from 2 years of observations during 1984 - 1986. (a) June - September, (b) December - February. After Schott </a:t>
            </a:r>
            <a:r>
              <a:rPr lang="en-US" altLang="zh-CN" sz="1400" i="1" dirty="0"/>
              <a:t>et al</a:t>
            </a:r>
            <a:r>
              <a:rPr lang="en-US" altLang="zh-CN" sz="1400" dirty="0"/>
              <a:t>. (1990).</a:t>
            </a:r>
          </a:p>
          <a:p>
            <a:pPr>
              <a:lnSpc>
                <a:spcPts val="2000"/>
              </a:lnSpc>
              <a:spcBef>
                <a:spcPts val="600"/>
              </a:spcBef>
            </a:pPr>
            <a:r>
              <a:rPr lang="en-US" altLang="zh-CN" sz="1400" dirty="0"/>
              <a:t>(Right) Mean alongshore velocity (positive = northeastward) in the Somali Current at 5</a:t>
            </a:r>
            <a:r>
              <a:rPr lang="en-US" altLang="zh-CN" sz="1400" dirty="0">
                <a:sym typeface="Symbol" pitchFamily="18" charset="2"/>
              </a:rPr>
              <a:t></a:t>
            </a:r>
            <a:r>
              <a:rPr lang="en-US" altLang="zh-CN" sz="1400" dirty="0"/>
              <a:t>N, from 30 months of current meter records. After </a:t>
            </a:r>
            <a:r>
              <a:rPr lang="en-US" altLang="zh-CN" sz="1400" dirty="0" err="1"/>
              <a:t>Quadfasel</a:t>
            </a:r>
            <a:r>
              <a:rPr lang="en-US" altLang="zh-CN" sz="1400" dirty="0"/>
              <a:t> and Schott (1983). </a:t>
            </a:r>
            <a:endParaRPr lang="zh-CN" altLang="en-US" sz="1400" dirty="0"/>
          </a:p>
        </p:txBody>
      </p:sp>
      <p:pic>
        <p:nvPicPr>
          <p:cNvPr id="23556" name="Picture 4"/>
          <p:cNvPicPr>
            <a:picLocks noChangeAspect="1" noChangeArrowheads="1"/>
          </p:cNvPicPr>
          <p:nvPr/>
        </p:nvPicPr>
        <p:blipFill>
          <a:blip r:embed="rId3" cstate="print"/>
          <a:srcRect/>
          <a:stretch>
            <a:fillRect/>
          </a:stretch>
        </p:blipFill>
        <p:spPr bwMode="auto">
          <a:xfrm>
            <a:off x="540000" y="576000"/>
            <a:ext cx="2786063" cy="3918347"/>
          </a:xfrm>
          <a:prstGeom prst="rect">
            <a:avLst/>
          </a:prstGeom>
          <a:noFill/>
          <a:ln w="9525" algn="ctr">
            <a:noFill/>
            <a:miter lim="800000"/>
            <a:headEnd/>
            <a:tailEnd/>
          </a:ln>
        </p:spPr>
      </p:pic>
      <p:pic>
        <p:nvPicPr>
          <p:cNvPr id="23557" name="Picture 5"/>
          <p:cNvPicPr>
            <a:picLocks noChangeAspect="1" noChangeArrowheads="1"/>
          </p:cNvPicPr>
          <p:nvPr/>
        </p:nvPicPr>
        <p:blipFill>
          <a:blip r:embed="rId4" cstate="print"/>
          <a:srcRect/>
          <a:stretch>
            <a:fillRect/>
          </a:stretch>
        </p:blipFill>
        <p:spPr bwMode="auto">
          <a:xfrm>
            <a:off x="3492000" y="468000"/>
            <a:ext cx="2150269" cy="3057525"/>
          </a:xfrm>
          <a:prstGeom prst="rect">
            <a:avLst/>
          </a:prstGeom>
          <a:noFill/>
          <a:ln w="9525" algn="ctr">
            <a:noFill/>
            <a:miter lim="800000"/>
            <a:headEnd/>
            <a:tailEnd/>
          </a:ln>
        </p:spPr>
      </p:pic>
    </p:spTree>
    <p:extLst>
      <p:ext uri="{BB962C8B-B14F-4D97-AF65-F5344CB8AC3E}">
        <p14:creationId xmlns:p14="http://schemas.microsoft.com/office/powerpoint/2010/main" val="301143734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85900" y="141685"/>
            <a:ext cx="6172200" cy="270272"/>
          </a:xfrm>
        </p:spPr>
        <p:txBody>
          <a:bodyPr/>
          <a:lstStyle/>
          <a:p>
            <a:r>
              <a:rPr lang="en-US" altLang="zh-CN"/>
              <a:t>Somali Current</a:t>
            </a:r>
          </a:p>
        </p:txBody>
      </p:sp>
      <p:sp>
        <p:nvSpPr>
          <p:cNvPr id="24579" name="Rectangle 3"/>
          <p:cNvSpPr>
            <a:spLocks noGrp="1" noChangeArrowheads="1"/>
          </p:cNvSpPr>
          <p:nvPr>
            <p:ph type="body" idx="1"/>
          </p:nvPr>
        </p:nvSpPr>
        <p:spPr>
          <a:xfrm>
            <a:off x="792000" y="3636000"/>
            <a:ext cx="7416823" cy="1109663"/>
          </a:xfrm>
        </p:spPr>
        <p:txBody>
          <a:bodyPr/>
          <a:lstStyle/>
          <a:p>
            <a:pPr>
              <a:lnSpc>
                <a:spcPct val="90000"/>
              </a:lnSpc>
            </a:pPr>
            <a:r>
              <a:rPr lang="en-US" altLang="zh-CN" sz="1200" dirty="0"/>
              <a:t>Development of the Somali Current during the onset of the Southwest Monsoon as seen in the sea surface temperature during 1979. (a) Advection of warm water south of 3</a:t>
            </a:r>
            <a:r>
              <a:rPr lang="en-US" altLang="zh-CN" sz="1200" dirty="0">
                <a:sym typeface="Symbol" pitchFamily="18" charset="2"/>
              </a:rPr>
              <a:t></a:t>
            </a:r>
            <a:r>
              <a:rPr lang="en-US" altLang="zh-CN" sz="1200" dirty="0"/>
              <a:t>N and coastal upwelling north of 3</a:t>
            </a:r>
            <a:r>
              <a:rPr lang="en-US" altLang="zh-CN" sz="1200" dirty="0">
                <a:sym typeface="Symbol" pitchFamily="18" charset="2"/>
              </a:rPr>
              <a:t></a:t>
            </a:r>
            <a:r>
              <a:rPr lang="en-US" altLang="zh-CN" sz="1200" dirty="0"/>
              <a:t>N, (b) two gyres with upwelling regions near 4</a:t>
            </a:r>
            <a:r>
              <a:rPr lang="en-US" altLang="zh-CN" sz="1200" dirty="0">
                <a:sym typeface="Symbol" pitchFamily="18" charset="2"/>
              </a:rPr>
              <a:t></a:t>
            </a:r>
            <a:r>
              <a:rPr lang="en-US" altLang="zh-CN" sz="1200" dirty="0"/>
              <a:t>N (minimum temperature &lt;19</a:t>
            </a:r>
            <a:r>
              <a:rPr lang="en-US" altLang="zh-CN" sz="1200" dirty="0">
                <a:sym typeface="Symbol" pitchFamily="18" charset="2"/>
              </a:rPr>
              <a:t></a:t>
            </a:r>
            <a:r>
              <a:rPr lang="en-US" altLang="zh-CN" sz="1200" dirty="0"/>
              <a:t>C) and </a:t>
            </a:r>
            <a:r>
              <a:rPr lang="en-US" altLang="zh-CN" sz="1200" dirty="0" err="1"/>
              <a:t>Ras</a:t>
            </a:r>
            <a:r>
              <a:rPr lang="en-US" altLang="zh-CN" sz="1200" dirty="0"/>
              <a:t> Hafun(</a:t>
            </a:r>
            <a:r>
              <a:rPr lang="zh-CN" altLang="zh-CN" sz="1200" dirty="0"/>
              <a:t>哈丰角</a:t>
            </a:r>
            <a:r>
              <a:rPr lang="en-US" altLang="zh-CN" sz="1200" dirty="0"/>
              <a:t>) (minimum temperature &lt;18</a:t>
            </a:r>
            <a:r>
              <a:rPr lang="en-US" altLang="zh-CN" sz="1200" dirty="0">
                <a:sym typeface="Symbol" pitchFamily="18" charset="2"/>
              </a:rPr>
              <a:t></a:t>
            </a:r>
            <a:r>
              <a:rPr lang="en-US" altLang="zh-CN" sz="1200" dirty="0"/>
              <a:t>C), (c) continuous northward flow and upwelling near </a:t>
            </a:r>
            <a:r>
              <a:rPr lang="en-US" altLang="zh-CN" sz="1200" dirty="0" err="1"/>
              <a:t>Ras</a:t>
            </a:r>
            <a:r>
              <a:rPr lang="en-US" altLang="zh-CN" sz="1200" dirty="0"/>
              <a:t> Hafun (minimum temperature &lt;17</a:t>
            </a:r>
            <a:r>
              <a:rPr lang="en-US" altLang="zh-CN" sz="1200" dirty="0">
                <a:sym typeface="Symbol" pitchFamily="18" charset="2"/>
              </a:rPr>
              <a:t></a:t>
            </a:r>
            <a:r>
              <a:rPr lang="en-US" altLang="zh-CN" sz="1200" dirty="0"/>
              <a:t>C). From Evans and Brown (1981).</a:t>
            </a:r>
            <a:endParaRPr lang="zh-CN" altLang="en-US" sz="1200" dirty="0"/>
          </a:p>
        </p:txBody>
      </p:sp>
      <p:pic>
        <p:nvPicPr>
          <p:cNvPr id="24580" name="Picture 4"/>
          <p:cNvPicPr>
            <a:picLocks noChangeAspect="1" noChangeArrowheads="1"/>
          </p:cNvPicPr>
          <p:nvPr/>
        </p:nvPicPr>
        <p:blipFill>
          <a:blip r:embed="rId2" cstate="print"/>
          <a:srcRect/>
          <a:stretch>
            <a:fillRect/>
          </a:stretch>
        </p:blipFill>
        <p:spPr bwMode="auto">
          <a:xfrm>
            <a:off x="1296000" y="792000"/>
            <a:ext cx="6516291" cy="2739628"/>
          </a:xfrm>
          <a:prstGeom prst="rect">
            <a:avLst/>
          </a:prstGeom>
          <a:noFill/>
          <a:ln w="9525" algn="ctr">
            <a:noFill/>
            <a:miter lim="800000"/>
            <a:headEnd/>
            <a:tailEnd/>
          </a:ln>
        </p:spPr>
      </p:pic>
    </p:spTree>
    <p:extLst>
      <p:ext uri="{BB962C8B-B14F-4D97-AF65-F5344CB8AC3E}">
        <p14:creationId xmlns:p14="http://schemas.microsoft.com/office/powerpoint/2010/main" val="12320265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zh-CN" dirty="0"/>
              <a:t>Indonesian Throughflow</a:t>
            </a:r>
            <a:r>
              <a:rPr lang="zh-CN" altLang="en-US" dirty="0"/>
              <a:t>（印尼贯穿流）</a:t>
            </a:r>
            <a:endParaRPr lang="en-US" altLang="zh-CN" dirty="0"/>
          </a:p>
        </p:txBody>
      </p:sp>
      <p:sp>
        <p:nvSpPr>
          <p:cNvPr id="30723" name="Text Box 3"/>
          <p:cNvSpPr txBox="1">
            <a:spLocks noChangeArrowheads="1"/>
          </p:cNvSpPr>
          <p:nvPr/>
        </p:nvSpPr>
        <p:spPr bwMode="auto">
          <a:xfrm>
            <a:off x="1008000" y="3852000"/>
            <a:ext cx="6984776" cy="925894"/>
          </a:xfrm>
          <a:prstGeom prst="rect">
            <a:avLst/>
          </a:prstGeom>
          <a:noFill/>
          <a:ln w="9525">
            <a:noFill/>
            <a:miter lim="800000"/>
            <a:headEnd/>
            <a:tailEnd/>
          </a:ln>
        </p:spPr>
        <p:txBody>
          <a:bodyPr wrap="square">
            <a:spAutoFit/>
          </a:bodyPr>
          <a:lstStyle/>
          <a:p>
            <a:pPr marL="264319" indent="-264319">
              <a:spcBef>
                <a:spcPts val="450"/>
              </a:spcBef>
              <a:buClr>
                <a:schemeClr val="accent1"/>
              </a:buClr>
              <a:buSzPct val="75000"/>
              <a:buFont typeface="Wingdings" pitchFamily="2" charset="2"/>
              <a:buChar char="n"/>
              <a:defRPr/>
            </a:pPr>
            <a:r>
              <a:rPr lang="en-US" altLang="zh-CN" sz="1600" b="0" dirty="0">
                <a:solidFill>
                  <a:srgbClr val="0000FF"/>
                </a:solidFill>
                <a:latin typeface="+mn-lt"/>
              </a:rPr>
              <a:t>Connection of upper ocean waters from Pacific to Indian Ocean through complicated set of straits.</a:t>
            </a:r>
          </a:p>
          <a:p>
            <a:pPr marL="264319" indent="-264319">
              <a:spcBef>
                <a:spcPts val="450"/>
              </a:spcBef>
              <a:buClr>
                <a:schemeClr val="accent1"/>
              </a:buClr>
              <a:buSzPct val="75000"/>
              <a:buFont typeface="Wingdings" pitchFamily="2" charset="2"/>
              <a:buChar char="n"/>
              <a:defRPr/>
            </a:pPr>
            <a:r>
              <a:rPr lang="en-US" altLang="zh-CN" sz="1600" b="0" dirty="0">
                <a:solidFill>
                  <a:srgbClr val="0000FF"/>
                </a:solidFill>
                <a:latin typeface="+mn-lt"/>
              </a:rPr>
              <a:t>Low salinity Pacific water evident in zonal jet across Indian tropical region.</a:t>
            </a:r>
          </a:p>
        </p:txBody>
      </p:sp>
      <p:grpSp>
        <p:nvGrpSpPr>
          <p:cNvPr id="25604" name="Group 6"/>
          <p:cNvGrpSpPr>
            <a:grpSpLocks/>
          </p:cNvGrpSpPr>
          <p:nvPr/>
        </p:nvGrpSpPr>
        <p:grpSpPr bwMode="auto">
          <a:xfrm>
            <a:off x="1728000" y="792000"/>
            <a:ext cx="5679281" cy="3053954"/>
            <a:chOff x="1610" y="709"/>
            <a:chExt cx="2880" cy="1680"/>
          </a:xfrm>
        </p:grpSpPr>
        <p:pic>
          <p:nvPicPr>
            <p:cNvPr id="25605" name="Picture 4"/>
            <p:cNvPicPr>
              <a:picLocks noChangeAspect="1" noChangeArrowheads="1"/>
            </p:cNvPicPr>
            <p:nvPr/>
          </p:nvPicPr>
          <p:blipFill>
            <a:blip r:embed="rId3" cstate="print"/>
            <a:srcRect l="32565" t="34389" r="32080" b="26733"/>
            <a:stretch>
              <a:fillRect/>
            </a:stretch>
          </p:blipFill>
          <p:spPr bwMode="auto">
            <a:xfrm>
              <a:off x="1610" y="709"/>
              <a:ext cx="2880" cy="1680"/>
            </a:xfrm>
            <a:prstGeom prst="rect">
              <a:avLst/>
            </a:prstGeom>
            <a:noFill/>
            <a:ln w="9525">
              <a:noFill/>
              <a:miter lim="800000"/>
              <a:headEnd/>
              <a:tailEnd/>
            </a:ln>
          </p:spPr>
        </p:pic>
        <p:sp>
          <p:nvSpPr>
            <p:cNvPr id="25606" name="Text Box 5"/>
            <p:cNvSpPr txBox="1">
              <a:spLocks noChangeArrowheads="1"/>
            </p:cNvSpPr>
            <p:nvPr/>
          </p:nvSpPr>
          <p:spPr bwMode="auto">
            <a:xfrm>
              <a:off x="1653" y="838"/>
              <a:ext cx="520" cy="203"/>
            </a:xfrm>
            <a:prstGeom prst="rect">
              <a:avLst/>
            </a:prstGeom>
            <a:noFill/>
            <a:ln w="9525" algn="ctr">
              <a:noFill/>
              <a:miter lim="800000"/>
              <a:headEnd/>
              <a:tailEnd/>
            </a:ln>
          </p:spPr>
          <p:txBody>
            <a:bodyPr wrap="square">
              <a:spAutoFit/>
            </a:bodyPr>
            <a:lstStyle/>
            <a:p>
              <a:r>
                <a:rPr lang="en-US" altLang="zh-CN" dirty="0">
                  <a:solidFill>
                    <a:srgbClr val="FFFF00"/>
                  </a:solidFill>
                </a:rPr>
                <a:t>Salinity</a:t>
              </a:r>
            </a:p>
          </p:txBody>
        </p:sp>
      </p:grpSp>
    </p:spTree>
    <p:extLst>
      <p:ext uri="{BB962C8B-B14F-4D97-AF65-F5344CB8AC3E}">
        <p14:creationId xmlns:p14="http://schemas.microsoft.com/office/powerpoint/2010/main" val="397716574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zh-CN" sz="1950" dirty="0"/>
              <a:t>Sverdrup transport (</a:t>
            </a:r>
            <a:r>
              <a:rPr lang="en-US" altLang="zh-CN" sz="1950" dirty="0" err="1"/>
              <a:t>Tomczak</a:t>
            </a:r>
            <a:r>
              <a:rPr lang="en-US" altLang="zh-CN" sz="1950" dirty="0"/>
              <a:t> and Godfrey)</a:t>
            </a:r>
            <a:endParaRPr lang="en-US" altLang="zh-CN" dirty="0"/>
          </a:p>
        </p:txBody>
      </p:sp>
      <p:pic>
        <p:nvPicPr>
          <p:cNvPr id="26627" name="Picture 3"/>
          <p:cNvPicPr>
            <a:picLocks noChangeAspect="1" noChangeArrowheads="1"/>
          </p:cNvPicPr>
          <p:nvPr/>
        </p:nvPicPr>
        <p:blipFill>
          <a:blip r:embed="rId3" cstate="print"/>
          <a:srcRect l="9283" t="5065" r="6087"/>
          <a:stretch>
            <a:fillRect/>
          </a:stretch>
        </p:blipFill>
        <p:spPr bwMode="auto">
          <a:xfrm>
            <a:off x="1625204" y="792000"/>
            <a:ext cx="5922169" cy="3776402"/>
          </a:xfrm>
          <a:prstGeom prst="rect">
            <a:avLst/>
          </a:prstGeom>
          <a:noFill/>
          <a:ln w="9525">
            <a:noFill/>
            <a:miter lim="800000"/>
            <a:headEnd/>
            <a:tailEnd/>
          </a:ln>
        </p:spPr>
      </p:pic>
    </p:spTree>
    <p:extLst>
      <p:ext uri="{BB962C8B-B14F-4D97-AF65-F5344CB8AC3E}">
        <p14:creationId xmlns:p14="http://schemas.microsoft.com/office/powerpoint/2010/main" val="374545042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485900" y="141685"/>
            <a:ext cx="6172200" cy="270272"/>
          </a:xfrm>
        </p:spPr>
        <p:txBody>
          <a:bodyPr/>
          <a:lstStyle/>
          <a:p>
            <a:r>
              <a:rPr lang="en-US" altLang="zh-CN"/>
              <a:t>Western Boundary Currents (WBC)</a:t>
            </a:r>
            <a:endParaRPr lang="zh-CN" altLang="en-US"/>
          </a:p>
        </p:txBody>
      </p:sp>
      <p:sp>
        <p:nvSpPr>
          <p:cNvPr id="27651" name="Rectangle 3"/>
          <p:cNvSpPr>
            <a:spLocks noGrp="1" noChangeArrowheads="1"/>
          </p:cNvSpPr>
          <p:nvPr>
            <p:ph type="body" idx="1"/>
          </p:nvPr>
        </p:nvSpPr>
        <p:spPr>
          <a:xfrm>
            <a:off x="504000" y="792000"/>
            <a:ext cx="4140000" cy="3592115"/>
          </a:xfrm>
        </p:spPr>
        <p:txBody>
          <a:bodyPr/>
          <a:lstStyle/>
          <a:p>
            <a:pPr>
              <a:lnSpc>
                <a:spcPts val="2000"/>
              </a:lnSpc>
              <a:spcBef>
                <a:spcPts val="600"/>
              </a:spcBef>
            </a:pPr>
            <a:r>
              <a:rPr lang="en-US" altLang="zh-CN" sz="1200" dirty="0"/>
              <a:t>The WBC begins east of Madagascar, where the South Equatorial Current separation into a northern and southern branch. The distribution of their transports - 30 Sv in the northern branch, 20 Sv in the southern branch - varies little over the year (Swallow </a:t>
            </a:r>
            <a:r>
              <a:rPr lang="en-US" altLang="zh-CN" sz="1200" i="1" dirty="0"/>
              <a:t>et al</a:t>
            </a:r>
            <a:r>
              <a:rPr lang="en-US" altLang="zh-CN" sz="1200" dirty="0"/>
              <a:t>., 1988). </a:t>
            </a:r>
          </a:p>
          <a:p>
            <a:pPr>
              <a:lnSpc>
                <a:spcPts val="2000"/>
              </a:lnSpc>
              <a:spcBef>
                <a:spcPts val="600"/>
              </a:spcBef>
            </a:pPr>
            <a:r>
              <a:rPr lang="en-US" altLang="zh-CN" sz="1200" dirty="0"/>
              <a:t>The contribution of the northern branch to the circulation in the southern hemisphere is the Mozambique Current; it is maintained throughout the year. The contribution to the circulation in the northern hemisphere ceases during the Northeast Monsoon season. The southern branch feeds the </a:t>
            </a:r>
            <a:r>
              <a:rPr lang="en-US" altLang="zh-CN" sz="1200" i="1" dirty="0">
                <a:solidFill>
                  <a:srgbClr val="FF0000"/>
                </a:solidFill>
              </a:rPr>
              <a:t>East Madagascar Current</a:t>
            </a:r>
            <a:r>
              <a:rPr lang="en-US" altLang="zh-CN" sz="1200" i="1" dirty="0"/>
              <a:t>. </a:t>
            </a:r>
          </a:p>
        </p:txBody>
      </p:sp>
      <p:pic>
        <p:nvPicPr>
          <p:cNvPr id="27652" name="Picture 4"/>
          <p:cNvPicPr>
            <a:picLocks noChangeAspect="1" noChangeArrowheads="1"/>
          </p:cNvPicPr>
          <p:nvPr/>
        </p:nvPicPr>
        <p:blipFill>
          <a:blip r:embed="rId3" cstate="print"/>
          <a:srcRect t="36230" b="21478"/>
          <a:stretch>
            <a:fillRect/>
          </a:stretch>
        </p:blipFill>
        <p:spPr bwMode="auto">
          <a:xfrm>
            <a:off x="4752000" y="864000"/>
            <a:ext cx="3816000" cy="2245958"/>
          </a:xfrm>
          <a:prstGeom prst="rect">
            <a:avLst/>
          </a:prstGeom>
          <a:noFill/>
          <a:ln w="9525" algn="ctr">
            <a:noFill/>
            <a:miter lim="800000"/>
            <a:headEnd/>
            <a:tailEnd/>
          </a:ln>
        </p:spPr>
      </p:pic>
    </p:spTree>
    <p:extLst>
      <p:ext uri="{BB962C8B-B14F-4D97-AF65-F5344CB8AC3E}">
        <p14:creationId xmlns:p14="http://schemas.microsoft.com/office/powerpoint/2010/main" val="233867247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485900" y="141685"/>
            <a:ext cx="6172200" cy="270272"/>
          </a:xfrm>
        </p:spPr>
        <p:txBody>
          <a:bodyPr/>
          <a:lstStyle/>
          <a:p>
            <a:r>
              <a:rPr lang="en-US" altLang="zh-CN" dirty="0"/>
              <a:t>Western Boundary Currents</a:t>
            </a:r>
          </a:p>
        </p:txBody>
      </p:sp>
      <p:sp>
        <p:nvSpPr>
          <p:cNvPr id="28675" name="Rectangle 3"/>
          <p:cNvSpPr>
            <a:spLocks noGrp="1" noChangeArrowheads="1"/>
          </p:cNvSpPr>
          <p:nvPr>
            <p:ph type="body" idx="1"/>
          </p:nvPr>
        </p:nvSpPr>
        <p:spPr>
          <a:xfrm>
            <a:off x="504000" y="792000"/>
            <a:ext cx="4680520" cy="3592115"/>
          </a:xfrm>
        </p:spPr>
        <p:txBody>
          <a:bodyPr/>
          <a:lstStyle/>
          <a:p>
            <a:pPr>
              <a:lnSpc>
                <a:spcPts val="2400"/>
              </a:lnSpc>
              <a:spcBef>
                <a:spcPts val="600"/>
              </a:spcBef>
            </a:pPr>
            <a:r>
              <a:rPr lang="en-US" altLang="zh-CN" sz="1600" dirty="0"/>
              <a:t>Paths of the </a:t>
            </a:r>
            <a:r>
              <a:rPr lang="en-US" altLang="zh-CN" sz="1600" dirty="0">
                <a:solidFill>
                  <a:srgbClr val="FF0000"/>
                </a:solidFill>
              </a:rPr>
              <a:t>East Madagascar Current </a:t>
            </a:r>
            <a:r>
              <a:rPr lang="en-US" altLang="zh-CN" sz="1600" dirty="0"/>
              <a:t>(EMC) extension. (a) from tracks of satellite-tracked drifters, (b) from a satellite image of sea surface temperature on 13 June 1984.</a:t>
            </a:r>
          </a:p>
          <a:p>
            <a:pPr>
              <a:lnSpc>
                <a:spcPts val="2400"/>
              </a:lnSpc>
              <a:spcBef>
                <a:spcPts val="600"/>
              </a:spcBef>
            </a:pPr>
            <a:r>
              <a:rPr lang="en-US" altLang="zh-CN" sz="1600" dirty="0"/>
              <a:t>The </a:t>
            </a:r>
            <a:r>
              <a:rPr lang="en-US" altLang="zh-CN" sz="1600" dirty="0">
                <a:solidFill>
                  <a:srgbClr val="FF0000"/>
                </a:solidFill>
              </a:rPr>
              <a:t>EMC</a:t>
            </a:r>
            <a:r>
              <a:rPr lang="en-US" altLang="zh-CN" sz="1600" dirty="0"/>
              <a:t> warm core is indicated by dark shading. Light shading indicates intermediate water temperatures. </a:t>
            </a:r>
            <a:endParaRPr lang="zh-CN" altLang="en-US" sz="1600" dirty="0"/>
          </a:p>
        </p:txBody>
      </p:sp>
      <p:pic>
        <p:nvPicPr>
          <p:cNvPr id="28676" name="Picture 4"/>
          <p:cNvPicPr>
            <a:picLocks noChangeAspect="1" noChangeArrowheads="1"/>
          </p:cNvPicPr>
          <p:nvPr/>
        </p:nvPicPr>
        <p:blipFill>
          <a:blip r:embed="rId2" cstate="print"/>
          <a:srcRect/>
          <a:stretch>
            <a:fillRect/>
          </a:stretch>
        </p:blipFill>
        <p:spPr bwMode="auto">
          <a:xfrm>
            <a:off x="5400000" y="720000"/>
            <a:ext cx="2340000" cy="3906003"/>
          </a:xfrm>
          <a:prstGeom prst="rect">
            <a:avLst/>
          </a:prstGeom>
          <a:noFill/>
          <a:ln w="9525" algn="ctr">
            <a:noFill/>
            <a:miter lim="800000"/>
            <a:headEnd/>
            <a:tailEnd/>
          </a:ln>
        </p:spPr>
      </p:pic>
    </p:spTree>
    <p:extLst>
      <p:ext uri="{BB962C8B-B14F-4D97-AF65-F5344CB8AC3E}">
        <p14:creationId xmlns:p14="http://schemas.microsoft.com/office/powerpoint/2010/main" val="123050984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zh-CN" dirty="0"/>
              <a:t>Agulhas Retroflection</a:t>
            </a:r>
          </a:p>
        </p:txBody>
      </p:sp>
      <p:sp>
        <p:nvSpPr>
          <p:cNvPr id="37891" name="Text Box 3"/>
          <p:cNvSpPr txBox="1">
            <a:spLocks noChangeArrowheads="1"/>
          </p:cNvSpPr>
          <p:nvPr/>
        </p:nvSpPr>
        <p:spPr bwMode="auto">
          <a:xfrm>
            <a:off x="504000" y="792000"/>
            <a:ext cx="4320000" cy="3923253"/>
          </a:xfrm>
          <a:prstGeom prst="rect">
            <a:avLst/>
          </a:prstGeom>
          <a:noFill/>
          <a:ln w="9525">
            <a:noFill/>
            <a:miter lim="800000"/>
            <a:headEnd/>
            <a:tailEnd/>
          </a:ln>
        </p:spPr>
        <p:txBody>
          <a:bodyPr wrap="square">
            <a:spAutoFit/>
          </a:bodyPr>
          <a:lstStyle/>
          <a:p>
            <a:pPr marL="264319" indent="-264319">
              <a:lnSpc>
                <a:spcPts val="1600"/>
              </a:lnSpc>
              <a:spcBef>
                <a:spcPts val="600"/>
              </a:spcBef>
              <a:buClr>
                <a:schemeClr val="accent1"/>
              </a:buClr>
              <a:buSzPct val="75000"/>
              <a:buFont typeface="Wingdings" pitchFamily="2" charset="2"/>
              <a:buChar char="n"/>
              <a:defRPr/>
            </a:pPr>
            <a:r>
              <a:rPr lang="en-US" altLang="zh-CN" sz="1200" b="0" dirty="0">
                <a:solidFill>
                  <a:srgbClr val="0000FF"/>
                </a:solidFill>
                <a:latin typeface="+mn-lt"/>
              </a:rPr>
              <a:t>Western boundary current wishes to continue further southward, but Africa ends, so current passes to the west, </a:t>
            </a:r>
            <a:r>
              <a:rPr lang="en-US" altLang="zh-CN" sz="1200" b="0" dirty="0" err="1">
                <a:solidFill>
                  <a:srgbClr val="0000FF"/>
                </a:solidFill>
                <a:latin typeface="+mn-lt"/>
              </a:rPr>
              <a:t>retroflects</a:t>
            </a:r>
            <a:r>
              <a:rPr lang="en-US" altLang="zh-CN" sz="1200" b="0" dirty="0">
                <a:solidFill>
                  <a:srgbClr val="0000FF"/>
                </a:solidFill>
                <a:latin typeface="+mn-lt"/>
              </a:rPr>
              <a:t> back to the east.  </a:t>
            </a:r>
          </a:p>
          <a:p>
            <a:pPr marL="264319" indent="-264319">
              <a:lnSpc>
                <a:spcPts val="1600"/>
              </a:lnSpc>
              <a:spcBef>
                <a:spcPts val="600"/>
              </a:spcBef>
              <a:buClr>
                <a:schemeClr val="accent1"/>
              </a:buClr>
              <a:buSzPct val="75000"/>
              <a:buFont typeface="Wingdings" pitchFamily="2" charset="2"/>
              <a:buChar char="n"/>
              <a:defRPr/>
            </a:pPr>
            <a:r>
              <a:rPr lang="en-US" altLang="zh-CN" sz="1200" b="0" dirty="0">
                <a:solidFill>
                  <a:srgbClr val="0000FF"/>
                </a:solidFill>
                <a:latin typeface="+mn-lt"/>
              </a:rPr>
              <a:t>Part of transport continues westward to South America and joins the Brazil Current.</a:t>
            </a:r>
          </a:p>
          <a:p>
            <a:pPr marL="264319" indent="-264319">
              <a:lnSpc>
                <a:spcPts val="1600"/>
              </a:lnSpc>
              <a:spcBef>
                <a:spcPts val="600"/>
              </a:spcBef>
              <a:buClr>
                <a:schemeClr val="accent1"/>
              </a:buClr>
              <a:buSzPct val="75000"/>
              <a:buFont typeface="Wingdings" pitchFamily="2" charset="2"/>
              <a:buChar char="n"/>
              <a:defRPr/>
            </a:pPr>
            <a:r>
              <a:rPr lang="en-US" altLang="zh-CN" sz="1200" b="0" dirty="0">
                <a:solidFill>
                  <a:srgbClr val="0000FF"/>
                </a:solidFill>
                <a:latin typeface="+mn-lt"/>
              </a:rPr>
              <a:t>The retroflection region of the Agulhas Current. (a) Positions of the temperature front along the Agulhas Current for a 12 month period 1984/85; (b) sketch of the eddy shedding process at the retroflection; (c) depth of the 10</a:t>
            </a:r>
            <a:r>
              <a:rPr lang="en-US" altLang="zh-CN" sz="1200" b="0" dirty="0">
                <a:solidFill>
                  <a:srgbClr val="0000FF"/>
                </a:solidFill>
                <a:latin typeface="+mn-lt"/>
                <a:sym typeface="Symbol"/>
              </a:rPr>
              <a:t></a:t>
            </a:r>
            <a:r>
              <a:rPr lang="en-US" altLang="zh-CN" sz="1200" b="0" dirty="0">
                <a:solidFill>
                  <a:srgbClr val="0000FF"/>
                </a:solidFill>
                <a:latin typeface="+mn-lt"/>
              </a:rPr>
              <a:t>C isotherm (representative for the thermocline) in November/December 1983; (d) sea surface temperature during 7 - 9 December 1983 and tracks of drifting buoys in November/December 1983. The area shown is approximately 32</a:t>
            </a:r>
            <a:r>
              <a:rPr lang="en-US" altLang="zh-CN" sz="1200" b="0" dirty="0">
                <a:solidFill>
                  <a:srgbClr val="0000FF"/>
                </a:solidFill>
                <a:latin typeface="+mn-lt"/>
                <a:sym typeface="Symbol"/>
              </a:rPr>
              <a:t></a:t>
            </a:r>
            <a:r>
              <a:rPr lang="en-US" altLang="zh-CN" sz="1200" b="0" dirty="0">
                <a:solidFill>
                  <a:srgbClr val="0000FF"/>
                </a:solidFill>
                <a:latin typeface="+mn-lt"/>
              </a:rPr>
              <a:t>- 42</a:t>
            </a:r>
            <a:r>
              <a:rPr lang="en-US" altLang="zh-CN" sz="1200" b="0" dirty="0">
                <a:solidFill>
                  <a:srgbClr val="0000FF"/>
                </a:solidFill>
                <a:latin typeface="+mn-lt"/>
                <a:sym typeface="Symbol"/>
              </a:rPr>
              <a:t></a:t>
            </a:r>
            <a:r>
              <a:rPr lang="en-US" altLang="zh-CN" sz="1200" b="0" dirty="0">
                <a:solidFill>
                  <a:srgbClr val="0000FF"/>
                </a:solidFill>
                <a:latin typeface="+mn-lt"/>
              </a:rPr>
              <a:t>S, 10</a:t>
            </a:r>
            <a:r>
              <a:rPr lang="en-US" altLang="zh-CN" sz="1200" b="0" dirty="0">
                <a:solidFill>
                  <a:srgbClr val="0000FF"/>
                </a:solidFill>
                <a:latin typeface="+mn-lt"/>
                <a:sym typeface="Symbol"/>
              </a:rPr>
              <a:t></a:t>
            </a:r>
            <a:r>
              <a:rPr lang="en-US" altLang="zh-CN" sz="1200" b="0" dirty="0">
                <a:solidFill>
                  <a:srgbClr val="0000FF"/>
                </a:solidFill>
                <a:latin typeface="+mn-lt"/>
              </a:rPr>
              <a:t>- 20</a:t>
            </a:r>
            <a:r>
              <a:rPr lang="en-US" altLang="zh-CN" sz="1200" b="0" dirty="0">
                <a:solidFill>
                  <a:srgbClr val="0000FF"/>
                </a:solidFill>
                <a:latin typeface="+mn-lt"/>
                <a:sym typeface="Symbol"/>
              </a:rPr>
              <a:t></a:t>
            </a:r>
            <a:r>
              <a:rPr lang="en-US" altLang="zh-CN" sz="1200" b="0" dirty="0">
                <a:solidFill>
                  <a:srgbClr val="0000FF"/>
                </a:solidFill>
                <a:latin typeface="+mn-lt"/>
              </a:rPr>
              <a:t>E. To minimize cloud disturbance the picture is a composite of three images. Lighter tones indicate warmer water. From </a:t>
            </a:r>
            <a:r>
              <a:rPr lang="en-US" altLang="zh-CN" sz="1200" b="0" dirty="0" err="1">
                <a:solidFill>
                  <a:srgbClr val="0000FF"/>
                </a:solidFill>
                <a:latin typeface="+mn-lt"/>
              </a:rPr>
              <a:t>Lütjeharms</a:t>
            </a:r>
            <a:r>
              <a:rPr lang="en-US" altLang="zh-CN" sz="1200" b="0" dirty="0">
                <a:solidFill>
                  <a:srgbClr val="0000FF"/>
                </a:solidFill>
                <a:latin typeface="+mn-lt"/>
              </a:rPr>
              <a:t> and van </a:t>
            </a:r>
            <a:r>
              <a:rPr lang="en-US" altLang="zh-CN" sz="1200" b="0" dirty="0" err="1">
                <a:solidFill>
                  <a:srgbClr val="0000FF"/>
                </a:solidFill>
                <a:latin typeface="+mn-lt"/>
              </a:rPr>
              <a:t>Ballegooyen</a:t>
            </a:r>
            <a:r>
              <a:rPr lang="en-US" altLang="zh-CN" sz="1200" b="0" dirty="0">
                <a:solidFill>
                  <a:srgbClr val="0000FF"/>
                </a:solidFill>
                <a:latin typeface="+mn-lt"/>
              </a:rPr>
              <a:t> (1988) and Gordon (1985) (</a:t>
            </a:r>
            <a:r>
              <a:rPr lang="en-US" altLang="zh-CN" sz="1200" b="0" dirty="0" err="1">
                <a:solidFill>
                  <a:srgbClr val="0000FF"/>
                </a:solidFill>
                <a:latin typeface="+mn-lt"/>
              </a:rPr>
              <a:t>Tomczak</a:t>
            </a:r>
            <a:r>
              <a:rPr lang="en-US" altLang="zh-CN" sz="1200" b="0" dirty="0">
                <a:solidFill>
                  <a:srgbClr val="0000FF"/>
                </a:solidFill>
                <a:latin typeface="+mn-lt"/>
              </a:rPr>
              <a:t> and Godfrey text)</a:t>
            </a:r>
          </a:p>
        </p:txBody>
      </p:sp>
      <p:pic>
        <p:nvPicPr>
          <p:cNvPr id="30724" name="Picture 5"/>
          <p:cNvPicPr>
            <a:picLocks noChangeAspect="1" noChangeArrowheads="1"/>
          </p:cNvPicPr>
          <p:nvPr/>
        </p:nvPicPr>
        <p:blipFill>
          <a:blip r:embed="rId3" cstate="print"/>
          <a:srcRect/>
          <a:stretch>
            <a:fillRect/>
          </a:stretch>
        </p:blipFill>
        <p:spPr bwMode="auto">
          <a:xfrm>
            <a:off x="4896000" y="720000"/>
            <a:ext cx="3331369" cy="4062413"/>
          </a:xfrm>
          <a:prstGeom prst="rect">
            <a:avLst/>
          </a:prstGeom>
          <a:noFill/>
          <a:ln w="9525" algn="ctr">
            <a:noFill/>
            <a:miter lim="800000"/>
            <a:headEnd/>
            <a:tailEnd/>
          </a:ln>
        </p:spPr>
      </p:pic>
    </p:spTree>
    <p:extLst>
      <p:ext uri="{BB962C8B-B14F-4D97-AF65-F5344CB8AC3E}">
        <p14:creationId xmlns:p14="http://schemas.microsoft.com/office/powerpoint/2010/main" val="276999774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zh-CN"/>
              <a:t>Agulhas Retroflection</a:t>
            </a:r>
          </a:p>
        </p:txBody>
      </p:sp>
      <p:sp>
        <p:nvSpPr>
          <p:cNvPr id="37891" name="Text Box 3"/>
          <p:cNvSpPr txBox="1">
            <a:spLocks noChangeArrowheads="1"/>
          </p:cNvSpPr>
          <p:nvPr/>
        </p:nvSpPr>
        <p:spPr bwMode="auto">
          <a:xfrm>
            <a:off x="1464469" y="4176000"/>
            <a:ext cx="6322219" cy="461665"/>
          </a:xfrm>
          <a:prstGeom prst="rect">
            <a:avLst/>
          </a:prstGeom>
          <a:noFill/>
          <a:ln w="9525">
            <a:noFill/>
            <a:miter lim="800000"/>
            <a:headEnd/>
            <a:tailEnd/>
          </a:ln>
        </p:spPr>
        <p:txBody>
          <a:bodyPr>
            <a:spAutoFit/>
          </a:bodyPr>
          <a:lstStyle/>
          <a:p>
            <a:pPr marL="264319" indent="-264319">
              <a:spcBef>
                <a:spcPct val="40000"/>
              </a:spcBef>
              <a:buClr>
                <a:schemeClr val="accent1"/>
              </a:buClr>
              <a:buSzPct val="75000"/>
              <a:buFont typeface="Wingdings" pitchFamily="2" charset="2"/>
              <a:buChar char="n"/>
              <a:defRPr/>
            </a:pPr>
            <a:r>
              <a:rPr lang="en-US" altLang="zh-CN" sz="1200" b="0" dirty="0">
                <a:solidFill>
                  <a:srgbClr val="0000FF"/>
                </a:solidFill>
                <a:latin typeface="+mn-lt"/>
              </a:rPr>
              <a:t>Temperature (</a:t>
            </a:r>
            <a:r>
              <a:rPr lang="en-US" altLang="zh-CN" sz="1200" b="0" dirty="0" err="1">
                <a:solidFill>
                  <a:srgbClr val="0000FF"/>
                </a:solidFill>
                <a:latin typeface="+mn-lt"/>
              </a:rPr>
              <a:t>colour</a:t>
            </a:r>
            <a:r>
              <a:rPr lang="en-US" altLang="zh-CN" sz="1200" b="0" dirty="0">
                <a:solidFill>
                  <a:srgbClr val="0000FF"/>
                </a:solidFill>
                <a:latin typeface="+mn-lt"/>
              </a:rPr>
              <a:t>) and velocities at 450-m depth for model (0.1</a:t>
            </a:r>
            <a:r>
              <a:rPr lang="en-US" altLang="zh-CN" sz="1200" b="0" baseline="30000" dirty="0">
                <a:solidFill>
                  <a:srgbClr val="0000FF"/>
                </a:solidFill>
                <a:latin typeface="+mn-lt"/>
              </a:rPr>
              <a:t>o</a:t>
            </a:r>
            <a:r>
              <a:rPr lang="en-US" altLang="zh-CN" sz="1200" b="0" dirty="0">
                <a:solidFill>
                  <a:srgbClr val="0000FF"/>
                </a:solidFill>
                <a:latin typeface="+mn-lt"/>
              </a:rPr>
              <a:t>) Agulhas nest hosted in a global ocean model of 0.5</a:t>
            </a:r>
            <a:r>
              <a:rPr lang="en-US" altLang="zh-CN" sz="1200" b="0" baseline="30000" dirty="0">
                <a:solidFill>
                  <a:srgbClr val="0000FF"/>
                </a:solidFill>
                <a:latin typeface="+mn-lt"/>
              </a:rPr>
              <a:t>o</a:t>
            </a:r>
            <a:r>
              <a:rPr lang="en-US" altLang="zh-CN" sz="1200" b="0" dirty="0">
                <a:solidFill>
                  <a:srgbClr val="0000FF"/>
                </a:solidFill>
                <a:latin typeface="+mn-lt"/>
              </a:rPr>
              <a:t> resolution. (</a:t>
            </a:r>
            <a:r>
              <a:rPr lang="en-US" altLang="zh-CN" sz="1200" b="0" dirty="0" err="1">
                <a:solidFill>
                  <a:srgbClr val="0000FF"/>
                </a:solidFill>
                <a:latin typeface="+mn-lt"/>
              </a:rPr>
              <a:t>Biastoch</a:t>
            </a:r>
            <a:r>
              <a:rPr lang="en-US" altLang="zh-CN" sz="1200" b="0" dirty="0">
                <a:solidFill>
                  <a:srgbClr val="0000FF"/>
                </a:solidFill>
                <a:latin typeface="+mn-lt"/>
              </a:rPr>
              <a:t> et al., 2008, Nature, 456, 489-492)</a:t>
            </a:r>
          </a:p>
        </p:txBody>
      </p:sp>
      <p:pic>
        <p:nvPicPr>
          <p:cNvPr id="31748" name="Picture 2"/>
          <p:cNvPicPr>
            <a:picLocks noChangeAspect="1" noChangeArrowheads="1"/>
          </p:cNvPicPr>
          <p:nvPr/>
        </p:nvPicPr>
        <p:blipFill>
          <a:blip r:embed="rId3" cstate="print"/>
          <a:srcRect/>
          <a:stretch>
            <a:fillRect/>
          </a:stretch>
        </p:blipFill>
        <p:spPr bwMode="auto">
          <a:xfrm>
            <a:off x="2232000" y="684000"/>
            <a:ext cx="4636294" cy="3543300"/>
          </a:xfrm>
          <a:prstGeom prst="rect">
            <a:avLst/>
          </a:prstGeom>
          <a:noFill/>
          <a:ln w="9525" algn="ctr">
            <a:noFill/>
            <a:miter lim="800000"/>
            <a:headEnd/>
            <a:tailEnd/>
          </a:ln>
        </p:spPr>
      </p:pic>
    </p:spTree>
    <p:extLst>
      <p:ext uri="{BB962C8B-B14F-4D97-AF65-F5344CB8AC3E}">
        <p14:creationId xmlns:p14="http://schemas.microsoft.com/office/powerpoint/2010/main" val="77900726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lstStyle/>
          <a:p>
            <a:r>
              <a:rPr lang="en-US" altLang="zh-CN"/>
              <a:t>Agulhas Retroflection</a:t>
            </a:r>
            <a:endParaRPr lang="zh-CN" altLang="en-US"/>
          </a:p>
        </p:txBody>
      </p:sp>
      <p:pic>
        <p:nvPicPr>
          <p:cNvPr id="32771" name="Picture 2"/>
          <p:cNvPicPr>
            <a:picLocks noChangeAspect="1" noChangeArrowheads="1"/>
          </p:cNvPicPr>
          <p:nvPr/>
        </p:nvPicPr>
        <p:blipFill>
          <a:blip r:embed="rId3" cstate="print"/>
          <a:srcRect/>
          <a:stretch>
            <a:fillRect/>
          </a:stretch>
        </p:blipFill>
        <p:spPr bwMode="auto">
          <a:xfrm>
            <a:off x="1656000" y="627534"/>
            <a:ext cx="5586413" cy="3161110"/>
          </a:xfrm>
          <a:prstGeom prst="rect">
            <a:avLst/>
          </a:prstGeom>
          <a:noFill/>
          <a:ln w="9525" algn="ctr">
            <a:noFill/>
            <a:miter lim="800000"/>
            <a:headEnd/>
            <a:tailEnd/>
          </a:ln>
        </p:spPr>
      </p:pic>
      <p:sp>
        <p:nvSpPr>
          <p:cNvPr id="5" name="矩形 4"/>
          <p:cNvSpPr/>
          <p:nvPr/>
        </p:nvSpPr>
        <p:spPr>
          <a:xfrm>
            <a:off x="936000" y="3756977"/>
            <a:ext cx="7560839" cy="830997"/>
          </a:xfrm>
          <a:prstGeom prst="rect">
            <a:avLst/>
          </a:prstGeom>
        </p:spPr>
        <p:txBody>
          <a:bodyPr wrap="square">
            <a:spAutoFit/>
          </a:bodyPr>
          <a:lstStyle/>
          <a:p>
            <a:pPr>
              <a:defRPr/>
            </a:pPr>
            <a:r>
              <a:rPr lang="en-US" altLang="zh-CN" sz="1200" b="0" dirty="0">
                <a:solidFill>
                  <a:srgbClr val="0000FF"/>
                </a:solidFill>
                <a:latin typeface="+mn-lt"/>
              </a:rPr>
              <a:t>Illustration of the wave processes conveying Agulhas-induced anomalies in the upper limb of the MOC. The contour lines depict the time mean </a:t>
            </a:r>
            <a:r>
              <a:rPr lang="en-US" altLang="zh-CN" sz="1200" b="0" dirty="0" err="1">
                <a:solidFill>
                  <a:srgbClr val="0000FF"/>
                </a:solidFill>
                <a:latin typeface="+mn-lt"/>
              </a:rPr>
              <a:t>barotropic</a:t>
            </a:r>
            <a:r>
              <a:rPr lang="en-US" altLang="zh-CN" sz="1200" b="0" dirty="0">
                <a:solidFill>
                  <a:srgbClr val="0000FF"/>
                </a:solidFill>
                <a:latin typeface="+mn-lt"/>
              </a:rPr>
              <a:t> stream function (</a:t>
            </a:r>
            <a:r>
              <a:rPr lang="en-US" altLang="zh-CN" sz="1200" b="0" dirty="0" err="1">
                <a:solidFill>
                  <a:srgbClr val="0000FF"/>
                </a:solidFill>
                <a:latin typeface="+mn-lt"/>
              </a:rPr>
              <a:t>Sv</a:t>
            </a:r>
            <a:r>
              <a:rPr lang="en-US" altLang="zh-CN" sz="1200" b="0" dirty="0">
                <a:solidFill>
                  <a:srgbClr val="0000FF"/>
                </a:solidFill>
                <a:latin typeface="+mn-lt"/>
              </a:rPr>
              <a:t>), the </a:t>
            </a:r>
            <a:r>
              <a:rPr lang="en-US" altLang="zh-CN" sz="1200" b="0" dirty="0" err="1">
                <a:solidFill>
                  <a:srgbClr val="0000FF"/>
                </a:solidFill>
                <a:latin typeface="+mn-lt"/>
              </a:rPr>
              <a:t>colour</a:t>
            </a:r>
            <a:r>
              <a:rPr lang="en-US" altLang="zh-CN" sz="1200" b="0" dirty="0">
                <a:solidFill>
                  <a:srgbClr val="0000FF"/>
                </a:solidFill>
                <a:latin typeface="+mn-lt"/>
              </a:rPr>
              <a:t> information shows</a:t>
            </a:r>
          </a:p>
          <a:p>
            <a:pPr>
              <a:defRPr/>
            </a:pPr>
            <a:r>
              <a:rPr lang="en-US" altLang="zh-CN" sz="1200" b="0" dirty="0">
                <a:solidFill>
                  <a:srgbClr val="0000FF"/>
                </a:solidFill>
                <a:latin typeface="+mn-lt"/>
              </a:rPr>
              <a:t>the time-mean eddy kinetic energy. The arrows give an illustration of the dynamic processes transporting eddies and Rossby waves (yellow) and Kelvin waves along the continental slope of South America (red).</a:t>
            </a:r>
            <a:endParaRPr lang="zh-CN" altLang="en-US" sz="1200" b="0" dirty="0">
              <a:solidFill>
                <a:srgbClr val="0000FF"/>
              </a:solidFill>
              <a:latin typeface="+mn-lt"/>
            </a:endParaRPr>
          </a:p>
        </p:txBody>
      </p:sp>
    </p:spTree>
    <p:extLst>
      <p:ext uri="{BB962C8B-B14F-4D97-AF65-F5344CB8AC3E}">
        <p14:creationId xmlns:p14="http://schemas.microsoft.com/office/powerpoint/2010/main" val="1605844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85900" y="141685"/>
            <a:ext cx="6172200" cy="270272"/>
          </a:xfrm>
        </p:spPr>
        <p:txBody>
          <a:bodyPr/>
          <a:lstStyle/>
          <a:p>
            <a:r>
              <a:rPr lang="en-US" altLang="zh-CN" dirty="0"/>
              <a:t>The Indian Ocean</a:t>
            </a:r>
          </a:p>
        </p:txBody>
      </p:sp>
      <p:sp>
        <p:nvSpPr>
          <p:cNvPr id="6147" name="Rectangle 3"/>
          <p:cNvSpPr>
            <a:spLocks noGrp="1" noChangeArrowheads="1"/>
          </p:cNvSpPr>
          <p:nvPr>
            <p:ph type="body" idx="1"/>
          </p:nvPr>
        </p:nvSpPr>
        <p:spPr>
          <a:xfrm>
            <a:off x="504000" y="792000"/>
            <a:ext cx="8136000" cy="3011072"/>
          </a:xfrm>
        </p:spPr>
        <p:txBody>
          <a:bodyPr/>
          <a:lstStyle/>
          <a:p>
            <a:pPr>
              <a:spcBef>
                <a:spcPts val="450"/>
              </a:spcBef>
            </a:pPr>
            <a:r>
              <a:rPr lang="en-US" altLang="zh-CN" sz="1800" dirty="0"/>
              <a:t>The most striking difference from the Pacific Ocean is the </a:t>
            </a:r>
            <a:r>
              <a:rPr lang="en-US" altLang="zh-CN" sz="1800" dirty="0">
                <a:solidFill>
                  <a:srgbClr val="C00000"/>
                </a:solidFill>
              </a:rPr>
              <a:t>seasonal reversal of the monsoon</a:t>
            </a:r>
            <a:r>
              <a:rPr lang="en-US" altLang="zh-CN" sz="1800" dirty="0"/>
              <a:t> winds and its effects on the ocean currents in the northern hemisphere. </a:t>
            </a:r>
          </a:p>
          <a:p>
            <a:pPr>
              <a:spcBef>
                <a:spcPts val="450"/>
              </a:spcBef>
            </a:pPr>
            <a:r>
              <a:rPr lang="en-US" altLang="zh-CN" sz="1800" dirty="0"/>
              <a:t>Absence of a </a:t>
            </a:r>
            <a:r>
              <a:rPr lang="en-US" altLang="zh-CN" sz="1800" dirty="0">
                <a:solidFill>
                  <a:srgbClr val="FF0000"/>
                </a:solidFill>
              </a:rPr>
              <a:t>temperate</a:t>
            </a:r>
            <a:r>
              <a:rPr lang="en-US" altLang="zh-CN" sz="1800" dirty="0"/>
              <a:t> and </a:t>
            </a:r>
            <a:r>
              <a:rPr lang="en-US" altLang="zh-CN" sz="1800" dirty="0">
                <a:solidFill>
                  <a:srgbClr val="FF0000"/>
                </a:solidFill>
              </a:rPr>
              <a:t>polar</a:t>
            </a:r>
            <a:r>
              <a:rPr lang="en-US" altLang="zh-CN" sz="1800" dirty="0"/>
              <a:t> region north of the equator</a:t>
            </a:r>
          </a:p>
          <a:p>
            <a:pPr>
              <a:spcBef>
                <a:spcPts val="450"/>
              </a:spcBef>
            </a:pPr>
            <a:r>
              <a:rPr lang="en-US" altLang="zh-CN" sz="1800" dirty="0"/>
              <a:t>None of the leading oceanographic research nations shares its coastlines with the Indian Ocean. Few research vessels entered it, fewer still spent much time in it. </a:t>
            </a:r>
          </a:p>
          <a:p>
            <a:pPr>
              <a:spcBef>
                <a:spcPts val="450"/>
              </a:spcBef>
            </a:pPr>
            <a:r>
              <a:rPr lang="en-US" altLang="zh-CN" sz="1800" dirty="0"/>
              <a:t>International Indian Ocean Expedition (IIOE) during 1962 – 1965.</a:t>
            </a:r>
            <a:endParaRPr lang="zh-CN" altLang="en-US" sz="1800" dirty="0"/>
          </a:p>
        </p:txBody>
      </p:sp>
    </p:spTree>
    <p:extLst>
      <p:ext uri="{BB962C8B-B14F-4D97-AF65-F5344CB8AC3E}">
        <p14:creationId xmlns:p14="http://schemas.microsoft.com/office/powerpoint/2010/main" val="42799507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p:txBody>
          <a:bodyPr/>
          <a:lstStyle/>
          <a:p>
            <a:r>
              <a:rPr lang="en-US" altLang="zh-CN"/>
              <a:t>Agulhas Retroflection</a:t>
            </a:r>
            <a:endParaRPr lang="zh-CN" altLang="en-US"/>
          </a:p>
        </p:txBody>
      </p:sp>
      <p:pic>
        <p:nvPicPr>
          <p:cNvPr id="33795" name="Picture 2"/>
          <p:cNvPicPr>
            <a:picLocks noChangeAspect="1" noChangeArrowheads="1"/>
          </p:cNvPicPr>
          <p:nvPr/>
        </p:nvPicPr>
        <p:blipFill>
          <a:blip r:embed="rId3" cstate="print"/>
          <a:srcRect/>
          <a:stretch>
            <a:fillRect/>
          </a:stretch>
        </p:blipFill>
        <p:spPr bwMode="auto">
          <a:xfrm>
            <a:off x="2448000" y="699542"/>
            <a:ext cx="4179094" cy="3486150"/>
          </a:xfrm>
          <a:prstGeom prst="rect">
            <a:avLst/>
          </a:prstGeom>
          <a:noFill/>
          <a:ln w="9525" algn="ctr">
            <a:noFill/>
            <a:miter lim="800000"/>
            <a:headEnd/>
            <a:tailEnd/>
          </a:ln>
        </p:spPr>
      </p:pic>
      <p:sp>
        <p:nvSpPr>
          <p:cNvPr id="5" name="矩形 4"/>
          <p:cNvSpPr/>
          <p:nvPr/>
        </p:nvSpPr>
        <p:spPr>
          <a:xfrm>
            <a:off x="1368000" y="4157667"/>
            <a:ext cx="6322219" cy="646331"/>
          </a:xfrm>
          <a:prstGeom prst="rect">
            <a:avLst/>
          </a:prstGeom>
        </p:spPr>
        <p:txBody>
          <a:bodyPr>
            <a:spAutoFit/>
          </a:bodyPr>
          <a:lstStyle/>
          <a:p>
            <a:pPr algn="ctr">
              <a:defRPr/>
            </a:pPr>
            <a:r>
              <a:rPr lang="en-US" altLang="zh-CN" b="0" dirty="0">
                <a:solidFill>
                  <a:srgbClr val="0000FF"/>
                </a:solidFill>
                <a:latin typeface="+mn-lt"/>
              </a:rPr>
              <a:t>Low-pass-filtered Agulhas-induced MOC anomalies.  Contribution of </a:t>
            </a:r>
            <a:r>
              <a:rPr lang="en-US" altLang="zh-CN" b="0" dirty="0">
                <a:solidFill>
                  <a:srgbClr val="FF0000"/>
                </a:solidFill>
                <a:latin typeface="+mn-lt"/>
                <a:sym typeface="Symbol"/>
              </a:rPr>
              <a:t></a:t>
            </a:r>
            <a:r>
              <a:rPr lang="en-US" altLang="zh-CN" b="0" dirty="0">
                <a:solidFill>
                  <a:srgbClr val="FF0000"/>
                </a:solidFill>
                <a:latin typeface="+mn-lt"/>
              </a:rPr>
              <a:t>1.5 </a:t>
            </a:r>
            <a:r>
              <a:rPr lang="en-US" altLang="zh-CN" b="0" dirty="0" err="1">
                <a:solidFill>
                  <a:srgbClr val="FF0000"/>
                </a:solidFill>
                <a:latin typeface="+mn-lt"/>
              </a:rPr>
              <a:t>Sv</a:t>
            </a:r>
            <a:endParaRPr lang="zh-CN" altLang="en-US" b="0" dirty="0">
              <a:solidFill>
                <a:srgbClr val="FF0000"/>
              </a:solidFill>
              <a:latin typeface="+mn-lt"/>
            </a:endParaRPr>
          </a:p>
        </p:txBody>
      </p:sp>
    </p:spTree>
    <p:extLst>
      <p:ext uri="{BB962C8B-B14F-4D97-AF65-F5344CB8AC3E}">
        <p14:creationId xmlns:p14="http://schemas.microsoft.com/office/powerpoint/2010/main" val="2937219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zh-CN" sz="1950"/>
              <a:t>Indian Mid-depth Circulation</a:t>
            </a:r>
            <a:endParaRPr lang="en-US" altLang="zh-CN"/>
          </a:p>
        </p:txBody>
      </p:sp>
      <p:pic>
        <p:nvPicPr>
          <p:cNvPr id="34819" name="Picture 3"/>
          <p:cNvPicPr>
            <a:picLocks noChangeAspect="1" noChangeArrowheads="1"/>
          </p:cNvPicPr>
          <p:nvPr/>
        </p:nvPicPr>
        <p:blipFill>
          <a:blip r:embed="rId3" cstate="print"/>
          <a:srcRect/>
          <a:stretch>
            <a:fillRect/>
          </a:stretch>
        </p:blipFill>
        <p:spPr bwMode="auto">
          <a:xfrm>
            <a:off x="2052000" y="720000"/>
            <a:ext cx="4968478" cy="3600450"/>
          </a:xfrm>
          <a:prstGeom prst="rect">
            <a:avLst/>
          </a:prstGeom>
          <a:noFill/>
          <a:ln w="9525">
            <a:noFill/>
            <a:miter lim="800000"/>
            <a:headEnd/>
            <a:tailEnd/>
          </a:ln>
        </p:spPr>
      </p:pic>
      <p:sp>
        <p:nvSpPr>
          <p:cNvPr id="38916" name="Text Box 4"/>
          <p:cNvSpPr txBox="1">
            <a:spLocks noChangeArrowheads="1"/>
          </p:cNvSpPr>
          <p:nvPr/>
        </p:nvSpPr>
        <p:spPr bwMode="auto">
          <a:xfrm>
            <a:off x="1332000" y="4356000"/>
            <a:ext cx="6482953" cy="338554"/>
          </a:xfrm>
          <a:prstGeom prst="rect">
            <a:avLst/>
          </a:prstGeom>
          <a:noFill/>
          <a:ln w="9525">
            <a:noFill/>
            <a:miter lim="800000"/>
            <a:headEnd/>
            <a:tailEnd/>
          </a:ln>
        </p:spPr>
        <p:txBody>
          <a:bodyPr>
            <a:spAutoFit/>
          </a:bodyPr>
          <a:lstStyle/>
          <a:p>
            <a:pPr algn="ctr">
              <a:defRPr/>
            </a:pPr>
            <a:r>
              <a:rPr lang="en-US" altLang="zh-CN" sz="1600" b="0" dirty="0">
                <a:solidFill>
                  <a:srgbClr val="0000FF"/>
                </a:solidFill>
                <a:latin typeface="+mn-lt"/>
              </a:rPr>
              <a:t>Mean velocity vectors, 900 meter subsurface float array (Davis, 2005)</a:t>
            </a:r>
          </a:p>
        </p:txBody>
      </p:sp>
    </p:spTree>
    <p:extLst>
      <p:ext uri="{BB962C8B-B14F-4D97-AF65-F5344CB8AC3E}">
        <p14:creationId xmlns:p14="http://schemas.microsoft.com/office/powerpoint/2010/main" val="60769815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zh-CN" sz="1950"/>
              <a:t>Indian Mid-depth Circulation</a:t>
            </a:r>
            <a:endParaRPr lang="en-US" altLang="zh-CN"/>
          </a:p>
        </p:txBody>
      </p:sp>
      <p:pic>
        <p:nvPicPr>
          <p:cNvPr id="35843" name="Picture 3"/>
          <p:cNvPicPr>
            <a:picLocks noChangeAspect="1" noChangeArrowheads="1"/>
          </p:cNvPicPr>
          <p:nvPr/>
        </p:nvPicPr>
        <p:blipFill>
          <a:blip r:embed="rId3" cstate="print"/>
          <a:srcRect/>
          <a:stretch>
            <a:fillRect/>
          </a:stretch>
        </p:blipFill>
        <p:spPr bwMode="auto">
          <a:xfrm>
            <a:off x="2016000" y="792000"/>
            <a:ext cx="5161360" cy="3624263"/>
          </a:xfrm>
          <a:prstGeom prst="rect">
            <a:avLst/>
          </a:prstGeom>
          <a:noFill/>
          <a:ln w="9525">
            <a:noFill/>
            <a:miter lim="800000"/>
            <a:headEnd/>
            <a:tailEnd/>
          </a:ln>
        </p:spPr>
      </p:pic>
      <p:sp>
        <p:nvSpPr>
          <p:cNvPr id="39940" name="Text Box 4"/>
          <p:cNvSpPr txBox="1">
            <a:spLocks noChangeArrowheads="1"/>
          </p:cNvSpPr>
          <p:nvPr/>
        </p:nvSpPr>
        <p:spPr bwMode="auto">
          <a:xfrm>
            <a:off x="1080000" y="4428000"/>
            <a:ext cx="7272000" cy="523220"/>
          </a:xfrm>
          <a:prstGeom prst="rect">
            <a:avLst/>
          </a:prstGeom>
          <a:noFill/>
          <a:ln w="9525">
            <a:noFill/>
            <a:miter lim="800000"/>
            <a:headEnd/>
            <a:tailEnd/>
          </a:ln>
        </p:spPr>
        <p:txBody>
          <a:bodyPr>
            <a:spAutoFit/>
          </a:bodyPr>
          <a:lstStyle/>
          <a:p>
            <a:pPr algn="ctr">
              <a:spcBef>
                <a:spcPct val="40000"/>
              </a:spcBef>
              <a:defRPr/>
            </a:pPr>
            <a:r>
              <a:rPr lang="en-US" altLang="zh-CN" sz="1400" b="0" dirty="0">
                <a:solidFill>
                  <a:srgbClr val="0000FF"/>
                </a:solidFill>
                <a:latin typeface="+mn-lt"/>
              </a:rPr>
              <a:t>Geostrophic stream function based on floats. 900 meter subsurface float array (Davis, 2005)</a:t>
            </a:r>
          </a:p>
        </p:txBody>
      </p:sp>
    </p:spTree>
    <p:extLst>
      <p:ext uri="{BB962C8B-B14F-4D97-AF65-F5344CB8AC3E}">
        <p14:creationId xmlns:p14="http://schemas.microsoft.com/office/powerpoint/2010/main" val="263774971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zh-CN" sz="1950"/>
              <a:t>Indian Abyssal Circulation</a:t>
            </a:r>
            <a:endParaRPr lang="en-US" altLang="zh-CN"/>
          </a:p>
        </p:txBody>
      </p:sp>
      <p:sp>
        <p:nvSpPr>
          <p:cNvPr id="40963" name="Text Box 4"/>
          <p:cNvSpPr txBox="1">
            <a:spLocks noChangeArrowheads="1"/>
          </p:cNvSpPr>
          <p:nvPr/>
        </p:nvSpPr>
        <p:spPr bwMode="auto">
          <a:xfrm>
            <a:off x="1332000" y="4464000"/>
            <a:ext cx="6429375" cy="338554"/>
          </a:xfrm>
          <a:prstGeom prst="rect">
            <a:avLst/>
          </a:prstGeom>
          <a:noFill/>
          <a:ln w="9525">
            <a:noFill/>
            <a:miter lim="800000"/>
            <a:headEnd/>
            <a:tailEnd/>
          </a:ln>
        </p:spPr>
        <p:txBody>
          <a:bodyPr>
            <a:spAutoFit/>
          </a:bodyPr>
          <a:lstStyle/>
          <a:p>
            <a:pPr algn="ctr">
              <a:defRPr/>
            </a:pPr>
            <a:r>
              <a:rPr lang="en-US" altLang="zh-CN" sz="1600" b="0" dirty="0">
                <a:solidFill>
                  <a:srgbClr val="0000FF"/>
                </a:solidFill>
                <a:latin typeface="+mn-lt"/>
              </a:rPr>
              <a:t>3500 </a:t>
            </a:r>
            <a:r>
              <a:rPr lang="en-US" altLang="zh-CN" sz="1600" b="0" dirty="0" err="1">
                <a:solidFill>
                  <a:srgbClr val="0000FF"/>
                </a:solidFill>
                <a:latin typeface="+mn-lt"/>
              </a:rPr>
              <a:t>dbar</a:t>
            </a:r>
            <a:r>
              <a:rPr lang="en-US" altLang="zh-CN" sz="1600" b="0" dirty="0">
                <a:solidFill>
                  <a:srgbClr val="0000FF"/>
                </a:solidFill>
                <a:latin typeface="+mn-lt"/>
              </a:rPr>
              <a:t> </a:t>
            </a:r>
            <a:r>
              <a:rPr lang="en-US" altLang="zh-CN" sz="1600" b="0" dirty="0" err="1">
                <a:solidFill>
                  <a:srgbClr val="0000FF"/>
                </a:solidFill>
                <a:latin typeface="+mn-lt"/>
              </a:rPr>
              <a:t>steric</a:t>
            </a:r>
            <a:r>
              <a:rPr lang="en-US" altLang="zh-CN" sz="1600" b="0" dirty="0">
                <a:solidFill>
                  <a:srgbClr val="0000FF"/>
                </a:solidFill>
                <a:latin typeface="+mn-lt"/>
              </a:rPr>
              <a:t> height based on hydrographic data (Reid, 2003)</a:t>
            </a:r>
          </a:p>
        </p:txBody>
      </p:sp>
      <p:grpSp>
        <p:nvGrpSpPr>
          <p:cNvPr id="36868" name="Group 14"/>
          <p:cNvGrpSpPr>
            <a:grpSpLocks/>
          </p:cNvGrpSpPr>
          <p:nvPr/>
        </p:nvGrpSpPr>
        <p:grpSpPr bwMode="auto">
          <a:xfrm>
            <a:off x="2160985" y="612000"/>
            <a:ext cx="4786313" cy="3857625"/>
            <a:chOff x="624" y="432"/>
            <a:chExt cx="4320" cy="3290"/>
          </a:xfrm>
        </p:grpSpPr>
        <p:pic>
          <p:nvPicPr>
            <p:cNvPr id="36870" name="Picture 3" descr="indian_fig5_cir…00_3500dbar"/>
            <p:cNvPicPr>
              <a:picLocks noChangeAspect="1" noChangeArrowheads="1"/>
            </p:cNvPicPr>
            <p:nvPr/>
          </p:nvPicPr>
          <p:blipFill>
            <a:blip r:embed="rId3" cstate="print"/>
            <a:srcRect t="51613"/>
            <a:stretch>
              <a:fillRect/>
            </a:stretch>
          </p:blipFill>
          <p:spPr bwMode="auto">
            <a:xfrm>
              <a:off x="624" y="432"/>
              <a:ext cx="4320" cy="3290"/>
            </a:xfrm>
            <a:prstGeom prst="rect">
              <a:avLst/>
            </a:prstGeom>
            <a:noFill/>
            <a:ln w="9525">
              <a:noFill/>
              <a:miter lim="800000"/>
              <a:headEnd/>
              <a:tailEnd/>
            </a:ln>
          </p:spPr>
        </p:pic>
        <p:sp>
          <p:nvSpPr>
            <p:cNvPr id="36871" name="Line 5"/>
            <p:cNvSpPr>
              <a:spLocks noChangeShapeType="1"/>
            </p:cNvSpPr>
            <p:nvPr/>
          </p:nvSpPr>
          <p:spPr bwMode="auto">
            <a:xfrm flipH="1" flipV="1">
              <a:off x="2064" y="1824"/>
              <a:ext cx="288" cy="1104"/>
            </a:xfrm>
            <a:prstGeom prst="line">
              <a:avLst/>
            </a:prstGeom>
            <a:noFill/>
            <a:ln w="76200">
              <a:solidFill>
                <a:srgbClr val="00FF00"/>
              </a:solidFill>
              <a:round/>
              <a:headEnd/>
              <a:tailEnd type="triangle" w="med" len="med"/>
            </a:ln>
          </p:spPr>
          <p:txBody>
            <a:bodyPr wrap="none" anchor="ctr"/>
            <a:lstStyle/>
            <a:p>
              <a:endParaRPr lang="zh-CN" altLang="en-US"/>
            </a:p>
          </p:txBody>
        </p:sp>
        <p:sp>
          <p:nvSpPr>
            <p:cNvPr id="36872" name="Line 6"/>
            <p:cNvSpPr>
              <a:spLocks noChangeShapeType="1"/>
            </p:cNvSpPr>
            <p:nvPr/>
          </p:nvSpPr>
          <p:spPr bwMode="auto">
            <a:xfrm flipH="1" flipV="1">
              <a:off x="2736" y="2256"/>
              <a:ext cx="1008" cy="672"/>
            </a:xfrm>
            <a:prstGeom prst="line">
              <a:avLst/>
            </a:prstGeom>
            <a:noFill/>
            <a:ln w="76200">
              <a:solidFill>
                <a:srgbClr val="00FF00"/>
              </a:solidFill>
              <a:round/>
              <a:headEnd/>
              <a:tailEnd type="triangle" w="med" len="med"/>
            </a:ln>
          </p:spPr>
          <p:txBody>
            <a:bodyPr wrap="none" anchor="ctr"/>
            <a:lstStyle/>
            <a:p>
              <a:endParaRPr lang="zh-CN" altLang="en-US"/>
            </a:p>
          </p:txBody>
        </p:sp>
        <p:sp>
          <p:nvSpPr>
            <p:cNvPr id="36873" name="Line 7"/>
            <p:cNvSpPr>
              <a:spLocks noChangeShapeType="1"/>
            </p:cNvSpPr>
            <p:nvPr/>
          </p:nvSpPr>
          <p:spPr bwMode="auto">
            <a:xfrm flipV="1">
              <a:off x="3984" y="2784"/>
              <a:ext cx="96" cy="288"/>
            </a:xfrm>
            <a:prstGeom prst="line">
              <a:avLst/>
            </a:prstGeom>
            <a:noFill/>
            <a:ln w="76200">
              <a:solidFill>
                <a:srgbClr val="FF0000"/>
              </a:solidFill>
              <a:round/>
              <a:headEnd/>
              <a:tailEnd type="triangle" w="med" len="med"/>
            </a:ln>
          </p:spPr>
          <p:txBody>
            <a:bodyPr wrap="none" anchor="ctr"/>
            <a:lstStyle/>
            <a:p>
              <a:endParaRPr lang="zh-CN" altLang="en-US"/>
            </a:p>
          </p:txBody>
        </p:sp>
        <p:sp>
          <p:nvSpPr>
            <p:cNvPr id="36874" name="Line 8"/>
            <p:cNvSpPr>
              <a:spLocks noChangeShapeType="1"/>
            </p:cNvSpPr>
            <p:nvPr/>
          </p:nvSpPr>
          <p:spPr bwMode="auto">
            <a:xfrm>
              <a:off x="3408" y="2064"/>
              <a:ext cx="192" cy="192"/>
            </a:xfrm>
            <a:prstGeom prst="line">
              <a:avLst/>
            </a:prstGeom>
            <a:noFill/>
            <a:ln w="76200">
              <a:solidFill>
                <a:srgbClr val="FF0000"/>
              </a:solidFill>
              <a:round/>
              <a:headEnd/>
              <a:tailEnd type="triangle" w="med" len="med"/>
            </a:ln>
          </p:spPr>
          <p:txBody>
            <a:bodyPr wrap="none" anchor="ctr"/>
            <a:lstStyle/>
            <a:p>
              <a:endParaRPr lang="zh-CN" altLang="en-US"/>
            </a:p>
          </p:txBody>
        </p:sp>
        <p:sp>
          <p:nvSpPr>
            <p:cNvPr id="36875" name="Line 9"/>
            <p:cNvSpPr>
              <a:spLocks noChangeShapeType="1"/>
            </p:cNvSpPr>
            <p:nvPr/>
          </p:nvSpPr>
          <p:spPr bwMode="auto">
            <a:xfrm>
              <a:off x="2928" y="1584"/>
              <a:ext cx="288" cy="0"/>
            </a:xfrm>
            <a:prstGeom prst="line">
              <a:avLst/>
            </a:prstGeom>
            <a:noFill/>
            <a:ln w="76200">
              <a:solidFill>
                <a:srgbClr val="FF0000"/>
              </a:solidFill>
              <a:round/>
              <a:headEnd/>
              <a:tailEnd type="triangle" w="med" len="med"/>
            </a:ln>
          </p:spPr>
          <p:txBody>
            <a:bodyPr wrap="none" anchor="ctr"/>
            <a:lstStyle/>
            <a:p>
              <a:endParaRPr lang="zh-CN" altLang="en-US"/>
            </a:p>
          </p:txBody>
        </p:sp>
        <p:sp>
          <p:nvSpPr>
            <p:cNvPr id="36876" name="Line 10"/>
            <p:cNvSpPr>
              <a:spLocks noChangeShapeType="1"/>
            </p:cNvSpPr>
            <p:nvPr/>
          </p:nvSpPr>
          <p:spPr bwMode="auto">
            <a:xfrm flipH="1" flipV="1">
              <a:off x="3216" y="1968"/>
              <a:ext cx="576" cy="0"/>
            </a:xfrm>
            <a:prstGeom prst="line">
              <a:avLst/>
            </a:prstGeom>
            <a:noFill/>
            <a:ln w="76200">
              <a:solidFill>
                <a:srgbClr val="FF0000"/>
              </a:solidFill>
              <a:round/>
              <a:headEnd/>
              <a:tailEnd type="triangle" w="med" len="med"/>
            </a:ln>
          </p:spPr>
          <p:txBody>
            <a:bodyPr wrap="none" anchor="ctr"/>
            <a:lstStyle/>
            <a:p>
              <a:endParaRPr lang="zh-CN" altLang="en-US"/>
            </a:p>
          </p:txBody>
        </p:sp>
        <p:sp>
          <p:nvSpPr>
            <p:cNvPr id="36877" name="Line 11"/>
            <p:cNvSpPr>
              <a:spLocks noChangeShapeType="1"/>
            </p:cNvSpPr>
            <p:nvPr/>
          </p:nvSpPr>
          <p:spPr bwMode="auto">
            <a:xfrm>
              <a:off x="2352" y="2208"/>
              <a:ext cx="336" cy="528"/>
            </a:xfrm>
            <a:prstGeom prst="line">
              <a:avLst/>
            </a:prstGeom>
            <a:noFill/>
            <a:ln w="76200">
              <a:solidFill>
                <a:srgbClr val="FF0000"/>
              </a:solidFill>
              <a:round/>
              <a:headEnd/>
              <a:tailEnd type="triangle" w="med" len="med"/>
            </a:ln>
          </p:spPr>
          <p:txBody>
            <a:bodyPr wrap="none" anchor="ctr"/>
            <a:lstStyle/>
            <a:p>
              <a:endParaRPr lang="zh-CN" altLang="en-US"/>
            </a:p>
          </p:txBody>
        </p:sp>
        <p:sp>
          <p:nvSpPr>
            <p:cNvPr id="36878" name="Line 12"/>
            <p:cNvSpPr>
              <a:spLocks noChangeShapeType="1"/>
            </p:cNvSpPr>
            <p:nvPr/>
          </p:nvSpPr>
          <p:spPr bwMode="auto">
            <a:xfrm>
              <a:off x="1200" y="2592"/>
              <a:ext cx="432" cy="240"/>
            </a:xfrm>
            <a:prstGeom prst="line">
              <a:avLst/>
            </a:prstGeom>
            <a:noFill/>
            <a:ln w="76200">
              <a:solidFill>
                <a:srgbClr val="FF0000"/>
              </a:solidFill>
              <a:round/>
              <a:headEnd/>
              <a:tailEnd type="triangle" w="med" len="med"/>
            </a:ln>
          </p:spPr>
          <p:txBody>
            <a:bodyPr wrap="none" anchor="ctr"/>
            <a:lstStyle/>
            <a:p>
              <a:endParaRPr lang="zh-CN" altLang="en-US"/>
            </a:p>
          </p:txBody>
        </p:sp>
      </p:grpSp>
      <p:sp>
        <p:nvSpPr>
          <p:cNvPr id="36869" name="Text Box 13"/>
          <p:cNvSpPr txBox="1">
            <a:spLocks noChangeArrowheads="1"/>
          </p:cNvSpPr>
          <p:nvPr/>
        </p:nvSpPr>
        <p:spPr bwMode="auto">
          <a:xfrm>
            <a:off x="6696000" y="3096000"/>
            <a:ext cx="1008000" cy="646331"/>
          </a:xfrm>
          <a:prstGeom prst="rect">
            <a:avLst/>
          </a:prstGeom>
          <a:noFill/>
          <a:ln w="9525">
            <a:noFill/>
            <a:miter lim="800000"/>
            <a:headEnd/>
            <a:tailEnd/>
          </a:ln>
        </p:spPr>
        <p:txBody>
          <a:bodyPr wrap="square">
            <a:spAutoFit/>
          </a:bodyPr>
          <a:lstStyle/>
          <a:p>
            <a:r>
              <a:rPr lang="en-US" altLang="zh-CN" dirty="0">
                <a:solidFill>
                  <a:srgbClr val="00FF00"/>
                </a:solidFill>
                <a:latin typeface="Times" pitchFamily="18" charset="0"/>
              </a:rPr>
              <a:t>DWBCs</a:t>
            </a:r>
          </a:p>
          <a:p>
            <a:r>
              <a:rPr lang="en-US" altLang="zh-CN" dirty="0">
                <a:solidFill>
                  <a:srgbClr val="FF0F0F"/>
                </a:solidFill>
                <a:latin typeface="Times" pitchFamily="18" charset="0"/>
              </a:rPr>
              <a:t>Other</a:t>
            </a:r>
            <a:endParaRPr lang="en-US" altLang="zh-CN" dirty="0">
              <a:latin typeface="Times" pitchFamily="18" charset="0"/>
            </a:endParaRPr>
          </a:p>
        </p:txBody>
      </p:sp>
    </p:spTree>
    <p:extLst>
      <p:ext uri="{BB962C8B-B14F-4D97-AF65-F5344CB8AC3E}">
        <p14:creationId xmlns:p14="http://schemas.microsoft.com/office/powerpoint/2010/main" val="351931183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zh-CN" sz="1950"/>
              <a:t>Indian Water Masses</a:t>
            </a:r>
            <a:endParaRPr lang="en-US" altLang="zh-CN"/>
          </a:p>
        </p:txBody>
      </p:sp>
      <p:sp>
        <p:nvSpPr>
          <p:cNvPr id="41987" name="Text Box 3"/>
          <p:cNvSpPr txBox="1">
            <a:spLocks noChangeArrowheads="1"/>
          </p:cNvSpPr>
          <p:nvPr/>
        </p:nvSpPr>
        <p:spPr bwMode="auto">
          <a:xfrm>
            <a:off x="756000" y="720000"/>
            <a:ext cx="4068000" cy="3000821"/>
          </a:xfrm>
          <a:prstGeom prst="rect">
            <a:avLst/>
          </a:prstGeom>
          <a:noFill/>
          <a:ln w="9525">
            <a:noFill/>
            <a:miter lim="800000"/>
            <a:headEnd/>
            <a:tailEnd/>
          </a:ln>
        </p:spPr>
        <p:txBody>
          <a:bodyPr>
            <a:spAutoFit/>
          </a:bodyPr>
          <a:lstStyle/>
          <a:p>
            <a:pPr marL="264319" indent="-264319">
              <a:spcBef>
                <a:spcPct val="40000"/>
              </a:spcBef>
              <a:defRPr/>
            </a:pPr>
            <a:r>
              <a:rPr lang="en-US" altLang="zh-CN" sz="2400" b="0" dirty="0">
                <a:solidFill>
                  <a:srgbClr val="0000FF"/>
                </a:solidFill>
                <a:latin typeface="+mn-lt"/>
              </a:rPr>
              <a:t>From South</a:t>
            </a:r>
            <a:r>
              <a:rPr lang="en-US" altLang="zh-CN" sz="1500" b="0" dirty="0">
                <a:solidFill>
                  <a:srgbClr val="0000FF"/>
                </a:solidFill>
                <a:latin typeface="+mn-lt"/>
              </a:rPr>
              <a:t>:</a:t>
            </a:r>
          </a:p>
          <a:p>
            <a:pPr marL="264319" indent="-264319">
              <a:spcBef>
                <a:spcPct val="40000"/>
              </a:spcBef>
              <a:buClr>
                <a:schemeClr val="accent1"/>
              </a:buClr>
              <a:buSzPct val="75000"/>
              <a:buFont typeface="Wingdings" pitchFamily="2" charset="2"/>
              <a:buChar char="n"/>
              <a:defRPr/>
            </a:pPr>
            <a:r>
              <a:rPr lang="en-US" altLang="zh-CN" sz="1500" b="0" dirty="0">
                <a:solidFill>
                  <a:srgbClr val="FF0000"/>
                </a:solidFill>
                <a:latin typeface="+mn-lt"/>
              </a:rPr>
              <a:t>Subantarctic Mode Water </a:t>
            </a:r>
            <a:r>
              <a:rPr lang="en-US" altLang="zh-CN" sz="1500" b="0" dirty="0">
                <a:solidFill>
                  <a:srgbClr val="0000FF"/>
                </a:solidFill>
                <a:latin typeface="+mn-lt"/>
              </a:rPr>
              <a:t>(high oxygen, thick near-surface)</a:t>
            </a:r>
          </a:p>
          <a:p>
            <a:pPr marL="264319" indent="-264319">
              <a:spcBef>
                <a:spcPct val="40000"/>
              </a:spcBef>
              <a:buClr>
                <a:schemeClr val="accent1"/>
              </a:buClr>
              <a:buSzPct val="75000"/>
              <a:buFont typeface="Wingdings" pitchFamily="2" charset="2"/>
              <a:buChar char="n"/>
              <a:defRPr/>
            </a:pPr>
            <a:r>
              <a:rPr lang="en-US" altLang="zh-CN" sz="1500" b="0" dirty="0">
                <a:solidFill>
                  <a:srgbClr val="FF0000"/>
                </a:solidFill>
                <a:latin typeface="+mn-lt"/>
              </a:rPr>
              <a:t>Antarctic Intermediate Water </a:t>
            </a:r>
            <a:r>
              <a:rPr lang="en-US" altLang="zh-CN" sz="1500" b="0" dirty="0">
                <a:solidFill>
                  <a:srgbClr val="0000FF"/>
                </a:solidFill>
                <a:latin typeface="+mn-lt"/>
              </a:rPr>
              <a:t>(low salinity intermediate depth)</a:t>
            </a:r>
          </a:p>
          <a:p>
            <a:pPr marL="264319" indent="-264319">
              <a:spcBef>
                <a:spcPct val="40000"/>
              </a:spcBef>
              <a:buClr>
                <a:schemeClr val="accent1"/>
              </a:buClr>
              <a:buSzPct val="75000"/>
              <a:buFont typeface="Wingdings" pitchFamily="2" charset="2"/>
              <a:buChar char="n"/>
              <a:defRPr/>
            </a:pPr>
            <a:r>
              <a:rPr lang="en-US" altLang="zh-CN" sz="1500" b="0" dirty="0">
                <a:solidFill>
                  <a:srgbClr val="FF0000"/>
                </a:solidFill>
                <a:latin typeface="+mn-lt"/>
              </a:rPr>
              <a:t>Circumpolar Deep Water  </a:t>
            </a:r>
          </a:p>
          <a:p>
            <a:pPr marL="676275" lvl="1" indent="-277416">
              <a:spcBef>
                <a:spcPct val="40000"/>
              </a:spcBef>
              <a:buClr>
                <a:schemeClr val="accent1"/>
              </a:buClr>
              <a:buSzPct val="75000"/>
              <a:buFont typeface="Wingdings" pitchFamily="2" charset="2"/>
              <a:buChar char="n"/>
              <a:defRPr/>
            </a:pPr>
            <a:r>
              <a:rPr lang="en-US" altLang="zh-CN" sz="1500" b="0" dirty="0">
                <a:solidFill>
                  <a:srgbClr val="0000FF"/>
                </a:solidFill>
                <a:latin typeface="+mn-lt"/>
              </a:rPr>
              <a:t>Upper CDW: high salinity core is NADW</a:t>
            </a:r>
          </a:p>
          <a:p>
            <a:pPr marL="676275" lvl="1" indent="-277416">
              <a:spcBef>
                <a:spcPct val="40000"/>
              </a:spcBef>
              <a:buClr>
                <a:schemeClr val="accent1"/>
              </a:buClr>
              <a:buSzPct val="75000"/>
              <a:buFont typeface="Wingdings" pitchFamily="2" charset="2"/>
              <a:buChar char="n"/>
              <a:defRPr/>
            </a:pPr>
            <a:r>
              <a:rPr lang="en-US" altLang="zh-CN" sz="1500" b="0" dirty="0">
                <a:solidFill>
                  <a:srgbClr val="0000FF"/>
                </a:solidFill>
                <a:latin typeface="+mn-lt"/>
              </a:rPr>
              <a:t>Lower CDW: fresher, cold, from the Antarctic - AABW)</a:t>
            </a:r>
          </a:p>
        </p:txBody>
      </p:sp>
      <p:sp>
        <p:nvSpPr>
          <p:cNvPr id="41988" name="Text Box 4"/>
          <p:cNvSpPr txBox="1">
            <a:spLocks noChangeArrowheads="1"/>
          </p:cNvSpPr>
          <p:nvPr/>
        </p:nvSpPr>
        <p:spPr bwMode="auto">
          <a:xfrm>
            <a:off x="4968000" y="720000"/>
            <a:ext cx="3600000" cy="3046988"/>
          </a:xfrm>
          <a:prstGeom prst="rect">
            <a:avLst/>
          </a:prstGeom>
          <a:noFill/>
          <a:ln w="9525">
            <a:noFill/>
            <a:miter lim="800000"/>
            <a:headEnd/>
            <a:tailEnd/>
          </a:ln>
        </p:spPr>
        <p:txBody>
          <a:bodyPr>
            <a:spAutoFit/>
          </a:bodyPr>
          <a:lstStyle/>
          <a:p>
            <a:pPr marL="264319" indent="-264319">
              <a:spcBef>
                <a:spcPct val="40000"/>
              </a:spcBef>
              <a:defRPr/>
            </a:pPr>
            <a:r>
              <a:rPr lang="en-US" altLang="zh-CN" sz="2400" b="0" dirty="0">
                <a:solidFill>
                  <a:srgbClr val="0000FF"/>
                </a:solidFill>
                <a:latin typeface="+mn-lt"/>
              </a:rPr>
              <a:t>From north</a:t>
            </a:r>
            <a:r>
              <a:rPr lang="en-US" altLang="zh-CN" sz="1500" b="0" dirty="0">
                <a:solidFill>
                  <a:srgbClr val="0000FF"/>
                </a:solidFill>
                <a:latin typeface="+mn-lt"/>
              </a:rPr>
              <a:t>:</a:t>
            </a:r>
          </a:p>
          <a:p>
            <a:pPr marL="264319" indent="-264319">
              <a:spcBef>
                <a:spcPct val="40000"/>
              </a:spcBef>
              <a:buClr>
                <a:schemeClr val="accent1"/>
              </a:buClr>
              <a:buSzPct val="75000"/>
              <a:buFont typeface="Wingdings" pitchFamily="2" charset="2"/>
              <a:buChar char="n"/>
              <a:defRPr/>
            </a:pPr>
            <a:r>
              <a:rPr lang="en-US" altLang="zh-CN" sz="1500" b="0" dirty="0">
                <a:solidFill>
                  <a:srgbClr val="FF0000"/>
                </a:solidFill>
                <a:latin typeface="+mn-lt"/>
              </a:rPr>
              <a:t>Red Sea Water </a:t>
            </a:r>
            <a:r>
              <a:rPr lang="en-US" altLang="zh-CN" sz="1500" b="0" dirty="0">
                <a:solidFill>
                  <a:srgbClr val="0000FF"/>
                </a:solidFill>
                <a:latin typeface="+mn-lt"/>
              </a:rPr>
              <a:t>(very saline, similar to Mediterranean Overflow Water in N. Atlantic)</a:t>
            </a:r>
          </a:p>
          <a:p>
            <a:pPr marL="264319" indent="-264319">
              <a:spcBef>
                <a:spcPct val="40000"/>
              </a:spcBef>
              <a:buClr>
                <a:schemeClr val="accent1"/>
              </a:buClr>
              <a:buSzPct val="75000"/>
              <a:buFont typeface="Wingdings" pitchFamily="2" charset="2"/>
              <a:buChar char="n"/>
              <a:defRPr/>
            </a:pPr>
            <a:r>
              <a:rPr lang="en-US" altLang="zh-CN" sz="1500" b="0" dirty="0">
                <a:solidFill>
                  <a:srgbClr val="FF0000"/>
                </a:solidFill>
                <a:latin typeface="+mn-lt"/>
              </a:rPr>
              <a:t>Indonesian throughflow </a:t>
            </a:r>
            <a:r>
              <a:rPr lang="en-US" altLang="zh-CN" sz="1500" b="0" dirty="0">
                <a:solidFill>
                  <a:srgbClr val="0000FF"/>
                </a:solidFill>
                <a:latin typeface="+mn-lt"/>
              </a:rPr>
              <a:t>products</a:t>
            </a:r>
          </a:p>
          <a:p>
            <a:pPr marL="264319" indent="-264319">
              <a:spcBef>
                <a:spcPct val="40000"/>
              </a:spcBef>
              <a:buClr>
                <a:schemeClr val="accent1"/>
              </a:buClr>
              <a:buSzPct val="75000"/>
              <a:buFont typeface="Wingdings" pitchFamily="2" charset="2"/>
              <a:buChar char="n"/>
              <a:defRPr/>
            </a:pPr>
            <a:r>
              <a:rPr lang="en-US" altLang="zh-CN" sz="1500" b="0" dirty="0">
                <a:solidFill>
                  <a:srgbClr val="FF0000"/>
                </a:solidFill>
                <a:latin typeface="+mn-lt"/>
              </a:rPr>
              <a:t>Indian Deep Water</a:t>
            </a:r>
            <a:r>
              <a:rPr lang="en-US" altLang="zh-CN" sz="1500" b="0" dirty="0">
                <a:solidFill>
                  <a:srgbClr val="0000FF"/>
                </a:solidFill>
                <a:latin typeface="+mn-lt"/>
              </a:rPr>
              <a:t>: Indian-mixing of inflowing waters plus upwelling to produce local, low oxygen, high salinity water mass at mid-depth</a:t>
            </a:r>
          </a:p>
        </p:txBody>
      </p:sp>
    </p:spTree>
    <p:extLst>
      <p:ext uri="{BB962C8B-B14F-4D97-AF65-F5344CB8AC3E}">
        <p14:creationId xmlns:p14="http://schemas.microsoft.com/office/powerpoint/2010/main" val="6857409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052000" y="86916"/>
            <a:ext cx="4987528" cy="378619"/>
          </a:xfrm>
        </p:spPr>
        <p:txBody>
          <a:bodyPr/>
          <a:lstStyle/>
          <a:p>
            <a:r>
              <a:rPr lang="en-US" altLang="zh-CN" dirty="0"/>
              <a:t>Eastern Indian Water Masses: Salinity</a:t>
            </a:r>
          </a:p>
        </p:txBody>
      </p:sp>
      <p:pic>
        <p:nvPicPr>
          <p:cNvPr id="38915" name="Picture 7"/>
          <p:cNvPicPr>
            <a:picLocks noChangeAspect="1" noChangeArrowheads="1"/>
          </p:cNvPicPr>
          <p:nvPr/>
        </p:nvPicPr>
        <p:blipFill>
          <a:blip r:embed="rId3" cstate="print"/>
          <a:srcRect l="10823" t="70454" r="65646" b="7545"/>
          <a:stretch>
            <a:fillRect/>
          </a:stretch>
        </p:blipFill>
        <p:spPr bwMode="auto">
          <a:xfrm>
            <a:off x="621506" y="864000"/>
            <a:ext cx="877491" cy="1062038"/>
          </a:xfrm>
          <a:prstGeom prst="rect">
            <a:avLst/>
          </a:prstGeom>
          <a:noFill/>
          <a:ln w="38100">
            <a:solidFill>
              <a:srgbClr val="800080"/>
            </a:solidFill>
            <a:miter lim="800000"/>
            <a:headEnd/>
            <a:tailEnd/>
          </a:ln>
        </p:spPr>
      </p:pic>
      <p:grpSp>
        <p:nvGrpSpPr>
          <p:cNvPr id="38917" name="Group 17"/>
          <p:cNvGrpSpPr>
            <a:grpSpLocks/>
          </p:cNvGrpSpPr>
          <p:nvPr/>
        </p:nvGrpSpPr>
        <p:grpSpPr bwMode="auto">
          <a:xfrm>
            <a:off x="4680347" y="935831"/>
            <a:ext cx="4102897" cy="1216819"/>
            <a:chOff x="2971" y="786"/>
            <a:chExt cx="3446" cy="1022"/>
          </a:xfrm>
        </p:grpSpPr>
        <p:sp>
          <p:nvSpPr>
            <p:cNvPr id="38925" name="Text Box 12"/>
            <p:cNvSpPr txBox="1">
              <a:spLocks noChangeArrowheads="1"/>
            </p:cNvSpPr>
            <p:nvPr/>
          </p:nvSpPr>
          <p:spPr bwMode="auto">
            <a:xfrm>
              <a:off x="4059" y="786"/>
              <a:ext cx="2358" cy="776"/>
            </a:xfrm>
            <a:prstGeom prst="rect">
              <a:avLst/>
            </a:prstGeom>
            <a:solidFill>
              <a:srgbClr val="FFCC00"/>
            </a:solidFill>
            <a:ln w="28575">
              <a:noFill/>
              <a:miter lim="800000"/>
              <a:headEnd/>
              <a:tailEnd/>
            </a:ln>
          </p:spPr>
          <p:txBody>
            <a:bodyPr>
              <a:spAutoFit/>
            </a:bodyPr>
            <a:lstStyle/>
            <a:p>
              <a:r>
                <a:rPr lang="en-US" altLang="zh-CN" i="1" dirty="0">
                  <a:solidFill>
                    <a:srgbClr val="010202"/>
                  </a:solidFill>
                  <a:latin typeface="Times" pitchFamily="18" charset="0"/>
                </a:rPr>
                <a:t>Higher salinity - Indian Deep Water and Circumpolar Deep Water</a:t>
              </a:r>
              <a:endParaRPr lang="en-US" altLang="zh-CN" i="1" dirty="0">
                <a:solidFill>
                  <a:schemeClr val="tx2"/>
                </a:solidFill>
                <a:latin typeface="Times" pitchFamily="18" charset="0"/>
              </a:endParaRPr>
            </a:p>
          </p:txBody>
        </p:sp>
        <p:sp>
          <p:nvSpPr>
            <p:cNvPr id="38926" name="AutoShape 13"/>
            <p:cNvSpPr>
              <a:spLocks noChangeArrowheads="1"/>
            </p:cNvSpPr>
            <p:nvPr/>
          </p:nvSpPr>
          <p:spPr bwMode="auto">
            <a:xfrm>
              <a:off x="2971" y="1631"/>
              <a:ext cx="638" cy="177"/>
            </a:xfrm>
            <a:prstGeom prst="leftArrow">
              <a:avLst>
                <a:gd name="adj1" fmla="val 50000"/>
                <a:gd name="adj2" fmla="val 90113"/>
              </a:avLst>
            </a:prstGeom>
            <a:solidFill>
              <a:srgbClr val="00FF00"/>
            </a:solidFill>
            <a:ln w="9525">
              <a:solidFill>
                <a:srgbClr val="660033"/>
              </a:solidFill>
              <a:miter lim="800000"/>
              <a:headEnd/>
              <a:tailEnd/>
            </a:ln>
          </p:spPr>
          <p:txBody>
            <a:bodyPr wrap="none" anchor="ctr"/>
            <a:lstStyle/>
            <a:p>
              <a:endParaRPr lang="zh-CN" altLang="en-US"/>
            </a:p>
          </p:txBody>
        </p:sp>
      </p:grpSp>
      <p:grpSp>
        <p:nvGrpSpPr>
          <p:cNvPr id="38918" name="Group 20"/>
          <p:cNvGrpSpPr>
            <a:grpSpLocks/>
          </p:cNvGrpSpPr>
          <p:nvPr/>
        </p:nvGrpSpPr>
        <p:grpSpPr bwMode="auto">
          <a:xfrm>
            <a:off x="1620000" y="756000"/>
            <a:ext cx="4457700" cy="3783807"/>
            <a:chOff x="476" y="720"/>
            <a:chExt cx="3744" cy="3178"/>
          </a:xfrm>
        </p:grpSpPr>
        <p:pic>
          <p:nvPicPr>
            <p:cNvPr id="38919" name="Picture 3"/>
            <p:cNvPicPr>
              <a:picLocks noChangeAspect="1" noChangeArrowheads="1"/>
            </p:cNvPicPr>
            <p:nvPr/>
          </p:nvPicPr>
          <p:blipFill>
            <a:blip r:embed="rId4" cstate="print"/>
            <a:srcRect l="2272" t="10823" r="18182" b="5882"/>
            <a:stretch>
              <a:fillRect/>
            </a:stretch>
          </p:blipFill>
          <p:spPr bwMode="auto">
            <a:xfrm>
              <a:off x="476" y="754"/>
              <a:ext cx="3674" cy="2839"/>
            </a:xfrm>
            <a:prstGeom prst="rect">
              <a:avLst/>
            </a:prstGeom>
            <a:noFill/>
            <a:ln w="9525">
              <a:noFill/>
              <a:miter lim="800000"/>
              <a:headEnd/>
              <a:tailEnd/>
            </a:ln>
          </p:spPr>
        </p:pic>
        <p:sp>
          <p:nvSpPr>
            <p:cNvPr id="1372164" name="Text Box 4"/>
            <p:cNvSpPr txBox="1">
              <a:spLocks noChangeArrowheads="1"/>
            </p:cNvSpPr>
            <p:nvPr/>
          </p:nvSpPr>
          <p:spPr bwMode="auto">
            <a:xfrm>
              <a:off x="1682" y="3576"/>
              <a:ext cx="669" cy="310"/>
            </a:xfrm>
            <a:prstGeom prst="rect">
              <a:avLst/>
            </a:prstGeom>
            <a:solidFill>
              <a:schemeClr val="bg1"/>
            </a:solidFill>
            <a:ln w="9525">
              <a:noFill/>
              <a:miter lim="800000"/>
              <a:headEnd/>
              <a:tailEnd/>
            </a:ln>
            <a:effectLst/>
          </p:spPr>
          <p:txBody>
            <a:bodyPr wrap="square">
              <a:spAutoFit/>
            </a:bodyPr>
            <a:lstStyle/>
            <a:p>
              <a:pPr>
                <a:defRPr/>
              </a:pPr>
              <a:r>
                <a:rPr lang="en-US" altLang="zh-CN" dirty="0">
                  <a:solidFill>
                    <a:srgbClr val="0000FF"/>
                  </a:solidFill>
                  <a:effectLst>
                    <a:outerShdw blurRad="38100" dist="38100" dir="2700000" algn="tl">
                      <a:srgbClr val="FFFFFF"/>
                    </a:outerShdw>
                  </a:effectLst>
                  <a:cs typeface="Arial" panose="020B0604020202020204" pitchFamily="34" charset="0"/>
                </a:rPr>
                <a:t>32</a:t>
              </a:r>
              <a:r>
                <a:rPr lang="en-US" altLang="zh-CN" dirty="0">
                  <a:solidFill>
                    <a:srgbClr val="0000FF"/>
                  </a:solidFill>
                  <a:effectLst>
                    <a:outerShdw blurRad="38100" dist="38100" dir="2700000" algn="tl">
                      <a:srgbClr val="FFFFFF"/>
                    </a:outerShdw>
                  </a:effectLst>
                  <a:cs typeface="Arial" panose="020B0604020202020204" pitchFamily="34" charset="0"/>
                  <a:sym typeface="Symbol"/>
                </a:rPr>
                <a:t></a:t>
              </a:r>
              <a:r>
                <a:rPr lang="en-US" altLang="zh-CN" dirty="0">
                  <a:solidFill>
                    <a:srgbClr val="0000FF"/>
                  </a:solidFill>
                  <a:effectLst>
                    <a:outerShdw blurRad="38100" dist="38100" dir="2700000" algn="tl">
                      <a:srgbClr val="FFFFFF"/>
                    </a:outerShdw>
                  </a:effectLst>
                  <a:cs typeface="Arial" panose="020B0604020202020204" pitchFamily="34" charset="0"/>
                </a:rPr>
                <a:t>S</a:t>
              </a:r>
              <a:endParaRPr lang="en-US" altLang="zh-CN" dirty="0">
                <a:solidFill>
                  <a:srgbClr val="0000FF"/>
                </a:solidFill>
                <a:cs typeface="Arial" panose="020B0604020202020204" pitchFamily="34" charset="0"/>
              </a:endParaRPr>
            </a:p>
          </p:txBody>
        </p:sp>
        <p:sp>
          <p:nvSpPr>
            <p:cNvPr id="38921" name="Line 5"/>
            <p:cNvSpPr>
              <a:spLocks noChangeShapeType="1"/>
            </p:cNvSpPr>
            <p:nvPr/>
          </p:nvSpPr>
          <p:spPr bwMode="auto">
            <a:xfrm flipH="1" flipV="1">
              <a:off x="1968" y="720"/>
              <a:ext cx="0" cy="2928"/>
            </a:xfrm>
            <a:prstGeom prst="line">
              <a:avLst/>
            </a:prstGeom>
            <a:noFill/>
            <a:ln w="9525">
              <a:solidFill>
                <a:schemeClr val="tx1"/>
              </a:solidFill>
              <a:round/>
              <a:headEnd/>
              <a:tailEnd/>
            </a:ln>
          </p:spPr>
          <p:txBody>
            <a:bodyPr wrap="none" anchor="ctr"/>
            <a:lstStyle/>
            <a:p>
              <a:endParaRPr lang="zh-CN" altLang="en-US"/>
            </a:p>
          </p:txBody>
        </p:sp>
        <p:sp>
          <p:nvSpPr>
            <p:cNvPr id="38922" name="AutoShape 6"/>
            <p:cNvSpPr>
              <a:spLocks noChangeArrowheads="1"/>
            </p:cNvSpPr>
            <p:nvPr/>
          </p:nvSpPr>
          <p:spPr bwMode="auto">
            <a:xfrm>
              <a:off x="1338" y="1933"/>
              <a:ext cx="672" cy="192"/>
            </a:xfrm>
            <a:prstGeom prst="rightArrow">
              <a:avLst>
                <a:gd name="adj1" fmla="val 50000"/>
                <a:gd name="adj2" fmla="val 87500"/>
              </a:avLst>
            </a:prstGeom>
            <a:solidFill>
              <a:srgbClr val="FF0000"/>
            </a:solidFill>
            <a:ln w="9525">
              <a:solidFill>
                <a:srgbClr val="660033"/>
              </a:solidFill>
              <a:miter lim="800000"/>
              <a:headEnd/>
              <a:tailEnd/>
            </a:ln>
          </p:spPr>
          <p:txBody>
            <a:bodyPr wrap="none" anchor="ctr"/>
            <a:lstStyle/>
            <a:p>
              <a:endParaRPr lang="zh-CN" altLang="en-US"/>
            </a:p>
          </p:txBody>
        </p:sp>
        <p:sp>
          <p:nvSpPr>
            <p:cNvPr id="38923" name="Text Box 18"/>
            <p:cNvSpPr txBox="1">
              <a:spLocks noChangeArrowheads="1"/>
            </p:cNvSpPr>
            <p:nvPr/>
          </p:nvSpPr>
          <p:spPr bwMode="auto">
            <a:xfrm>
              <a:off x="3548" y="3563"/>
              <a:ext cx="672" cy="310"/>
            </a:xfrm>
            <a:prstGeom prst="rect">
              <a:avLst/>
            </a:prstGeom>
            <a:noFill/>
            <a:ln w="9525" algn="ctr">
              <a:noFill/>
              <a:miter lim="800000"/>
              <a:headEnd/>
              <a:tailEnd/>
            </a:ln>
          </p:spPr>
          <p:txBody>
            <a:bodyPr wrap="none">
              <a:spAutoFit/>
            </a:bodyPr>
            <a:lstStyle/>
            <a:p>
              <a:r>
                <a:rPr lang="en-US" altLang="zh-CN" dirty="0">
                  <a:solidFill>
                    <a:srgbClr val="0000FF"/>
                  </a:solidFill>
                </a:rPr>
                <a:t>North</a:t>
              </a:r>
            </a:p>
          </p:txBody>
        </p:sp>
        <p:sp>
          <p:nvSpPr>
            <p:cNvPr id="38924" name="Text Box 19"/>
            <p:cNvSpPr txBox="1">
              <a:spLocks noChangeArrowheads="1"/>
            </p:cNvSpPr>
            <p:nvPr/>
          </p:nvSpPr>
          <p:spPr bwMode="auto">
            <a:xfrm>
              <a:off x="567" y="3588"/>
              <a:ext cx="704" cy="310"/>
            </a:xfrm>
            <a:prstGeom prst="rect">
              <a:avLst/>
            </a:prstGeom>
            <a:noFill/>
            <a:ln w="9525" algn="ctr">
              <a:noFill/>
              <a:miter lim="800000"/>
              <a:headEnd/>
              <a:tailEnd/>
            </a:ln>
          </p:spPr>
          <p:txBody>
            <a:bodyPr wrap="none">
              <a:spAutoFit/>
            </a:bodyPr>
            <a:lstStyle/>
            <a:p>
              <a:r>
                <a:rPr lang="en-US" altLang="zh-CN" dirty="0">
                  <a:solidFill>
                    <a:srgbClr val="0000FF"/>
                  </a:solidFill>
                </a:rPr>
                <a:t>South</a:t>
              </a:r>
            </a:p>
          </p:txBody>
        </p:sp>
      </p:grpSp>
      <p:grpSp>
        <p:nvGrpSpPr>
          <p:cNvPr id="38916" name="Group 16"/>
          <p:cNvGrpSpPr>
            <a:grpSpLocks/>
          </p:cNvGrpSpPr>
          <p:nvPr/>
        </p:nvGrpSpPr>
        <p:grpSpPr bwMode="auto">
          <a:xfrm>
            <a:off x="2771334" y="1395019"/>
            <a:ext cx="6012659" cy="1749020"/>
            <a:chOff x="1437" y="1253"/>
            <a:chExt cx="5050" cy="1469"/>
          </a:xfrm>
        </p:grpSpPr>
        <p:sp>
          <p:nvSpPr>
            <p:cNvPr id="38927" name="Text Box 9"/>
            <p:cNvSpPr txBox="1">
              <a:spLocks noChangeArrowheads="1"/>
            </p:cNvSpPr>
            <p:nvPr/>
          </p:nvSpPr>
          <p:spPr bwMode="auto">
            <a:xfrm>
              <a:off x="4129" y="1714"/>
              <a:ext cx="2358" cy="1008"/>
            </a:xfrm>
            <a:prstGeom prst="rect">
              <a:avLst/>
            </a:prstGeom>
            <a:solidFill>
              <a:srgbClr val="CCFFFF"/>
            </a:solidFill>
            <a:ln w="9525">
              <a:noFill/>
              <a:miter lim="800000"/>
              <a:headEnd/>
              <a:tailEnd/>
            </a:ln>
          </p:spPr>
          <p:txBody>
            <a:bodyPr>
              <a:spAutoFit/>
            </a:bodyPr>
            <a:lstStyle/>
            <a:p>
              <a:r>
                <a:rPr lang="en-US" altLang="zh-CN" i="1" dirty="0">
                  <a:solidFill>
                    <a:srgbClr val="0000FF"/>
                  </a:solidFill>
                  <a:latin typeface="Times" pitchFamily="18" charset="0"/>
                </a:rPr>
                <a:t>Lower salinity - Antarctic Intermediate and bottom waters (Lower Circumpolar Deep Water)</a:t>
              </a:r>
              <a:endParaRPr lang="en-US" altLang="zh-CN" i="1" dirty="0">
                <a:solidFill>
                  <a:schemeClr val="bg2"/>
                </a:solidFill>
                <a:latin typeface="Times" pitchFamily="18" charset="0"/>
              </a:endParaRPr>
            </a:p>
          </p:txBody>
        </p:sp>
        <p:sp>
          <p:nvSpPr>
            <p:cNvPr id="38928" name="AutoShape 10"/>
            <p:cNvSpPr>
              <a:spLocks noChangeArrowheads="1"/>
            </p:cNvSpPr>
            <p:nvPr/>
          </p:nvSpPr>
          <p:spPr bwMode="auto">
            <a:xfrm>
              <a:off x="1437" y="1253"/>
              <a:ext cx="672" cy="192"/>
            </a:xfrm>
            <a:prstGeom prst="rightArrow">
              <a:avLst>
                <a:gd name="adj1" fmla="val 50000"/>
                <a:gd name="adj2" fmla="val 87500"/>
              </a:avLst>
            </a:prstGeom>
            <a:solidFill>
              <a:srgbClr val="FF0000"/>
            </a:solidFill>
            <a:ln w="9525">
              <a:solidFill>
                <a:srgbClr val="660033"/>
              </a:solidFill>
              <a:miter lim="800000"/>
              <a:headEnd/>
              <a:tailEnd/>
            </a:ln>
          </p:spPr>
          <p:txBody>
            <a:bodyPr wrap="none" anchor="ctr"/>
            <a:lstStyle/>
            <a:p>
              <a:endParaRPr lang="zh-CN" altLang="en-US"/>
            </a:p>
          </p:txBody>
        </p:sp>
      </p:grpSp>
    </p:spTree>
    <p:extLst>
      <p:ext uri="{BB962C8B-B14F-4D97-AF65-F5344CB8AC3E}">
        <p14:creationId xmlns:p14="http://schemas.microsoft.com/office/powerpoint/2010/main" val="188797493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title"/>
          </p:nvPr>
        </p:nvSpPr>
        <p:spPr>
          <a:xfrm>
            <a:off x="2052000" y="142875"/>
            <a:ext cx="5029200" cy="322660"/>
          </a:xfrm>
        </p:spPr>
        <p:txBody>
          <a:bodyPr/>
          <a:lstStyle/>
          <a:p>
            <a:r>
              <a:rPr lang="en-US" altLang="zh-CN" sz="1950"/>
              <a:t>Eastern Indian Water Masses: Oxygen</a:t>
            </a:r>
          </a:p>
        </p:txBody>
      </p:sp>
      <p:pic>
        <p:nvPicPr>
          <p:cNvPr id="39939" name="Picture 7"/>
          <p:cNvPicPr>
            <a:picLocks noChangeAspect="1" noChangeArrowheads="1"/>
          </p:cNvPicPr>
          <p:nvPr/>
        </p:nvPicPr>
        <p:blipFill>
          <a:blip r:embed="rId3" cstate="print"/>
          <a:srcRect l="10808" t="70436" r="65648" b="7539"/>
          <a:stretch>
            <a:fillRect/>
          </a:stretch>
        </p:blipFill>
        <p:spPr bwMode="auto">
          <a:xfrm>
            <a:off x="619127" y="864000"/>
            <a:ext cx="877491" cy="1060847"/>
          </a:xfrm>
          <a:prstGeom prst="rect">
            <a:avLst/>
          </a:prstGeom>
          <a:noFill/>
          <a:ln w="38100">
            <a:solidFill>
              <a:srgbClr val="800080"/>
            </a:solidFill>
            <a:miter lim="800000"/>
            <a:headEnd/>
            <a:tailEnd/>
          </a:ln>
        </p:spPr>
      </p:pic>
      <p:sp>
        <p:nvSpPr>
          <p:cNvPr id="39940" name="Text Box 8"/>
          <p:cNvSpPr txBox="1">
            <a:spLocks noChangeArrowheads="1"/>
          </p:cNvSpPr>
          <p:nvPr/>
        </p:nvSpPr>
        <p:spPr bwMode="auto">
          <a:xfrm>
            <a:off x="6192000" y="1944000"/>
            <a:ext cx="2664000" cy="1200329"/>
          </a:xfrm>
          <a:prstGeom prst="rect">
            <a:avLst/>
          </a:prstGeom>
          <a:solidFill>
            <a:srgbClr val="CCFFFF"/>
          </a:solidFill>
          <a:ln w="9525">
            <a:noFill/>
            <a:miter lim="800000"/>
            <a:headEnd/>
            <a:tailEnd/>
          </a:ln>
        </p:spPr>
        <p:txBody>
          <a:bodyPr>
            <a:spAutoFit/>
          </a:bodyPr>
          <a:lstStyle/>
          <a:p>
            <a:r>
              <a:rPr lang="en-US" altLang="zh-CN" i="1" dirty="0">
                <a:solidFill>
                  <a:srgbClr val="FF0F0F"/>
                </a:solidFill>
                <a:latin typeface="Times" pitchFamily="18" charset="0"/>
              </a:rPr>
              <a:t>Higher oxygen- </a:t>
            </a:r>
            <a:r>
              <a:rPr lang="en-US" altLang="zh-CN" i="1" dirty="0" err="1">
                <a:solidFill>
                  <a:srgbClr val="FF0F0F"/>
                </a:solidFill>
                <a:latin typeface="Times" pitchFamily="18" charset="0"/>
              </a:rPr>
              <a:t>Subantarctic</a:t>
            </a:r>
            <a:r>
              <a:rPr lang="en-US" altLang="zh-CN" i="1" dirty="0">
                <a:solidFill>
                  <a:srgbClr val="FF0F0F"/>
                </a:solidFill>
                <a:latin typeface="Times" pitchFamily="18" charset="0"/>
              </a:rPr>
              <a:t> Mode Water and Circumpolar Deep Water </a:t>
            </a:r>
            <a:endParaRPr lang="en-US" altLang="zh-CN" i="1" dirty="0">
              <a:solidFill>
                <a:schemeClr val="bg2"/>
              </a:solidFill>
              <a:latin typeface="Times" pitchFamily="18" charset="0"/>
            </a:endParaRPr>
          </a:p>
        </p:txBody>
      </p:sp>
      <p:sp>
        <p:nvSpPr>
          <p:cNvPr id="39941" name="Text Box 10"/>
          <p:cNvSpPr txBox="1">
            <a:spLocks noChangeArrowheads="1"/>
          </p:cNvSpPr>
          <p:nvPr/>
        </p:nvSpPr>
        <p:spPr bwMode="auto">
          <a:xfrm>
            <a:off x="6192000" y="936000"/>
            <a:ext cx="2664000" cy="923330"/>
          </a:xfrm>
          <a:prstGeom prst="rect">
            <a:avLst/>
          </a:prstGeom>
          <a:solidFill>
            <a:srgbClr val="FFCC00"/>
          </a:solidFill>
          <a:ln w="28575">
            <a:noFill/>
            <a:miter lim="800000"/>
            <a:headEnd/>
            <a:tailEnd/>
          </a:ln>
        </p:spPr>
        <p:txBody>
          <a:bodyPr>
            <a:spAutoFit/>
          </a:bodyPr>
          <a:lstStyle/>
          <a:p>
            <a:r>
              <a:rPr lang="en-US" altLang="zh-CN" i="1" dirty="0">
                <a:latin typeface="Times" pitchFamily="18" charset="0"/>
              </a:rPr>
              <a:t>Lower oxygen: Red Sea Water and other northern Indian waters</a:t>
            </a:r>
          </a:p>
        </p:txBody>
      </p:sp>
      <p:grpSp>
        <p:nvGrpSpPr>
          <p:cNvPr id="39942" name="Group 15"/>
          <p:cNvGrpSpPr>
            <a:grpSpLocks/>
          </p:cNvGrpSpPr>
          <p:nvPr/>
        </p:nvGrpSpPr>
        <p:grpSpPr bwMode="auto">
          <a:xfrm>
            <a:off x="1710929" y="756000"/>
            <a:ext cx="4525566" cy="4121944"/>
            <a:chOff x="477" y="618"/>
            <a:chExt cx="3801" cy="3462"/>
          </a:xfrm>
        </p:grpSpPr>
        <p:pic>
          <p:nvPicPr>
            <p:cNvPr id="39943" name="Picture 2"/>
            <p:cNvPicPr>
              <a:picLocks noChangeAspect="1" noChangeArrowheads="1"/>
            </p:cNvPicPr>
            <p:nvPr/>
          </p:nvPicPr>
          <p:blipFill>
            <a:blip r:embed="rId4" cstate="print"/>
            <a:srcRect l="2290" t="11670" r="19708" b="6856"/>
            <a:stretch>
              <a:fillRect/>
            </a:stretch>
          </p:blipFill>
          <p:spPr bwMode="auto">
            <a:xfrm>
              <a:off x="477" y="618"/>
              <a:ext cx="3672" cy="3187"/>
            </a:xfrm>
            <a:prstGeom prst="rect">
              <a:avLst/>
            </a:prstGeom>
            <a:noFill/>
            <a:ln w="9525">
              <a:noFill/>
              <a:miter lim="800000"/>
              <a:headEnd/>
              <a:tailEnd/>
            </a:ln>
          </p:spPr>
        </p:pic>
        <p:sp>
          <p:nvSpPr>
            <p:cNvPr id="1374212" name="Text Box 4"/>
            <p:cNvSpPr txBox="1">
              <a:spLocks noChangeArrowheads="1"/>
            </p:cNvSpPr>
            <p:nvPr/>
          </p:nvSpPr>
          <p:spPr bwMode="auto">
            <a:xfrm>
              <a:off x="1882" y="3768"/>
              <a:ext cx="720" cy="310"/>
            </a:xfrm>
            <a:prstGeom prst="rect">
              <a:avLst/>
            </a:prstGeom>
            <a:solidFill>
              <a:schemeClr val="bg1"/>
            </a:solidFill>
            <a:ln w="9525">
              <a:noFill/>
              <a:miter lim="800000"/>
              <a:headEnd/>
              <a:tailEnd/>
            </a:ln>
            <a:effectLst/>
          </p:spPr>
          <p:txBody>
            <a:bodyPr>
              <a:spAutoFit/>
            </a:bodyPr>
            <a:lstStyle/>
            <a:p>
              <a:pPr>
                <a:defRPr/>
              </a:pPr>
              <a:r>
                <a:rPr lang="en-US" altLang="zh-CN" dirty="0">
                  <a:solidFill>
                    <a:srgbClr val="0000FF"/>
                  </a:solidFill>
                  <a:effectLst>
                    <a:outerShdw blurRad="38100" dist="38100" dir="2700000" algn="tl">
                      <a:srgbClr val="FFFFFF"/>
                    </a:outerShdw>
                  </a:effectLst>
                  <a:cs typeface="Arial" panose="020B0604020202020204" pitchFamily="34" charset="0"/>
                </a:rPr>
                <a:t>32</a:t>
              </a:r>
              <a:r>
                <a:rPr lang="en-US" altLang="zh-CN" dirty="0">
                  <a:solidFill>
                    <a:srgbClr val="0000FF"/>
                  </a:solidFill>
                  <a:effectLst>
                    <a:outerShdw blurRad="38100" dist="38100" dir="2700000" algn="tl">
                      <a:srgbClr val="FFFFFF"/>
                    </a:outerShdw>
                  </a:effectLst>
                  <a:cs typeface="Arial" panose="020B0604020202020204" pitchFamily="34" charset="0"/>
                  <a:sym typeface="Symbol"/>
                </a:rPr>
                <a:t></a:t>
              </a:r>
              <a:r>
                <a:rPr lang="en-US" altLang="zh-CN" dirty="0">
                  <a:solidFill>
                    <a:srgbClr val="0000FF"/>
                  </a:solidFill>
                  <a:effectLst>
                    <a:outerShdw blurRad="38100" dist="38100" dir="2700000" algn="tl">
                      <a:srgbClr val="FFFFFF"/>
                    </a:outerShdw>
                  </a:effectLst>
                  <a:cs typeface="Arial" panose="020B0604020202020204" pitchFamily="34" charset="0"/>
                </a:rPr>
                <a:t>S</a:t>
              </a:r>
              <a:endParaRPr lang="en-US" altLang="zh-CN" dirty="0">
                <a:solidFill>
                  <a:srgbClr val="0000FF"/>
                </a:solidFill>
                <a:cs typeface="Arial" panose="020B0604020202020204" pitchFamily="34" charset="0"/>
              </a:endParaRPr>
            </a:p>
          </p:txBody>
        </p:sp>
        <p:sp>
          <p:nvSpPr>
            <p:cNvPr id="39945" name="Line 5"/>
            <p:cNvSpPr>
              <a:spLocks noChangeShapeType="1"/>
            </p:cNvSpPr>
            <p:nvPr/>
          </p:nvSpPr>
          <p:spPr bwMode="auto">
            <a:xfrm flipH="1" flipV="1">
              <a:off x="2188" y="752"/>
              <a:ext cx="1" cy="2738"/>
            </a:xfrm>
            <a:prstGeom prst="line">
              <a:avLst/>
            </a:prstGeom>
            <a:noFill/>
            <a:ln w="9525">
              <a:solidFill>
                <a:schemeClr val="tx1"/>
              </a:solidFill>
              <a:round/>
              <a:headEnd/>
              <a:tailEnd/>
            </a:ln>
          </p:spPr>
          <p:txBody>
            <a:bodyPr wrap="none" anchor="ctr"/>
            <a:lstStyle/>
            <a:p>
              <a:endParaRPr lang="zh-CN" altLang="en-US"/>
            </a:p>
          </p:txBody>
        </p:sp>
        <p:sp>
          <p:nvSpPr>
            <p:cNvPr id="39946" name="AutoShape 6"/>
            <p:cNvSpPr>
              <a:spLocks noChangeArrowheads="1"/>
            </p:cNvSpPr>
            <p:nvPr/>
          </p:nvSpPr>
          <p:spPr bwMode="auto">
            <a:xfrm>
              <a:off x="1228" y="1797"/>
              <a:ext cx="584" cy="180"/>
            </a:xfrm>
            <a:prstGeom prst="rightArrow">
              <a:avLst>
                <a:gd name="adj1" fmla="val 50000"/>
                <a:gd name="adj2" fmla="val 81111"/>
              </a:avLst>
            </a:prstGeom>
            <a:solidFill>
              <a:srgbClr val="FF0000"/>
            </a:solidFill>
            <a:ln w="9525">
              <a:solidFill>
                <a:srgbClr val="660033"/>
              </a:solidFill>
              <a:miter lim="800000"/>
              <a:headEnd/>
              <a:tailEnd/>
            </a:ln>
          </p:spPr>
          <p:txBody>
            <a:bodyPr wrap="none" anchor="ctr"/>
            <a:lstStyle/>
            <a:p>
              <a:endParaRPr lang="zh-CN" altLang="en-US"/>
            </a:p>
          </p:txBody>
        </p:sp>
        <p:sp>
          <p:nvSpPr>
            <p:cNvPr id="39947" name="AutoShape 9"/>
            <p:cNvSpPr>
              <a:spLocks noChangeArrowheads="1"/>
            </p:cNvSpPr>
            <p:nvPr/>
          </p:nvSpPr>
          <p:spPr bwMode="auto">
            <a:xfrm>
              <a:off x="1520" y="935"/>
              <a:ext cx="584" cy="179"/>
            </a:xfrm>
            <a:prstGeom prst="rightArrow">
              <a:avLst>
                <a:gd name="adj1" fmla="val 50000"/>
                <a:gd name="adj2" fmla="val 81564"/>
              </a:avLst>
            </a:prstGeom>
            <a:solidFill>
              <a:srgbClr val="FF0000"/>
            </a:solidFill>
            <a:ln w="9525">
              <a:solidFill>
                <a:srgbClr val="660033"/>
              </a:solidFill>
              <a:miter lim="800000"/>
              <a:headEnd/>
              <a:tailEnd/>
            </a:ln>
          </p:spPr>
          <p:txBody>
            <a:bodyPr wrap="none" anchor="ctr"/>
            <a:lstStyle/>
            <a:p>
              <a:endParaRPr lang="zh-CN" altLang="en-US"/>
            </a:p>
          </p:txBody>
        </p:sp>
        <p:sp>
          <p:nvSpPr>
            <p:cNvPr id="39948" name="AutoShape 11"/>
            <p:cNvSpPr>
              <a:spLocks noChangeArrowheads="1"/>
            </p:cNvSpPr>
            <p:nvPr/>
          </p:nvSpPr>
          <p:spPr bwMode="auto">
            <a:xfrm>
              <a:off x="3148" y="1344"/>
              <a:ext cx="555" cy="165"/>
            </a:xfrm>
            <a:prstGeom prst="leftArrow">
              <a:avLst>
                <a:gd name="adj1" fmla="val 50000"/>
                <a:gd name="adj2" fmla="val 84091"/>
              </a:avLst>
            </a:prstGeom>
            <a:solidFill>
              <a:srgbClr val="0000FF"/>
            </a:solidFill>
            <a:ln w="9525">
              <a:solidFill>
                <a:srgbClr val="660033"/>
              </a:solidFill>
              <a:miter lim="800000"/>
              <a:headEnd/>
              <a:tailEnd/>
            </a:ln>
          </p:spPr>
          <p:txBody>
            <a:bodyPr wrap="none" anchor="ctr"/>
            <a:lstStyle/>
            <a:p>
              <a:endParaRPr lang="zh-CN" altLang="en-US"/>
            </a:p>
          </p:txBody>
        </p:sp>
        <p:sp>
          <p:nvSpPr>
            <p:cNvPr id="39949" name="Text Box 13"/>
            <p:cNvSpPr txBox="1">
              <a:spLocks noChangeArrowheads="1"/>
            </p:cNvSpPr>
            <p:nvPr/>
          </p:nvSpPr>
          <p:spPr bwMode="auto">
            <a:xfrm>
              <a:off x="3606" y="3770"/>
              <a:ext cx="672" cy="310"/>
            </a:xfrm>
            <a:prstGeom prst="rect">
              <a:avLst/>
            </a:prstGeom>
            <a:noFill/>
            <a:ln w="9525" algn="ctr">
              <a:noFill/>
              <a:miter lim="800000"/>
              <a:headEnd/>
              <a:tailEnd/>
            </a:ln>
          </p:spPr>
          <p:txBody>
            <a:bodyPr wrap="none">
              <a:spAutoFit/>
            </a:bodyPr>
            <a:lstStyle/>
            <a:p>
              <a:r>
                <a:rPr lang="en-US" altLang="zh-CN" dirty="0">
                  <a:solidFill>
                    <a:srgbClr val="0000FF"/>
                  </a:solidFill>
                </a:rPr>
                <a:t>North</a:t>
              </a:r>
            </a:p>
          </p:txBody>
        </p:sp>
        <p:sp>
          <p:nvSpPr>
            <p:cNvPr id="39950" name="Text Box 14"/>
            <p:cNvSpPr txBox="1">
              <a:spLocks noChangeArrowheads="1"/>
            </p:cNvSpPr>
            <p:nvPr/>
          </p:nvSpPr>
          <p:spPr bwMode="auto">
            <a:xfrm>
              <a:off x="567" y="3770"/>
              <a:ext cx="704" cy="310"/>
            </a:xfrm>
            <a:prstGeom prst="rect">
              <a:avLst/>
            </a:prstGeom>
            <a:noFill/>
            <a:ln w="9525" algn="ctr">
              <a:noFill/>
              <a:miter lim="800000"/>
              <a:headEnd/>
              <a:tailEnd/>
            </a:ln>
          </p:spPr>
          <p:txBody>
            <a:bodyPr wrap="none">
              <a:spAutoFit/>
            </a:bodyPr>
            <a:lstStyle/>
            <a:p>
              <a:r>
                <a:rPr lang="en-US" altLang="zh-CN" dirty="0">
                  <a:solidFill>
                    <a:srgbClr val="0000FF"/>
                  </a:solidFill>
                </a:rPr>
                <a:t>South</a:t>
              </a:r>
            </a:p>
          </p:txBody>
        </p:sp>
      </p:grpSp>
    </p:spTree>
    <p:extLst>
      <p:ext uri="{BB962C8B-B14F-4D97-AF65-F5344CB8AC3E}">
        <p14:creationId xmlns:p14="http://schemas.microsoft.com/office/powerpoint/2010/main" val="653297695"/>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title"/>
          </p:nvPr>
        </p:nvSpPr>
        <p:spPr>
          <a:xfrm>
            <a:off x="684000" y="108000"/>
            <a:ext cx="7812000" cy="323850"/>
          </a:xfrm>
        </p:spPr>
        <p:txBody>
          <a:bodyPr/>
          <a:lstStyle/>
          <a:p>
            <a:r>
              <a:rPr lang="en-US" altLang="zh-CN" sz="2000" dirty="0"/>
              <a:t>Intermediate water masses in Indian Ocean based on salinity</a:t>
            </a:r>
            <a:endParaRPr lang="en-US" altLang="zh-CN" sz="2400" dirty="0"/>
          </a:p>
        </p:txBody>
      </p:sp>
      <p:grpSp>
        <p:nvGrpSpPr>
          <p:cNvPr id="43011" name="组合 11"/>
          <p:cNvGrpSpPr>
            <a:grpSpLocks/>
          </p:cNvGrpSpPr>
          <p:nvPr/>
        </p:nvGrpSpPr>
        <p:grpSpPr bwMode="auto">
          <a:xfrm>
            <a:off x="1357313" y="757757"/>
            <a:ext cx="7102687" cy="3560575"/>
            <a:chOff x="611188" y="1214422"/>
            <a:chExt cx="9470275" cy="4747449"/>
          </a:xfrm>
        </p:grpSpPr>
        <p:pic>
          <p:nvPicPr>
            <p:cNvPr id="43012" name="Picture 2" descr="intwater_color_lohi"/>
            <p:cNvPicPr>
              <a:picLocks noChangeAspect="1" noChangeArrowheads="1"/>
            </p:cNvPicPr>
            <p:nvPr/>
          </p:nvPicPr>
          <p:blipFill>
            <a:blip r:embed="rId3" cstate="print"/>
            <a:srcRect l="3186" t="20270" r="4762" b="19244"/>
            <a:stretch>
              <a:fillRect/>
            </a:stretch>
          </p:blipFill>
          <p:spPr bwMode="auto">
            <a:xfrm>
              <a:off x="611188" y="1214422"/>
              <a:ext cx="8424862" cy="4213225"/>
            </a:xfrm>
            <a:prstGeom prst="rect">
              <a:avLst/>
            </a:prstGeom>
            <a:noFill/>
            <a:ln w="9525">
              <a:noFill/>
              <a:miter lim="800000"/>
              <a:headEnd/>
              <a:tailEnd/>
            </a:ln>
          </p:spPr>
        </p:pic>
        <p:sp>
          <p:nvSpPr>
            <p:cNvPr id="1384452" name="Text Box 4"/>
            <p:cNvSpPr txBox="1">
              <a:spLocks noChangeArrowheads="1"/>
            </p:cNvSpPr>
            <p:nvPr/>
          </p:nvSpPr>
          <p:spPr bwMode="auto">
            <a:xfrm>
              <a:off x="1873441" y="5100093"/>
              <a:ext cx="5616015" cy="861778"/>
            </a:xfrm>
            <a:prstGeom prst="rect">
              <a:avLst/>
            </a:prstGeom>
            <a:solidFill>
              <a:schemeClr val="bg1"/>
            </a:solidFill>
            <a:ln w="38100">
              <a:noFill/>
              <a:miter lim="800000"/>
              <a:headEnd/>
              <a:tailEnd/>
            </a:ln>
            <a:effectLst/>
          </p:spPr>
          <p:txBody>
            <a:bodyPr>
              <a:spAutoFit/>
            </a:bodyPr>
            <a:lstStyle/>
            <a:p>
              <a:pPr algn="ctr">
                <a:defRPr/>
              </a:pPr>
              <a:r>
                <a:rPr lang="en-US" altLang="zh-CN" dirty="0">
                  <a:effectLst>
                    <a:outerShdw blurRad="38100" dist="38100" dir="2700000" algn="tl">
                      <a:srgbClr val="FFFFFF"/>
                    </a:outerShdw>
                  </a:effectLst>
                  <a:latin typeface="Times" pitchFamily="112" charset="0"/>
                </a:rPr>
                <a:t>Antarctic Intermediate Water- SE Pacific convection/SW Atlantic mixing</a:t>
              </a:r>
              <a:endParaRPr lang="en-US" altLang="zh-CN" i="1" dirty="0">
                <a:effectLst>
                  <a:outerShdw blurRad="38100" dist="38100" dir="2700000" algn="tl">
                    <a:srgbClr val="FFFFFF"/>
                  </a:outerShdw>
                </a:effectLst>
                <a:latin typeface="Times" pitchFamily="112" charset="0"/>
              </a:endParaRPr>
            </a:p>
          </p:txBody>
        </p:sp>
        <p:sp>
          <p:nvSpPr>
            <p:cNvPr id="43014" name="Text Box 5"/>
            <p:cNvSpPr txBox="1">
              <a:spLocks noChangeArrowheads="1"/>
            </p:cNvSpPr>
            <p:nvPr/>
          </p:nvSpPr>
          <p:spPr bwMode="auto">
            <a:xfrm>
              <a:off x="5502275" y="4495800"/>
              <a:ext cx="333374" cy="492444"/>
            </a:xfrm>
            <a:prstGeom prst="rect">
              <a:avLst/>
            </a:prstGeom>
            <a:noFill/>
            <a:ln w="9525">
              <a:noFill/>
              <a:miter lim="800000"/>
              <a:headEnd/>
              <a:tailEnd/>
            </a:ln>
          </p:spPr>
          <p:txBody>
            <a:bodyPr>
              <a:spAutoFit/>
            </a:bodyPr>
            <a:lstStyle/>
            <a:p>
              <a:r>
                <a:rPr lang="en-US" altLang="zh-CN">
                  <a:solidFill>
                    <a:srgbClr val="FF0000"/>
                  </a:solidFill>
                  <a:latin typeface="Times" pitchFamily="18" charset="0"/>
                </a:rPr>
                <a:t>x</a:t>
              </a:r>
            </a:p>
          </p:txBody>
        </p:sp>
        <p:sp>
          <p:nvSpPr>
            <p:cNvPr id="43015" name="Text Box 6"/>
            <p:cNvSpPr txBox="1">
              <a:spLocks noChangeArrowheads="1"/>
            </p:cNvSpPr>
            <p:nvPr/>
          </p:nvSpPr>
          <p:spPr bwMode="auto">
            <a:xfrm>
              <a:off x="3409445" y="1308080"/>
              <a:ext cx="1392154" cy="861778"/>
            </a:xfrm>
            <a:prstGeom prst="rect">
              <a:avLst/>
            </a:prstGeom>
            <a:solidFill>
              <a:srgbClr val="FFCC00"/>
            </a:solidFill>
            <a:ln w="41275">
              <a:noFill/>
              <a:miter lim="800000"/>
              <a:headEnd/>
              <a:tailEnd/>
            </a:ln>
          </p:spPr>
          <p:txBody>
            <a:bodyPr wrap="square">
              <a:spAutoFit/>
            </a:bodyPr>
            <a:lstStyle/>
            <a:p>
              <a:pPr algn="ctr"/>
              <a:r>
                <a:rPr lang="en-US" altLang="zh-CN" dirty="0">
                  <a:latin typeface="Times" pitchFamily="18" charset="0"/>
                </a:rPr>
                <a:t>Red Sea Water</a:t>
              </a:r>
              <a:endParaRPr lang="en-US" altLang="zh-CN" i="1" dirty="0">
                <a:latin typeface="Times" pitchFamily="18" charset="0"/>
              </a:endParaRPr>
            </a:p>
          </p:txBody>
        </p:sp>
        <p:sp>
          <p:nvSpPr>
            <p:cNvPr id="1384455" name="Text Box 7"/>
            <p:cNvSpPr txBox="1">
              <a:spLocks noChangeArrowheads="1"/>
            </p:cNvSpPr>
            <p:nvPr/>
          </p:nvSpPr>
          <p:spPr bwMode="auto">
            <a:xfrm>
              <a:off x="5137450" y="1692081"/>
              <a:ext cx="4944013" cy="861778"/>
            </a:xfrm>
            <a:prstGeom prst="rect">
              <a:avLst/>
            </a:prstGeom>
            <a:solidFill>
              <a:schemeClr val="bg1"/>
            </a:solidFill>
            <a:ln w="38100">
              <a:noFill/>
              <a:miter lim="800000"/>
              <a:headEnd/>
              <a:tailEnd/>
            </a:ln>
            <a:effectLst/>
          </p:spPr>
          <p:txBody>
            <a:bodyPr>
              <a:spAutoFit/>
            </a:bodyPr>
            <a:lstStyle/>
            <a:p>
              <a:pPr algn="ctr">
                <a:defRPr/>
              </a:pPr>
              <a:r>
                <a:rPr lang="en-US" altLang="zh-CN" dirty="0">
                  <a:solidFill>
                    <a:srgbClr val="0000CC"/>
                  </a:solidFill>
                  <a:effectLst>
                    <a:outerShdw blurRad="38100" dist="38100" dir="2700000" algn="tl">
                      <a:srgbClr val="FFFFFF"/>
                    </a:outerShdw>
                  </a:effectLst>
                  <a:latin typeface="Times" pitchFamily="112" charset="0"/>
                </a:rPr>
                <a:t>Indonesian Intermediate Water - low salinity water from </a:t>
              </a:r>
              <a:r>
                <a:rPr lang="en-US" altLang="zh-CN" dirty="0" err="1">
                  <a:solidFill>
                    <a:srgbClr val="0000CC"/>
                  </a:solidFill>
                  <a:effectLst>
                    <a:outerShdw blurRad="38100" dist="38100" dir="2700000" algn="tl">
                      <a:srgbClr val="FFFFFF"/>
                    </a:outerShdw>
                  </a:effectLst>
                  <a:latin typeface="Times" pitchFamily="112" charset="0"/>
                </a:rPr>
                <a:t>throughflow</a:t>
              </a:r>
              <a:endParaRPr lang="en-US" altLang="zh-CN" i="1" dirty="0">
                <a:solidFill>
                  <a:srgbClr val="0000CC"/>
                </a:solidFill>
                <a:effectLst>
                  <a:outerShdw blurRad="38100" dist="38100" dir="2700000" algn="tl">
                    <a:srgbClr val="FFFFFF"/>
                  </a:outerShdw>
                </a:effectLst>
                <a:latin typeface="Times" pitchFamily="112" charset="0"/>
              </a:endParaRPr>
            </a:p>
          </p:txBody>
        </p:sp>
        <p:sp>
          <p:nvSpPr>
            <p:cNvPr id="43017" name="Line 8"/>
            <p:cNvSpPr>
              <a:spLocks noChangeShapeType="1"/>
            </p:cNvSpPr>
            <p:nvPr/>
          </p:nvSpPr>
          <p:spPr bwMode="auto">
            <a:xfrm flipH="1">
              <a:off x="4033349" y="2169857"/>
              <a:ext cx="58685" cy="544752"/>
            </a:xfrm>
            <a:prstGeom prst="line">
              <a:avLst/>
            </a:prstGeom>
            <a:noFill/>
            <a:ln w="76200">
              <a:solidFill>
                <a:srgbClr val="FF0000"/>
              </a:solidFill>
              <a:round/>
              <a:headEnd/>
              <a:tailEnd type="triangle" w="med" len="med"/>
            </a:ln>
          </p:spPr>
          <p:txBody>
            <a:bodyPr wrap="none" anchor="ctr"/>
            <a:lstStyle/>
            <a:p>
              <a:endParaRPr lang="zh-CN" altLang="en-US"/>
            </a:p>
          </p:txBody>
        </p:sp>
        <p:sp>
          <p:nvSpPr>
            <p:cNvPr id="43018" name="Line 9"/>
            <p:cNvSpPr>
              <a:spLocks noChangeShapeType="1"/>
            </p:cNvSpPr>
            <p:nvPr/>
          </p:nvSpPr>
          <p:spPr bwMode="auto">
            <a:xfrm flipH="1">
              <a:off x="5835647" y="2553858"/>
              <a:ext cx="886006" cy="912203"/>
            </a:xfrm>
            <a:prstGeom prst="line">
              <a:avLst/>
            </a:prstGeom>
            <a:noFill/>
            <a:ln w="76200">
              <a:solidFill>
                <a:srgbClr val="FF0000"/>
              </a:solidFill>
              <a:round/>
              <a:headEnd/>
              <a:tailEnd type="triangle" w="med" len="med"/>
            </a:ln>
          </p:spPr>
          <p:txBody>
            <a:bodyPr wrap="none" anchor="ctr"/>
            <a:lstStyle/>
            <a:p>
              <a:endParaRPr lang="zh-CN" altLang="en-US"/>
            </a:p>
          </p:txBody>
        </p:sp>
        <p:sp>
          <p:nvSpPr>
            <p:cNvPr id="43019" name="Line 10"/>
            <p:cNvSpPr>
              <a:spLocks noChangeShapeType="1"/>
            </p:cNvSpPr>
            <p:nvPr/>
          </p:nvSpPr>
          <p:spPr bwMode="auto">
            <a:xfrm flipV="1">
              <a:off x="4801435" y="4305163"/>
              <a:ext cx="1" cy="794929"/>
            </a:xfrm>
            <a:prstGeom prst="line">
              <a:avLst/>
            </a:prstGeom>
            <a:noFill/>
            <a:ln w="76200">
              <a:solidFill>
                <a:srgbClr val="FF0000"/>
              </a:solidFill>
              <a:round/>
              <a:headEnd/>
              <a:tailEnd type="triangle" w="med" len="med"/>
            </a:ln>
          </p:spPr>
          <p:txBody>
            <a:bodyPr wrap="none" anchor="ctr"/>
            <a:lstStyle/>
            <a:p>
              <a:endParaRPr lang="zh-CN" altLang="en-US"/>
            </a:p>
          </p:txBody>
        </p:sp>
      </p:grpSp>
    </p:spTree>
    <p:extLst>
      <p:ext uri="{BB962C8B-B14F-4D97-AF65-F5344CB8AC3E}">
        <p14:creationId xmlns:p14="http://schemas.microsoft.com/office/powerpoint/2010/main" val="57343590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3"/>
          <p:cNvSpPr txBox="1">
            <a:spLocks noChangeArrowheads="1"/>
          </p:cNvSpPr>
          <p:nvPr/>
        </p:nvSpPr>
        <p:spPr bwMode="auto">
          <a:xfrm>
            <a:off x="1871663" y="86916"/>
            <a:ext cx="5379244" cy="415498"/>
          </a:xfrm>
          <a:prstGeom prst="rect">
            <a:avLst/>
          </a:prstGeom>
          <a:noFill/>
          <a:ln w="9525">
            <a:noFill/>
            <a:miter lim="800000"/>
            <a:headEnd/>
            <a:tailEnd/>
          </a:ln>
        </p:spPr>
        <p:txBody>
          <a:bodyPr>
            <a:spAutoFit/>
          </a:bodyPr>
          <a:lstStyle/>
          <a:p>
            <a:pPr algn="ctr">
              <a:defRPr/>
            </a:pPr>
            <a:r>
              <a:rPr lang="en-US" altLang="zh-CN" sz="2100" b="0" dirty="0">
                <a:solidFill>
                  <a:schemeClr val="tx2"/>
                </a:solidFill>
                <a:latin typeface="微软雅黑" panose="020B0503020204020204" pitchFamily="34" charset="-122"/>
                <a:ea typeface="微软雅黑" panose="020B0503020204020204" pitchFamily="34" charset="-122"/>
              </a:rPr>
              <a:t>Deep and Bottom Waters</a:t>
            </a:r>
          </a:p>
        </p:txBody>
      </p:sp>
      <p:grpSp>
        <p:nvGrpSpPr>
          <p:cNvPr id="44035" name="组合 8"/>
          <p:cNvGrpSpPr>
            <a:grpSpLocks/>
          </p:cNvGrpSpPr>
          <p:nvPr/>
        </p:nvGrpSpPr>
        <p:grpSpPr bwMode="auto">
          <a:xfrm>
            <a:off x="1476000" y="648000"/>
            <a:ext cx="6042797" cy="3573332"/>
            <a:chOff x="642438" y="1224267"/>
            <a:chExt cx="8057062" cy="4765136"/>
          </a:xfrm>
        </p:grpSpPr>
        <p:pic>
          <p:nvPicPr>
            <p:cNvPr id="44036" name="Picture 2"/>
            <p:cNvPicPr>
              <a:picLocks noChangeAspect="1" noChangeArrowheads="1"/>
            </p:cNvPicPr>
            <p:nvPr/>
          </p:nvPicPr>
          <p:blipFill>
            <a:blip r:embed="rId3" cstate="print"/>
            <a:srcRect l="4544" t="15686" r="4544" b="22548"/>
            <a:stretch>
              <a:fillRect/>
            </a:stretch>
          </p:blipFill>
          <p:spPr bwMode="auto">
            <a:xfrm>
              <a:off x="1042988" y="1412875"/>
              <a:ext cx="7656512" cy="4232275"/>
            </a:xfrm>
            <a:prstGeom prst="rect">
              <a:avLst/>
            </a:prstGeom>
            <a:noFill/>
            <a:ln w="9525">
              <a:noFill/>
              <a:miter lim="800000"/>
              <a:headEnd/>
              <a:tailEnd/>
            </a:ln>
          </p:spPr>
        </p:pic>
        <p:sp>
          <p:nvSpPr>
            <p:cNvPr id="1411076" name="Text Box 4"/>
            <p:cNvSpPr txBox="1">
              <a:spLocks noChangeArrowheads="1"/>
            </p:cNvSpPr>
            <p:nvPr/>
          </p:nvSpPr>
          <p:spPr bwMode="auto">
            <a:xfrm>
              <a:off x="642438" y="1224267"/>
              <a:ext cx="2112234" cy="861900"/>
            </a:xfrm>
            <a:prstGeom prst="rect">
              <a:avLst/>
            </a:prstGeom>
            <a:solidFill>
              <a:srgbClr val="CCFFFF"/>
            </a:solidFill>
            <a:ln w="9525">
              <a:noFill/>
              <a:miter lim="800000"/>
              <a:headEnd/>
              <a:tailEnd/>
            </a:ln>
            <a:effectLst/>
          </p:spPr>
          <p:txBody>
            <a:bodyPr wrap="square">
              <a:spAutoFit/>
            </a:bodyPr>
            <a:lstStyle/>
            <a:p>
              <a:pPr>
                <a:defRPr/>
              </a:pPr>
              <a:r>
                <a:rPr lang="en-US" altLang="zh-CN" i="1" dirty="0">
                  <a:effectLst>
                    <a:outerShdw blurRad="38100" dist="38100" dir="2700000" algn="tl">
                      <a:srgbClr val="FFFFFF"/>
                    </a:outerShdw>
                  </a:effectLst>
                  <a:latin typeface="Times" pitchFamily="112" charset="0"/>
                </a:rPr>
                <a:t>Nordic Sea waters/NADW</a:t>
              </a:r>
              <a:endParaRPr lang="en-US" altLang="zh-CN" i="1" dirty="0">
                <a:latin typeface="Times" pitchFamily="112" charset="0"/>
              </a:endParaRPr>
            </a:p>
          </p:txBody>
        </p:sp>
        <p:sp>
          <p:nvSpPr>
            <p:cNvPr id="1411077" name="Text Box 5"/>
            <p:cNvSpPr txBox="1">
              <a:spLocks noChangeArrowheads="1"/>
            </p:cNvSpPr>
            <p:nvPr/>
          </p:nvSpPr>
          <p:spPr bwMode="auto">
            <a:xfrm>
              <a:off x="2802438" y="5496889"/>
              <a:ext cx="4711336" cy="492514"/>
            </a:xfrm>
            <a:prstGeom prst="rect">
              <a:avLst/>
            </a:prstGeom>
            <a:solidFill>
              <a:schemeClr val="tx2">
                <a:lumMod val="50000"/>
                <a:lumOff val="50000"/>
              </a:schemeClr>
            </a:solidFill>
            <a:ln w="12700">
              <a:noFill/>
              <a:miter lim="800000"/>
              <a:headEnd/>
              <a:tailEnd/>
            </a:ln>
            <a:effectLst/>
          </p:spPr>
          <p:txBody>
            <a:bodyPr wrap="square">
              <a:spAutoFit/>
            </a:bodyPr>
            <a:lstStyle/>
            <a:p>
              <a:pPr>
                <a:defRPr/>
              </a:pPr>
              <a:r>
                <a:rPr lang="en-US" altLang="zh-CN" i="1" dirty="0">
                  <a:effectLst>
                    <a:outerShdw blurRad="38100" dist="38100" dir="2700000" algn="tl">
                      <a:srgbClr val="FFFFFF"/>
                    </a:outerShdw>
                  </a:effectLst>
                  <a:latin typeface="Times" pitchFamily="112" charset="0"/>
                </a:rPr>
                <a:t>Antarctic shelf waters (ice) /AABW </a:t>
              </a:r>
            </a:p>
          </p:txBody>
        </p:sp>
        <p:sp>
          <p:nvSpPr>
            <p:cNvPr id="44039" name="Line 6"/>
            <p:cNvSpPr>
              <a:spLocks noChangeShapeType="1"/>
            </p:cNvSpPr>
            <p:nvPr/>
          </p:nvSpPr>
          <p:spPr bwMode="auto">
            <a:xfrm flipH="1" flipV="1">
              <a:off x="4578415" y="4749887"/>
              <a:ext cx="672073" cy="747002"/>
            </a:xfrm>
            <a:prstGeom prst="line">
              <a:avLst/>
            </a:prstGeom>
            <a:noFill/>
            <a:ln w="57150">
              <a:solidFill>
                <a:srgbClr val="FFFF00"/>
              </a:solidFill>
              <a:round/>
              <a:headEnd/>
              <a:tailEnd type="stealth" w="lg" len="lg"/>
            </a:ln>
          </p:spPr>
          <p:txBody>
            <a:bodyPr wrap="square">
              <a:spAutoFit/>
            </a:bodyPr>
            <a:lstStyle/>
            <a:p>
              <a:endParaRPr lang="zh-CN" altLang="en-US"/>
            </a:p>
          </p:txBody>
        </p:sp>
        <p:sp>
          <p:nvSpPr>
            <p:cNvPr id="44040" name="Line 7"/>
            <p:cNvSpPr>
              <a:spLocks noChangeShapeType="1"/>
            </p:cNvSpPr>
            <p:nvPr/>
          </p:nvSpPr>
          <p:spPr bwMode="auto">
            <a:xfrm>
              <a:off x="2754672" y="1677098"/>
              <a:ext cx="720391" cy="191033"/>
            </a:xfrm>
            <a:prstGeom prst="line">
              <a:avLst/>
            </a:prstGeom>
            <a:noFill/>
            <a:ln w="57150">
              <a:solidFill>
                <a:srgbClr val="FFCC00"/>
              </a:solidFill>
              <a:round/>
              <a:headEnd/>
              <a:tailEnd type="stealth" w="lg" len="lg"/>
            </a:ln>
          </p:spPr>
          <p:txBody>
            <a:bodyPr wrap="square">
              <a:spAutoFit/>
            </a:bodyPr>
            <a:lstStyle/>
            <a:p>
              <a:endParaRPr lang="zh-CN" altLang="en-US"/>
            </a:p>
          </p:txBody>
        </p:sp>
      </p:grpSp>
    </p:spTree>
    <p:extLst>
      <p:ext uri="{BB962C8B-B14F-4D97-AF65-F5344CB8AC3E}">
        <p14:creationId xmlns:p14="http://schemas.microsoft.com/office/powerpoint/2010/main" val="12589593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a:xfrm>
            <a:off x="1008000" y="141685"/>
            <a:ext cx="7164000" cy="323850"/>
          </a:xfrm>
        </p:spPr>
        <p:txBody>
          <a:bodyPr/>
          <a:lstStyle/>
          <a:p>
            <a:r>
              <a:rPr lang="en-US" altLang="zh-CN" dirty="0"/>
              <a:t>Indian Ocean Role in Global Overturning Circulation</a:t>
            </a:r>
          </a:p>
        </p:txBody>
      </p:sp>
      <p:grpSp>
        <p:nvGrpSpPr>
          <p:cNvPr id="45059" name="组合 10"/>
          <p:cNvGrpSpPr>
            <a:grpSpLocks/>
          </p:cNvGrpSpPr>
          <p:nvPr/>
        </p:nvGrpSpPr>
        <p:grpSpPr bwMode="auto">
          <a:xfrm>
            <a:off x="684000" y="717451"/>
            <a:ext cx="6879126" cy="3636880"/>
            <a:chOff x="-284976" y="1484313"/>
            <a:chExt cx="9172168" cy="4849173"/>
          </a:xfrm>
        </p:grpSpPr>
        <p:pic>
          <p:nvPicPr>
            <p:cNvPr id="45060" name="Picture 2"/>
            <p:cNvPicPr>
              <a:picLocks noChangeAspect="1" noChangeArrowheads="1"/>
            </p:cNvPicPr>
            <p:nvPr/>
          </p:nvPicPr>
          <p:blipFill>
            <a:blip r:embed="rId3" cstate="print"/>
            <a:srcRect t="38309"/>
            <a:stretch>
              <a:fillRect/>
            </a:stretch>
          </p:blipFill>
          <p:spPr bwMode="auto">
            <a:xfrm>
              <a:off x="965200" y="1484313"/>
              <a:ext cx="7783513" cy="3910012"/>
            </a:xfrm>
            <a:prstGeom prst="rect">
              <a:avLst/>
            </a:prstGeom>
            <a:noFill/>
            <a:ln w="9525">
              <a:noFill/>
              <a:miter lim="800000"/>
              <a:headEnd/>
              <a:tailEnd/>
            </a:ln>
          </p:spPr>
        </p:pic>
        <p:sp>
          <p:nvSpPr>
            <p:cNvPr id="45061" name="Text Box 4"/>
            <p:cNvSpPr txBox="1">
              <a:spLocks noChangeArrowheads="1"/>
            </p:cNvSpPr>
            <p:nvPr/>
          </p:nvSpPr>
          <p:spPr bwMode="auto">
            <a:xfrm>
              <a:off x="6627024" y="1679712"/>
              <a:ext cx="2260168" cy="861775"/>
            </a:xfrm>
            <a:prstGeom prst="rect">
              <a:avLst/>
            </a:prstGeom>
            <a:solidFill>
              <a:srgbClr val="00CCFF"/>
            </a:solidFill>
            <a:ln w="12700">
              <a:solidFill>
                <a:srgbClr val="00CCFF"/>
              </a:solidFill>
              <a:miter lim="800000"/>
              <a:headEnd/>
              <a:tailEnd/>
            </a:ln>
          </p:spPr>
          <p:txBody>
            <a:bodyPr wrap="square">
              <a:spAutoFit/>
            </a:bodyPr>
            <a:lstStyle/>
            <a:p>
              <a:r>
                <a:rPr lang="en-US" altLang="zh-CN" dirty="0"/>
                <a:t>Indonesian Throughflow</a:t>
              </a:r>
            </a:p>
          </p:txBody>
        </p:sp>
        <p:sp>
          <p:nvSpPr>
            <p:cNvPr id="45062" name="Text Box 5"/>
            <p:cNvSpPr txBox="1">
              <a:spLocks noChangeArrowheads="1"/>
            </p:cNvSpPr>
            <p:nvPr/>
          </p:nvSpPr>
          <p:spPr bwMode="auto">
            <a:xfrm>
              <a:off x="1683024" y="5471711"/>
              <a:ext cx="6543244" cy="861775"/>
            </a:xfrm>
            <a:prstGeom prst="rect">
              <a:avLst/>
            </a:prstGeom>
            <a:solidFill>
              <a:srgbClr val="FFFF99"/>
            </a:solidFill>
            <a:ln w="12700">
              <a:noFill/>
              <a:miter lim="800000"/>
              <a:headEnd/>
              <a:tailEnd/>
            </a:ln>
          </p:spPr>
          <p:txBody>
            <a:bodyPr wrap="square">
              <a:spAutoFit/>
            </a:bodyPr>
            <a:lstStyle/>
            <a:p>
              <a:r>
                <a:rPr lang="en-US" altLang="zh-CN" dirty="0">
                  <a:solidFill>
                    <a:srgbClr val="0000FF"/>
                  </a:solidFill>
                </a:rPr>
                <a:t>Agulhas retroflection, eddy shedding and transport of warm water into S. Atlantic</a:t>
              </a:r>
            </a:p>
          </p:txBody>
        </p:sp>
        <p:sp>
          <p:nvSpPr>
            <p:cNvPr id="45063" name="Text Box 6"/>
            <p:cNvSpPr txBox="1">
              <a:spLocks noChangeArrowheads="1"/>
            </p:cNvSpPr>
            <p:nvPr/>
          </p:nvSpPr>
          <p:spPr bwMode="auto">
            <a:xfrm>
              <a:off x="-284976" y="1535712"/>
              <a:ext cx="2697859" cy="1231106"/>
            </a:xfrm>
            <a:prstGeom prst="rect">
              <a:avLst/>
            </a:prstGeom>
            <a:solidFill>
              <a:srgbClr val="CC99FF"/>
            </a:solidFill>
            <a:ln w="12700">
              <a:noFill/>
              <a:miter lim="800000"/>
              <a:headEnd/>
              <a:tailEnd/>
            </a:ln>
          </p:spPr>
          <p:txBody>
            <a:bodyPr wrap="square">
              <a:spAutoFit/>
            </a:bodyPr>
            <a:lstStyle/>
            <a:p>
              <a:r>
                <a:rPr lang="en-US" altLang="zh-CN" dirty="0"/>
                <a:t>Upwelling of abyssal waters to upper ocean</a:t>
              </a:r>
            </a:p>
          </p:txBody>
        </p:sp>
        <p:sp>
          <p:nvSpPr>
            <p:cNvPr id="45064" name="Line 7"/>
            <p:cNvSpPr>
              <a:spLocks noChangeShapeType="1"/>
            </p:cNvSpPr>
            <p:nvPr/>
          </p:nvSpPr>
          <p:spPr bwMode="auto">
            <a:xfrm>
              <a:off x="2412884" y="2205038"/>
              <a:ext cx="2006087" cy="1367631"/>
            </a:xfrm>
            <a:prstGeom prst="line">
              <a:avLst/>
            </a:prstGeom>
            <a:noFill/>
            <a:ln w="76200">
              <a:solidFill>
                <a:srgbClr val="800080"/>
              </a:solidFill>
              <a:round/>
              <a:headEnd/>
              <a:tailEnd type="triangle" w="med" len="med"/>
            </a:ln>
          </p:spPr>
          <p:txBody>
            <a:bodyPr wrap="none" anchor="ctr"/>
            <a:lstStyle/>
            <a:p>
              <a:endParaRPr lang="zh-CN" altLang="en-US"/>
            </a:p>
          </p:txBody>
        </p:sp>
        <p:sp>
          <p:nvSpPr>
            <p:cNvPr id="45065" name="Line 8"/>
            <p:cNvSpPr>
              <a:spLocks noChangeShapeType="1"/>
            </p:cNvSpPr>
            <p:nvPr/>
          </p:nvSpPr>
          <p:spPr bwMode="auto">
            <a:xfrm flipH="1">
              <a:off x="5756280" y="2205038"/>
              <a:ext cx="870743" cy="1204907"/>
            </a:xfrm>
            <a:prstGeom prst="line">
              <a:avLst/>
            </a:prstGeom>
            <a:noFill/>
            <a:ln w="76200">
              <a:solidFill>
                <a:srgbClr val="800080"/>
              </a:solidFill>
              <a:round/>
              <a:headEnd/>
              <a:tailEnd type="triangle" w="med" len="med"/>
            </a:ln>
          </p:spPr>
          <p:txBody>
            <a:bodyPr wrap="none" anchor="ctr"/>
            <a:lstStyle/>
            <a:p>
              <a:endParaRPr lang="zh-CN" altLang="en-US"/>
            </a:p>
          </p:txBody>
        </p:sp>
        <p:sp>
          <p:nvSpPr>
            <p:cNvPr id="45066" name="Line 9"/>
            <p:cNvSpPr>
              <a:spLocks noChangeShapeType="1"/>
            </p:cNvSpPr>
            <p:nvPr/>
          </p:nvSpPr>
          <p:spPr bwMode="auto">
            <a:xfrm flipH="1" flipV="1">
              <a:off x="3842905" y="4293394"/>
              <a:ext cx="1056117" cy="1178317"/>
            </a:xfrm>
            <a:prstGeom prst="line">
              <a:avLst/>
            </a:prstGeom>
            <a:noFill/>
            <a:ln w="76200">
              <a:solidFill>
                <a:srgbClr val="800080"/>
              </a:solidFill>
              <a:round/>
              <a:headEnd/>
              <a:tailEnd type="triangle" w="med" len="med"/>
            </a:ln>
          </p:spPr>
          <p:txBody>
            <a:bodyPr wrap="none" anchor="ctr"/>
            <a:lstStyle/>
            <a:p>
              <a:endParaRPr lang="zh-CN" altLang="en-US"/>
            </a:p>
          </p:txBody>
        </p:sp>
      </p:grpSp>
    </p:spTree>
    <p:extLst>
      <p:ext uri="{BB962C8B-B14F-4D97-AF65-F5344CB8AC3E}">
        <p14:creationId xmlns:p14="http://schemas.microsoft.com/office/powerpoint/2010/main" val="319212269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376000" y="72000"/>
            <a:ext cx="4392488" cy="378619"/>
          </a:xfrm>
        </p:spPr>
        <p:txBody>
          <a:bodyPr/>
          <a:lstStyle/>
          <a:p>
            <a:r>
              <a:rPr lang="en-US" altLang="zh-CN" dirty="0"/>
              <a:t>Bottom Topography</a:t>
            </a:r>
            <a:endParaRPr lang="en-US" altLang="zh-CN" sz="2700" dirty="0"/>
          </a:p>
        </p:txBody>
      </p:sp>
      <p:sp>
        <p:nvSpPr>
          <p:cNvPr id="15363" name="Rectangle 6"/>
          <p:cNvSpPr>
            <a:spLocks noChangeArrowheads="1"/>
          </p:cNvSpPr>
          <p:nvPr/>
        </p:nvSpPr>
        <p:spPr bwMode="auto">
          <a:xfrm>
            <a:off x="395534" y="792000"/>
            <a:ext cx="4536505" cy="3726656"/>
          </a:xfrm>
          <a:prstGeom prst="rect">
            <a:avLst/>
          </a:prstGeom>
          <a:noFill/>
          <a:ln w="9525">
            <a:noFill/>
            <a:miter lim="800000"/>
            <a:headEnd/>
            <a:tailEnd/>
          </a:ln>
        </p:spPr>
        <p:txBody>
          <a:bodyPr anchor="t" anchorCtr="0"/>
          <a:lstStyle/>
          <a:p>
            <a:pPr marL="264319" indent="-264319">
              <a:spcBef>
                <a:spcPts val="450"/>
              </a:spcBef>
              <a:buClr>
                <a:schemeClr val="accent1"/>
              </a:buClr>
              <a:buSzPct val="75000"/>
              <a:buFont typeface="Wingdings" pitchFamily="2" charset="2"/>
              <a:buChar char="n"/>
              <a:defRPr/>
            </a:pPr>
            <a:r>
              <a:rPr lang="en-US" altLang="zh-CN" sz="1600" b="0" dirty="0">
                <a:solidFill>
                  <a:srgbClr val="0000FF"/>
                </a:solidFill>
                <a:latin typeface="+mn-lt"/>
              </a:rPr>
              <a:t>Topography of the Indian Ocean. The 1000, 3000, and 5000 m isobaths are shown, and regions less than 3000 m deep are shaded. (</a:t>
            </a:r>
            <a:r>
              <a:rPr lang="en-US" altLang="zh-CN" sz="1600" b="0" dirty="0" err="1">
                <a:solidFill>
                  <a:srgbClr val="0000FF"/>
                </a:solidFill>
                <a:latin typeface="+mn-lt"/>
              </a:rPr>
              <a:t>Tomczak</a:t>
            </a:r>
            <a:r>
              <a:rPr lang="en-US" altLang="zh-CN" sz="1600" b="0" dirty="0">
                <a:solidFill>
                  <a:srgbClr val="0000FF"/>
                </a:solidFill>
                <a:latin typeface="+mn-lt"/>
              </a:rPr>
              <a:t> and Godfrey text)</a:t>
            </a:r>
            <a:br>
              <a:rPr lang="en-US" altLang="zh-CN" sz="1600" b="0" dirty="0">
                <a:solidFill>
                  <a:srgbClr val="0000FF"/>
                </a:solidFill>
                <a:latin typeface="+mn-lt"/>
              </a:rPr>
            </a:br>
            <a:br>
              <a:rPr lang="en-US" altLang="zh-CN" sz="1600" b="0" dirty="0">
                <a:solidFill>
                  <a:srgbClr val="0000FF"/>
                </a:solidFill>
                <a:latin typeface="+mn-lt"/>
              </a:rPr>
            </a:br>
            <a:r>
              <a:rPr lang="en-US" altLang="zh-CN" sz="1600" b="0" dirty="0">
                <a:solidFill>
                  <a:srgbClr val="0000FF"/>
                </a:solidFill>
                <a:latin typeface="+mn-lt"/>
              </a:rPr>
              <a:t>The smallest oceans, N-S: 9600 km; E-W: 7800 km; Area: 74.1x10</a:t>
            </a:r>
            <a:r>
              <a:rPr lang="en-US" altLang="zh-CN" sz="1600" b="0" baseline="30000" dirty="0">
                <a:solidFill>
                  <a:srgbClr val="0000FF"/>
                </a:solidFill>
                <a:latin typeface="+mn-lt"/>
              </a:rPr>
              <a:t>6</a:t>
            </a:r>
            <a:r>
              <a:rPr lang="en-US" altLang="zh-CN" sz="1600" b="0" dirty="0">
                <a:solidFill>
                  <a:srgbClr val="0000FF"/>
                </a:solidFill>
                <a:latin typeface="+mn-lt"/>
              </a:rPr>
              <a:t> km</a:t>
            </a:r>
            <a:r>
              <a:rPr lang="en-US" altLang="zh-CN" sz="1600" b="0" baseline="30000" dirty="0">
                <a:solidFill>
                  <a:srgbClr val="0000FF"/>
                </a:solidFill>
                <a:latin typeface="+mn-lt"/>
              </a:rPr>
              <a:t>2</a:t>
            </a:r>
            <a:r>
              <a:rPr lang="en-US" altLang="zh-CN" sz="1600" b="0" dirty="0">
                <a:solidFill>
                  <a:srgbClr val="0000FF"/>
                </a:solidFill>
                <a:latin typeface="+mn-lt"/>
              </a:rPr>
              <a:t>;  many basins, ridges, no high northern latitudes. Arabian Sea; Bay of Bengal; Persian Gulf; Red Sea</a:t>
            </a:r>
            <a:br>
              <a:rPr lang="en-US" altLang="zh-CN" sz="1600" b="0" dirty="0">
                <a:solidFill>
                  <a:srgbClr val="0000FF"/>
                </a:solidFill>
                <a:latin typeface="+mn-lt"/>
              </a:rPr>
            </a:br>
            <a:br>
              <a:rPr lang="en-US" altLang="zh-CN" sz="1600" b="0" dirty="0">
                <a:solidFill>
                  <a:srgbClr val="0000FF"/>
                </a:solidFill>
                <a:latin typeface="+mn-lt"/>
              </a:rPr>
            </a:br>
            <a:r>
              <a:rPr lang="en-US" altLang="zh-CN" sz="1600" b="0" dirty="0">
                <a:solidFill>
                  <a:srgbClr val="0000FF"/>
                </a:solidFill>
                <a:latin typeface="+mn-lt"/>
              </a:rPr>
              <a:t>Height of Tibetan plateau important for monsoons</a:t>
            </a:r>
          </a:p>
        </p:txBody>
      </p:sp>
      <p:pic>
        <p:nvPicPr>
          <p:cNvPr id="7172" name="Picture 7"/>
          <p:cNvPicPr>
            <a:picLocks noChangeAspect="1" noChangeArrowheads="1"/>
          </p:cNvPicPr>
          <p:nvPr/>
        </p:nvPicPr>
        <p:blipFill>
          <a:blip r:embed="rId3" cstate="print"/>
          <a:srcRect/>
          <a:stretch>
            <a:fillRect/>
          </a:stretch>
        </p:blipFill>
        <p:spPr bwMode="auto">
          <a:xfrm>
            <a:off x="5040000" y="792001"/>
            <a:ext cx="3168000" cy="3965866"/>
          </a:xfrm>
          <a:prstGeom prst="rect">
            <a:avLst/>
          </a:prstGeom>
          <a:noFill/>
          <a:ln w="9525" algn="ctr">
            <a:noFill/>
            <a:miter lim="800000"/>
            <a:headEnd/>
            <a:tailEnd/>
          </a:ln>
        </p:spPr>
      </p:pic>
    </p:spTree>
    <p:extLst>
      <p:ext uri="{BB962C8B-B14F-4D97-AF65-F5344CB8AC3E}">
        <p14:creationId xmlns:p14="http://schemas.microsoft.com/office/powerpoint/2010/main" val="52010556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485900" y="86917"/>
            <a:ext cx="6172200" cy="383381"/>
          </a:xfrm>
        </p:spPr>
        <p:txBody>
          <a:bodyPr/>
          <a:lstStyle/>
          <a:p>
            <a:r>
              <a:rPr lang="en-US" altLang="zh-CN" dirty="0"/>
              <a:t>Questions (Due in 2-week)</a:t>
            </a:r>
          </a:p>
        </p:txBody>
      </p:sp>
      <p:sp>
        <p:nvSpPr>
          <p:cNvPr id="46083" name="Rectangle 3"/>
          <p:cNvSpPr>
            <a:spLocks noGrp="1" noChangeArrowheads="1"/>
          </p:cNvSpPr>
          <p:nvPr>
            <p:ph type="body" idx="1"/>
          </p:nvPr>
        </p:nvSpPr>
        <p:spPr>
          <a:xfrm>
            <a:off x="504000" y="792000"/>
            <a:ext cx="8136000" cy="2715854"/>
          </a:xfrm>
        </p:spPr>
        <p:txBody>
          <a:bodyPr/>
          <a:lstStyle/>
          <a:p>
            <a:pPr marL="371475" indent="-371475">
              <a:lnSpc>
                <a:spcPct val="90000"/>
              </a:lnSpc>
              <a:spcBef>
                <a:spcPts val="450"/>
              </a:spcBef>
              <a:buClrTx/>
              <a:buSzPct val="100000"/>
              <a:buFont typeface="Wingdings" pitchFamily="2" charset="2"/>
              <a:buAutoNum type="arabicPeriod"/>
            </a:pPr>
            <a:r>
              <a:rPr lang="en-US" altLang="zh-CN" sz="1600" dirty="0"/>
              <a:t>What causes upwelling in the Arabian Sea and during which monsoon does it occur? </a:t>
            </a:r>
          </a:p>
          <a:p>
            <a:pPr marL="371475" indent="-371475">
              <a:lnSpc>
                <a:spcPct val="90000"/>
              </a:lnSpc>
              <a:spcBef>
                <a:spcPts val="450"/>
              </a:spcBef>
              <a:buClrTx/>
              <a:buSzPct val="100000"/>
              <a:buFont typeface="Wingdings" pitchFamily="2" charset="2"/>
              <a:buAutoNum type="arabicPeriod"/>
            </a:pPr>
            <a:r>
              <a:rPr lang="en-US" altLang="zh-CN" sz="1600" dirty="0"/>
              <a:t>During which part of the monsoon cycle is the tropical Indian Ocean circulation most like that of the Pacific and Atlantic? </a:t>
            </a:r>
          </a:p>
          <a:p>
            <a:pPr marL="371475" indent="-371475">
              <a:lnSpc>
                <a:spcPct val="90000"/>
              </a:lnSpc>
              <a:spcBef>
                <a:spcPts val="450"/>
              </a:spcBef>
              <a:buClrTx/>
              <a:buSzPct val="100000"/>
              <a:buFont typeface="Wingdings" pitchFamily="2" charset="2"/>
              <a:buAutoNum type="arabicPeriod"/>
            </a:pPr>
            <a:r>
              <a:rPr lang="en-US" altLang="zh-CN" sz="1600" dirty="0"/>
              <a:t>What happens to surface currents along the equator during the transition between monsoons? </a:t>
            </a:r>
          </a:p>
          <a:p>
            <a:pPr marL="371475" indent="-371475">
              <a:lnSpc>
                <a:spcPct val="90000"/>
              </a:lnSpc>
              <a:spcBef>
                <a:spcPts val="450"/>
              </a:spcBef>
              <a:buClrTx/>
              <a:buSzPct val="100000"/>
              <a:buFont typeface="Wingdings" pitchFamily="2" charset="2"/>
              <a:buAutoNum type="arabicPeriod"/>
            </a:pPr>
            <a:r>
              <a:rPr lang="en-US" altLang="zh-CN" sz="1600" dirty="0"/>
              <a:t>Where does upper ocean water pass from the Indian to the Atlantic Ocean? What current does it start in the Indian Ocean? What current does it possibly join in the Atlantic Ocean? </a:t>
            </a:r>
          </a:p>
          <a:p>
            <a:pPr marL="371475" indent="-371475">
              <a:lnSpc>
                <a:spcPct val="90000"/>
              </a:lnSpc>
              <a:spcBef>
                <a:spcPts val="450"/>
              </a:spcBef>
              <a:buClrTx/>
              <a:buSzPct val="100000"/>
              <a:buFont typeface="Wingdings" pitchFamily="2" charset="2"/>
              <a:buAutoNum type="arabicPeriod"/>
            </a:pPr>
            <a:r>
              <a:rPr lang="en-US" altLang="zh-CN" sz="1600" dirty="0"/>
              <a:t>Where are the two locations where water passes between the Pacific and Indian Oceans?</a:t>
            </a:r>
          </a:p>
        </p:txBody>
      </p:sp>
    </p:spTree>
    <p:extLst>
      <p:ext uri="{BB962C8B-B14F-4D97-AF65-F5344CB8AC3E}">
        <p14:creationId xmlns:p14="http://schemas.microsoft.com/office/powerpoint/2010/main" val="152989443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logo_v2_1.png"/>
          <p:cNvPicPr>
            <a:picLocks noGrp="1" noChangeAspect="1"/>
          </p:cNvPicPr>
          <p:nvPr>
            <p:ph idx="1"/>
          </p:nvPr>
        </p:nvPicPr>
        <p:blipFill>
          <a:blip r:embed="rId2" cstate="print"/>
          <a:stretch>
            <a:fillRect/>
          </a:stretch>
        </p:blipFill>
        <p:spPr>
          <a:xfrm>
            <a:off x="3744000" y="1224000"/>
            <a:ext cx="1670482" cy="1800000"/>
          </a:xfrm>
        </p:spPr>
      </p:pic>
      <p:sp>
        <p:nvSpPr>
          <p:cNvPr id="5" name="Rectangle 2"/>
          <p:cNvSpPr txBox="1">
            <a:spLocks noChangeArrowheads="1"/>
          </p:cNvSpPr>
          <p:nvPr/>
        </p:nvSpPr>
        <p:spPr bwMode="auto">
          <a:xfrm>
            <a:off x="1476000" y="3096000"/>
            <a:ext cx="6228000" cy="576000"/>
          </a:xfrm>
          <a:prstGeom prst="rect">
            <a:avLst/>
          </a:prstGeom>
          <a:noFill/>
          <a:ln w="9525">
            <a:noFill/>
            <a:miter lim="800000"/>
            <a:headEnd/>
            <a:tailEnd/>
          </a:ln>
        </p:spPr>
        <p:txBody>
          <a:bodyPr anchor="ctr">
            <a:noAutofit/>
          </a:bodyPr>
          <a:lstStyle/>
          <a:p>
            <a:pPr algn="ctr" eaLnBrk="0" hangingPunct="0">
              <a:lnSpc>
                <a:spcPct val="150000"/>
              </a:lnSpc>
              <a:defRPr/>
            </a:pPr>
            <a:r>
              <a:rPr lang="en-US" altLang="zh-CN" sz="1600" dirty="0">
                <a:solidFill>
                  <a:srgbClr val="C00000"/>
                </a:solidFill>
                <a:effectLst>
                  <a:outerShdw blurRad="38100" dist="38100" dir="2700000" algn="tl">
                    <a:srgbClr val="000000">
                      <a:alpha val="43137"/>
                    </a:srgbClr>
                  </a:outerShdw>
                </a:effectLst>
                <a:latin typeface="Lucida Calligraphy" pitchFamily="66" charset="0"/>
                <a:ea typeface="+mj-ea"/>
                <a:cs typeface="+mj-cs"/>
              </a:rPr>
              <a:t>Learning about the Ocean, the Climate and the Nature</a:t>
            </a:r>
            <a:endParaRPr lang="en-US" altLang="zh-CN" sz="2000" dirty="0">
              <a:solidFill>
                <a:srgbClr val="C00000"/>
              </a:solidFill>
              <a:effectLst>
                <a:outerShdw blurRad="38100" dist="38100" dir="2700000" algn="tl">
                  <a:srgbClr val="000000">
                    <a:alpha val="43137"/>
                  </a:srgbClr>
                </a:outerShdw>
              </a:effectLst>
              <a:latin typeface="Lucida Calligraphy" pitchFamily="66" charset="0"/>
              <a:ea typeface="+mj-ea"/>
              <a:cs typeface="+mj-cs"/>
              <a:hlinkClick r:id="" action="ppaction://hlinkshowjump?jump=firstslide"/>
            </a:endParaRPr>
          </a:p>
        </p:txBody>
      </p:sp>
    </p:spTree>
    <p:extLst>
      <p:ext uri="{BB962C8B-B14F-4D97-AF65-F5344CB8AC3E}">
        <p14:creationId xmlns:p14="http://schemas.microsoft.com/office/powerpoint/2010/main" val="2014380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971600" y="144000"/>
            <a:ext cx="7200800" cy="4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ea typeface="msgothic" charset="0"/>
                <a:cs typeface="msgothic" charset="0"/>
              </a:defRPr>
            </a:lvl9pPr>
          </a:lstStyle>
          <a:p>
            <a:pPr algn="ctr"/>
            <a:r>
              <a:rPr lang="en-GB" altLang="zh-CN" sz="1200" b="0" dirty="0">
                <a:latin typeface="微软雅黑" panose="020B0503020204020204" pitchFamily="34" charset="-122"/>
                <a:ea typeface="微软雅黑" panose="020B0503020204020204" pitchFamily="34" charset="-122"/>
              </a:rPr>
              <a:t>An Australian navy vessel deploys the U.S. Navy's Bluefin-21 Artemis AUV, which has used side-scan sonar to scour 400 square </a:t>
            </a:r>
            <a:r>
              <a:rPr lang="en-GB" altLang="zh-CN" sz="1200" b="0" dirty="0" err="1">
                <a:latin typeface="微软雅黑" panose="020B0503020204020204" pitchFamily="34" charset="-122"/>
                <a:ea typeface="微软雅黑" panose="020B0503020204020204" pitchFamily="34" charset="-122"/>
              </a:rPr>
              <a:t>kilometers</a:t>
            </a:r>
            <a:r>
              <a:rPr lang="en-GB" altLang="zh-CN" sz="1200" b="0" dirty="0">
                <a:latin typeface="微软雅黑" panose="020B0503020204020204" pitchFamily="34" charset="-122"/>
                <a:ea typeface="微软雅黑" panose="020B0503020204020204" pitchFamily="34" charset="-122"/>
              </a:rPr>
              <a:t> of seabed in the search for MH370.</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481" y="3871993"/>
            <a:ext cx="920160" cy="4892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0761" y="720000"/>
            <a:ext cx="4005720" cy="36698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2570761" y="4479031"/>
            <a:ext cx="2938680" cy="173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ea typeface="msgothic" charset="0"/>
                <a:cs typeface="msgothic" charset="0"/>
              </a:defRPr>
            </a:lvl9pPr>
          </a:lstStyle>
          <a:p>
            <a:r>
              <a:rPr lang="en-GB" altLang="zh-CN" sz="817" dirty="0">
                <a:latin typeface="Arial" panose="020B0604020202020204" pitchFamily="34" charset="0"/>
              </a:rPr>
              <a:t>D </a:t>
            </a:r>
            <a:r>
              <a:rPr lang="en-GB" altLang="zh-CN" sz="817" dirty="0" err="1">
                <a:latin typeface="Arial" panose="020B0604020202020204" pitchFamily="34" charset="0"/>
              </a:rPr>
              <a:t>Normile</a:t>
            </a:r>
            <a:r>
              <a:rPr lang="en-GB" altLang="zh-CN" sz="817" dirty="0">
                <a:latin typeface="Arial" panose="020B0604020202020204" pitchFamily="34" charset="0"/>
              </a:rPr>
              <a:t> Science 2014;344:963-965</a:t>
            </a:r>
          </a:p>
        </p:txBody>
      </p:sp>
      <p:sp>
        <p:nvSpPr>
          <p:cNvPr id="3077" name="Text Box 5"/>
          <p:cNvSpPr txBox="1">
            <a:spLocks noChangeArrowheads="1"/>
          </p:cNvSpPr>
          <p:nvPr/>
        </p:nvSpPr>
        <p:spPr bwMode="auto">
          <a:xfrm>
            <a:off x="1216440" y="4959631"/>
            <a:ext cx="3697920" cy="260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ea typeface="msgothic" charset="0"/>
                <a:cs typeface="msgothic" charset="0"/>
              </a:defRPr>
            </a:lvl9pPr>
          </a:lstStyle>
          <a:p>
            <a:r>
              <a:rPr lang="en-GB" altLang="zh-CN" sz="680">
                <a:latin typeface="Arial" panose="020B0604020202020204" pitchFamily="34" charset="0"/>
              </a:rPr>
              <a:t>Published by AAAS</a:t>
            </a:r>
          </a:p>
        </p:txBody>
      </p:sp>
    </p:spTree>
    <p:extLst>
      <p:ext uri="{BB962C8B-B14F-4D97-AF65-F5344CB8AC3E}">
        <p14:creationId xmlns:p14="http://schemas.microsoft.com/office/powerpoint/2010/main" val="2939147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zh-CN" dirty="0"/>
              <a:t>Indian Ocean Monsoon </a:t>
            </a:r>
          </a:p>
        </p:txBody>
      </p:sp>
      <p:sp>
        <p:nvSpPr>
          <p:cNvPr id="16387" name="Text Box 4"/>
          <p:cNvSpPr txBox="1">
            <a:spLocks noChangeArrowheads="1"/>
          </p:cNvSpPr>
          <p:nvPr/>
        </p:nvSpPr>
        <p:spPr bwMode="auto">
          <a:xfrm>
            <a:off x="3339704" y="4554142"/>
            <a:ext cx="2457450" cy="338554"/>
          </a:xfrm>
          <a:prstGeom prst="rect">
            <a:avLst/>
          </a:prstGeom>
          <a:noFill/>
          <a:ln w="9525">
            <a:noFill/>
            <a:miter lim="800000"/>
            <a:headEnd/>
            <a:tailEnd/>
          </a:ln>
        </p:spPr>
        <p:txBody>
          <a:bodyPr>
            <a:spAutoFit/>
          </a:bodyPr>
          <a:lstStyle/>
          <a:p>
            <a:pPr algn="ctr">
              <a:defRPr/>
            </a:pPr>
            <a:r>
              <a:rPr lang="en-US" altLang="zh-CN" sz="1600" b="0" dirty="0" err="1">
                <a:latin typeface="+mn-lt"/>
              </a:rPr>
              <a:t>Kump</a:t>
            </a:r>
            <a:r>
              <a:rPr lang="en-US" altLang="zh-CN" sz="1600" b="0" dirty="0">
                <a:latin typeface="+mn-lt"/>
              </a:rPr>
              <a:t> et al. Text (2004)</a:t>
            </a:r>
          </a:p>
        </p:txBody>
      </p:sp>
      <p:grpSp>
        <p:nvGrpSpPr>
          <p:cNvPr id="8196" name="Group 7"/>
          <p:cNvGrpSpPr>
            <a:grpSpLocks/>
          </p:cNvGrpSpPr>
          <p:nvPr/>
        </p:nvGrpSpPr>
        <p:grpSpPr bwMode="auto">
          <a:xfrm>
            <a:off x="1625203" y="720000"/>
            <a:ext cx="5947172" cy="3875484"/>
            <a:chOff x="703" y="754"/>
            <a:chExt cx="4762" cy="3030"/>
          </a:xfrm>
        </p:grpSpPr>
        <p:pic>
          <p:nvPicPr>
            <p:cNvPr id="8197" name="Picture 3"/>
            <p:cNvPicPr>
              <a:picLocks noChangeAspect="1" noChangeArrowheads="1"/>
            </p:cNvPicPr>
            <p:nvPr/>
          </p:nvPicPr>
          <p:blipFill>
            <a:blip r:embed="rId3" cstate="print"/>
            <a:srcRect l="3543" r="3738"/>
            <a:stretch>
              <a:fillRect/>
            </a:stretch>
          </p:blipFill>
          <p:spPr bwMode="auto">
            <a:xfrm>
              <a:off x="703" y="754"/>
              <a:ext cx="4762" cy="3030"/>
            </a:xfrm>
            <a:prstGeom prst="rect">
              <a:avLst/>
            </a:prstGeom>
            <a:noFill/>
            <a:ln w="9525">
              <a:noFill/>
              <a:miter lim="800000"/>
              <a:headEnd/>
              <a:tailEnd/>
            </a:ln>
          </p:spPr>
        </p:pic>
        <p:sp>
          <p:nvSpPr>
            <p:cNvPr id="8198" name="Text Box 5"/>
            <p:cNvSpPr txBox="1">
              <a:spLocks noChangeArrowheads="1"/>
            </p:cNvSpPr>
            <p:nvPr/>
          </p:nvSpPr>
          <p:spPr bwMode="auto">
            <a:xfrm>
              <a:off x="793" y="845"/>
              <a:ext cx="1211" cy="289"/>
            </a:xfrm>
            <a:prstGeom prst="rect">
              <a:avLst/>
            </a:prstGeom>
            <a:noFill/>
            <a:ln w="9525">
              <a:noFill/>
              <a:miter lim="800000"/>
              <a:headEnd/>
              <a:tailEnd/>
            </a:ln>
          </p:spPr>
          <p:txBody>
            <a:bodyPr wrap="square">
              <a:spAutoFit/>
            </a:bodyPr>
            <a:lstStyle/>
            <a:p>
              <a:r>
                <a:rPr lang="en-US" altLang="zh-CN" dirty="0">
                  <a:solidFill>
                    <a:srgbClr val="0000FF"/>
                  </a:solidFill>
                  <a:latin typeface="Times" pitchFamily="18" charset="0"/>
                </a:rPr>
                <a:t>SW Monsoon</a:t>
              </a:r>
            </a:p>
          </p:txBody>
        </p:sp>
        <p:sp>
          <p:nvSpPr>
            <p:cNvPr id="8199" name="Text Box 6"/>
            <p:cNvSpPr txBox="1">
              <a:spLocks noChangeArrowheads="1"/>
            </p:cNvSpPr>
            <p:nvPr/>
          </p:nvSpPr>
          <p:spPr bwMode="auto">
            <a:xfrm>
              <a:off x="3268" y="829"/>
              <a:ext cx="1178" cy="289"/>
            </a:xfrm>
            <a:prstGeom prst="rect">
              <a:avLst/>
            </a:prstGeom>
            <a:noFill/>
            <a:ln w="9525">
              <a:noFill/>
              <a:miter lim="800000"/>
              <a:headEnd/>
              <a:tailEnd/>
            </a:ln>
          </p:spPr>
          <p:txBody>
            <a:bodyPr wrap="square">
              <a:spAutoFit/>
            </a:bodyPr>
            <a:lstStyle/>
            <a:p>
              <a:r>
                <a:rPr lang="en-US" altLang="zh-CN" dirty="0">
                  <a:solidFill>
                    <a:srgbClr val="0000FF"/>
                  </a:solidFill>
                  <a:latin typeface="Times" pitchFamily="18" charset="0"/>
                </a:rPr>
                <a:t>NE Monsoon</a:t>
              </a:r>
            </a:p>
          </p:txBody>
        </p:sp>
      </p:grpSp>
    </p:spTree>
    <p:extLst>
      <p:ext uri="{BB962C8B-B14F-4D97-AF65-F5344CB8AC3E}">
        <p14:creationId xmlns:p14="http://schemas.microsoft.com/office/powerpoint/2010/main" val="149066460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zh-CN" dirty="0"/>
              <a:t>Surface Temperature Range</a:t>
            </a:r>
          </a:p>
        </p:txBody>
      </p:sp>
      <p:pic>
        <p:nvPicPr>
          <p:cNvPr id="9219" name="Picture 3"/>
          <p:cNvPicPr>
            <a:picLocks noChangeAspect="1" noChangeArrowheads="1"/>
          </p:cNvPicPr>
          <p:nvPr/>
        </p:nvPicPr>
        <p:blipFill>
          <a:blip r:embed="rId3" cstate="print"/>
          <a:srcRect/>
          <a:stretch>
            <a:fillRect/>
          </a:stretch>
        </p:blipFill>
        <p:spPr bwMode="auto">
          <a:xfrm>
            <a:off x="2016000" y="792000"/>
            <a:ext cx="5040000" cy="3338509"/>
          </a:xfrm>
          <a:prstGeom prst="rect">
            <a:avLst/>
          </a:prstGeom>
          <a:noFill/>
          <a:ln w="9525">
            <a:noFill/>
            <a:miter lim="800000"/>
            <a:headEnd/>
            <a:tailEnd/>
          </a:ln>
        </p:spPr>
      </p:pic>
      <p:sp>
        <p:nvSpPr>
          <p:cNvPr id="17412" name="Text Box 5"/>
          <p:cNvSpPr txBox="1">
            <a:spLocks noChangeArrowheads="1"/>
          </p:cNvSpPr>
          <p:nvPr/>
        </p:nvSpPr>
        <p:spPr bwMode="auto">
          <a:xfrm>
            <a:off x="504000" y="4104000"/>
            <a:ext cx="8136000" cy="523220"/>
          </a:xfrm>
          <a:prstGeom prst="rect">
            <a:avLst/>
          </a:prstGeom>
          <a:noFill/>
          <a:ln w="9525">
            <a:noFill/>
            <a:miter lim="800000"/>
            <a:headEnd/>
            <a:tailEnd/>
          </a:ln>
        </p:spPr>
        <p:txBody>
          <a:bodyPr wrap="square">
            <a:spAutoFit/>
          </a:bodyPr>
          <a:lstStyle/>
          <a:p>
            <a:pPr>
              <a:defRPr/>
            </a:pPr>
            <a:r>
              <a:rPr lang="en-US" altLang="zh-CN" sz="1400" b="0" dirty="0">
                <a:solidFill>
                  <a:srgbClr val="0000FF"/>
                </a:solidFill>
                <a:latin typeface="+mn-lt"/>
              </a:rPr>
              <a:t>Sea surface temperature variations are much smaller than land surface temperature variations. (Mainly the seasonal cycle) (</a:t>
            </a:r>
            <a:r>
              <a:rPr lang="en-US" altLang="zh-CN" sz="1400" b="0" dirty="0" err="1">
                <a:solidFill>
                  <a:srgbClr val="0000FF"/>
                </a:solidFill>
                <a:latin typeface="+mn-lt"/>
              </a:rPr>
              <a:t>Kump</a:t>
            </a:r>
            <a:r>
              <a:rPr lang="en-US" altLang="zh-CN" sz="1400" b="0" dirty="0">
                <a:solidFill>
                  <a:srgbClr val="0000FF"/>
                </a:solidFill>
                <a:latin typeface="+mn-lt"/>
              </a:rPr>
              <a:t> et al. text, 2004)</a:t>
            </a:r>
          </a:p>
        </p:txBody>
      </p:sp>
      <p:sp>
        <p:nvSpPr>
          <p:cNvPr id="2" name="矩形 1">
            <a:extLst>
              <a:ext uri="{FF2B5EF4-FFF2-40B4-BE49-F238E27FC236}">
                <a16:creationId xmlns:a16="http://schemas.microsoft.com/office/drawing/2014/main" id="{8FB6A278-9F50-4198-ABAF-40EE7CADDEA9}"/>
              </a:ext>
            </a:extLst>
          </p:cNvPr>
          <p:cNvSpPr/>
          <p:nvPr/>
        </p:nvSpPr>
        <p:spPr>
          <a:xfrm>
            <a:off x="5220072" y="915566"/>
            <a:ext cx="1296144" cy="1584176"/>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zh-CN" altLang="en-US"/>
          </a:p>
        </p:txBody>
      </p:sp>
    </p:spTree>
    <p:extLst>
      <p:ext uri="{BB962C8B-B14F-4D97-AF65-F5344CB8AC3E}">
        <p14:creationId xmlns:p14="http://schemas.microsoft.com/office/powerpoint/2010/main" val="154085289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656160" y="86916"/>
            <a:ext cx="5829300" cy="378619"/>
          </a:xfrm>
        </p:spPr>
        <p:txBody>
          <a:bodyPr/>
          <a:lstStyle/>
          <a:p>
            <a:r>
              <a:rPr lang="en-US" altLang="zh-CN" dirty="0"/>
              <a:t>Monsoon Schematic: Summer Hemisphere</a:t>
            </a:r>
          </a:p>
        </p:txBody>
      </p:sp>
      <p:pic>
        <p:nvPicPr>
          <p:cNvPr id="10243" name="Picture 3"/>
          <p:cNvPicPr>
            <a:picLocks noChangeAspect="1" noChangeArrowheads="1"/>
          </p:cNvPicPr>
          <p:nvPr/>
        </p:nvPicPr>
        <p:blipFill>
          <a:blip r:embed="rId3" cstate="print"/>
          <a:srcRect l="22058" t="4417" r="27135" b="27431"/>
          <a:stretch>
            <a:fillRect/>
          </a:stretch>
        </p:blipFill>
        <p:spPr bwMode="auto">
          <a:xfrm>
            <a:off x="2857501" y="792000"/>
            <a:ext cx="3440906" cy="2932509"/>
          </a:xfrm>
          <a:prstGeom prst="rect">
            <a:avLst/>
          </a:prstGeom>
          <a:noFill/>
          <a:ln w="9525">
            <a:noFill/>
            <a:miter lim="800000"/>
            <a:headEnd/>
            <a:tailEnd/>
          </a:ln>
        </p:spPr>
      </p:pic>
      <p:sp>
        <p:nvSpPr>
          <p:cNvPr id="18436" name="Text Box 4"/>
          <p:cNvSpPr txBox="1">
            <a:spLocks noChangeArrowheads="1"/>
          </p:cNvSpPr>
          <p:nvPr/>
        </p:nvSpPr>
        <p:spPr bwMode="auto">
          <a:xfrm>
            <a:off x="504000" y="3708000"/>
            <a:ext cx="8136000" cy="738664"/>
          </a:xfrm>
          <a:prstGeom prst="rect">
            <a:avLst/>
          </a:prstGeom>
          <a:noFill/>
          <a:ln w="9525">
            <a:noFill/>
            <a:miter lim="800000"/>
            <a:headEnd/>
            <a:tailEnd/>
          </a:ln>
        </p:spPr>
        <p:txBody>
          <a:bodyPr wrap="square">
            <a:spAutoFit/>
          </a:bodyPr>
          <a:lstStyle/>
          <a:p>
            <a:pPr>
              <a:spcBef>
                <a:spcPct val="40000"/>
              </a:spcBef>
              <a:defRPr/>
            </a:pPr>
            <a:r>
              <a:rPr lang="en-US" altLang="zh-CN" sz="1050" b="0" dirty="0">
                <a:solidFill>
                  <a:srgbClr val="0000FF"/>
                </a:solidFill>
                <a:latin typeface="+mn-lt"/>
              </a:rPr>
              <a:t>Idealized representation of the monsoon circulation. The island in the figure represent the tropical continents in the summer hemisphere. Solid lines represent isobars or geopotential height contours near sea level or 1000 </a:t>
            </a:r>
            <a:r>
              <a:rPr lang="en-US" altLang="zh-CN" sz="1050" b="0" dirty="0" err="1">
                <a:solidFill>
                  <a:srgbClr val="0000FF"/>
                </a:solidFill>
                <a:latin typeface="+mn-lt"/>
              </a:rPr>
              <a:t>mb</a:t>
            </a:r>
            <a:r>
              <a:rPr lang="en-US" altLang="zh-CN" sz="1050" b="0" dirty="0">
                <a:solidFill>
                  <a:srgbClr val="0000FF"/>
                </a:solidFill>
                <a:latin typeface="+mn-lt"/>
              </a:rPr>
              <a:t> (lower plane) and 14 km or 200 </a:t>
            </a:r>
            <a:r>
              <a:rPr lang="en-US" altLang="zh-CN" sz="1050" b="0" dirty="0" err="1">
                <a:solidFill>
                  <a:srgbClr val="0000FF"/>
                </a:solidFill>
                <a:latin typeface="+mn-lt"/>
              </a:rPr>
              <a:t>mb</a:t>
            </a:r>
            <a:r>
              <a:rPr lang="en-US" altLang="zh-CN" sz="1050" b="0" dirty="0">
                <a:solidFill>
                  <a:srgbClr val="0000FF"/>
                </a:solidFill>
                <a:latin typeface="+mn-lt"/>
              </a:rPr>
              <a:t> (upper plane. Short solid arrows indicate the cross-isobar flow. Vertical arrows indicate the sense of the vertical motion in the middle troposphere. Wallace and Hobbs textbook (1977)</a:t>
            </a:r>
          </a:p>
        </p:txBody>
      </p:sp>
    </p:spTree>
    <p:extLst>
      <p:ext uri="{BB962C8B-B14F-4D97-AF65-F5344CB8AC3E}">
        <p14:creationId xmlns:p14="http://schemas.microsoft.com/office/powerpoint/2010/main" val="370204264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zh-CN" dirty="0"/>
              <a:t>Asian (Indian) Monsoon</a:t>
            </a:r>
            <a:endParaRPr lang="en-US" altLang="zh-CN" sz="2550" dirty="0"/>
          </a:p>
        </p:txBody>
      </p:sp>
      <p:sp>
        <p:nvSpPr>
          <p:cNvPr id="19459" name="Text Box 4"/>
          <p:cNvSpPr txBox="1">
            <a:spLocks noChangeArrowheads="1"/>
          </p:cNvSpPr>
          <p:nvPr/>
        </p:nvSpPr>
        <p:spPr bwMode="auto">
          <a:xfrm>
            <a:off x="1331640" y="3852000"/>
            <a:ext cx="6482954" cy="646331"/>
          </a:xfrm>
          <a:prstGeom prst="rect">
            <a:avLst/>
          </a:prstGeom>
          <a:noFill/>
          <a:ln w="9525">
            <a:noFill/>
            <a:miter lim="800000"/>
            <a:headEnd/>
            <a:tailEnd/>
          </a:ln>
        </p:spPr>
        <p:txBody>
          <a:bodyPr>
            <a:spAutoFit/>
          </a:bodyPr>
          <a:lstStyle/>
          <a:p>
            <a:pPr>
              <a:spcBef>
                <a:spcPct val="40000"/>
              </a:spcBef>
              <a:defRPr/>
            </a:pPr>
            <a:r>
              <a:rPr lang="en-US" altLang="zh-CN" sz="1200" b="0" dirty="0">
                <a:solidFill>
                  <a:srgbClr val="0000FF"/>
                </a:solidFill>
                <a:latin typeface="+mn-lt"/>
              </a:rPr>
              <a:t>Large changes in wind direction, precipitation, and ocean circulation. A summary of the monsoon system in the Indian Ocean. The top part indicates the wind cycle, the lower part shows the major currents that develop in response to the wind. (</a:t>
            </a:r>
            <a:r>
              <a:rPr lang="en-US" altLang="zh-CN" sz="1200" b="0" dirty="0" err="1">
                <a:solidFill>
                  <a:srgbClr val="0000FF"/>
                </a:solidFill>
                <a:latin typeface="+mn-lt"/>
              </a:rPr>
              <a:t>Tomczak</a:t>
            </a:r>
            <a:r>
              <a:rPr lang="en-US" altLang="zh-CN" sz="1200" b="0" dirty="0">
                <a:solidFill>
                  <a:srgbClr val="0000FF"/>
                </a:solidFill>
                <a:latin typeface="+mn-lt"/>
              </a:rPr>
              <a:t> and Godfrey textbook)</a:t>
            </a:r>
          </a:p>
        </p:txBody>
      </p:sp>
      <p:pic>
        <p:nvPicPr>
          <p:cNvPr id="11268" name="Picture 5"/>
          <p:cNvPicPr>
            <a:picLocks noChangeAspect="1" noChangeArrowheads="1"/>
          </p:cNvPicPr>
          <p:nvPr/>
        </p:nvPicPr>
        <p:blipFill>
          <a:blip r:embed="rId3" cstate="print"/>
          <a:srcRect/>
          <a:stretch>
            <a:fillRect/>
          </a:stretch>
        </p:blipFill>
        <p:spPr bwMode="auto">
          <a:xfrm>
            <a:off x="1496616" y="792000"/>
            <a:ext cx="6129338" cy="3075384"/>
          </a:xfrm>
          <a:prstGeom prst="rect">
            <a:avLst/>
          </a:prstGeom>
          <a:noFill/>
          <a:ln w="9525" algn="ctr">
            <a:noFill/>
            <a:miter lim="800000"/>
            <a:headEnd/>
            <a:tailEnd/>
          </a:ln>
        </p:spPr>
      </p:pic>
    </p:spTree>
    <p:extLst>
      <p:ext uri="{BB962C8B-B14F-4D97-AF65-F5344CB8AC3E}">
        <p14:creationId xmlns:p14="http://schemas.microsoft.com/office/powerpoint/2010/main" val="1567852523"/>
      </p:ext>
    </p:extLst>
  </p:cSld>
  <p:clrMapOvr>
    <a:masterClrMapping/>
  </p:clrMapOvr>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KU_AOS">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2824</TotalTime>
  <Words>7460</Words>
  <Application>Microsoft Office PowerPoint</Application>
  <PresentationFormat>全屏显示(16:9)</PresentationFormat>
  <Paragraphs>519</Paragraphs>
  <Slides>41</Slides>
  <Notes>33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41</vt:i4>
      </vt:variant>
    </vt:vector>
  </HeadingPairs>
  <TitlesOfParts>
    <vt:vector size="54" baseType="lpstr">
      <vt:lpstr>微软雅黑</vt:lpstr>
      <vt:lpstr>Arial</vt:lpstr>
      <vt:lpstr>Calibri</vt:lpstr>
      <vt:lpstr>Cambria</vt:lpstr>
      <vt:lpstr>Copperplate Gothic Light</vt:lpstr>
      <vt:lpstr>Lucida Calligraphy</vt:lpstr>
      <vt:lpstr>Maiandra GD</vt:lpstr>
      <vt:lpstr>Tahoma</vt:lpstr>
      <vt:lpstr>Times</vt:lpstr>
      <vt:lpstr>Times New Roman</vt:lpstr>
      <vt:lpstr>Wingdings</vt:lpstr>
      <vt:lpstr>Wingdings 2</vt:lpstr>
      <vt:lpstr>PKU_AOS</vt:lpstr>
      <vt:lpstr> Lecture 15: Indian Ocean and Monsoons    Descriptive Physical Oceanography</vt:lpstr>
      <vt:lpstr>PowerPoint 演示文稿</vt:lpstr>
      <vt:lpstr>The Indian Ocean</vt:lpstr>
      <vt:lpstr>Bottom Topography</vt:lpstr>
      <vt:lpstr>PowerPoint 演示文稿</vt:lpstr>
      <vt:lpstr>Indian Ocean Monsoon </vt:lpstr>
      <vt:lpstr>Surface Temperature Range</vt:lpstr>
      <vt:lpstr>Monsoon Schematic: Summer Hemisphere</vt:lpstr>
      <vt:lpstr>Asian (Indian) Monsoon</vt:lpstr>
      <vt:lpstr>The Surface Flow</vt:lpstr>
      <vt:lpstr>The Equatorial Current System</vt:lpstr>
      <vt:lpstr>Wind and Current</vt:lpstr>
      <vt:lpstr>Thermocline and Sea Level</vt:lpstr>
      <vt:lpstr>Indian Ocean Dipole（印度洋偶极子）</vt:lpstr>
      <vt:lpstr>Indian Ocean Dipole (IOD)</vt:lpstr>
      <vt:lpstr>Indian Ocean Dipole</vt:lpstr>
      <vt:lpstr>Arabian Sea</vt:lpstr>
      <vt:lpstr>Effects of Upwelling on Biomass</vt:lpstr>
      <vt:lpstr>Red Sea (and Persian Gulf) Water</vt:lpstr>
      <vt:lpstr>Red Sea Water</vt:lpstr>
      <vt:lpstr>Somali Current</vt:lpstr>
      <vt:lpstr>Somali Current</vt:lpstr>
      <vt:lpstr>Indonesian Throughflow（印尼贯穿流）</vt:lpstr>
      <vt:lpstr>Sverdrup transport (Tomczak and Godfrey)</vt:lpstr>
      <vt:lpstr>Western Boundary Currents (WBC)</vt:lpstr>
      <vt:lpstr>Western Boundary Currents</vt:lpstr>
      <vt:lpstr>Agulhas Retroflection</vt:lpstr>
      <vt:lpstr>Agulhas Retroflection</vt:lpstr>
      <vt:lpstr>Agulhas Retroflection</vt:lpstr>
      <vt:lpstr>Agulhas Retroflection</vt:lpstr>
      <vt:lpstr>Indian Mid-depth Circulation</vt:lpstr>
      <vt:lpstr>Indian Mid-depth Circulation</vt:lpstr>
      <vt:lpstr>Indian Abyssal Circulation</vt:lpstr>
      <vt:lpstr>Indian Water Masses</vt:lpstr>
      <vt:lpstr>Eastern Indian Water Masses: Salinity</vt:lpstr>
      <vt:lpstr>Eastern Indian Water Masses: Oxygen</vt:lpstr>
      <vt:lpstr>Intermediate water masses in Indian Ocean based on salinity</vt:lpstr>
      <vt:lpstr>PowerPoint 演示文稿</vt:lpstr>
      <vt:lpstr>Indian Ocean Role in Global Overturning Circulation</vt:lpstr>
      <vt:lpstr>Questions (Due in 2-week)</vt:lpstr>
      <vt:lpstr>PowerPoint 演示文稿</vt:lpstr>
    </vt:vector>
  </TitlesOfParts>
  <Company>PKU-LaCOAS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Overview   Descriptive Physical Oceanography</dc:title>
  <dc:creator>Yang</dc:creator>
  <cp:lastModifiedBy>admin</cp:lastModifiedBy>
  <cp:revision>175</cp:revision>
  <dcterms:created xsi:type="dcterms:W3CDTF">2011-02-17T14:19:49Z</dcterms:created>
  <dcterms:modified xsi:type="dcterms:W3CDTF">2023-11-29T04:34:48Z</dcterms:modified>
</cp:coreProperties>
</file>