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9" r:id="rId1"/>
  </p:sldMasterIdLst>
  <p:notesMasterIdLst>
    <p:notesMasterId r:id="rId35"/>
  </p:notesMasterIdLst>
  <p:handoutMasterIdLst>
    <p:handoutMasterId r:id="rId36"/>
  </p:handoutMasterIdLst>
  <p:sldIdLst>
    <p:sldId id="497" r:id="rId2"/>
    <p:sldId id="565" r:id="rId3"/>
    <p:sldId id="566" r:id="rId4"/>
    <p:sldId id="567" r:id="rId5"/>
    <p:sldId id="568" r:id="rId6"/>
    <p:sldId id="569" r:id="rId7"/>
    <p:sldId id="570" r:id="rId8"/>
    <p:sldId id="571" r:id="rId9"/>
    <p:sldId id="572" r:id="rId10"/>
    <p:sldId id="573" r:id="rId11"/>
    <p:sldId id="575" r:id="rId12"/>
    <p:sldId id="576" r:id="rId13"/>
    <p:sldId id="577" r:id="rId14"/>
    <p:sldId id="579" r:id="rId15"/>
    <p:sldId id="580" r:id="rId16"/>
    <p:sldId id="581" r:id="rId17"/>
    <p:sldId id="582" r:id="rId18"/>
    <p:sldId id="583" r:id="rId19"/>
    <p:sldId id="584" r:id="rId20"/>
    <p:sldId id="585" r:id="rId21"/>
    <p:sldId id="586" r:id="rId22"/>
    <p:sldId id="587" r:id="rId23"/>
    <p:sldId id="588" r:id="rId24"/>
    <p:sldId id="589" r:id="rId25"/>
    <p:sldId id="590" r:id="rId26"/>
    <p:sldId id="591" r:id="rId27"/>
    <p:sldId id="592" r:id="rId28"/>
    <p:sldId id="593" r:id="rId29"/>
    <p:sldId id="594" r:id="rId30"/>
    <p:sldId id="596" r:id="rId31"/>
    <p:sldId id="597" r:id="rId32"/>
    <p:sldId id="598" r:id="rId33"/>
    <p:sldId id="563" r:id="rId34"/>
  </p:sldIdLst>
  <p:sldSz cx="9144000" cy="5143500" type="screen16x9"/>
  <p:notesSz cx="6858000" cy="9144000"/>
  <p:defaultTextStyle>
    <a:defPPr>
      <a:defRPr lang="zh-CN"/>
    </a:defPPr>
    <a:lvl1pPr algn="l" rtl="0" fontAlgn="base">
      <a:spcBef>
        <a:spcPct val="0"/>
      </a:spcBef>
      <a:spcAft>
        <a:spcPct val="0"/>
      </a:spcAft>
      <a:defRPr b="1" kern="1200">
        <a:solidFill>
          <a:schemeClr val="tx1"/>
        </a:solidFill>
        <a:latin typeface="Arial" pitchFamily="34" charset="0"/>
        <a:ea typeface="宋体" pitchFamily="2" charset="-122"/>
        <a:cs typeface="+mn-cs"/>
      </a:defRPr>
    </a:lvl1pPr>
    <a:lvl2pPr marL="342900" algn="l" rtl="0" fontAlgn="base">
      <a:spcBef>
        <a:spcPct val="0"/>
      </a:spcBef>
      <a:spcAft>
        <a:spcPct val="0"/>
      </a:spcAft>
      <a:defRPr b="1" kern="1200">
        <a:solidFill>
          <a:schemeClr val="tx1"/>
        </a:solidFill>
        <a:latin typeface="Arial" pitchFamily="34" charset="0"/>
        <a:ea typeface="宋体" pitchFamily="2" charset="-122"/>
        <a:cs typeface="+mn-cs"/>
      </a:defRPr>
    </a:lvl2pPr>
    <a:lvl3pPr marL="685800" algn="l" rtl="0" fontAlgn="base">
      <a:spcBef>
        <a:spcPct val="0"/>
      </a:spcBef>
      <a:spcAft>
        <a:spcPct val="0"/>
      </a:spcAft>
      <a:defRPr b="1" kern="1200">
        <a:solidFill>
          <a:schemeClr val="tx1"/>
        </a:solidFill>
        <a:latin typeface="Arial" pitchFamily="34" charset="0"/>
        <a:ea typeface="宋体" pitchFamily="2" charset="-122"/>
        <a:cs typeface="+mn-cs"/>
      </a:defRPr>
    </a:lvl3pPr>
    <a:lvl4pPr marL="1028700" algn="l" rtl="0" fontAlgn="base">
      <a:spcBef>
        <a:spcPct val="0"/>
      </a:spcBef>
      <a:spcAft>
        <a:spcPct val="0"/>
      </a:spcAft>
      <a:defRPr b="1" kern="1200">
        <a:solidFill>
          <a:schemeClr val="tx1"/>
        </a:solidFill>
        <a:latin typeface="Arial" pitchFamily="34" charset="0"/>
        <a:ea typeface="宋体" pitchFamily="2" charset="-122"/>
        <a:cs typeface="+mn-cs"/>
      </a:defRPr>
    </a:lvl4pPr>
    <a:lvl5pPr marL="1371600" algn="l" rtl="0" fontAlgn="base">
      <a:spcBef>
        <a:spcPct val="0"/>
      </a:spcBef>
      <a:spcAft>
        <a:spcPct val="0"/>
      </a:spcAft>
      <a:defRPr b="1" kern="1200">
        <a:solidFill>
          <a:schemeClr val="tx1"/>
        </a:solidFill>
        <a:latin typeface="Arial" pitchFamily="34" charset="0"/>
        <a:ea typeface="宋体" pitchFamily="2" charset="-122"/>
        <a:cs typeface="+mn-cs"/>
      </a:defRPr>
    </a:lvl5pPr>
    <a:lvl6pPr marL="1714500" algn="l" defTabSz="685800" rtl="0" eaLnBrk="1" latinLnBrk="0" hangingPunct="1">
      <a:defRPr b="1" kern="1200">
        <a:solidFill>
          <a:schemeClr val="tx1"/>
        </a:solidFill>
        <a:latin typeface="Arial" pitchFamily="34" charset="0"/>
        <a:ea typeface="宋体" pitchFamily="2" charset="-122"/>
        <a:cs typeface="+mn-cs"/>
      </a:defRPr>
    </a:lvl6pPr>
    <a:lvl7pPr marL="2057400" algn="l" defTabSz="685800" rtl="0" eaLnBrk="1" latinLnBrk="0" hangingPunct="1">
      <a:defRPr b="1" kern="1200">
        <a:solidFill>
          <a:schemeClr val="tx1"/>
        </a:solidFill>
        <a:latin typeface="Arial" pitchFamily="34" charset="0"/>
        <a:ea typeface="宋体" pitchFamily="2" charset="-122"/>
        <a:cs typeface="+mn-cs"/>
      </a:defRPr>
    </a:lvl7pPr>
    <a:lvl8pPr marL="2400300" algn="l" defTabSz="685800" rtl="0" eaLnBrk="1" latinLnBrk="0" hangingPunct="1">
      <a:defRPr b="1" kern="1200">
        <a:solidFill>
          <a:schemeClr val="tx1"/>
        </a:solidFill>
        <a:latin typeface="Arial" pitchFamily="34" charset="0"/>
        <a:ea typeface="宋体" pitchFamily="2" charset="-122"/>
        <a:cs typeface="+mn-cs"/>
      </a:defRPr>
    </a:lvl8pPr>
    <a:lvl9pPr marL="2743200" algn="l" defTabSz="685800" rtl="0" eaLnBrk="1" latinLnBrk="0" hangingPunct="1">
      <a:defRPr b="1"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000CC"/>
    <a:srgbClr val="960000"/>
    <a:srgbClr val="0000FF"/>
    <a:srgbClr val="663300"/>
    <a:srgbClr val="5F5F5F"/>
    <a:srgbClr val="FB7F75"/>
    <a:srgbClr val="FF0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7933" autoAdjust="0"/>
  </p:normalViewPr>
  <p:slideViewPr>
    <p:cSldViewPr>
      <p:cViewPr varScale="1">
        <p:scale>
          <a:sx n="105" d="100"/>
          <a:sy n="105" d="100"/>
        </p:scale>
        <p:origin x="63" y="837"/>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61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b="0">
                <a:latin typeface="Times New Roman" pitchFamily="18" charset="0"/>
              </a:defRPr>
            </a:lvl1pPr>
          </a:lstStyle>
          <a:p>
            <a:pPr>
              <a:defRPr/>
            </a:pPr>
            <a:endParaRPr lang="en-US" altLang="zh-CN"/>
          </a:p>
        </p:txBody>
      </p:sp>
      <p:sp>
        <p:nvSpPr>
          <p:cNvPr id="61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b="0">
                <a:latin typeface="Times New Roman" pitchFamily="18" charset="0"/>
              </a:defRPr>
            </a:lvl1pPr>
          </a:lstStyle>
          <a:p>
            <a:pPr>
              <a:defRPr/>
            </a:pPr>
            <a:fld id="{73AE4608-E3F8-4298-A22D-6352295EE8B7}" type="slidenum">
              <a:rPr lang="en-US" altLang="zh-CN"/>
              <a:pPr>
                <a:defRPr/>
              </a:pPr>
              <a:t>‹#›</a:t>
            </a:fld>
            <a:endParaRPr lang="en-US" altLang="zh-CN"/>
          </a:p>
        </p:txBody>
      </p:sp>
    </p:spTree>
    <p:extLst>
      <p:ext uri="{BB962C8B-B14F-4D97-AF65-F5344CB8AC3E}">
        <p14:creationId xmlns:p14="http://schemas.microsoft.com/office/powerpoint/2010/main" val="512927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b="0">
                <a:latin typeface="Times New Roman" pitchFamily="18" charset="0"/>
              </a:defRPr>
            </a:lvl1pPr>
          </a:lstStyle>
          <a:p>
            <a:pPr>
              <a:defRPr/>
            </a:pPr>
            <a:endParaRPr lang="en-US" altLang="zh-CN"/>
          </a:p>
        </p:txBody>
      </p:sp>
      <p:sp>
        <p:nvSpPr>
          <p:cNvPr id="593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b="0">
                <a:latin typeface="Times New Roman" pitchFamily="18" charset="0"/>
              </a:defRPr>
            </a:lvl1pPr>
          </a:lstStyle>
          <a:p>
            <a:pPr>
              <a:defRPr/>
            </a:pPr>
            <a:fld id="{D3249D15-DF68-45E7-B41B-A7BEE83676C4}" type="slidenum">
              <a:rPr lang="en-US" altLang="zh-CN"/>
              <a:pPr>
                <a:defRPr/>
              </a:pPr>
              <a:t>‹#›</a:t>
            </a:fld>
            <a:endParaRPr lang="en-US" altLang="zh-CN"/>
          </a:p>
        </p:txBody>
      </p:sp>
    </p:spTree>
    <p:extLst>
      <p:ext uri="{BB962C8B-B14F-4D97-AF65-F5344CB8AC3E}">
        <p14:creationId xmlns:p14="http://schemas.microsoft.com/office/powerpoint/2010/main" val="238571345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1pPr>
    <a:lvl2pPr marL="3429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2pPr>
    <a:lvl3pPr marL="6858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3pPr>
    <a:lvl4pPr marL="10287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4pPr>
    <a:lvl5pPr marL="13716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m.ucsd.edu/sio210/gifimages/Franklin_folger.gi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en.wikipedia.org/wiki/North_Atlantic_drift" TargetMode="External"/><Relationship Id="rId13" Type="http://schemas.openxmlformats.org/officeDocument/2006/relationships/hyperlink" Target="http://en.wikipedia.org/wiki/Cape_Hatteras" TargetMode="External"/><Relationship Id="rId18" Type="http://schemas.openxmlformats.org/officeDocument/2006/relationships/hyperlink" Target="http://en.wikipedia.org/wiki/Salt" TargetMode="External"/><Relationship Id="rId3" Type="http://schemas.openxmlformats.org/officeDocument/2006/relationships/hyperlink" Target="http://en.wikipedia.org/wiki/Atlantic_Ocean" TargetMode="External"/><Relationship Id="rId21" Type="http://schemas.openxmlformats.org/officeDocument/2006/relationships/hyperlink" Target="http://en.wikipedia.org/wiki/Logan_Botanic_Garden" TargetMode="External"/><Relationship Id="rId7" Type="http://schemas.openxmlformats.org/officeDocument/2006/relationships/hyperlink" Target="http://en.wikipedia.org/wiki/Europe" TargetMode="External"/><Relationship Id="rId12" Type="http://schemas.openxmlformats.org/officeDocument/2006/relationships/hyperlink" Target="http://en.wikipedia.org/wiki/Power" TargetMode="External"/><Relationship Id="rId17" Type="http://schemas.openxmlformats.org/officeDocument/2006/relationships/hyperlink" Target="http://en.wikipedia.org/wiki/Salinity" TargetMode="External"/><Relationship Id="rId25" Type="http://schemas.openxmlformats.org/officeDocument/2006/relationships/hyperlink" Target="http://en.wikipedia.org/wiki/Polar_cap" TargetMode="External"/><Relationship Id="rId2" Type="http://schemas.openxmlformats.org/officeDocument/2006/relationships/slide" Target="../slides/slide16.xml"/><Relationship Id="rId16" Type="http://schemas.openxmlformats.org/officeDocument/2006/relationships/hyperlink" Target="http://en.wikipedia.org/wiki/Evaporation" TargetMode="External"/><Relationship Id="rId20" Type="http://schemas.openxmlformats.org/officeDocument/2006/relationships/hyperlink" Target="http://en.wikipedia.org/wiki/Isles_of_Scilly" TargetMode="External"/><Relationship Id="rId1" Type="http://schemas.openxmlformats.org/officeDocument/2006/relationships/notesMaster" Target="../notesMasters/notesMaster1.xml"/><Relationship Id="rId6" Type="http://schemas.openxmlformats.org/officeDocument/2006/relationships/hyperlink" Target="http://en.wikipedia.org/wiki/Newfoundland" TargetMode="External"/><Relationship Id="rId11" Type="http://schemas.openxmlformats.org/officeDocument/2006/relationships/hyperlink" Target="http://en.wikipedia.org/wiki/Watt" TargetMode="External"/><Relationship Id="rId24" Type="http://schemas.openxmlformats.org/officeDocument/2006/relationships/hyperlink" Target="http://en.wikipedia.org/wiki/Global_warming" TargetMode="External"/><Relationship Id="rId5" Type="http://schemas.openxmlformats.org/officeDocument/2006/relationships/hyperlink" Target="http://en.wikipedia.org/wiki/Gulf_of_Mexico" TargetMode="External"/><Relationship Id="rId15" Type="http://schemas.openxmlformats.org/officeDocument/2006/relationships/hyperlink" Target="http://en.wikipedia.org/wiki/Water" TargetMode="External"/><Relationship Id="rId23" Type="http://schemas.openxmlformats.org/officeDocument/2006/relationships/hyperlink" Target="http://en.wikipedia.org/wiki/Gunnera_Manicata" TargetMode="External"/><Relationship Id="rId10" Type="http://schemas.openxmlformats.org/officeDocument/2006/relationships/hyperlink" Target="http://en.wikipedia.org/wiki/Peta" TargetMode="External"/><Relationship Id="rId19" Type="http://schemas.openxmlformats.org/officeDocument/2006/relationships/hyperlink" Target="http://en.wikipedia.org/wiki/North_Atlantic_Deep_Water" TargetMode="External"/><Relationship Id="rId4" Type="http://schemas.openxmlformats.org/officeDocument/2006/relationships/hyperlink" Target="http://en.wikipedia.org/wiki/Ocean_current" TargetMode="External"/><Relationship Id="rId9" Type="http://schemas.openxmlformats.org/officeDocument/2006/relationships/hyperlink" Target="http://en.wikipedia.org/wiki/West-Europe" TargetMode="External"/><Relationship Id="rId14" Type="http://schemas.openxmlformats.org/officeDocument/2006/relationships/hyperlink" Target="http://en.wikipedia.org/wiki/North" TargetMode="External"/><Relationship Id="rId22" Type="http://schemas.openxmlformats.org/officeDocument/2006/relationships/hyperlink" Target="http://en.wikipedia.org/wiki/Scotland"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iwave.rsmas.miami.edu/wera/efs/anim_efs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maury.marine.unc.edu/cgi-bin/mapserv?map=/opt/nccoos_map/maps/nccoos_codar_wms.map&amp;version=1.1&amp;service=WMS&amp;request=getmap&amp;bbox=-78.87,33,-72.74,37.6&amp;layers=grid,NCLAND,VA_100K,SCLAND,Shoreline_02,Bathymetry,Bathymetry%20Deep,ouba_totals,CODARlegendwms,ouba_timestamp,is_currents&amp;map_CODARlegendwms_feature=new&amp;map_CODARlegendwms_feature_points=451+400&amp;width=600&amp;height=45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D65574B-271E-4467-A703-5EC2494B1B37}" type="slidenum">
              <a:rPr lang="zh-CN" altLang="en-US" smtClean="0"/>
              <a:pPr/>
              <a:t>2</a:t>
            </a:fld>
            <a:endParaRPr lang="en-US" altLang="zh-CN"/>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r>
              <a:rPr lang="en-US" altLang="zh-CN"/>
              <a:t>A glance at the distribution of high quality ocean data tells us that the Atlantic Ocean is by far the best researched part of the world ocean. This is particularly true of the North Atlantic Ocean, the home ground of many oceanographic research institutions</a:t>
            </a:r>
          </a:p>
          <a:p>
            <a:r>
              <a:rPr lang="en-US" altLang="zh-CN"/>
              <a:t>of the USA and Europe. We therefore have a wealth of information, and our task in describing the essential features of the Atlantic Ocean will not so much consist of finding reasonable estimates for missing data but finding the correct level of generalization from a bewildering and complex data set.</a:t>
            </a:r>
          </a:p>
          <a:p>
            <a:endParaRPr lang="zh-CN" altLang="en-US"/>
          </a:p>
        </p:txBody>
      </p:sp>
    </p:spTree>
    <p:extLst>
      <p:ext uri="{BB962C8B-B14F-4D97-AF65-F5344CB8AC3E}">
        <p14:creationId xmlns:p14="http://schemas.microsoft.com/office/powerpoint/2010/main" val="1387834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2EAA487-AD8D-472B-9363-2EC7A61E14B2}" type="slidenum">
              <a:rPr lang="zh-CN" altLang="en-US" smtClean="0"/>
              <a:pPr/>
              <a:t>11</a:t>
            </a:fld>
            <a:endParaRPr lang="en-US" altLang="zh-CN"/>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a:lnSpc>
                <a:spcPct val="90000"/>
              </a:lnSpc>
            </a:pPr>
            <a:r>
              <a:rPr lang="zh-CN" altLang="en-US"/>
              <a:t>大西洋北部气温高于南部。东西两侧气温差别也很大，在南北纬</a:t>
            </a:r>
            <a:r>
              <a:rPr lang="en-US" altLang="zh-CN"/>
              <a:t>30</a:t>
            </a:r>
            <a:r>
              <a:rPr lang="zh-CN" altLang="en-US"/>
              <a:t>度之间，东部比西部约低</a:t>
            </a:r>
            <a:r>
              <a:rPr lang="en-US" altLang="zh-CN"/>
              <a:t>5℃</a:t>
            </a:r>
            <a:r>
              <a:rPr lang="zh-CN" altLang="en-US"/>
              <a:t>；在北纬</a:t>
            </a:r>
            <a:r>
              <a:rPr lang="en-US" altLang="zh-CN"/>
              <a:t>30</a:t>
            </a:r>
            <a:r>
              <a:rPr lang="zh-CN" altLang="en-US"/>
              <a:t>度</a:t>
            </a:r>
            <a:r>
              <a:rPr lang="en-US" altLang="zh-CN"/>
              <a:t>-60</a:t>
            </a:r>
            <a:r>
              <a:rPr lang="zh-CN" altLang="en-US"/>
              <a:t>度间，东部气温又高于西部约</a:t>
            </a:r>
            <a:r>
              <a:rPr lang="en-US" altLang="zh-CN"/>
              <a:t>10℃</a:t>
            </a:r>
            <a:r>
              <a:rPr lang="zh-CN" altLang="en-US"/>
              <a:t>，使西欧的气候终年温暖如春。如法国的巴黎，它与我国的东北哈尔滨位置相仿，但巴黎的冬日气温，却与中国的上海、南京相似。在南大西洋，南纬</a:t>
            </a:r>
            <a:r>
              <a:rPr lang="en-US" altLang="zh-CN"/>
              <a:t>30</a:t>
            </a:r>
            <a:r>
              <a:rPr lang="zh-CN" altLang="en-US"/>
              <a:t>度以南，东西两侧差别不明显 </a:t>
            </a:r>
          </a:p>
          <a:p>
            <a:pPr>
              <a:lnSpc>
                <a:spcPct val="90000"/>
              </a:lnSpc>
            </a:pPr>
            <a:r>
              <a:rPr lang="zh-CN" altLang="en-US"/>
              <a:t>在北大西洋，也有一个顺时针环流，由北赤道流、墨西哥湾暖流、北大西洋暖流和加那利寒流组成。其中，墨西哥湾暖流是世界最大的暖流，它的流量相当于全世界河流量总和的</a:t>
            </a:r>
            <a:r>
              <a:rPr lang="en-US" altLang="zh-CN"/>
              <a:t>120</a:t>
            </a:r>
            <a:r>
              <a:rPr lang="zh-CN" altLang="en-US"/>
              <a:t>倍，像一条巨大的暖气管，供应巨量的热，使西北欧的气候温暖如春。 </a:t>
            </a:r>
          </a:p>
          <a:p>
            <a:pPr>
              <a:lnSpc>
                <a:spcPct val="90000"/>
              </a:lnSpc>
            </a:pPr>
            <a:r>
              <a:rPr lang="zh-CN" altLang="en-US"/>
              <a:t>　　</a:t>
            </a:r>
          </a:p>
          <a:p>
            <a:pPr>
              <a:lnSpc>
                <a:spcPct val="90000"/>
              </a:lnSpc>
            </a:pPr>
            <a:r>
              <a:rPr lang="zh-CN" altLang="en-US"/>
              <a:t>湾流不是一股普通的海流，而是世界上第一大海洋暖流，有一部分来自墨西哥湾，但它的绝大部分来自加勒比海。当南、北赤道流在大西洋西部汇合之后，便进入加勒比海，通过尤卡坦海峡，其中的一小部分进入墨西哥湾，再沿墨西哥湾海岸流动，海流的绝大部分是急转向东流去，从美国佛罗里达海峡进入大西洋。这支进入大西洋的湾流起先向北，然后很快向东北方向流去，横跨大西洋，流向西北欧的外海，一直流进寒冷的北冰洋水域。它的厚度为</a:t>
            </a:r>
            <a:r>
              <a:rPr lang="en-US" altLang="zh-CN"/>
              <a:t>200</a:t>
            </a:r>
            <a:r>
              <a:rPr lang="zh-CN" altLang="en-US"/>
              <a:t>米～</a:t>
            </a:r>
            <a:r>
              <a:rPr lang="en-US" altLang="zh-CN"/>
              <a:t>500</a:t>
            </a:r>
            <a:r>
              <a:rPr lang="zh-CN" altLang="en-US"/>
              <a:t>米，流速</a:t>
            </a:r>
            <a:r>
              <a:rPr lang="en-US" altLang="zh-CN"/>
              <a:t>2.05</a:t>
            </a:r>
            <a:r>
              <a:rPr lang="zh-CN" altLang="en-US"/>
              <a:t>米／秒，输送的水量比黑潮大</a:t>
            </a:r>
            <a:r>
              <a:rPr lang="en-US" altLang="zh-CN"/>
              <a:t>1.5</a:t>
            </a:r>
            <a:r>
              <a:rPr lang="zh-CN" altLang="en-US"/>
              <a:t>倍。</a:t>
            </a:r>
          </a:p>
          <a:p>
            <a:pPr>
              <a:lnSpc>
                <a:spcPct val="90000"/>
              </a:lnSpc>
            </a:pPr>
            <a:r>
              <a:rPr lang="zh-CN" altLang="en-US"/>
              <a:t>　　湾流蕴含着巨大的热量，它所散发的热量，恐怕比全世界一年所用燃煤产生的热量还要多。由于它的到来，英吉利海峡两岸的土地每年享受着湾流带来的巨大热能。如果拿同纬度的加拿大东岸加以对照，差别更为明显：大西洋彼岸的加拿大东部地区，年平均气温可低到零下</a:t>
            </a:r>
            <a:r>
              <a:rPr lang="en-US" altLang="zh-CN"/>
              <a:t>10℃</a:t>
            </a:r>
            <a:r>
              <a:rPr lang="zh-CN" altLang="en-US"/>
              <a:t>，而同纬度的西北欧地区可高到</a:t>
            </a:r>
            <a:r>
              <a:rPr lang="en-US" altLang="zh-CN"/>
              <a:t>10℃</a:t>
            </a:r>
            <a:r>
              <a:rPr lang="zh-CN" altLang="en-US"/>
              <a:t>。</a:t>
            </a:r>
          </a:p>
          <a:p>
            <a:pPr>
              <a:lnSpc>
                <a:spcPct val="90000"/>
              </a:lnSpc>
            </a:pPr>
            <a:endParaRPr lang="zh-CN" altLang="en-US"/>
          </a:p>
        </p:txBody>
      </p:sp>
    </p:spTree>
    <p:extLst>
      <p:ext uri="{BB962C8B-B14F-4D97-AF65-F5344CB8AC3E}">
        <p14:creationId xmlns:p14="http://schemas.microsoft.com/office/powerpoint/2010/main" val="1985019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897D4C6-6850-4ECF-894C-37D2ADC10C58}" type="slidenum">
              <a:rPr lang="zh-CN" altLang="en-US" smtClean="0"/>
              <a:pPr/>
              <a:t>12</a:t>
            </a:fld>
            <a:endParaRPr lang="en-US" altLang="zh-CN"/>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a:lnSpc>
                <a:spcPct val="90000"/>
              </a:lnSpc>
            </a:pPr>
            <a:r>
              <a:rPr lang="zh-CN" altLang="en-US" dirty="0"/>
              <a:t>大西洋北部气温高于南部。东西两侧气温差别也很大，在南北纬</a:t>
            </a:r>
            <a:r>
              <a:rPr lang="en-US" altLang="zh-CN" dirty="0"/>
              <a:t>30</a:t>
            </a:r>
            <a:r>
              <a:rPr lang="zh-CN" altLang="en-US" dirty="0"/>
              <a:t>度之间，东部比西部约低</a:t>
            </a:r>
            <a:r>
              <a:rPr lang="en-US" altLang="zh-CN" dirty="0"/>
              <a:t>5℃</a:t>
            </a:r>
            <a:r>
              <a:rPr lang="zh-CN" altLang="en-US" dirty="0"/>
              <a:t>；在北纬</a:t>
            </a:r>
            <a:r>
              <a:rPr lang="en-US" altLang="zh-CN" dirty="0"/>
              <a:t>30</a:t>
            </a:r>
            <a:r>
              <a:rPr lang="zh-CN" altLang="en-US" dirty="0"/>
              <a:t>度</a:t>
            </a:r>
            <a:r>
              <a:rPr lang="en-US" altLang="zh-CN" dirty="0"/>
              <a:t>-60</a:t>
            </a:r>
            <a:r>
              <a:rPr lang="zh-CN" altLang="en-US" dirty="0"/>
              <a:t>度间，东部气温又高于西部约</a:t>
            </a:r>
            <a:r>
              <a:rPr lang="en-US" altLang="zh-CN" dirty="0"/>
              <a:t>10℃</a:t>
            </a:r>
            <a:r>
              <a:rPr lang="zh-CN" altLang="en-US" dirty="0"/>
              <a:t>，使西欧的气候终年温暖如春。如法国的巴黎，它与我国的东北哈尔滨位置相仿，但巴黎的冬日气温，却与中国的上海、南京相似。在南大西洋，南纬</a:t>
            </a:r>
            <a:r>
              <a:rPr lang="en-US" altLang="zh-CN" dirty="0"/>
              <a:t>30</a:t>
            </a:r>
            <a:r>
              <a:rPr lang="zh-CN" altLang="en-US" dirty="0"/>
              <a:t>度以南，东西两侧差别不明显 </a:t>
            </a:r>
          </a:p>
          <a:p>
            <a:pPr>
              <a:lnSpc>
                <a:spcPct val="90000"/>
              </a:lnSpc>
            </a:pPr>
            <a:r>
              <a:rPr lang="zh-CN" altLang="en-US" dirty="0"/>
              <a:t>在北大西洋，也有一个顺时针环流，由北赤道流、墨西哥湾暖流、北大西洋暖流和加那利寒流组成。其中，墨西哥湾暖流是世界最大的暖流，它的流量相当于全世界河流量总和的</a:t>
            </a:r>
            <a:r>
              <a:rPr lang="en-US" altLang="zh-CN" dirty="0"/>
              <a:t>120</a:t>
            </a:r>
            <a:r>
              <a:rPr lang="zh-CN" altLang="en-US" dirty="0"/>
              <a:t>倍，像一条巨大的暖气管，供应巨量的热，使西北欧的气候温暖如春。 </a:t>
            </a:r>
          </a:p>
          <a:p>
            <a:pPr>
              <a:lnSpc>
                <a:spcPct val="90000"/>
              </a:lnSpc>
            </a:pPr>
            <a:r>
              <a:rPr lang="zh-CN" altLang="en-US" dirty="0"/>
              <a:t>　　</a:t>
            </a:r>
          </a:p>
          <a:p>
            <a:pPr>
              <a:lnSpc>
                <a:spcPct val="90000"/>
              </a:lnSpc>
            </a:pPr>
            <a:r>
              <a:rPr lang="zh-CN" altLang="en-US" dirty="0"/>
              <a:t>湾流不是一股普通的海流，而是世界上第一大海洋暖流，有一部分来自墨西哥湾，但它的绝大部分来自加勒比海。当南、北赤道流在大西洋西部汇合之后，便进入加勒比海，通过尤卡坦海峡，其中的一小部分进入墨西哥湾，再沿墨西哥湾海岸流动，海流的绝大部分是急转向东流去，从美国佛罗里达海峡进入大西洋。这支进入大西洋的湾流起先向北，然后很快向东北方向流去，横跨大西洋，流向西北欧的外海，一直流进寒冷的北冰洋水域。它的厚度为</a:t>
            </a:r>
            <a:r>
              <a:rPr lang="en-US" altLang="zh-CN" dirty="0"/>
              <a:t>200</a:t>
            </a:r>
            <a:r>
              <a:rPr lang="zh-CN" altLang="en-US" dirty="0"/>
              <a:t>米～</a:t>
            </a:r>
            <a:r>
              <a:rPr lang="en-US" altLang="zh-CN" dirty="0"/>
              <a:t>500</a:t>
            </a:r>
            <a:r>
              <a:rPr lang="zh-CN" altLang="en-US" dirty="0"/>
              <a:t>米，流速</a:t>
            </a:r>
            <a:r>
              <a:rPr lang="en-US" altLang="zh-CN" dirty="0"/>
              <a:t>2.05</a:t>
            </a:r>
            <a:r>
              <a:rPr lang="zh-CN" altLang="en-US" dirty="0"/>
              <a:t>米／秒，输送的水量比黑潮大</a:t>
            </a:r>
            <a:r>
              <a:rPr lang="en-US" altLang="zh-CN" dirty="0"/>
              <a:t>1.5</a:t>
            </a:r>
            <a:r>
              <a:rPr lang="zh-CN" altLang="en-US" dirty="0"/>
              <a:t>倍。</a:t>
            </a:r>
          </a:p>
          <a:p>
            <a:pPr>
              <a:lnSpc>
                <a:spcPct val="90000"/>
              </a:lnSpc>
            </a:pPr>
            <a:r>
              <a:rPr lang="zh-CN" altLang="en-US" dirty="0"/>
              <a:t>　　湾流蕴含着巨大的热量，它所散发的热量，恐怕比全世界一年所用燃煤产生的热量还要多。由于它的到来，英吉利海峡两岸的土地每年享受着湾流带来的巨大热能。如果拿同纬度的加拿大东岸加以对照，差别更为明显：大西洋彼岸的加拿大东部地区，年平均气温可低到零下</a:t>
            </a:r>
            <a:r>
              <a:rPr lang="en-US" altLang="zh-CN" dirty="0"/>
              <a:t>10℃</a:t>
            </a:r>
            <a:r>
              <a:rPr lang="zh-CN" altLang="en-US" dirty="0"/>
              <a:t>，而同纬度的西北欧地区可高到</a:t>
            </a:r>
            <a:r>
              <a:rPr lang="en-US" altLang="zh-CN" dirty="0"/>
              <a:t>10℃</a:t>
            </a:r>
            <a:r>
              <a:rPr lang="zh-CN" altLang="en-US" dirty="0"/>
              <a:t>。</a:t>
            </a:r>
          </a:p>
          <a:p>
            <a:pPr>
              <a:lnSpc>
                <a:spcPct val="90000"/>
              </a:lnSpc>
            </a:pPr>
            <a:endParaRPr lang="zh-CN" altLang="en-US" dirty="0"/>
          </a:p>
        </p:txBody>
      </p:sp>
    </p:spTree>
    <p:extLst>
      <p:ext uri="{BB962C8B-B14F-4D97-AF65-F5344CB8AC3E}">
        <p14:creationId xmlns:p14="http://schemas.microsoft.com/office/powerpoint/2010/main" val="536071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8E78F07-5942-483C-9BE7-AE8336CA59D5}" type="slidenum">
              <a:rPr lang="zh-CN" altLang="en-US" smtClean="0"/>
              <a:pPr/>
              <a:t>13</a:t>
            </a:fld>
            <a:endParaRPr lang="en-US" altLang="zh-CN"/>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a:lnSpc>
                <a:spcPct val="90000"/>
              </a:lnSpc>
            </a:pPr>
            <a:r>
              <a:rPr lang="zh-CN" altLang="en-US"/>
              <a:t>大西洋北部气温高于南部。东西两侧气温差别也很大，在南北纬</a:t>
            </a:r>
            <a:r>
              <a:rPr lang="en-US" altLang="zh-CN"/>
              <a:t>30</a:t>
            </a:r>
            <a:r>
              <a:rPr lang="zh-CN" altLang="en-US"/>
              <a:t>度之间，东部比西部约低</a:t>
            </a:r>
            <a:r>
              <a:rPr lang="en-US" altLang="zh-CN"/>
              <a:t>5℃</a:t>
            </a:r>
            <a:r>
              <a:rPr lang="zh-CN" altLang="en-US"/>
              <a:t>；在北纬</a:t>
            </a:r>
            <a:r>
              <a:rPr lang="en-US" altLang="zh-CN"/>
              <a:t>30</a:t>
            </a:r>
            <a:r>
              <a:rPr lang="zh-CN" altLang="en-US"/>
              <a:t>度</a:t>
            </a:r>
            <a:r>
              <a:rPr lang="en-US" altLang="zh-CN"/>
              <a:t>-60</a:t>
            </a:r>
            <a:r>
              <a:rPr lang="zh-CN" altLang="en-US"/>
              <a:t>度间，东部气温又高于西部约</a:t>
            </a:r>
            <a:r>
              <a:rPr lang="en-US" altLang="zh-CN"/>
              <a:t>10℃</a:t>
            </a:r>
            <a:r>
              <a:rPr lang="zh-CN" altLang="en-US"/>
              <a:t>，使西欧的气候终年温暖如春。如法国的巴黎，它与我国的东北哈尔滨位置相仿，但巴黎的冬日气温，却与中国的上海、南京相似。在南大西洋，南纬</a:t>
            </a:r>
            <a:r>
              <a:rPr lang="en-US" altLang="zh-CN"/>
              <a:t>30</a:t>
            </a:r>
            <a:r>
              <a:rPr lang="zh-CN" altLang="en-US"/>
              <a:t>度以南，东西两侧差别不明显 </a:t>
            </a:r>
          </a:p>
          <a:p>
            <a:pPr>
              <a:lnSpc>
                <a:spcPct val="90000"/>
              </a:lnSpc>
            </a:pPr>
            <a:r>
              <a:rPr lang="zh-CN" altLang="en-US"/>
              <a:t>在北大西洋，也有一个顺时针环流，由北赤道流、墨西哥湾暖流、北大西洋暖流和加那利寒流组成。其中，墨西哥湾暖流是世界最大的暖流，它的流量相当于全世界河流量总和的</a:t>
            </a:r>
            <a:r>
              <a:rPr lang="en-US" altLang="zh-CN"/>
              <a:t>120</a:t>
            </a:r>
            <a:r>
              <a:rPr lang="zh-CN" altLang="en-US"/>
              <a:t>倍，像一条巨大的暖气管，供应巨量的热，使西北欧的气候温暖如春。 </a:t>
            </a:r>
          </a:p>
          <a:p>
            <a:pPr>
              <a:lnSpc>
                <a:spcPct val="90000"/>
              </a:lnSpc>
            </a:pPr>
            <a:r>
              <a:rPr lang="zh-CN" altLang="en-US"/>
              <a:t>　　</a:t>
            </a:r>
          </a:p>
          <a:p>
            <a:pPr>
              <a:lnSpc>
                <a:spcPct val="90000"/>
              </a:lnSpc>
            </a:pPr>
            <a:r>
              <a:rPr lang="zh-CN" altLang="en-US"/>
              <a:t>湾流不是一股普通的海流，而是世界上第一大海洋暖流，有一部分来自墨西哥湾，但它的绝大部分来自加勒比海。当南、北赤道流在大西洋西部汇合之后，便进入加勒比海，通过尤卡坦海峡，其中的一小部分进入墨西哥湾，再沿墨西哥湾海岸流动，海流的绝大部分是急转向东流去，从美国佛罗里达海峡进入大西洋。这支进入大西洋的湾流起先向北，然后很快向东北方向流去，横跨大西洋，流向西北欧的外海，一直流进寒冷的北冰洋水域。它的厚度为</a:t>
            </a:r>
            <a:r>
              <a:rPr lang="en-US" altLang="zh-CN"/>
              <a:t>200</a:t>
            </a:r>
            <a:r>
              <a:rPr lang="zh-CN" altLang="en-US"/>
              <a:t>米～</a:t>
            </a:r>
            <a:r>
              <a:rPr lang="en-US" altLang="zh-CN"/>
              <a:t>500</a:t>
            </a:r>
            <a:r>
              <a:rPr lang="zh-CN" altLang="en-US"/>
              <a:t>米，流速</a:t>
            </a:r>
            <a:r>
              <a:rPr lang="en-US" altLang="zh-CN"/>
              <a:t>2.05</a:t>
            </a:r>
            <a:r>
              <a:rPr lang="zh-CN" altLang="en-US"/>
              <a:t>米／秒，输送的水量比黑潮大</a:t>
            </a:r>
            <a:r>
              <a:rPr lang="en-US" altLang="zh-CN"/>
              <a:t>1.5</a:t>
            </a:r>
            <a:r>
              <a:rPr lang="zh-CN" altLang="en-US"/>
              <a:t>倍。</a:t>
            </a:r>
          </a:p>
          <a:p>
            <a:pPr>
              <a:lnSpc>
                <a:spcPct val="90000"/>
              </a:lnSpc>
            </a:pPr>
            <a:r>
              <a:rPr lang="zh-CN" altLang="en-US"/>
              <a:t>　　湾流蕴含着巨大的热量，它所散发的热量，恐怕比全世界一年所用燃煤产生的热量还要多。由于它的到来，英吉利海峡两岸的土地每年享受着湾流带来的巨大热能。如果拿同纬度的加拿大东岸加以对照，差别更为明显：大西洋彼岸的加拿大东部地区，年平均气温可低到零下</a:t>
            </a:r>
            <a:r>
              <a:rPr lang="en-US" altLang="zh-CN"/>
              <a:t>10℃</a:t>
            </a:r>
            <a:r>
              <a:rPr lang="zh-CN" altLang="en-US"/>
              <a:t>，而同纬度的西北欧地区可高到</a:t>
            </a:r>
            <a:r>
              <a:rPr lang="en-US" altLang="zh-CN"/>
              <a:t>10℃</a:t>
            </a:r>
            <a:r>
              <a:rPr lang="zh-CN" altLang="en-US"/>
              <a:t>。</a:t>
            </a:r>
          </a:p>
          <a:p>
            <a:pPr>
              <a:lnSpc>
                <a:spcPct val="90000"/>
              </a:lnSpc>
            </a:pPr>
            <a:endParaRPr lang="zh-CN" altLang="en-US"/>
          </a:p>
        </p:txBody>
      </p:sp>
    </p:spTree>
    <p:extLst>
      <p:ext uri="{BB962C8B-B14F-4D97-AF65-F5344CB8AC3E}">
        <p14:creationId xmlns:p14="http://schemas.microsoft.com/office/powerpoint/2010/main" val="493467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E7D8192-617C-4449-BC04-7D8814872598}" type="slidenum">
              <a:rPr lang="zh-CN" altLang="en-US" smtClean="0"/>
              <a:pPr/>
              <a:t>14</a:t>
            </a:fld>
            <a:endParaRPr lang="en-US" altLang="zh-CN"/>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319721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6EC90F1-CD2C-45C2-B622-8B4525E41F1D}" type="slidenum">
              <a:rPr lang="zh-CN" altLang="en-US" smtClean="0"/>
              <a:pPr/>
              <a:t>15</a:t>
            </a:fld>
            <a:endParaRPr lang="en-US" altLang="zh-CN"/>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altLang="zh-CN" dirty="0"/>
              <a:t>Shown as a bright red band, the Gulf Stream is about 27C (~80F) in this sea surface temperature image of the Western North Atlantic during the first week of June 1984. This image is based on data from NOAA-7 Advanced Very High Resolution Radiometer (AVHRR) infrared observations, analyzed at the U. Miami </a:t>
            </a:r>
            <a:r>
              <a:rPr lang="en-US" altLang="zh-CN" dirty="0" err="1"/>
              <a:t>Rosenstiel</a:t>
            </a:r>
            <a:r>
              <a:rPr lang="en-US" altLang="zh-CN" dirty="0"/>
              <a:t> School's Remote Sensing Laboratory. Warmer hues denote warmer temperatures. </a:t>
            </a:r>
            <a:br>
              <a:rPr lang="en-US" altLang="zh-CN" dirty="0"/>
            </a:br>
            <a:r>
              <a:rPr lang="en-US" altLang="zh-CN" dirty="0"/>
              <a:t>Credit: O. Brown, R. Evans and M. Carle, University of Miami </a:t>
            </a:r>
            <a:r>
              <a:rPr lang="en-US" altLang="zh-CN" dirty="0" err="1"/>
              <a:t>Rosenstiel</a:t>
            </a:r>
            <a:r>
              <a:rPr lang="en-US" altLang="zh-CN" dirty="0"/>
              <a:t> School of Marine and Atmospheric Science, Miami, Florida </a:t>
            </a:r>
          </a:p>
          <a:p>
            <a:endParaRPr lang="zh-CN" altLang="en-US" dirty="0"/>
          </a:p>
          <a:p>
            <a:r>
              <a:rPr lang="en-US" altLang="zh-CN" dirty="0">
                <a:hlinkClick r:id="rId3"/>
              </a:rPr>
              <a:t>The Franklin-</a:t>
            </a:r>
            <a:r>
              <a:rPr lang="en-US" altLang="zh-CN" dirty="0" err="1">
                <a:hlinkClick r:id="rId3"/>
              </a:rPr>
              <a:t>Folger</a:t>
            </a:r>
            <a:r>
              <a:rPr lang="en-US" altLang="zh-CN" dirty="0">
                <a:hlinkClick r:id="rId3"/>
              </a:rPr>
              <a:t> map of the Gulf Stream, printed in 1769-1770. </a:t>
            </a:r>
            <a:r>
              <a:rPr lang="en-US" altLang="zh-CN" dirty="0"/>
              <a:t>This early map of the Gulf Stream location was produced by B. Franklin for the mail service from England, based on information from whaling captain Timothy </a:t>
            </a:r>
            <a:r>
              <a:rPr lang="en-US" altLang="zh-CN" dirty="0" err="1"/>
              <a:t>Folger</a:t>
            </a:r>
            <a:r>
              <a:rPr lang="en-US" altLang="zh-CN" dirty="0"/>
              <a:t>. This map was rediscovered by P. Richardson (1980), and is remarkably accurate. This image is from R. Peterson et al. (1996), article in Progress in Oceanography. </a:t>
            </a:r>
            <a:endParaRPr lang="zh-CN" altLang="en-US" dirty="0"/>
          </a:p>
        </p:txBody>
      </p:sp>
    </p:spTree>
    <p:extLst>
      <p:ext uri="{BB962C8B-B14F-4D97-AF65-F5344CB8AC3E}">
        <p14:creationId xmlns:p14="http://schemas.microsoft.com/office/powerpoint/2010/main" val="1261517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79E630E-9BC5-4843-B5AB-4AB8C0E327FB}" type="slidenum">
              <a:rPr lang="zh-CN" altLang="en-US" smtClean="0"/>
              <a:pPr/>
              <a:t>16</a:t>
            </a:fld>
            <a:endParaRPr lang="en-US" altLang="zh-CN"/>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a:lnSpc>
                <a:spcPct val="80000"/>
              </a:lnSpc>
            </a:pPr>
            <a:r>
              <a:rPr lang="zh-CN" altLang="en-US" sz="800"/>
              <a:t>虽然愈来愈多的温室气体将把更多的太阳能阻挡在地球表面，但 是我们的蓝色星球不一定就会因此而无限加热。一些科学家们认为， 全球变暖的一个可能后果就是下一次冰河期的到来。 这一观点的主要论据就是墨西哥湾流。这巨大的洋流源源不断地 把温暖的表层海水推向东方和南方，它也是加热欧洲的主要动力。旅途中水分蒸发使海水变得更咸更重，从而使表层水沉入海底，流回南 方。在赤道附近，热带河流和降水产生的温暖淡水稀释并加热海水， 使之升到海面再次展开东南方向的万里旅程。 但在温室作用下，格陵兰和北冰洋融化的寒冷淡水将涌入北大西 洋。温暖气候也将带来更加丰沛的降水，这同样会稀释大西洋。这种 情况一旦出现，墨西哥湾流将不再变咸，也不会轻易沉入海底。得不 到水流补给的南方洋流将逐渐中断，于是墨西哥湾流也会停止。在这 种情况下，欧洲将变得非常寒冷。例如与芝加哥位于同一纬度上的罗 马，到时将面临着一片冰天雪地。不断飘落的雪花将渐渐覆盖全球， 这层闪亮的冰面将像镜子一样把阳光反射回太空。由于墨西哥湾流与 其它洋流有着直接或间接的关系，它的关闭意味着全球洋流将会发生 重组，最终导致总蒸发量急剧下降。大气中的水分子是一种重要的温 室气体，它的含量下降必将带来气温更大幅度的下降，科学家们预言 将下降八度之多。 最糟糕的是，专家们相信，这样的变化将以惊人的速度降临地球， 也许在不到十年之内这一切就会发生。 </a:t>
            </a:r>
          </a:p>
          <a:p>
            <a:pPr>
              <a:lnSpc>
                <a:spcPct val="80000"/>
              </a:lnSpc>
            </a:pPr>
            <a:endParaRPr lang="en-US" altLang="zh-CN" sz="800"/>
          </a:p>
          <a:p>
            <a:pPr>
              <a:lnSpc>
                <a:spcPct val="80000"/>
              </a:lnSpc>
            </a:pPr>
            <a:r>
              <a:rPr lang="en-US" altLang="zh-CN" sz="800"/>
              <a:t>The </a:t>
            </a:r>
            <a:r>
              <a:rPr lang="en-US" altLang="zh-CN" sz="800" b="1"/>
              <a:t>Gulf Stream</a:t>
            </a:r>
            <a:r>
              <a:rPr lang="en-US" altLang="zh-CN" sz="800"/>
              <a:t>, also known as the </a:t>
            </a:r>
            <a:r>
              <a:rPr lang="en-US" altLang="zh-CN" sz="800" b="1"/>
              <a:t>North Atlantic Drift</a:t>
            </a:r>
            <a:r>
              <a:rPr lang="en-US" altLang="zh-CN" sz="800"/>
              <a:t>, is a powerful, warm, and swift </a:t>
            </a:r>
            <a:r>
              <a:rPr lang="en-US" altLang="zh-CN" sz="800">
                <a:hlinkClick r:id="rId3" tooltip="Atlantic Ocean"/>
              </a:rPr>
              <a:t>Atlantic</a:t>
            </a:r>
            <a:r>
              <a:rPr lang="en-US" altLang="zh-CN" sz="800"/>
              <a:t> </a:t>
            </a:r>
            <a:r>
              <a:rPr lang="en-US" altLang="zh-CN" sz="800">
                <a:hlinkClick r:id="rId4" tooltip="Ocean current"/>
              </a:rPr>
              <a:t>ocean current</a:t>
            </a:r>
            <a:r>
              <a:rPr lang="en-US" altLang="zh-CN" sz="800"/>
              <a:t> that originates in the </a:t>
            </a:r>
            <a:r>
              <a:rPr lang="en-US" altLang="zh-CN" sz="800">
                <a:hlinkClick r:id="rId5" tooltip="Gulf of Mexico"/>
              </a:rPr>
              <a:t>Gulf of Mexico</a:t>
            </a:r>
            <a:r>
              <a:rPr lang="en-US" altLang="zh-CN" sz="800"/>
              <a:t>, exits through the Straight of Florida, and follows the eastern coastlines of the United States and </a:t>
            </a:r>
            <a:r>
              <a:rPr lang="en-US" altLang="zh-CN" sz="800">
                <a:hlinkClick r:id="rId6" tooltip="Newfoundland"/>
              </a:rPr>
              <a:t>Newfoundland</a:t>
            </a:r>
            <a:r>
              <a:rPr lang="en-US" altLang="zh-CN" sz="800"/>
              <a:t>. Its extension toward </a:t>
            </a:r>
            <a:r>
              <a:rPr lang="en-US" altLang="zh-CN" sz="800">
                <a:hlinkClick r:id="rId7" tooltip="Europe"/>
              </a:rPr>
              <a:t>Europe</a:t>
            </a:r>
            <a:r>
              <a:rPr lang="en-US" altLang="zh-CN" sz="800"/>
              <a:t>, called the </a:t>
            </a:r>
            <a:r>
              <a:rPr lang="en-US" altLang="zh-CN" sz="800">
                <a:hlinkClick r:id="rId8" tooltip="North Atlantic drift"/>
              </a:rPr>
              <a:t>North Atlantic drift</a:t>
            </a:r>
            <a:r>
              <a:rPr lang="en-US" altLang="zh-CN" sz="800"/>
              <a:t>, makes </a:t>
            </a:r>
            <a:r>
              <a:rPr lang="en-US" altLang="zh-CN" sz="800">
                <a:hlinkClick r:id="rId9" tooltip="West-Europe"/>
              </a:rPr>
              <a:t>West-European</a:t>
            </a:r>
            <a:r>
              <a:rPr lang="en-US" altLang="zh-CN" sz="800"/>
              <a:t> countries considerably warmer than they would be otherwise.</a:t>
            </a:r>
          </a:p>
          <a:p>
            <a:pPr>
              <a:lnSpc>
                <a:spcPct val="80000"/>
              </a:lnSpc>
            </a:pPr>
            <a:r>
              <a:rPr lang="en-US" altLang="zh-CN" sz="800"/>
              <a:t>A river of sea water, called the North Equatorial Current, flows westward off the coast of northern Africa. When this current interacts with the northwestern coast of South America, the current forks into two branches. One passes into the Caribbean, while a second flows north and east of the West Indies. These two branches rejoin to pour through the Straits of Florida.</a:t>
            </a:r>
          </a:p>
          <a:p>
            <a:pPr>
              <a:lnSpc>
                <a:spcPct val="80000"/>
              </a:lnSpc>
            </a:pPr>
            <a:r>
              <a:rPr lang="en-US" altLang="zh-CN" sz="800"/>
              <a:t>Consequently, the resulting Gulf Stream is one of the strongest ocean currents known, transporting 1.4 </a:t>
            </a:r>
            <a:r>
              <a:rPr lang="en-US" altLang="zh-CN" sz="800">
                <a:hlinkClick r:id="rId10" tooltip="Peta"/>
              </a:rPr>
              <a:t>Peta</a:t>
            </a:r>
            <a:r>
              <a:rPr lang="en-US" altLang="zh-CN" sz="800">
                <a:hlinkClick r:id="rId11" tooltip="Watt"/>
              </a:rPr>
              <a:t>watts</a:t>
            </a:r>
            <a:r>
              <a:rPr lang="en-US" altLang="zh-CN" sz="800"/>
              <a:t> of </a:t>
            </a:r>
            <a:r>
              <a:rPr lang="en-US" altLang="zh-CN" sz="800">
                <a:hlinkClick r:id="rId12" tooltip="Power"/>
              </a:rPr>
              <a:t>power</a:t>
            </a:r>
            <a:r>
              <a:rPr lang="en-US" altLang="zh-CN" sz="800"/>
              <a:t>. It moves at an incredible rate of 30 million cubic meters per second. After it passes </a:t>
            </a:r>
            <a:r>
              <a:rPr lang="en-US" altLang="zh-CN" sz="800">
                <a:hlinkClick r:id="rId13" tooltip="Cape Hatteras"/>
              </a:rPr>
              <a:t>Cape Hatteras</a:t>
            </a:r>
            <a:r>
              <a:rPr lang="en-US" altLang="zh-CN" sz="800"/>
              <a:t>, this rate only increases to 80 million cubic meters per second. The volume of the Gulf Stream easily dwarfs all rivers that empty into the Atlantic combined, which barely total .6 million cubic meters per second.</a:t>
            </a:r>
          </a:p>
          <a:p>
            <a:pPr>
              <a:lnSpc>
                <a:spcPct val="80000"/>
              </a:lnSpc>
            </a:pPr>
            <a:r>
              <a:rPr lang="en-US" altLang="zh-CN" sz="800"/>
              <a:t>As it travels </a:t>
            </a:r>
            <a:r>
              <a:rPr lang="en-US" altLang="zh-CN" sz="800">
                <a:hlinkClick r:id="rId14" tooltip="North"/>
              </a:rPr>
              <a:t>north</a:t>
            </a:r>
            <a:r>
              <a:rPr lang="en-US" altLang="zh-CN" sz="800"/>
              <a:t>, some of the warm </a:t>
            </a:r>
            <a:r>
              <a:rPr lang="en-US" altLang="zh-CN" sz="800">
                <a:hlinkClick r:id="rId15" tooltip="Water"/>
              </a:rPr>
              <a:t>water</a:t>
            </a:r>
            <a:r>
              <a:rPr lang="en-US" altLang="zh-CN" sz="800"/>
              <a:t> transported by the Gulf Stream </a:t>
            </a:r>
            <a:r>
              <a:rPr lang="en-US" altLang="zh-CN" sz="800">
                <a:hlinkClick r:id="rId16" tooltip="Evaporation"/>
              </a:rPr>
              <a:t>evaporates</a:t>
            </a:r>
            <a:r>
              <a:rPr lang="en-US" altLang="zh-CN" sz="800"/>
              <a:t>. This increases the </a:t>
            </a:r>
            <a:r>
              <a:rPr lang="en-US" altLang="zh-CN" sz="800">
                <a:hlinkClick r:id="rId17" tooltip="Salinity"/>
              </a:rPr>
              <a:t>salinity</a:t>
            </a:r>
            <a:r>
              <a:rPr lang="en-US" altLang="zh-CN" sz="800"/>
              <a:t> of the water in the stream, and in the North </a:t>
            </a:r>
            <a:r>
              <a:rPr lang="en-US" altLang="zh-CN" sz="800">
                <a:hlinkClick r:id="rId3" tooltip="Atlantic Ocean"/>
              </a:rPr>
              <a:t>Atlantic Ocean</a:t>
            </a:r>
            <a:r>
              <a:rPr lang="en-US" altLang="zh-CN" sz="800"/>
              <a:t> the water is so cold and dense with </a:t>
            </a:r>
            <a:r>
              <a:rPr lang="en-US" altLang="zh-CN" sz="800">
                <a:hlinkClick r:id="rId18" tooltip="Salt"/>
              </a:rPr>
              <a:t>salt</a:t>
            </a:r>
            <a:r>
              <a:rPr lang="en-US" altLang="zh-CN" sz="800"/>
              <a:t> that it begins to sink. It then becomes a part of the </a:t>
            </a:r>
            <a:r>
              <a:rPr lang="en-US" altLang="zh-CN" sz="800">
                <a:hlinkClick r:id="rId19" tooltip="North Atlantic Deep Water"/>
              </a:rPr>
              <a:t>North Atlantic Deep Water</a:t>
            </a:r>
            <a:r>
              <a:rPr lang="en-US" altLang="zh-CN" sz="800"/>
              <a:t>, a southgoing stream.</a:t>
            </a:r>
          </a:p>
          <a:p>
            <a:pPr>
              <a:lnSpc>
                <a:spcPct val="80000"/>
              </a:lnSpc>
            </a:pPr>
            <a:r>
              <a:rPr lang="en-US" altLang="zh-CN" sz="800"/>
              <a:t>The effect of the Gulf Stream is sufficient to cause certain parts of the west of Britain and Ireland to be an average of several degrees warmer than most other parts of those countries. Indeed, in Cornwall, and particularly the </a:t>
            </a:r>
            <a:r>
              <a:rPr lang="en-US" altLang="zh-CN" sz="800">
                <a:hlinkClick r:id="rId20" tooltip="Isles of Scilly"/>
              </a:rPr>
              <a:t>Isles of Scilly</a:t>
            </a:r>
            <a:r>
              <a:rPr lang="en-US" altLang="zh-CN" sz="800"/>
              <a:t>, its effects are such that plants associated with much warmer climes, such as palm trees are able to survive the rigours of northern winters. </a:t>
            </a:r>
            <a:r>
              <a:rPr lang="en-US" altLang="zh-CN" sz="800">
                <a:hlinkClick r:id="rId21" tooltip="Logan Botanic Garden"/>
              </a:rPr>
              <a:t>Logan Botanic Garden</a:t>
            </a:r>
            <a:r>
              <a:rPr lang="en-US" altLang="zh-CN" sz="800"/>
              <a:t> in </a:t>
            </a:r>
            <a:r>
              <a:rPr lang="en-US" altLang="zh-CN" sz="800">
                <a:hlinkClick r:id="rId22" tooltip="Scotland"/>
              </a:rPr>
              <a:t>Scotland</a:t>
            </a:r>
            <a:r>
              <a:rPr lang="en-US" altLang="zh-CN" sz="800"/>
              <a:t> benefits strongly from the Gulf Stream, allowing their specimens of </a:t>
            </a:r>
            <a:r>
              <a:rPr lang="en-US" altLang="zh-CN" sz="800" i="1">
                <a:hlinkClick r:id="rId23" tooltip="Gunnera Manicata"/>
              </a:rPr>
              <a:t>Gunnera Manicata</a:t>
            </a:r>
            <a:r>
              <a:rPr lang="en-US" altLang="zh-CN" sz="800"/>
              <a:t> to grow to over 3 metres tall.</a:t>
            </a:r>
          </a:p>
          <a:p>
            <a:pPr>
              <a:lnSpc>
                <a:spcPct val="80000"/>
              </a:lnSpc>
            </a:pPr>
            <a:r>
              <a:rPr lang="en-US" altLang="zh-CN" sz="800"/>
              <a:t>With the recent phenomenon of </a:t>
            </a:r>
            <a:r>
              <a:rPr lang="en-US" altLang="zh-CN" sz="800">
                <a:hlinkClick r:id="rId24" tooltip="Global warming"/>
              </a:rPr>
              <a:t>global warming</a:t>
            </a:r>
            <a:r>
              <a:rPr lang="en-US" altLang="zh-CN" sz="800"/>
              <a:t>, some scientists have expressed concern about the sink mechanism outlined above. Specifically, fresh water resulting from the melting of the Arctic </a:t>
            </a:r>
            <a:r>
              <a:rPr lang="en-US" altLang="zh-CN" sz="800">
                <a:hlinkClick r:id="rId25" tooltip="Polar cap"/>
              </a:rPr>
              <a:t>polar cap</a:t>
            </a:r>
            <a:r>
              <a:rPr lang="en-US" altLang="zh-CN" sz="800"/>
              <a:t> could dilute the Gulf Stream and make it light enough not to sink. The result would be a huge climate change in northern </a:t>
            </a:r>
            <a:r>
              <a:rPr lang="en-US" altLang="zh-CN" sz="800">
                <a:hlinkClick r:id="rId7" tooltip="Europe"/>
              </a:rPr>
              <a:t>Europe</a:t>
            </a:r>
            <a:r>
              <a:rPr lang="en-US" altLang="zh-CN" sz="800"/>
              <a:t>, with unknown consequences. Some fossil remnants hint at the possibility that a similar event has already happened several times in the past, but fossil evidence is questioned. After an initial rejection, the scientific community is evaluating this theory more seriously, as data about historic climate show sudden changes between cold and warm periods</a:t>
            </a:r>
          </a:p>
          <a:p>
            <a:pPr>
              <a:lnSpc>
                <a:spcPct val="80000"/>
              </a:lnSpc>
            </a:pPr>
            <a:endParaRPr lang="zh-CN" altLang="en-US" sz="800"/>
          </a:p>
          <a:p>
            <a:pPr>
              <a:lnSpc>
                <a:spcPct val="80000"/>
              </a:lnSpc>
            </a:pPr>
            <a:r>
              <a:rPr lang="en-US" altLang="zh-CN" sz="800"/>
              <a:t>Beginning in the Caribbean and ending in the northern North Atlantic, the Gulf Stream System is one of the world's most intensely studied current systems. This extensive western boundary current plays an important role in the poleward transfer of heat and salt and serves to warm the European subcontinent. Traditional hydrographic studies in this region include those of Iselin (1936) and Gulf Stream '60 (Fuglister 1963). The high degree of mesoscale activity associated with this system also has attracted oceanographers. Studies of these phenomena have focused on the "snapshot" representation of the region and have included studies such as SYNOP, Gusto, and ABCE/SME. The Gulf Stream system is powerful enough to be readily seen from space and was visible in even the earliest satellite altimetry studies, such as Seasat and later Geosat. Strong thermal gradients also made it visible to infrared measurements, like VHRR (Very High Resolution Radiometer) readings using the early NOAA satellites, THIR (Temperature and Humidity Infrared Radiometer) readings from Nimbus satellites, and Advanced VHRR (AVHRR) readings from later NOAA satellites. </a:t>
            </a:r>
            <a:br>
              <a:rPr lang="en-US" altLang="zh-CN" sz="800"/>
            </a:br>
            <a:br>
              <a:rPr lang="en-US" altLang="zh-CN" sz="800"/>
            </a:br>
            <a:r>
              <a:rPr lang="en-US" altLang="zh-CN" sz="800"/>
              <a:t>The Gulf Stream begins upstream of Cape Hatteras, where the Florida Current ceases to follow the continental shelf. The position of the Stream as it leaves the coast changes throughout the year. In the fall, it shifts north, while in the winter and early spring it shifts south (Auer 1987; Kelly and Gille 1990; Frankignoul et al. 2001). Compared with the width of the current (about 100-200 km), the range of this variation (30-40 km) is relatively small (Hogg and Johns 1995). However, recent studies by Mariano et al. (2002) suggests that the meridional range of the annual variation in stream path may be closer to 100 km. Other characteristics of the current are more variable. Significant changes in its transport, meandering, and structure can be observed through many time scales as it travels northeast. </a:t>
            </a:r>
            <a:br>
              <a:rPr lang="en-US" altLang="zh-CN" sz="800"/>
            </a:br>
            <a:br>
              <a:rPr lang="en-US" altLang="zh-CN" sz="800"/>
            </a:br>
            <a:r>
              <a:rPr lang="en-US" altLang="zh-CN" sz="800"/>
              <a:t>The transport of the Gulf Stream nearly doubles downstream of Cape Hatteras (Knauss 1969; Hall and Fofonoff 1993; Hendry 1988; Leaman et al. 1989) at a rate of 8 Sv every 100 km (Knauss 1969; Johns et al. 1995). It appears that the downstream increase in transport between Cape Hatteras and 55°W is mostly due to increased velocities in the deep waters of the Gulf Stream (Johns et al. 1995). This increase in velocity is thought to be associated with deep recirculation cells found north and south of the current (Hall and Fofonoff 1993). Examples of these recirculations include small recirculations east of the Bahamas (Olson et al. 1984; Lee et al. 1990), the Worthington Gyre south of the Gulf Stream between 55° and 75°W (Worthington 1976), and the Northern Recirculation Gyre north of the Gulf Stream (Hogg et al. 1986). Recent studies suggest that the recirculations steadily increase the transport in the Gulf Stream from 30 Sv in the Florida Current to a maximum of 150 Sv at 55°W (Hendry 1982; Hogg 1992; Hogg and Johns 1995). </a:t>
            </a:r>
            <a:br>
              <a:rPr lang="en-US" altLang="zh-CN" sz="800"/>
            </a:br>
            <a:br>
              <a:rPr lang="en-US" altLang="zh-CN" sz="800"/>
            </a:br>
            <a:r>
              <a:rPr lang="en-US" altLang="zh-CN" sz="800"/>
              <a:t>The Gulf Stream transport varies not only in space, but also in time. According to Geosat altimetry results, the current transports a maximum amount of water in the fall and a minimum in the spring, in phase with the north-south shifts of the its position (Kelly and Gille 1990; Zlotnicki 1991; Kelly 1991; Hogg and Johns 1995). Rossby and Rago (1985) and Fu et al. (1987) obtained similar results when they looked at sea level differences across the Stream. All of these studies found that the Gulf Stream has a marked seasonal variability, with peak-to-peak amplitude in sea surface height of 10-15 cm. The fluctuation is mostly confined to the upper 200-300 m of the water column and is a result of seasonal heating and expansion of the surface waters (Hogg and Johns 1995). Height differences this small, if assumed to decay linearly to zero at 300 m, would only result in annual transport fluctuations of about 1.5 Sv (Hogg and Johns 1995). </a:t>
            </a:r>
            <a:br>
              <a:rPr lang="en-US" altLang="zh-CN" sz="800"/>
            </a:br>
            <a:br>
              <a:rPr lang="en-US" altLang="zh-CN" sz="800"/>
            </a:br>
            <a:r>
              <a:rPr lang="en-US" altLang="zh-CN" sz="800"/>
              <a:t>Interestingly, the variations in transport of the deep waters in the current appear to be almost opposite in phase to the surface waters, and their magnitude is more significant (Hogg and Johns 1995). As Worthington (1976) suggested, the maximum transport occurs in the spring, and the amplitude of the annual cycle is as large as 5-8.5 Sv (Manning and Watts 1989; Sato and Rossby 1992; Hogg and Johns 1995). The mechanism Worthington proposed was extensive convection south of the Gulf Stream in winter due to the atmospheric cooling of surface waters. This causes the thermocline to deepen and the baroclinic transport to increase (Fu et al. 1987). Although his idea has been controversial, alternate hypotheses have not adequately explained observations (Hogg and Johns 1995). </a:t>
            </a:r>
            <a:br>
              <a:rPr lang="en-US" altLang="zh-CN" sz="800"/>
            </a:br>
            <a:br>
              <a:rPr lang="en-US" altLang="zh-CN" sz="800"/>
            </a:br>
            <a:r>
              <a:rPr lang="en-US" altLang="zh-CN" sz="800"/>
              <a:t>Like transport, the meandering of the Gulf Stream intensifies downstream of Cape Hatteras, reaching a maximum near 65°W. Meanders often pinch off from the current to form Gulf Stream rings. On average, the Stream sheds 22 warm-core rings and 35 cold-core rings per year (Hogg and Johns 1995). </a:t>
            </a:r>
            <a:br>
              <a:rPr lang="en-US" altLang="zh-CN" sz="800"/>
            </a:br>
            <a:br>
              <a:rPr lang="en-US" altLang="zh-CN" sz="800"/>
            </a:br>
            <a:r>
              <a:rPr lang="en-US" altLang="zh-CN" sz="800"/>
              <a:t>Once it reaches the Grand Banks, the structure of the Gulf Stream changes from a single, meandering front to multiple, branching fronts (Krauss 1986; Johns et al. 1995). Early oceanographic papers on the North Atlantic (Iselin 1936; Fuglister 1951a, 1951b; Sverdrup et al. 1942) mention the branching, but due to sparse data in this area, the branch points were considered largely theoretical until confirmed by Mann (1967). Mann (1967) showed two branches at 38°30;N 44°W. One branch curves north along the continental slope, eventually turning east between 50° and 52°N. This branch is called the North Atlantic Current and was well known even in Iselin's time. The other branch flows southeastward towards the Mid-Atlantic Ridge and is called the Azores Current. This southern branch is most likely synonymous with Iselin's "Atlantic Current" and was formally named the Azores Current in a paper by Gould (1985). </a:t>
            </a:r>
            <a:br>
              <a:rPr lang="en-US" altLang="zh-CN" sz="800"/>
            </a:br>
            <a:br>
              <a:rPr lang="en-US" altLang="zh-CN" sz="800"/>
            </a:br>
            <a:r>
              <a:rPr lang="en-US" altLang="zh-CN" sz="800"/>
              <a:t>The region of the Gulf Stream's branch point is highly dynamic and subject to rapid change. The high degree of mesoscale activity, along with rapid changes in the major surface currents, make this a very difficult region to study. Part of this variability arises from the high amount of eddy activity. Eddy kinetic energy along both the Gulf Stream and the North Atlantic Current is at peak values here (Richardson 1983). There is also the presence of elongated, high-pressure cells along the offshore side of the North Atlantic Current (Worthington 1976; Clarke et al. 1980; Baranov and Ginkul 1984; Krauss et al. 1987). These pressure cells may be linked to outbursts of Labrador Current water from the Grand Banks (Krauss et al. 1987) that lead to extensive mixing at the end of the Gulf Stream </a:t>
            </a:r>
            <a:endParaRPr lang="zh-CN" altLang="en-US" sz="800"/>
          </a:p>
        </p:txBody>
      </p:sp>
    </p:spTree>
    <p:extLst>
      <p:ext uri="{BB962C8B-B14F-4D97-AF65-F5344CB8AC3E}">
        <p14:creationId xmlns:p14="http://schemas.microsoft.com/office/powerpoint/2010/main" val="3480022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70FB1B4-CF0A-4488-987C-0C1362FCD6BC}" type="slidenum">
              <a:rPr lang="zh-CN" altLang="en-US" smtClean="0"/>
              <a:pPr/>
              <a:t>17</a:t>
            </a:fld>
            <a:endParaRPr lang="en-US" altLang="zh-CN"/>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r>
              <a:rPr lang="en-US" altLang="zh-CN" sz="1000"/>
              <a:t>Most transport estimates for the Gulf Stream are based on geostrophic calculations</a:t>
            </a:r>
          </a:p>
          <a:p>
            <a:r>
              <a:rPr lang="en-US" altLang="zh-CN" sz="1000"/>
              <a:t>which, according to our Rule 2 in Chapter 3, should be accurate to within 20%. The</a:t>
            </a:r>
          </a:p>
          <a:p>
            <a:r>
              <a:rPr lang="en-US" altLang="zh-CN" sz="1000"/>
              <a:t>associated pressure gradient is maintained by a drop in sea level across the current of some</a:t>
            </a:r>
          </a:p>
          <a:p>
            <a:r>
              <a:rPr lang="en-US" altLang="zh-CN" sz="1000"/>
              <a:t>0.5 m towards the coast and, according to our Rule 1a, a corresponding thermocline rise of</a:t>
            </a:r>
          </a:p>
          <a:p>
            <a:r>
              <a:rPr lang="en-US" altLang="zh-CN" sz="1000"/>
              <a:t>about 500 m. This is demonstrated by Figure 14.12 which also reveals the existence of</a:t>
            </a:r>
          </a:p>
          <a:p>
            <a:r>
              <a:rPr lang="en-US" altLang="zh-CN" sz="1000"/>
              <a:t>two countercurrents, one inshore - between the continental slope and the Gulf Stream - and</a:t>
            </a:r>
          </a:p>
          <a:p>
            <a:r>
              <a:rPr lang="en-US" altLang="zh-CN" sz="1000"/>
              <a:t>one offshore, as part of the long-term mean situation. Actual velocities at any particular</a:t>
            </a:r>
          </a:p>
          <a:p>
            <a:r>
              <a:rPr lang="en-US" altLang="zh-CN" sz="1000"/>
              <a:t>time can be much larger, since the strong currents in the rings disappear in the mean and</a:t>
            </a:r>
          </a:p>
          <a:p>
            <a:r>
              <a:rPr lang="en-US" altLang="zh-CN" sz="1000"/>
              <a:t>variability in the position of the Gulf Stream acts to reduce the peak velocity in the mean</a:t>
            </a:r>
          </a:p>
          <a:p>
            <a:r>
              <a:rPr lang="en-US" altLang="zh-CN" sz="1000"/>
              <a:t>as well. Observed peak velocities usually exceed 1.5 m s-1.The Gulf Stream is an</a:t>
            </a:r>
          </a:p>
          <a:p>
            <a:r>
              <a:rPr lang="en-US" altLang="zh-CN" sz="1000"/>
              <a:t>important heat sink for the ocean. Net annual mean heat loss, caused by advection of cold</a:t>
            </a:r>
          </a:p>
          <a:p>
            <a:r>
              <a:rPr lang="en-US" altLang="zh-CN" sz="1000"/>
              <a:t>dry continental air from the west, exceeds 200 W m-2 (Figure 1.6). A brief period of net</a:t>
            </a:r>
          </a:p>
          <a:p>
            <a:r>
              <a:rPr lang="en-US" altLang="zh-CN" sz="1000"/>
              <a:t>heat gain occurs from late May to August when warm saturated air is advected from the</a:t>
            </a:r>
          </a:p>
          <a:p>
            <a:r>
              <a:rPr lang="en-US" altLang="zh-CN" sz="1000"/>
              <a:t>south (Figure 1.2).</a:t>
            </a:r>
          </a:p>
          <a:p>
            <a:endParaRPr lang="zh-CN" altLang="en-US" sz="1000"/>
          </a:p>
        </p:txBody>
      </p:sp>
    </p:spTree>
    <p:extLst>
      <p:ext uri="{BB962C8B-B14F-4D97-AF65-F5344CB8AC3E}">
        <p14:creationId xmlns:p14="http://schemas.microsoft.com/office/powerpoint/2010/main" val="2999812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A1C911BD-AC2D-4DCD-9357-592CDA73B101}" type="slidenum">
              <a:rPr lang="zh-CN" altLang="en-US" smtClean="0"/>
              <a:pPr/>
              <a:t>18</a:t>
            </a:fld>
            <a:endParaRPr lang="en-US" altLang="zh-CN"/>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942910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440D7E26-DFFB-4679-86A2-8775CAEE7212}" type="slidenum">
              <a:rPr lang="zh-CN" altLang="en-US" smtClean="0"/>
              <a:pPr/>
              <a:t>19</a:t>
            </a:fld>
            <a:endParaRPr lang="en-US" altLang="zh-CN"/>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3176914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1E8CEA9-D8E4-4D33-88A8-E53AFD982EBF}" type="slidenum">
              <a:rPr lang="zh-CN" altLang="en-US" smtClean="0"/>
              <a:pPr/>
              <a:t>21</a:t>
            </a:fld>
            <a:endParaRPr lang="en-US" altLang="zh-CN"/>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237825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EDB0251B-7EB6-4895-A20E-45A043972405}" type="slidenum">
              <a:rPr lang="zh-CN" altLang="en-US" smtClean="0"/>
              <a:pPr/>
              <a:t>3</a:t>
            </a:fld>
            <a:endParaRPr lang="en-US" altLang="zh-CN"/>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a:lnSpc>
                <a:spcPct val="80000"/>
              </a:lnSpc>
            </a:pPr>
            <a:r>
              <a:rPr lang="en-US" altLang="zh-CN" sz="800"/>
              <a:t>Several outstanding topographic features distinguish the Atlantic Ocean from the Pacific</a:t>
            </a:r>
          </a:p>
          <a:p>
            <a:pPr>
              <a:lnSpc>
                <a:spcPct val="80000"/>
              </a:lnSpc>
            </a:pPr>
            <a:r>
              <a:rPr lang="en-US" altLang="zh-CN" sz="800"/>
              <a:t>and Indian Oceans. First of all, the Atlantic Ocean extends both into the Arctic and</a:t>
            </a:r>
          </a:p>
          <a:p>
            <a:pPr>
              <a:lnSpc>
                <a:spcPct val="80000"/>
              </a:lnSpc>
            </a:pPr>
            <a:r>
              <a:rPr lang="en-US" altLang="zh-CN" sz="800"/>
              <a:t>Antarctic regions, giving it a total meridional extent - if the Atlantic part of the Southern</a:t>
            </a:r>
          </a:p>
          <a:p>
            <a:pPr>
              <a:lnSpc>
                <a:spcPct val="80000"/>
              </a:lnSpc>
            </a:pPr>
            <a:r>
              <a:rPr lang="en-US" altLang="zh-CN" sz="800"/>
              <a:t>Ocean is included - of over 21,000 km from Bering Strait through the Arctic Mediterranean</a:t>
            </a:r>
          </a:p>
          <a:p>
            <a:pPr>
              <a:lnSpc>
                <a:spcPct val="80000"/>
              </a:lnSpc>
            </a:pPr>
            <a:r>
              <a:rPr lang="en-US" altLang="zh-CN" sz="800"/>
              <a:t>Sea to the Antarctic continent. In comparison, its largest zonal distance, between the Gulf</a:t>
            </a:r>
          </a:p>
          <a:p>
            <a:pPr>
              <a:lnSpc>
                <a:spcPct val="80000"/>
              </a:lnSpc>
            </a:pPr>
            <a:r>
              <a:rPr lang="en-US" altLang="zh-CN" sz="800"/>
              <a:t>of Mexico and the coast of north west Africa, spans little more than 8,300 km. Secondly,</a:t>
            </a:r>
          </a:p>
          <a:p>
            <a:pPr>
              <a:lnSpc>
                <a:spcPct val="80000"/>
              </a:lnSpc>
            </a:pPr>
            <a:r>
              <a:rPr lang="en-US" altLang="zh-CN" sz="800"/>
              <a:t>the Atlantic Ocean has the largest number of adjacent seas, including mediterranean seas</a:t>
            </a:r>
          </a:p>
          <a:p>
            <a:pPr>
              <a:lnSpc>
                <a:spcPct val="80000"/>
              </a:lnSpc>
            </a:pPr>
            <a:r>
              <a:rPr lang="en-US" altLang="zh-CN" sz="800"/>
              <a:t>which influence the characteristics of its waters. Finally, the Atlantic Ocean is divided</a:t>
            </a:r>
          </a:p>
          <a:p>
            <a:pPr>
              <a:lnSpc>
                <a:spcPct val="80000"/>
              </a:lnSpc>
            </a:pPr>
            <a:r>
              <a:rPr lang="en-US" altLang="zh-CN" sz="800"/>
              <a:t>rather equally into a series of eastern and western basins by the Mid-Atlantic Ridge, which</a:t>
            </a:r>
          </a:p>
          <a:p>
            <a:pPr>
              <a:lnSpc>
                <a:spcPct val="80000"/>
              </a:lnSpc>
            </a:pPr>
            <a:r>
              <a:rPr lang="en-US" altLang="zh-CN" sz="800"/>
              <a:t>in many parts rises to less than 1000 m depth, reaches the 2000 m depth contour nearly</a:t>
            </a:r>
          </a:p>
          <a:p>
            <a:pPr>
              <a:lnSpc>
                <a:spcPct val="80000"/>
              </a:lnSpc>
            </a:pPr>
            <a:r>
              <a:rPr lang="en-US" altLang="zh-CN" sz="800"/>
              <a:t>everywhere, and consequently has a strong impact on the circulation of the deeper layers.</a:t>
            </a:r>
          </a:p>
          <a:p>
            <a:pPr>
              <a:lnSpc>
                <a:spcPct val="80000"/>
              </a:lnSpc>
            </a:pPr>
            <a:endParaRPr lang="en-US" altLang="zh-CN" sz="800"/>
          </a:p>
          <a:p>
            <a:pPr>
              <a:lnSpc>
                <a:spcPct val="80000"/>
              </a:lnSpc>
            </a:pPr>
            <a:r>
              <a:rPr lang="en-US" altLang="zh-CN" sz="800"/>
              <a:t>When all its adjacent seas are included, the Atlantic Ocean covers an area of</a:t>
            </a:r>
          </a:p>
          <a:p>
            <a:pPr>
              <a:lnSpc>
                <a:spcPct val="80000"/>
              </a:lnSpc>
            </a:pPr>
            <a:r>
              <a:rPr lang="en-US" altLang="zh-CN" sz="800"/>
              <a:t>106.6.106 km2. Without the Arctic Mediterranean and the Atlantic part of the Southern</a:t>
            </a:r>
          </a:p>
          <a:p>
            <a:pPr>
              <a:lnSpc>
                <a:spcPct val="80000"/>
              </a:lnSpc>
            </a:pPr>
            <a:r>
              <a:rPr lang="en-US" altLang="zh-CN" sz="800"/>
              <a:t>Ocean, its size amounts to 74.106 km2, slightly less than the size of the Southern Ocean.</a:t>
            </a:r>
          </a:p>
          <a:p>
            <a:pPr>
              <a:lnSpc>
                <a:spcPct val="80000"/>
              </a:lnSpc>
            </a:pPr>
            <a:r>
              <a:rPr lang="en-US" altLang="zh-CN" sz="800"/>
              <a:t>Although all its abyssal basins are deeper than 5000 m and most extend beyond 6000 m</a:t>
            </a:r>
          </a:p>
          <a:p>
            <a:pPr>
              <a:lnSpc>
                <a:spcPct val="80000"/>
              </a:lnSpc>
            </a:pPr>
            <a:r>
              <a:rPr lang="en-US" altLang="zh-CN" sz="800"/>
              <a:t>depth in their deepest parts (Figure 14.1), the average depth of the Atlantic Ocean is</a:t>
            </a:r>
          </a:p>
          <a:p>
            <a:pPr>
              <a:lnSpc>
                <a:spcPct val="80000"/>
              </a:lnSpc>
            </a:pPr>
            <a:r>
              <a:rPr lang="en-US" altLang="zh-CN" sz="800"/>
              <a:t>3300 m, less than the mean depths of both the Pacific and Indian Oceans. This results from</a:t>
            </a:r>
          </a:p>
          <a:p>
            <a:pPr>
              <a:lnSpc>
                <a:spcPct val="80000"/>
              </a:lnSpc>
            </a:pPr>
            <a:r>
              <a:rPr lang="en-US" altLang="zh-CN" sz="800"/>
              <a:t>the fact that shelf seas (including its adjacent and mediterranean seas) account for over 13%</a:t>
            </a:r>
          </a:p>
          <a:p>
            <a:pPr>
              <a:lnSpc>
                <a:spcPct val="80000"/>
              </a:lnSpc>
            </a:pPr>
            <a:r>
              <a:rPr lang="en-US" altLang="zh-CN" sz="800"/>
              <a:t>of the surface area of the Atlantic Ocean, which is two to three times the percentage found</a:t>
            </a:r>
          </a:p>
          <a:p>
            <a:pPr>
              <a:lnSpc>
                <a:spcPct val="80000"/>
              </a:lnSpc>
            </a:pPr>
            <a:r>
              <a:rPr lang="en-US" altLang="zh-CN" sz="800"/>
              <a:t>in the other oceans.</a:t>
            </a:r>
          </a:p>
          <a:p>
            <a:pPr>
              <a:lnSpc>
                <a:spcPct val="80000"/>
              </a:lnSpc>
            </a:pPr>
            <a:endParaRPr lang="en-US" altLang="zh-CN" sz="800"/>
          </a:p>
          <a:p>
            <a:pPr>
              <a:lnSpc>
                <a:spcPct val="80000"/>
              </a:lnSpc>
            </a:pPr>
            <a:r>
              <a:rPr lang="en-US" altLang="zh-CN" sz="800"/>
              <a:t>Three of the features shown in Figure 14.1 deserve special mention. The first is the</a:t>
            </a:r>
          </a:p>
          <a:p>
            <a:pPr>
              <a:lnSpc>
                <a:spcPct val="80000"/>
              </a:lnSpc>
            </a:pPr>
            <a:r>
              <a:rPr lang="en-US" altLang="zh-CN" sz="800"/>
              <a:t>difference in depth east and west of the Mid-Atlantic Ridge near 30°S. The Rio Grande Rise</a:t>
            </a:r>
          </a:p>
          <a:p>
            <a:pPr>
              <a:lnSpc>
                <a:spcPct val="80000"/>
              </a:lnSpc>
            </a:pPr>
            <a:r>
              <a:rPr lang="en-US" altLang="zh-CN" sz="800"/>
              <a:t>comes up to about 650 m; but west of it the Rio Grande Gap allows passage of deep water</a:t>
            </a:r>
          </a:p>
          <a:p>
            <a:pPr>
              <a:lnSpc>
                <a:spcPct val="80000"/>
              </a:lnSpc>
            </a:pPr>
            <a:r>
              <a:rPr lang="en-US" altLang="zh-CN" sz="800"/>
              <a:t>near the 4400 m level. In contrast, the Walvis Ridge in the east, which does not reach</a:t>
            </a:r>
          </a:p>
          <a:p>
            <a:pPr>
              <a:lnSpc>
                <a:spcPct val="80000"/>
              </a:lnSpc>
            </a:pPr>
            <a:r>
              <a:rPr lang="en-US" altLang="zh-CN" sz="800"/>
              <a:t>700 m depth, blocks flow at the 4000 m level. The second is the Romanche Fracture Zone</a:t>
            </a:r>
          </a:p>
          <a:p>
            <a:pPr>
              <a:lnSpc>
                <a:spcPct val="80000"/>
              </a:lnSpc>
            </a:pPr>
            <a:r>
              <a:rPr lang="en-US" altLang="zh-CN" sz="800"/>
              <a:t>(Figure 8.2) some 20 km north of the equator which allows movement of water between</a:t>
            </a:r>
          </a:p>
          <a:p>
            <a:pPr>
              <a:lnSpc>
                <a:spcPct val="80000"/>
              </a:lnSpc>
            </a:pPr>
            <a:r>
              <a:rPr lang="en-US" altLang="zh-CN" sz="800"/>
              <a:t>the western and eastern deep basins at the 4500 m level (its deepest part, the Romanche</a:t>
            </a:r>
          </a:p>
          <a:p>
            <a:pPr>
              <a:lnSpc>
                <a:spcPct val="80000"/>
              </a:lnSpc>
            </a:pPr>
            <a:r>
              <a:rPr lang="en-US" altLang="zh-CN" sz="800"/>
              <a:t>Deep, exceeds 7700 m depth but connects only to the western basins). Other fracture zones</a:t>
            </a:r>
          </a:p>
          <a:p>
            <a:pPr>
              <a:lnSpc>
                <a:spcPct val="80000"/>
              </a:lnSpc>
            </a:pPr>
            <a:r>
              <a:rPr lang="en-US" altLang="zh-CN" sz="800"/>
              <a:t>north of the equator have similar characteristics; but the Romanche Fracture Zone is the</a:t>
            </a:r>
          </a:p>
          <a:p>
            <a:pPr>
              <a:lnSpc>
                <a:spcPct val="80000"/>
              </a:lnSpc>
            </a:pPr>
            <a:r>
              <a:rPr lang="en-US" altLang="zh-CN" sz="800"/>
              <a:t>first opportunity for water coming from the south to break through the barrier posed by the</a:t>
            </a:r>
          </a:p>
          <a:p>
            <a:pPr>
              <a:lnSpc>
                <a:spcPct val="80000"/>
              </a:lnSpc>
            </a:pPr>
            <a:r>
              <a:rPr lang="en-US" altLang="zh-CN" sz="800"/>
              <a:t>Mid-Atlantic Ridge. The third feature is the Gibbs Fracture Zone near 53°N which allows</a:t>
            </a:r>
          </a:p>
          <a:p>
            <a:pPr>
              <a:lnSpc>
                <a:spcPct val="80000"/>
              </a:lnSpc>
            </a:pPr>
            <a:r>
              <a:rPr lang="en-US" altLang="zh-CN" sz="800"/>
              <a:t>passage of water at the 3000 m level; its importance for the spreading of Arctic Bottom</a:t>
            </a:r>
          </a:p>
          <a:p>
            <a:pPr>
              <a:lnSpc>
                <a:spcPct val="80000"/>
              </a:lnSpc>
            </a:pPr>
            <a:r>
              <a:rPr lang="en-US" altLang="zh-CN" sz="800"/>
              <a:t>Water was already discussed in Chapter 7.</a:t>
            </a:r>
          </a:p>
          <a:p>
            <a:pPr>
              <a:lnSpc>
                <a:spcPct val="80000"/>
              </a:lnSpc>
            </a:pPr>
            <a:endParaRPr lang="zh-CN" altLang="en-US" sz="800"/>
          </a:p>
          <a:p>
            <a:pPr>
              <a:lnSpc>
                <a:spcPct val="80000"/>
              </a:lnSpc>
            </a:pPr>
            <a:r>
              <a:rPr lang="en-US" altLang="zh-CN" sz="800"/>
              <a:t>Of interest from the point of view of oceanography are the sill characteristics of the five</a:t>
            </a:r>
          </a:p>
          <a:p>
            <a:pPr>
              <a:lnSpc>
                <a:spcPct val="80000"/>
              </a:lnSpc>
            </a:pPr>
            <a:r>
              <a:rPr lang="en-US" altLang="zh-CN" sz="800"/>
              <a:t>mediterranean seas. The Arctic Mediterranean Sea, which is by far the largest comprising</a:t>
            </a:r>
          </a:p>
          <a:p>
            <a:pPr>
              <a:lnSpc>
                <a:spcPct val="80000"/>
              </a:lnSpc>
            </a:pPr>
            <a:r>
              <a:rPr lang="en-US" altLang="zh-CN" sz="800"/>
              <a:t>13% of the Atlantic Ocean area, was already discussed in Chapter 7; its sill is about</a:t>
            </a:r>
          </a:p>
          <a:p>
            <a:pPr>
              <a:lnSpc>
                <a:spcPct val="80000"/>
              </a:lnSpc>
            </a:pPr>
            <a:r>
              <a:rPr lang="en-US" altLang="zh-CN" sz="800"/>
              <a:t>1700 km wide and generally less than 500 m deep with passages exceeding 600 m depth</a:t>
            </a:r>
          </a:p>
          <a:p>
            <a:pPr>
              <a:lnSpc>
                <a:spcPct val="80000"/>
              </a:lnSpc>
            </a:pPr>
            <a:r>
              <a:rPr lang="en-US" altLang="zh-CN" sz="800"/>
              <a:t>in Denmark Strait and 800 m in the Faroe Bank Channel. The Strait of Gibraltar, the point</a:t>
            </a:r>
          </a:p>
          <a:p>
            <a:pPr>
              <a:lnSpc>
                <a:spcPct val="80000"/>
              </a:lnSpc>
            </a:pPr>
            <a:r>
              <a:rPr lang="en-US" altLang="zh-CN" sz="800"/>
              <a:t>of communication between the Eurafrican Mediterranean Sea and the main Atlantic Ocean,</a:t>
            </a:r>
          </a:p>
          <a:p>
            <a:pPr>
              <a:lnSpc>
                <a:spcPct val="80000"/>
              </a:lnSpc>
            </a:pPr>
            <a:r>
              <a:rPr lang="en-US" altLang="zh-CN" sz="800"/>
              <a:t>spans a distance of 22 km with a sill depth of 320 m. The American Mediterranean Sea</a:t>
            </a:r>
          </a:p>
          <a:p>
            <a:pPr>
              <a:lnSpc>
                <a:spcPct val="80000"/>
              </a:lnSpc>
            </a:pPr>
            <a:r>
              <a:rPr lang="en-US" altLang="zh-CN" sz="800"/>
              <a:t>has several connections with the Atlantic Ocean basins, the major ones being east of Puerto</a:t>
            </a:r>
          </a:p>
          <a:p>
            <a:pPr>
              <a:lnSpc>
                <a:spcPct val="80000"/>
              </a:lnSpc>
            </a:pPr>
            <a:r>
              <a:rPr lang="en-US" altLang="zh-CN" sz="800"/>
              <a:t>Rico and between Cuba and Haiti where sill depths are in the vicinity of 1700 m and</a:t>
            </a:r>
          </a:p>
          <a:p>
            <a:pPr>
              <a:lnSpc>
                <a:spcPct val="80000"/>
              </a:lnSpc>
            </a:pPr>
            <a:r>
              <a:rPr lang="en-US" altLang="zh-CN" sz="800"/>
              <a:t>between Florida and the Bahamas with a sill depth near 750 m. Baffin Bay communicates</a:t>
            </a:r>
          </a:p>
          <a:p>
            <a:pPr>
              <a:lnSpc>
                <a:spcPct val="80000"/>
              </a:lnSpc>
            </a:pPr>
            <a:r>
              <a:rPr lang="en-US" altLang="zh-CN" sz="800"/>
              <a:t>through the 350 km wide Davis Strait where the sill depth is less than 600 m. Finally,</a:t>
            </a:r>
          </a:p>
          <a:p>
            <a:pPr>
              <a:lnSpc>
                <a:spcPct val="80000"/>
              </a:lnSpc>
            </a:pPr>
            <a:r>
              <a:rPr lang="en-US" altLang="zh-CN" sz="800"/>
              <a:t>communication with the Baltic Sea is severely restricted by the shallow and narrow system</a:t>
            </a:r>
          </a:p>
          <a:p>
            <a:pPr>
              <a:lnSpc>
                <a:spcPct val="80000"/>
              </a:lnSpc>
            </a:pPr>
            <a:r>
              <a:rPr lang="en-US" altLang="zh-CN" sz="800"/>
              <a:t>of passages of Skagerrak, Kattegat, Sund and Belt where the sill depth is only 18 m.</a:t>
            </a:r>
          </a:p>
          <a:p>
            <a:pPr>
              <a:lnSpc>
                <a:spcPct val="80000"/>
              </a:lnSpc>
            </a:pPr>
            <a:endParaRPr lang="zh-CN" altLang="en-US" sz="800"/>
          </a:p>
        </p:txBody>
      </p:sp>
    </p:spTree>
    <p:extLst>
      <p:ext uri="{BB962C8B-B14F-4D97-AF65-F5344CB8AC3E}">
        <p14:creationId xmlns:p14="http://schemas.microsoft.com/office/powerpoint/2010/main" val="653825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CD409D7-017C-4563-BCE0-522D8AD0D052}" type="slidenum">
              <a:rPr lang="zh-CN" altLang="en-US" smtClean="0"/>
              <a:pPr/>
              <a:t>22</a:t>
            </a:fld>
            <a:endParaRPr lang="en-US" altLang="zh-CN"/>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2685219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D939BD5-7F52-4102-B5F1-A0BD37CDCC44}" type="slidenum">
              <a:rPr lang="zh-CN" altLang="en-US" smtClean="0"/>
              <a:pPr/>
              <a:t>23</a:t>
            </a:fld>
            <a:endParaRPr lang="en-US" altLang="zh-CN"/>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a:lnSpc>
                <a:spcPct val="80000"/>
              </a:lnSpc>
            </a:pPr>
            <a:r>
              <a:rPr lang="en-US" altLang="zh-CN" sz="800"/>
              <a:t>Although people have known about the Canary Current for centuries (Peterson et al. 1996), it is only recently that a handful of studies have provided detailed information about it. The Canary Current flows along the African coast from north to south between 30°N and 10°N and offshore to 20°W (Fedoseev 1970). Like other eastern boundary currents, it is wide (1000 km) and slow (10-30 cm s-1), and it flows year-round towards the equator (Wooster et al. 1976; Batten et al. 2000). Its surface waters are relatively cool because as it travels south it entrains upwelled water from the coast (Mittelstaedt 1991). On average, the current is about 500 m deep (Wooster et al. 1976) and flows at a speed of 10-15 cm s-1 (Zhou et al. 2000). The Canary Island Archipelago reaches depths of more than 3000 m and thus forms an obstacle to the flow of the Canary Current (Barton et al. 2000). </a:t>
            </a:r>
            <a:br>
              <a:rPr lang="en-US" altLang="zh-CN" sz="800"/>
            </a:br>
            <a:br>
              <a:rPr lang="en-US" altLang="zh-CN" sz="800"/>
            </a:br>
            <a:r>
              <a:rPr lang="en-US" altLang="zh-CN" sz="800"/>
              <a:t>The Canary Current system contains coastal upwelling, filaments, and eddies (Johnson and Stevens 2000). Eddies with length scales of 100 to 300 km form along the coastal boundary of the current (Mittelstaedt 1991).The eddy kinetic energy values for the Canary Current are less than 100 cm2 s2 (Zhou et al. 2000). </a:t>
            </a:r>
            <a:br>
              <a:rPr lang="en-US" altLang="zh-CN" sz="800"/>
            </a:br>
            <a:br>
              <a:rPr lang="en-US" altLang="zh-CN" sz="800"/>
            </a:br>
            <a:r>
              <a:rPr lang="en-US" altLang="zh-CN" sz="800"/>
              <a:t>A branch of the Azores Current joins the Canary Current along the continental slope between the Madeira Plateau and the Canary Islands (Zhou et al. 2000). Batten et al. (2000), citing Tomczak and Godfrey (1994), state that the Portugal Current, which lies off the Iberian west coast, is actually part of the Canary Current. Other sources, however, distinguish the Portugal Current as a separate current that transports about 3 Sv southward in the upper 800 m (Stramma 1984). </a:t>
            </a:r>
            <a:br>
              <a:rPr lang="en-US" altLang="zh-CN" sz="800"/>
            </a:br>
            <a:br>
              <a:rPr lang="en-US" altLang="zh-CN" sz="800"/>
            </a:br>
            <a:r>
              <a:rPr lang="en-US" altLang="zh-CN" sz="800"/>
              <a:t>Fedoseev (1970) described the seasonal patterns of the Canary Current based on data collected from 1957-1966 as part of the Atlant-NIRO expedition. During winter the trade winds are at their peak strength, and so is the Canary Current. Its core velocity can be more than 75 cm s-1 as it passes through the Canary archipelago. It moves parallel to the coastline up to 20°N, forming cyclonic gyres on the shelf along the way. When the current reaches the area of 15°N, it begins to flow west under the influence of the Equatorial Countercurrent. Although the two currents flow in the same direction, they do so at different speeds; this causes two anti-cyclonic gyres to form at the border between them. In spring the Canary Current weakens along with the trade winds, while the Equatorial Countercurrent strengthens. An anti-cyclonic gyre forms to the west of the current. The summer brings about further weakening of the trade winds, and this reduces the water inflow from the north. The Canary Current weakens further and spreads outward from the coast. The cyclonic gyres on the shelf weaken or disappear completely. The Equatorial Countercurrent, on the other hand, is at its peak and shifts north, separating the Canary Current from the coast. During autumn the Canary Current is at its weakest, but some of its characteristics are very similar to those during winter. The current passes through the Canary archipelago, the influence of the Equatorial Countercurrent is the same as in winter, and the strong cyclonic gyres form once again. </a:t>
            </a:r>
            <a:br>
              <a:rPr lang="en-US" altLang="zh-CN" sz="800"/>
            </a:br>
            <a:br>
              <a:rPr lang="en-US" altLang="zh-CN" sz="800"/>
            </a:br>
            <a:r>
              <a:rPr lang="en-US" altLang="zh-CN" sz="800"/>
              <a:t>Stramma and Siedler (1988) provide a contradictory description. Their geostrophic computations indicated that the Canary Current is weak and variable in the winter and spring. Their one-year record also detected northward flows during November-December 1984, April-May 1985, and September-October 1985. </a:t>
            </a:r>
          </a:p>
          <a:p>
            <a:pPr>
              <a:lnSpc>
                <a:spcPct val="80000"/>
              </a:lnSpc>
            </a:pPr>
            <a:endParaRPr lang="zh-CN" altLang="en-US" sz="800"/>
          </a:p>
          <a:p>
            <a:pPr>
              <a:lnSpc>
                <a:spcPct val="80000"/>
              </a:lnSpc>
            </a:pPr>
            <a:endParaRPr lang="zh-CN" altLang="en-US" sz="800"/>
          </a:p>
        </p:txBody>
      </p:sp>
    </p:spTree>
    <p:extLst>
      <p:ext uri="{BB962C8B-B14F-4D97-AF65-F5344CB8AC3E}">
        <p14:creationId xmlns:p14="http://schemas.microsoft.com/office/powerpoint/2010/main" val="3324207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6C031F57-72A0-4938-9D22-B141DA1DB75A}" type="slidenum">
              <a:rPr lang="zh-CN" altLang="en-US" smtClean="0"/>
              <a:pPr/>
              <a:t>24</a:t>
            </a:fld>
            <a:endParaRPr lang="en-US" altLang="zh-CN"/>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3689141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FFEECB2C-DE1D-460E-9EA5-805A2E5BA5C5}" type="slidenum">
              <a:rPr lang="zh-CN" altLang="en-US" smtClean="0"/>
              <a:pPr/>
              <a:t>25</a:t>
            </a:fld>
            <a:endParaRPr lang="en-US" altLang="zh-CN"/>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587446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48BD43A-7344-49FB-A2C0-72F1171FFC39}" type="slidenum">
              <a:rPr lang="zh-CN" altLang="en-US" smtClean="0"/>
              <a:pPr/>
              <a:t>26</a:t>
            </a:fld>
            <a:endParaRPr lang="en-US" altLang="zh-CN"/>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3522183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A529F4B5-5CEA-4798-B143-9CFC5B454B92}" type="slidenum">
              <a:rPr lang="zh-CN" altLang="en-US" smtClean="0"/>
              <a:pPr/>
              <a:t>27</a:t>
            </a:fld>
            <a:endParaRPr lang="en-US" altLang="zh-CN"/>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1964438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639E01E5-33D2-486D-A406-45210A171E26}" type="slidenum">
              <a:rPr lang="zh-CN" altLang="en-US" smtClean="0"/>
              <a:pPr/>
              <a:t>28</a:t>
            </a:fld>
            <a:endParaRPr lang="en-US" altLang="zh-CN"/>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2214441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66AABCE-0AAE-4617-9F0F-B3193DC0B758}" type="slidenum">
              <a:rPr lang="zh-CN" altLang="en-US" smtClean="0"/>
              <a:pPr/>
              <a:t>29</a:t>
            </a:fld>
            <a:endParaRPr lang="en-US" altLang="zh-CN"/>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2385464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4D2111C3-4A0A-4906-9C05-A8590930482A}" type="slidenum">
              <a:rPr lang="zh-CN" altLang="en-US" smtClean="0"/>
              <a:pPr/>
              <a:t>30</a:t>
            </a:fld>
            <a:endParaRPr lang="en-US" altLang="zh-CN"/>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r>
              <a:rPr lang="en-US" altLang="zh-CN"/>
              <a:t>As in the Pacific Ocean, the equatorial current system displays a banded structure when</a:t>
            </a:r>
          </a:p>
          <a:p>
            <a:r>
              <a:rPr lang="en-US" altLang="zh-CN"/>
              <a:t>investigated in detail. Figure 14.3 is a schematic summary of all its elements as they occur</a:t>
            </a:r>
          </a:p>
          <a:p>
            <a:r>
              <a:rPr lang="en-US" altLang="zh-CN"/>
              <a:t>in mid-year. The </a:t>
            </a:r>
            <a:r>
              <a:rPr lang="en-US" altLang="zh-CN" i="1"/>
              <a:t>Equatorial Undercurrent </a:t>
            </a:r>
            <a:r>
              <a:rPr lang="en-US" altLang="zh-CN"/>
              <a:t>(EUC) is the strongest, with maximum speeds</a:t>
            </a:r>
          </a:p>
          <a:p>
            <a:r>
              <a:rPr lang="en-US" altLang="zh-CN"/>
              <a:t>exceeding 1.2 m s-1 in its core at about 100 m depth and transports up to 15 Sv. It is</a:t>
            </a:r>
          </a:p>
          <a:p>
            <a:r>
              <a:rPr lang="en-US" altLang="zh-CN"/>
              <a:t>driven and maintained by the same mechanism as in the Pacific Ocean (see Chapter 8),</a:t>
            </a:r>
          </a:p>
          <a:p>
            <a:r>
              <a:rPr lang="en-US" altLang="zh-CN"/>
              <a:t>strongest in the west and weakening along its path as a result of frictional losses to the</a:t>
            </a:r>
          </a:p>
          <a:p>
            <a:r>
              <a:rPr lang="en-US" altLang="zh-CN"/>
              <a:t>surrounding waters. Observations show that it swings back and forth between two extreme</a:t>
            </a:r>
          </a:p>
          <a:p>
            <a:r>
              <a:rPr lang="en-US" altLang="zh-CN"/>
              <a:t>positions 90 km either side of the equator at a rate of once every 2 - 3 weeks, while speed</a:t>
            </a:r>
          </a:p>
          <a:p>
            <a:r>
              <a:rPr lang="en-US" altLang="zh-CN"/>
              <a:t>and transport oscillate between the maxima given above and their respective minima of</a:t>
            </a:r>
          </a:p>
          <a:p>
            <a:r>
              <a:rPr lang="en-US" altLang="zh-CN"/>
              <a:t>0.6 m s-1 and 4 Sv. The EUC was discovered by the early oceanographer John Young</a:t>
            </a:r>
          </a:p>
          <a:p>
            <a:r>
              <a:rPr lang="en-US" altLang="zh-CN"/>
              <a:t>Buchanan during the </a:t>
            </a:r>
            <a:r>
              <a:rPr lang="en-US" altLang="zh-CN" i="1"/>
              <a:t>Challenger </a:t>
            </a:r>
            <a:r>
              <a:rPr lang="en-US" altLang="zh-CN"/>
              <a:t>expedition of 1872 - 1876 and described in 1886, but this</a:t>
            </a:r>
          </a:p>
          <a:p>
            <a:r>
              <a:rPr lang="en-US" altLang="zh-CN"/>
              <a:t>discovery was forgotten until the discovery of the Pacific EUC in 1952 triggered a search</a:t>
            </a:r>
          </a:p>
          <a:p>
            <a:r>
              <a:rPr lang="en-US" altLang="zh-CN"/>
              <a:t>for an analogous current in the Atlantic Ocean. CTD data reveal the presence of the EUC</a:t>
            </a:r>
          </a:p>
          <a:p>
            <a:r>
              <a:rPr lang="en-US" altLang="zh-CN"/>
              <a:t>through the vertical spreading of isotherms in the thermocline (Figure 14.4); in the eastern</a:t>
            </a:r>
          </a:p>
          <a:p>
            <a:r>
              <a:rPr lang="en-US" altLang="zh-CN"/>
              <a:t>Atlantic Ocean it can be seen as a prominent subsurface salinity maximum.</a:t>
            </a:r>
          </a:p>
          <a:p>
            <a:endParaRPr lang="zh-CN" altLang="en-US"/>
          </a:p>
          <a:p>
            <a:r>
              <a:rPr lang="en-US" altLang="zh-CN"/>
              <a:t>The three equatorial currents known from the depth-integrated circulation dominate the</a:t>
            </a:r>
          </a:p>
          <a:p>
            <a:r>
              <a:rPr lang="en-US" altLang="zh-CN"/>
              <a:t>surface flow (Figure 14.3) and the hydrography (Figure 14.4; see Chapter 8 for a</a:t>
            </a:r>
          </a:p>
          <a:p>
            <a:r>
              <a:rPr lang="en-US" altLang="zh-CN"/>
              <a:t>discussion of the relationship between thermocline slope and currents) but appear more</a:t>
            </a:r>
          </a:p>
          <a:p>
            <a:r>
              <a:rPr lang="en-US" altLang="zh-CN"/>
              <a:t>complicated in detail. The </a:t>
            </a:r>
            <a:r>
              <a:rPr lang="en-US" altLang="zh-CN" i="1"/>
              <a:t>North Equatorial Current </a:t>
            </a:r>
            <a:r>
              <a:rPr lang="en-US" altLang="zh-CN"/>
              <a:t>(NEC) is a region of broad and uniform</a:t>
            </a:r>
          </a:p>
          <a:p>
            <a:r>
              <a:rPr lang="en-US" altLang="zh-CN"/>
              <a:t>westward flow north of 10°N with speeds of 0.1 - 0.3 m s-1. The eastward flowing </a:t>
            </a:r>
            <a:r>
              <a:rPr lang="en-US" altLang="zh-CN" i="1"/>
              <a:t>North</a:t>
            </a:r>
          </a:p>
          <a:p>
            <a:r>
              <a:rPr lang="en-US" altLang="zh-CN" i="1"/>
              <a:t>Equatorial Countercurrent </a:t>
            </a:r>
            <a:r>
              <a:rPr lang="en-US" altLang="zh-CN"/>
              <a:t>(NECC, the countercurrent seen in the depth-integrated flow field)</a:t>
            </a:r>
          </a:p>
          <a:p>
            <a:r>
              <a:rPr lang="en-US" altLang="zh-CN"/>
              <a:t>has similar speeds; it is highly seasonal and nearly disappears in February when the Trades</a:t>
            </a:r>
          </a:p>
          <a:p>
            <a:r>
              <a:rPr lang="en-US" altLang="zh-CN"/>
              <a:t>in the northern hemisphere are strongest (Figure 14.5). The </a:t>
            </a:r>
            <a:r>
              <a:rPr lang="en-US" altLang="zh-CN" i="1"/>
              <a:t>South Equatorial Current</a:t>
            </a:r>
            <a:endParaRPr lang="en-US" altLang="zh-CN"/>
          </a:p>
          <a:p>
            <a:r>
              <a:rPr lang="en-US" altLang="zh-CN"/>
              <a:t>(SEC), again a region of broad and uniform westward flow with similar speeds, extends</a:t>
            </a:r>
          </a:p>
          <a:p>
            <a:r>
              <a:rPr lang="en-US" altLang="zh-CN"/>
              <a:t>from about 3°N to at least 15°S. Just as in the Pacific Ocean it is interspersed with eastward</a:t>
            </a:r>
          </a:p>
          <a:p>
            <a:r>
              <a:rPr lang="en-US" altLang="zh-CN"/>
              <a:t>flow both at the surface and below the thermocline. The </a:t>
            </a:r>
            <a:r>
              <a:rPr lang="en-US" altLang="zh-CN" i="1"/>
              <a:t>South Equatorial Countercurrent</a:t>
            </a:r>
          </a:p>
          <a:p>
            <a:r>
              <a:rPr lang="en-US" altLang="zh-CN"/>
              <a:t>(SECC) is weak, narrow and variable and therefore not resolved by Figure 14.5, which is</a:t>
            </a:r>
          </a:p>
          <a:p>
            <a:r>
              <a:rPr lang="en-US" altLang="zh-CN"/>
              <a:t>based on 2° averages in latitude. It often shows maximum speed (around 0.1 m s-1) below</a:t>
            </a:r>
          </a:p>
          <a:p>
            <a:r>
              <a:rPr lang="en-US" altLang="zh-CN"/>
              <a:t>100 m depth and is masked by weak westward flow at the surface. The </a:t>
            </a:r>
            <a:r>
              <a:rPr lang="en-US" altLang="zh-CN" i="1"/>
              <a:t>North Equatorial</a:t>
            </a:r>
          </a:p>
          <a:p>
            <a:r>
              <a:rPr lang="en-US" altLang="zh-CN" i="1"/>
              <a:t>Undercurrent </a:t>
            </a:r>
            <a:r>
              <a:rPr lang="en-US" altLang="zh-CN"/>
              <a:t>(NEUC) and the </a:t>
            </a:r>
            <a:r>
              <a:rPr lang="en-US" altLang="zh-CN" i="1"/>
              <a:t>South Equatorial Undercurrent </a:t>
            </a:r>
            <a:r>
              <a:rPr lang="en-US" altLang="zh-CN"/>
              <a:t>(SEUC) are both narrow and</a:t>
            </a:r>
          </a:p>
          <a:p>
            <a:r>
              <a:rPr lang="en-US" altLang="zh-CN"/>
              <a:t>swift, with maximum speeds of 0.4 m s-1 near 200 m depth.</a:t>
            </a:r>
          </a:p>
          <a:p>
            <a:endParaRPr lang="zh-CN" altLang="en-US"/>
          </a:p>
        </p:txBody>
      </p:sp>
    </p:spTree>
    <p:extLst>
      <p:ext uri="{BB962C8B-B14F-4D97-AF65-F5344CB8AC3E}">
        <p14:creationId xmlns:p14="http://schemas.microsoft.com/office/powerpoint/2010/main" val="26461578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F637259E-A688-412F-8846-3DF0ED970764}" type="slidenum">
              <a:rPr lang="zh-CN" altLang="en-US" smtClean="0"/>
              <a:pPr/>
              <a:t>31</a:t>
            </a:fld>
            <a:endParaRPr lang="en-US" altLang="zh-CN"/>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r>
              <a:rPr lang="en-US" altLang="zh-CN" sz="1000"/>
              <a:t>The North Equatorial Countercurrent is prevented from flowing north by the east - west</a:t>
            </a:r>
          </a:p>
          <a:p>
            <a:r>
              <a:rPr lang="en-US" altLang="zh-CN" sz="1000"/>
              <a:t>orientation of the coastline; it intensifies to an average 0.4 m s-1 along the Ivory Coast</a:t>
            </a:r>
          </a:p>
          <a:p>
            <a:r>
              <a:rPr lang="en-US" altLang="zh-CN" sz="1000"/>
              <a:t>before its energy is dissipated in the Gulf of Guinea. However, some of its flow does escape</a:t>
            </a:r>
          </a:p>
          <a:p>
            <a:r>
              <a:rPr lang="en-US" altLang="zh-CN" sz="1000"/>
              <a:t>north and combines with the North Equatorial Undercurrent to drive a small cyclonic gyre</a:t>
            </a:r>
          </a:p>
          <a:p>
            <a:r>
              <a:rPr lang="en-US" altLang="zh-CN" sz="1000"/>
              <a:t>centred at 10°N, 22°W. A similar small gyre, centred near 10°S, 9°E and clearly distinct</a:t>
            </a:r>
          </a:p>
          <a:p>
            <a:r>
              <a:rPr lang="en-US" altLang="zh-CN" sz="1000"/>
              <a:t>from the larger gyre which incorporates the Angola Current, is driven by the South</a:t>
            </a:r>
          </a:p>
          <a:p>
            <a:r>
              <a:rPr lang="en-US" altLang="zh-CN" sz="1000"/>
              <a:t>Equatorial Undercurrent. We know from our Rules 1, 1a, and 2 of Chapter 3 that cyclonic</a:t>
            </a:r>
          </a:p>
          <a:p>
            <a:r>
              <a:rPr lang="en-US" altLang="zh-CN" sz="1000"/>
              <a:t>flow is accompanied by a sea surface depression and an elevation of the thermocline in the</a:t>
            </a:r>
          </a:p>
          <a:p>
            <a:r>
              <a:rPr lang="en-US" altLang="zh-CN" sz="1000"/>
              <a:t>centre of the gyre (compare Figure 2.7, or Figures 3.3 and 3.4 which show the same rules</a:t>
            </a:r>
          </a:p>
          <a:p>
            <a:r>
              <a:rPr lang="en-US" altLang="zh-CN" sz="1000"/>
              <a:t>operating in an anticyclonic gyre), so in a plot of temperature at constant depth the two</a:t>
            </a:r>
          </a:p>
          <a:p>
            <a:r>
              <a:rPr lang="en-US" altLang="zh-CN" sz="1000"/>
              <a:t>gyres should show up as local temperature minima. Figure 14.6 proves that this is indeed</a:t>
            </a:r>
          </a:p>
          <a:p>
            <a:r>
              <a:rPr lang="en-US" altLang="zh-CN" sz="1000"/>
              <a:t>the case but only in summer when the Trades of the respective hemisphere are weakest and</a:t>
            </a:r>
          </a:p>
          <a:p>
            <a:r>
              <a:rPr lang="en-US" altLang="zh-CN" sz="1000"/>
              <a:t>the Undercurrents strongest. Because of the observed doming of the thermocline in summer</a:t>
            </a:r>
          </a:p>
          <a:p>
            <a:r>
              <a:rPr lang="en-US" altLang="zh-CN" sz="1000"/>
              <a:t>the gyres are known as the </a:t>
            </a:r>
            <a:r>
              <a:rPr lang="en-US" altLang="zh-CN" sz="1000" i="1"/>
              <a:t>Angola </a:t>
            </a:r>
            <a:r>
              <a:rPr lang="en-US" altLang="zh-CN" sz="1000"/>
              <a:t>and </a:t>
            </a:r>
            <a:r>
              <a:rPr lang="en-US" altLang="zh-CN" sz="1000" i="1"/>
              <a:t>Guinea Domes. </a:t>
            </a:r>
            <a:r>
              <a:rPr lang="en-US" altLang="zh-CN" sz="1000"/>
              <a:t>The associated circulation exists</a:t>
            </a:r>
          </a:p>
          <a:p>
            <a:r>
              <a:rPr lang="en-US" altLang="zh-CN" sz="1000"/>
              <a:t>throughout the year, although weaker in winter, and reaches to at least 150 m depth.</a:t>
            </a:r>
          </a:p>
          <a:p>
            <a:endParaRPr lang="zh-CN" altLang="en-US" sz="1000"/>
          </a:p>
        </p:txBody>
      </p:sp>
    </p:spTree>
    <p:extLst>
      <p:ext uri="{BB962C8B-B14F-4D97-AF65-F5344CB8AC3E}">
        <p14:creationId xmlns:p14="http://schemas.microsoft.com/office/powerpoint/2010/main" val="2015686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87A3CC4-A8DF-4B0F-8DD9-5E1BF27FD8C9}" type="slidenum">
              <a:rPr lang="zh-CN" altLang="en-US" smtClean="0"/>
              <a:pPr/>
              <a:t>4</a:t>
            </a:fld>
            <a:endParaRPr lang="en-US" altLang="zh-CN"/>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632563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3E9C1C0-407F-4223-87E8-C1495A63B431}" type="slidenum">
              <a:rPr lang="zh-CN" altLang="en-US" smtClean="0"/>
              <a:pPr/>
              <a:t>5</a:t>
            </a:fld>
            <a:endParaRPr lang="en-US" altLang="zh-CN"/>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434202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22A990B-8341-473D-8CA5-C05CF5342FDE}" type="slidenum">
              <a:rPr lang="zh-CN" altLang="en-US" smtClean="0"/>
              <a:pPr/>
              <a:t>6</a:t>
            </a:fld>
            <a:endParaRPr lang="en-US" altLang="zh-CN"/>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389379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92E633C-EBF3-4383-BE07-53B80E903FA6}" type="slidenum">
              <a:rPr lang="zh-CN" altLang="en-US" smtClean="0"/>
              <a:pPr/>
              <a:t>7</a:t>
            </a:fld>
            <a:endParaRPr lang="en-US" altLang="zh-CN"/>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r>
              <a:rPr lang="en-US" altLang="zh-CN" dirty="0"/>
              <a:t>When the Sverdrup balance was introduced and tested in Chapter 4 we noted that the</a:t>
            </a:r>
          </a:p>
          <a:p>
            <a:r>
              <a:rPr lang="en-US" altLang="zh-CN" dirty="0"/>
              <a:t>largest discrepancies between the integrated flow fields deduced from wind stress and CTD</a:t>
            </a:r>
          </a:p>
          <a:p>
            <a:r>
              <a:rPr lang="en-US" altLang="zh-CN" dirty="0"/>
              <a:t>data are found in the Atlantic Ocean. We now go back to Figure 4.4 and Figures 4.5 or 4.6</a:t>
            </a:r>
          </a:p>
          <a:p>
            <a:r>
              <a:rPr lang="en-US" altLang="zh-CN" dirty="0"/>
              <a:t>for a more detailed comparison, keeping in mind that with the exception of the Southern</a:t>
            </a:r>
          </a:p>
          <a:p>
            <a:r>
              <a:rPr lang="en-US" altLang="zh-CN" dirty="0"/>
              <a:t>Ocean, the CTD-derived flow pattern should describe the actual situation quite well. The</a:t>
            </a:r>
          </a:p>
          <a:p>
            <a:r>
              <a:rPr lang="en-US" altLang="zh-CN" dirty="0"/>
              <a:t>largest discrepancy between the two flow fields occurs south of 34°S; it was discussed in</a:t>
            </a:r>
          </a:p>
          <a:p>
            <a:r>
              <a:rPr lang="en-US" altLang="zh-CN" dirty="0"/>
              <a:t>Chapters 4 and 11. North of 34°S, the subtropical gyres of both hemispheres are well</a:t>
            </a:r>
          </a:p>
          <a:p>
            <a:r>
              <a:rPr lang="en-US" altLang="zh-CN" dirty="0"/>
              <a:t>reproduced from both atmospheric and oceanic data, as in the other oceans. To be more</a:t>
            </a:r>
          </a:p>
          <a:p>
            <a:r>
              <a:rPr lang="en-US" altLang="zh-CN" dirty="0"/>
              <a:t>specific, the gradient of depth-integrated steric height across the North and South Equatorial</a:t>
            </a:r>
          </a:p>
          <a:p>
            <a:r>
              <a:rPr lang="en-US" altLang="zh-CN" dirty="0"/>
              <a:t>Currents is calculated fairly well from both data sets, and the gradient across the equator in</a:t>
            </a:r>
          </a:p>
          <a:p>
            <a:r>
              <a:rPr lang="en-US" altLang="zh-CN" dirty="0"/>
              <a:t>the Atlantic seen in the CTD-derived pattern (one contour crosses the equator; </a:t>
            </a:r>
            <a:r>
              <a:rPr lang="en-US" altLang="zh-CN" i="1" dirty="0"/>
              <a:t>P </a:t>
            </a:r>
            <a:r>
              <a:rPr lang="en-US" altLang="zh-CN" dirty="0"/>
              <a:t>increases</a:t>
            </a:r>
          </a:p>
          <a:p>
            <a:r>
              <a:rPr lang="en-US" altLang="zh-CN" dirty="0"/>
              <a:t>westward, as in the Pacific Ocean) also occurs in the wind-calculated pattern (even though</a:t>
            </a:r>
          </a:p>
          <a:p>
            <a:r>
              <a:rPr lang="en-US" altLang="zh-CN" dirty="0"/>
              <a:t>no contour happens to cross the equator in this case). That this must be so is evident by</a:t>
            </a:r>
          </a:p>
          <a:p>
            <a:r>
              <a:rPr lang="en-US" altLang="zh-CN" dirty="0"/>
              <a:t>inspection of Figure 1.2 which shows weak mean westerly winds along the equator in the</a:t>
            </a:r>
          </a:p>
          <a:p>
            <a:r>
              <a:rPr lang="en-US" altLang="zh-CN" dirty="0"/>
              <a:t>Atlantic Ocean; hence the only term on the right hand side of </a:t>
            </a:r>
            <a:r>
              <a:rPr lang="en-US" altLang="zh-CN" dirty="0" err="1"/>
              <a:t>eqn</a:t>
            </a:r>
            <a:r>
              <a:rPr lang="en-US" altLang="zh-CN" dirty="0"/>
              <a:t> (4.7) at the equator is</a:t>
            </a:r>
          </a:p>
          <a:p>
            <a:r>
              <a:rPr lang="en-US" altLang="zh-CN" dirty="0"/>
              <a:t>negative, and </a:t>
            </a:r>
            <a:r>
              <a:rPr lang="en-US" altLang="zh-CN" i="1" dirty="0"/>
              <a:t>P </a:t>
            </a:r>
            <a:r>
              <a:rPr lang="en-US" altLang="zh-CN" dirty="0"/>
              <a:t>must increase towards the west. However, the agreement between</a:t>
            </a:r>
          </a:p>
          <a:p>
            <a:r>
              <a:rPr lang="en-US" altLang="zh-CN" dirty="0"/>
              <a:t>Figures 4.4 and 4.5 or 4.6 is not as good in the Atlantic as in the other oceans. The major</a:t>
            </a:r>
          </a:p>
          <a:p>
            <a:r>
              <a:rPr lang="en-US" altLang="zh-CN" dirty="0"/>
              <a:t>reason for this is the recirculation of North Atlantic Deep Water, which was mentioned</a:t>
            </a:r>
          </a:p>
          <a:p>
            <a:r>
              <a:rPr lang="en-US" altLang="zh-CN" dirty="0"/>
              <a:t>already in Chapter 7 and will be further discussed Chapter 15. It makes the assumption of a</a:t>
            </a:r>
          </a:p>
          <a:p>
            <a:r>
              <a:rPr lang="en-US" altLang="zh-CN" dirty="0"/>
              <a:t>depth of no motion less acceptable than in the other oceans. The transport of thermocline</a:t>
            </a:r>
          </a:p>
          <a:p>
            <a:r>
              <a:rPr lang="en-US" altLang="zh-CN" dirty="0"/>
              <a:t>water from the Indian into the Atlantic Ocean which is part of the North Atlantic Deep</a:t>
            </a:r>
          </a:p>
          <a:p>
            <a:r>
              <a:rPr lang="en-US" altLang="zh-CN" dirty="0"/>
              <a:t>Water recirculation is also not included in the flow pattern derived from wind data.</a:t>
            </a:r>
          </a:p>
          <a:p>
            <a:endParaRPr lang="en-US" altLang="zh-CN" dirty="0"/>
          </a:p>
          <a:p>
            <a:r>
              <a:rPr lang="en-US" altLang="zh-CN" dirty="0"/>
              <a:t>In the region where the two circulation patterns compare well, the Sverdrup relation</a:t>
            </a:r>
          </a:p>
          <a:p>
            <a:r>
              <a:rPr lang="en-US" altLang="zh-CN" dirty="0"/>
              <a:t>reveals the existence of strong subtropical gyres in both hemispheres and a weaker subpolar</a:t>
            </a:r>
          </a:p>
          <a:p>
            <a:r>
              <a:rPr lang="en-US" altLang="zh-CN" dirty="0"/>
              <a:t>gyre in the northern hemisphere. The gyre boundaries coincide reasonably well with the</a:t>
            </a:r>
          </a:p>
          <a:p>
            <a:r>
              <a:rPr lang="en-US" altLang="zh-CN" dirty="0"/>
              <a:t>contour of zero curl(</a:t>
            </a:r>
            <a:r>
              <a:rPr lang="en-US" altLang="zh-CN" b="1" i="1" dirty="0"/>
              <a:t>t</a:t>
            </a:r>
            <a:r>
              <a:rPr lang="en-US" altLang="zh-CN" dirty="0"/>
              <a:t>/</a:t>
            </a:r>
            <a:r>
              <a:rPr lang="en-US" altLang="zh-CN" i="1" dirty="0"/>
              <a:t>f</a:t>
            </a:r>
            <a:r>
              <a:rPr lang="en-US" altLang="zh-CN" dirty="0"/>
              <a:t>) (Figure 4.3). The northern subtropical gyre consists (Figure 14.2)</a:t>
            </a:r>
          </a:p>
          <a:p>
            <a:r>
              <a:rPr lang="en-US" altLang="zh-CN" dirty="0"/>
              <a:t>of the North Equatorial Current with its </a:t>
            </a:r>
            <a:r>
              <a:rPr lang="en-US" altLang="zh-CN" dirty="0" err="1"/>
              <a:t>centre</a:t>
            </a:r>
            <a:r>
              <a:rPr lang="en-US" altLang="zh-CN" dirty="0"/>
              <a:t> near 15°N, the Antilles Current east of, and</a:t>
            </a:r>
          </a:p>
          <a:p>
            <a:r>
              <a:rPr lang="en-US" altLang="zh-CN" dirty="0"/>
              <a:t>the Caribbean Current through the American Mediterranean Sea, the Florida Current, the</a:t>
            </a:r>
          </a:p>
          <a:p>
            <a:r>
              <a:rPr lang="en-US" altLang="zh-CN" dirty="0"/>
              <a:t>Gulf Stream, the Azores Current, and the Portugal and Canary Currents. The southern gyre</a:t>
            </a:r>
          </a:p>
          <a:p>
            <a:r>
              <a:rPr lang="en-US" altLang="zh-CN" dirty="0"/>
              <a:t>is made up of the South Equatorial Current which is </a:t>
            </a:r>
            <a:r>
              <a:rPr lang="en-US" altLang="zh-CN" dirty="0" err="1"/>
              <a:t>centred</a:t>
            </a:r>
            <a:r>
              <a:rPr lang="en-US" altLang="zh-CN" dirty="0"/>
              <a:t> in the southern hemisphere but</a:t>
            </a:r>
          </a:p>
          <a:p>
            <a:r>
              <a:rPr lang="en-US" altLang="zh-CN" dirty="0"/>
              <a:t>extends just across the equator, the Brazil Current, the South Atlantic Current, and the</a:t>
            </a:r>
          </a:p>
          <a:p>
            <a:r>
              <a:rPr lang="en-US" altLang="zh-CN" dirty="0"/>
              <a:t>Benguela Current. The subpolar gyre of the northern hemisphere is modified by interaction</a:t>
            </a:r>
          </a:p>
          <a:p>
            <a:r>
              <a:rPr lang="en-US" altLang="zh-CN" dirty="0"/>
              <a:t>with the Arctic circulation, to the extent that it is hardly recognizable as a gyre. It involves</a:t>
            </a:r>
          </a:p>
          <a:p>
            <a:r>
              <a:rPr lang="en-US" altLang="zh-CN" dirty="0"/>
              <a:t>the North Atlantic Current, the </a:t>
            </a:r>
            <a:r>
              <a:rPr lang="en-US" altLang="zh-CN" dirty="0" err="1"/>
              <a:t>Irminger</a:t>
            </a:r>
            <a:r>
              <a:rPr lang="en-US" altLang="zh-CN" dirty="0"/>
              <a:t> Current, the East and West Greenland Currents,</a:t>
            </a:r>
          </a:p>
          <a:p>
            <a:r>
              <a:rPr lang="en-US" altLang="zh-CN" dirty="0"/>
              <a:t>and the Labrador Current, with substantial water exchange with the Arctic Mediterranean</a:t>
            </a:r>
          </a:p>
          <a:p>
            <a:r>
              <a:rPr lang="en-US" altLang="zh-CN" dirty="0"/>
              <a:t>Sea through the North Atlantic Current (and its extension into the Norwegian Current) and</a:t>
            </a:r>
          </a:p>
          <a:p>
            <a:r>
              <a:rPr lang="en-US" altLang="zh-CN" dirty="0"/>
              <a:t>the East Greenland Current.</a:t>
            </a:r>
          </a:p>
          <a:p>
            <a:endParaRPr lang="en-US" altLang="zh-CN" dirty="0"/>
          </a:p>
          <a:p>
            <a:r>
              <a:rPr lang="en-US" altLang="zh-CN" dirty="0"/>
              <a:t>The Sverdrup relation performs particularly well near the equator, where geostrophic</a:t>
            </a:r>
          </a:p>
          <a:p>
            <a:r>
              <a:rPr lang="en-US" altLang="zh-CN" dirty="0"/>
              <a:t>gradients are very small. It reveals the existence of an equatorial countercurrent between the</a:t>
            </a:r>
          </a:p>
          <a:p>
            <a:r>
              <a:rPr lang="en-US" altLang="zh-CN" dirty="0"/>
              <a:t>North and South Equatorial Currents. As in the Pacific Ocean, this countercurrent flows</a:t>
            </a:r>
          </a:p>
          <a:p>
            <a:r>
              <a:rPr lang="en-US" altLang="zh-CN" dirty="0"/>
              <a:t>down the Doldrums; but it is broader and less intense. This results from the reduced width</a:t>
            </a:r>
          </a:p>
          <a:p>
            <a:r>
              <a:rPr lang="en-US" altLang="zh-CN" dirty="0"/>
              <a:t>of the Atlantic Ocean and from the fact that the Doldrums (or ITCZ) are not strictly zonal</a:t>
            </a:r>
          </a:p>
          <a:p>
            <a:r>
              <a:rPr lang="en-US" altLang="zh-CN" dirty="0"/>
              <a:t>but angle across from Brazil to Sierra Leone, as mentioned earlier.</a:t>
            </a:r>
          </a:p>
          <a:p>
            <a:endParaRPr lang="en-US" altLang="zh-CN" dirty="0"/>
          </a:p>
          <a:p>
            <a:r>
              <a:rPr lang="en-US" altLang="zh-CN" dirty="0"/>
              <a:t>A notable discrepancy between Figures 4.4 and 4.5 or 4.6 is the failure of the wind calculated</a:t>
            </a:r>
          </a:p>
          <a:p>
            <a:r>
              <a:rPr lang="en-US" altLang="zh-CN" dirty="0"/>
              <a:t>pattern to reproduce the intense crowding of the contours of depth-integrated steric</a:t>
            </a:r>
          </a:p>
          <a:p>
            <a:r>
              <a:rPr lang="en-US" altLang="zh-CN" dirty="0"/>
              <a:t>height off North America near Cape Hatteras (35°N). A similar failure occurs in the northeast</a:t>
            </a:r>
          </a:p>
          <a:p>
            <a:r>
              <a:rPr lang="en-US" altLang="zh-CN" dirty="0"/>
              <a:t>Pacific Ocean, but it is not as severe there; in the Atlantic Ocean, the wind-calculated</a:t>
            </a:r>
          </a:p>
          <a:p>
            <a:r>
              <a:rPr lang="en-US" altLang="zh-CN" dirty="0"/>
              <a:t>flow follows the coast to Labrador (50°N) before flowing east, whereas it in fact breaks</a:t>
            </a:r>
          </a:p>
          <a:p>
            <a:r>
              <a:rPr lang="en-US" altLang="zh-CN" dirty="0"/>
              <a:t>away from the coast at Cape Hatteras (as indicated in the CTD-based flow field) and takes</a:t>
            </a:r>
          </a:p>
          <a:p>
            <a:r>
              <a:rPr lang="en-US" altLang="zh-CN" dirty="0"/>
              <a:t>on the character of an intense jet.</a:t>
            </a:r>
          </a:p>
          <a:p>
            <a:endParaRPr lang="zh-CN" altLang="en-US" dirty="0"/>
          </a:p>
        </p:txBody>
      </p:sp>
    </p:spTree>
    <p:extLst>
      <p:ext uri="{BB962C8B-B14F-4D97-AF65-F5344CB8AC3E}">
        <p14:creationId xmlns:p14="http://schemas.microsoft.com/office/powerpoint/2010/main" val="254757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9629284-1D26-420A-82AD-9C49253970CC}" type="slidenum">
              <a:rPr lang="zh-CN" altLang="en-US" smtClean="0"/>
              <a:pPr/>
              <a:t>8</a:t>
            </a:fld>
            <a:endParaRPr lang="en-US" altLang="zh-CN"/>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en-US" altLang="zh-CN"/>
              <a:t>When the Sverdrup balance was introduced and tested in Chapter 4 we noted that the</a:t>
            </a:r>
          </a:p>
          <a:p>
            <a:r>
              <a:rPr lang="en-US" altLang="zh-CN"/>
              <a:t>largest discrepancies between the integrated flow fields deduced from wind stress and CTD</a:t>
            </a:r>
          </a:p>
          <a:p>
            <a:r>
              <a:rPr lang="en-US" altLang="zh-CN"/>
              <a:t>data are found in the Atlantic Ocean. We now go back to Figure 4.4 and Figures 4.5 or 4.6</a:t>
            </a:r>
          </a:p>
          <a:p>
            <a:r>
              <a:rPr lang="en-US" altLang="zh-CN"/>
              <a:t>for a more detailed comparison, keeping in mind that with the exception of the Southern</a:t>
            </a:r>
          </a:p>
          <a:p>
            <a:r>
              <a:rPr lang="en-US" altLang="zh-CN"/>
              <a:t>Ocean, the CTD-derived flow pattern should describe the actual situation quite well. The</a:t>
            </a:r>
          </a:p>
          <a:p>
            <a:r>
              <a:rPr lang="en-US" altLang="zh-CN"/>
              <a:t>largest discrepancy between the two flow fields occurs south of 34°S; it was discussed in</a:t>
            </a:r>
          </a:p>
          <a:p>
            <a:r>
              <a:rPr lang="en-US" altLang="zh-CN"/>
              <a:t>Chapters 4 and 11. North of 34°S, the subtropical gyres of both hemispheres are well</a:t>
            </a:r>
          </a:p>
          <a:p>
            <a:r>
              <a:rPr lang="en-US" altLang="zh-CN"/>
              <a:t>reproduced from both atmospheric and oceanic data, as in the other oceans. To be more</a:t>
            </a:r>
          </a:p>
          <a:p>
            <a:r>
              <a:rPr lang="en-US" altLang="zh-CN"/>
              <a:t>specific, the gradient of depth-integrated steric height across the North and South Equatorial</a:t>
            </a:r>
          </a:p>
          <a:p>
            <a:r>
              <a:rPr lang="en-US" altLang="zh-CN"/>
              <a:t>Currents is calculated fairly well from both data sets, and the gradient across the equator in</a:t>
            </a:r>
          </a:p>
          <a:p>
            <a:r>
              <a:rPr lang="en-US" altLang="zh-CN"/>
              <a:t>the Atlantic seen in the CTD-derived pattern (one contour crosses the equator; </a:t>
            </a:r>
            <a:r>
              <a:rPr lang="en-US" altLang="zh-CN" i="1"/>
              <a:t>P </a:t>
            </a:r>
            <a:r>
              <a:rPr lang="en-US" altLang="zh-CN"/>
              <a:t>increases</a:t>
            </a:r>
          </a:p>
          <a:p>
            <a:r>
              <a:rPr lang="en-US" altLang="zh-CN"/>
              <a:t>westward, as in the Pacific Ocean) also occurs in the wind-calculated pattern (even though</a:t>
            </a:r>
          </a:p>
          <a:p>
            <a:r>
              <a:rPr lang="en-US" altLang="zh-CN"/>
              <a:t>no contour happens to cross the equator in this case). That this must be so is evident by</a:t>
            </a:r>
          </a:p>
          <a:p>
            <a:r>
              <a:rPr lang="en-US" altLang="zh-CN"/>
              <a:t>inspection of Figure 1.2 which shows weak mean westerly winds along the equator in the</a:t>
            </a:r>
          </a:p>
          <a:p>
            <a:r>
              <a:rPr lang="en-US" altLang="zh-CN"/>
              <a:t>Atlantic Ocean; hence the only term on the right hand side of eqn (4.7) at the equator is</a:t>
            </a:r>
          </a:p>
          <a:p>
            <a:r>
              <a:rPr lang="en-US" altLang="zh-CN"/>
              <a:t>negative, and </a:t>
            </a:r>
            <a:r>
              <a:rPr lang="en-US" altLang="zh-CN" i="1"/>
              <a:t>P </a:t>
            </a:r>
            <a:r>
              <a:rPr lang="en-US" altLang="zh-CN"/>
              <a:t>must increase towards the west. However, the agreement between</a:t>
            </a:r>
          </a:p>
          <a:p>
            <a:r>
              <a:rPr lang="en-US" altLang="zh-CN"/>
              <a:t>Figures 4.4 and 4.5 or 4.6 is not as good in the Atlantic as in the other oceans. The major</a:t>
            </a:r>
          </a:p>
          <a:p>
            <a:r>
              <a:rPr lang="en-US" altLang="zh-CN"/>
              <a:t>reason for this is the recirculation of North Atlantic Deep Water, which was mentioned</a:t>
            </a:r>
          </a:p>
          <a:p>
            <a:r>
              <a:rPr lang="en-US" altLang="zh-CN"/>
              <a:t>already in Chapter 7 and will be further discussed Chapter 15. It makes the assumption of a</a:t>
            </a:r>
          </a:p>
          <a:p>
            <a:r>
              <a:rPr lang="en-US" altLang="zh-CN"/>
              <a:t>depth of no motion less acceptable than in the other oceans. The transport of thermocline</a:t>
            </a:r>
          </a:p>
          <a:p>
            <a:r>
              <a:rPr lang="en-US" altLang="zh-CN"/>
              <a:t>water from the Indian into the Atlantic Ocean which is part of the North Atlantic Deep</a:t>
            </a:r>
          </a:p>
          <a:p>
            <a:r>
              <a:rPr lang="en-US" altLang="zh-CN"/>
              <a:t>Water recirculation is also not included in the flow pattern derived from wind data.</a:t>
            </a:r>
          </a:p>
          <a:p>
            <a:endParaRPr lang="en-US" altLang="zh-CN"/>
          </a:p>
          <a:p>
            <a:r>
              <a:rPr lang="en-US" altLang="zh-CN"/>
              <a:t>In the region where the two circulation patterns compare well, the Sverdrup relation</a:t>
            </a:r>
          </a:p>
          <a:p>
            <a:r>
              <a:rPr lang="en-US" altLang="zh-CN"/>
              <a:t>reveals the existence of strong subtropical gyres in both hemispheres and a weaker subpolar</a:t>
            </a:r>
          </a:p>
          <a:p>
            <a:r>
              <a:rPr lang="en-US" altLang="zh-CN"/>
              <a:t>gyre in the northern hemisphere. The gyre boundaries coincide reasonably well with the</a:t>
            </a:r>
          </a:p>
          <a:p>
            <a:r>
              <a:rPr lang="en-US" altLang="zh-CN"/>
              <a:t>contour of zero curl(</a:t>
            </a:r>
            <a:r>
              <a:rPr lang="en-US" altLang="zh-CN" b="1" i="1"/>
              <a:t>t</a:t>
            </a:r>
            <a:r>
              <a:rPr lang="en-US" altLang="zh-CN"/>
              <a:t>/</a:t>
            </a:r>
            <a:r>
              <a:rPr lang="en-US" altLang="zh-CN" i="1"/>
              <a:t>f</a:t>
            </a:r>
            <a:r>
              <a:rPr lang="en-US" altLang="zh-CN"/>
              <a:t>) (Figure 4.3). The northern subtropical gyre consists (Figure 14.2)</a:t>
            </a:r>
          </a:p>
          <a:p>
            <a:r>
              <a:rPr lang="en-US" altLang="zh-CN"/>
              <a:t>of the North Equatorial Current with its centre near 15°N, the Antilles Current east of, and</a:t>
            </a:r>
          </a:p>
          <a:p>
            <a:r>
              <a:rPr lang="en-US" altLang="zh-CN"/>
              <a:t>the Caribbean Current through the American Mediterranean Sea, the Florida Current, the</a:t>
            </a:r>
          </a:p>
          <a:p>
            <a:r>
              <a:rPr lang="en-US" altLang="zh-CN"/>
              <a:t>Gulf Stream, the Azores Current, and the Portugal and Canary Currents. The southern gyre</a:t>
            </a:r>
          </a:p>
          <a:p>
            <a:r>
              <a:rPr lang="en-US" altLang="zh-CN"/>
              <a:t>is made up of the South Equatorial Current which is centred in the southern hemisphere but</a:t>
            </a:r>
          </a:p>
          <a:p>
            <a:r>
              <a:rPr lang="en-US" altLang="zh-CN"/>
              <a:t>extends just across the equator, the Brazil Current, the South Atlantic Current, and the</a:t>
            </a:r>
          </a:p>
          <a:p>
            <a:r>
              <a:rPr lang="en-US" altLang="zh-CN"/>
              <a:t>Benguela Current. The subpolar gyre of the northern hemisphere is modified by interaction</a:t>
            </a:r>
          </a:p>
          <a:p>
            <a:r>
              <a:rPr lang="en-US" altLang="zh-CN"/>
              <a:t>with the Arctic circulation, to the extent that it is hardly recognizable as a gyre. It involves</a:t>
            </a:r>
          </a:p>
          <a:p>
            <a:r>
              <a:rPr lang="en-US" altLang="zh-CN"/>
              <a:t>the North Atlantic Current, the Irminger Current, the East and West Greenland Currents,</a:t>
            </a:r>
          </a:p>
          <a:p>
            <a:r>
              <a:rPr lang="en-US" altLang="zh-CN"/>
              <a:t>and the Labrador Current, with substantial water exchange with the Arctic Mediterranean</a:t>
            </a:r>
          </a:p>
          <a:p>
            <a:r>
              <a:rPr lang="en-US" altLang="zh-CN"/>
              <a:t>Sea through the North Atlantic Current (and its extension into the Norwegian Current) and</a:t>
            </a:r>
          </a:p>
          <a:p>
            <a:r>
              <a:rPr lang="en-US" altLang="zh-CN"/>
              <a:t>the East Greenland Current.</a:t>
            </a:r>
          </a:p>
          <a:p>
            <a:endParaRPr lang="en-US" altLang="zh-CN"/>
          </a:p>
          <a:p>
            <a:r>
              <a:rPr lang="en-US" altLang="zh-CN"/>
              <a:t>The Sverdrup relation performs particularly well near the equator, where geostrophic</a:t>
            </a:r>
          </a:p>
          <a:p>
            <a:r>
              <a:rPr lang="en-US" altLang="zh-CN"/>
              <a:t>gradients are very small. It reveals the existence of an equatorial countercurrent between the</a:t>
            </a:r>
          </a:p>
          <a:p>
            <a:r>
              <a:rPr lang="en-US" altLang="zh-CN"/>
              <a:t>North and South Equatorial Currents. As in the Pacific Ocean, this countercurrent flows</a:t>
            </a:r>
          </a:p>
          <a:p>
            <a:r>
              <a:rPr lang="en-US" altLang="zh-CN"/>
              <a:t>down the Doldrums; but it is broader and less intense. This results from the reduced width</a:t>
            </a:r>
          </a:p>
          <a:p>
            <a:r>
              <a:rPr lang="en-US" altLang="zh-CN"/>
              <a:t>of the Atlantic Ocean and from the fact that the Doldrums (or ITCZ) are not strictly zonal</a:t>
            </a:r>
          </a:p>
          <a:p>
            <a:r>
              <a:rPr lang="en-US" altLang="zh-CN"/>
              <a:t>but angle across from Brazil to Sierra Leone, as mentioned earlier.</a:t>
            </a:r>
          </a:p>
          <a:p>
            <a:endParaRPr lang="en-US" altLang="zh-CN"/>
          </a:p>
          <a:p>
            <a:r>
              <a:rPr lang="en-US" altLang="zh-CN"/>
              <a:t>A notable discrepancy between Figures 4.4 and 4.5 or 4.6 is the failure of the wind calculated</a:t>
            </a:r>
          </a:p>
          <a:p>
            <a:r>
              <a:rPr lang="en-US" altLang="zh-CN"/>
              <a:t>pattern to reproduce the intense crowding of the contours of depth-integrated steric</a:t>
            </a:r>
          </a:p>
          <a:p>
            <a:r>
              <a:rPr lang="en-US" altLang="zh-CN"/>
              <a:t>height off North America near Cape Hatteras (35°N). A similar failure occurs in the northeast</a:t>
            </a:r>
          </a:p>
          <a:p>
            <a:r>
              <a:rPr lang="en-US" altLang="zh-CN"/>
              <a:t>Pacific Ocean, but it is not as severe there; in the Atlantic Ocean, the wind-calculated</a:t>
            </a:r>
          </a:p>
          <a:p>
            <a:r>
              <a:rPr lang="en-US" altLang="zh-CN"/>
              <a:t>flow follows the coast to Labrador (50°N) before flowing east, whereas it in fact breaks</a:t>
            </a:r>
          </a:p>
          <a:p>
            <a:r>
              <a:rPr lang="en-US" altLang="zh-CN"/>
              <a:t>away from the coast at Cape Hatteras (as indicated in the CTD-based flow field) and takes</a:t>
            </a:r>
          </a:p>
          <a:p>
            <a:r>
              <a:rPr lang="en-US" altLang="zh-CN"/>
              <a:t>on the character of an intense jet.</a:t>
            </a:r>
          </a:p>
          <a:p>
            <a:endParaRPr lang="zh-CN" altLang="en-US"/>
          </a:p>
        </p:txBody>
      </p:sp>
    </p:spTree>
    <p:extLst>
      <p:ext uri="{BB962C8B-B14F-4D97-AF65-F5344CB8AC3E}">
        <p14:creationId xmlns:p14="http://schemas.microsoft.com/office/powerpoint/2010/main" val="3668971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2010.4.20</a:t>
            </a:r>
            <a:endParaRPr lang="zh-CN" altLang="en-US" dirty="0"/>
          </a:p>
        </p:txBody>
      </p:sp>
      <p:sp>
        <p:nvSpPr>
          <p:cNvPr id="4" name="灯片编号占位符 3"/>
          <p:cNvSpPr>
            <a:spLocks noGrp="1"/>
          </p:cNvSpPr>
          <p:nvPr>
            <p:ph type="sldNum" sz="quarter" idx="10"/>
          </p:nvPr>
        </p:nvSpPr>
        <p:spPr/>
        <p:txBody>
          <a:bodyPr/>
          <a:lstStyle/>
          <a:p>
            <a:pPr>
              <a:defRPr/>
            </a:pPr>
            <a:fld id="{46A01AF1-C5A9-42FB-85D4-52A50AA2C1FA}" type="slidenum">
              <a:rPr lang="en-US" altLang="zh-CN" smtClean="0"/>
              <a:pPr>
                <a:defRPr/>
              </a:pPr>
              <a:t>9</a:t>
            </a:fld>
            <a:endParaRPr lang="en-US" altLang="zh-CN"/>
          </a:p>
        </p:txBody>
      </p:sp>
    </p:spTree>
    <p:extLst>
      <p:ext uri="{BB962C8B-B14F-4D97-AF65-F5344CB8AC3E}">
        <p14:creationId xmlns:p14="http://schemas.microsoft.com/office/powerpoint/2010/main" val="4206652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a:ln/>
        </p:spPr>
      </p:sp>
      <p:sp>
        <p:nvSpPr>
          <p:cNvPr id="3" name="备注占位符 2"/>
          <p:cNvSpPr>
            <a:spLocks noGrp="1"/>
          </p:cNvSpPr>
          <p:nvPr>
            <p:ph type="body" idx="1"/>
          </p:nvPr>
        </p:nvSpPr>
        <p:spPr/>
        <p:txBody>
          <a:bodyPr>
            <a:normAutofit lnSpcReduction="10000"/>
          </a:bodyPr>
          <a:lstStyle/>
          <a:p>
            <a:pPr>
              <a:defRPr/>
            </a:pPr>
            <a:r>
              <a:rPr lang="en-US" i="1" dirty="0"/>
              <a:t>If significant amounts of oil enter the Loop Current at the surface will that oil (e.g. the infamous ‘tar balls’) show up along the US coastline? </a:t>
            </a:r>
            <a:r>
              <a:rPr lang="en-US" dirty="0"/>
              <a:t>  </a:t>
            </a:r>
          </a:p>
          <a:p>
            <a:pPr>
              <a:defRPr/>
            </a:pPr>
            <a:r>
              <a:rPr lang="en-US" dirty="0"/>
              <a:t>One way to address this question is to look at the paths taken by surface drifters which have passed through the Gulf of Mexico (</a:t>
            </a:r>
            <a:r>
              <a:rPr lang="en-US" b="1" dirty="0"/>
              <a:t>Fig. 1 </a:t>
            </a:r>
            <a:r>
              <a:rPr lang="en-US" dirty="0"/>
              <a:t>).  Surface drifters are simple devices that float on the surface with a thermometer (to measure the temperature of the ocean), </a:t>
            </a:r>
            <a:r>
              <a:rPr lang="en-US" dirty="0" err="1"/>
              <a:t>gps</a:t>
            </a:r>
            <a:r>
              <a:rPr lang="en-US" dirty="0"/>
              <a:t> receiver (to determine location), a 15 meter deep sea anchor (so they are less affected by winds), and transmitter (to relay this information).  Despite the limitations in interpreting surface drifter paths as if they were oil particles, you can see several important features in </a:t>
            </a:r>
            <a:r>
              <a:rPr lang="en-US" b="1" dirty="0"/>
              <a:t>Fig. 1 </a:t>
            </a:r>
            <a:r>
              <a:rPr lang="en-US" dirty="0"/>
              <a:t>.  If the oil does enter the Loop Current then on average the trajectories are closest to the following coasts: a) northern Cuba, b) Florida Keys, c) southeastern Florida (you can see the GS off Miami in radar data </a:t>
            </a:r>
            <a:r>
              <a:rPr lang="en-US" dirty="0">
                <a:hlinkClick r:id="rId3"/>
              </a:rPr>
              <a:t>here</a:t>
            </a:r>
            <a:r>
              <a:rPr lang="en-US" dirty="0"/>
              <a:t>).  Once north of central Florida the shallow (100meter deep) continental shelf widens and the Gulf Stream, which follows the outer edge of the continental shelf, is pushed well offshore.  The shelf narrows somewhat at Cape Hatteras (close to Norfolk, Va. -- you can see the </a:t>
            </a:r>
            <a:r>
              <a:rPr lang="en-US" dirty="0" err="1"/>
              <a:t>hf</a:t>
            </a:r>
            <a:r>
              <a:rPr lang="en-US" dirty="0"/>
              <a:t> radar currents </a:t>
            </a:r>
            <a:r>
              <a:rPr lang="en-US" dirty="0">
                <a:hlinkClick r:id="rId4"/>
              </a:rPr>
              <a:t>here</a:t>
            </a:r>
            <a:r>
              <a:rPr lang="en-US" dirty="0"/>
              <a:t>), but further north the Gulf Stream veers northeastward away from the coast and on out into the North Atlantic.  The seasonal winds along this coast north of Florida are southerly veering to southwesterly with increasing latitude.  If these seasonal winds prevail then we can expect wind-driven currents to be offshore.  While it is possible to have an early season storm such as a hurricane or </a:t>
            </a:r>
            <a:r>
              <a:rPr lang="en-US" dirty="0" err="1"/>
              <a:t>noreaster</a:t>
            </a:r>
            <a:r>
              <a:rPr lang="en-US" dirty="0"/>
              <a:t>, in which case the oil can go anywhere, the former are quite rare. </a:t>
            </a:r>
          </a:p>
          <a:p>
            <a:pPr>
              <a:defRPr/>
            </a:pPr>
            <a:r>
              <a:rPr lang="en-US" dirty="0"/>
              <a:t>Another way to anticipate the movement of oil is to conduct a numerical simulation of the equations of motion governing ocean circulation response to winds. In the </a:t>
            </a:r>
            <a:r>
              <a:rPr lang="en-US" dirty="0" err="1"/>
              <a:t>youtube</a:t>
            </a:r>
            <a:r>
              <a:rPr lang="en-US" dirty="0"/>
              <a:t> video produced by scientists at the National Center for Atmospheric Research shown in </a:t>
            </a:r>
            <a:r>
              <a:rPr lang="en-US" b="1" dirty="0"/>
              <a:t>Fig. 2</a:t>
            </a:r>
            <a:r>
              <a:rPr lang="en-US" dirty="0"/>
              <a:t> the simulated movement of oil is carried out of the Gulf of Mexico, eventually being carried into the open North Atlantic Ocean. One interesting feature of the simulation is that it suggests that oil might be able to be transported out of the Gulf Stream at Cape Hatteras and then carried southwestward to the coastal areas of such southern states as the Carolinas by the shallow coastal circulation. Observational studies such as a recent surface drifter experiment reported in Edwards et al. (J. Cont. Res., 26, 2008, 1375-1394), showing movement southwestward approximately following depth contours, seems qualitatively consistent with this result. </a:t>
            </a:r>
          </a:p>
          <a:p>
            <a:pPr>
              <a:defRPr/>
            </a:pPr>
            <a:r>
              <a:rPr lang="en-US" dirty="0"/>
              <a:t>Another forecast of the evolution of the currents in the Gulf of Mexico, produced by the Naval Research Laboratory, is shown in </a:t>
            </a:r>
            <a:r>
              <a:rPr lang="en-US" b="1" dirty="0"/>
              <a:t>Fig.3</a:t>
            </a:r>
            <a:r>
              <a:rPr lang="en-US" dirty="0"/>
              <a:t>. The model used in this forecast has 4x the horizontal resolution of the model used for the simulation in </a:t>
            </a:r>
            <a:r>
              <a:rPr lang="en-US" b="1" dirty="0"/>
              <a:t>Fig. 2</a:t>
            </a:r>
            <a:r>
              <a:rPr lang="en-US" dirty="0"/>
              <a:t>. </a:t>
            </a:r>
          </a:p>
          <a:p>
            <a:pPr>
              <a:defRPr/>
            </a:pPr>
            <a:r>
              <a:rPr lang="en-US" dirty="0"/>
              <a:t>(answer provided by Jim Carton with advice from Mike Kearney)</a:t>
            </a:r>
          </a:p>
        </p:txBody>
      </p:sp>
      <p:sp>
        <p:nvSpPr>
          <p:cNvPr id="50180" name="灯片编号占位符 3"/>
          <p:cNvSpPr>
            <a:spLocks noGrp="1"/>
          </p:cNvSpPr>
          <p:nvPr>
            <p:ph type="sldNum" sz="quarter" idx="5"/>
          </p:nvPr>
        </p:nvSpPr>
        <p:spPr>
          <a:noFill/>
        </p:spPr>
        <p:txBody>
          <a:bodyPr/>
          <a:lstStyle/>
          <a:p>
            <a:fld id="{535FE50B-8FA4-4AC0-A080-5031ED590212}" type="slidenum">
              <a:rPr lang="zh-CN" altLang="en-US" smtClean="0"/>
              <a:pPr/>
              <a:t>10</a:t>
            </a:fld>
            <a:endParaRPr lang="en-US" altLang="zh-CN"/>
          </a:p>
        </p:txBody>
      </p:sp>
    </p:spTree>
    <p:extLst>
      <p:ext uri="{BB962C8B-B14F-4D97-AF65-F5344CB8AC3E}">
        <p14:creationId xmlns:p14="http://schemas.microsoft.com/office/powerpoint/2010/main" val="35898880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1" name="矩形 20"/>
          <p:cNvSpPr/>
          <p:nvPr userDrawn="1"/>
        </p:nvSpPr>
        <p:spPr>
          <a:xfrm rot="10800000">
            <a:off x="8964000" y="1538"/>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L 形 21"/>
          <p:cNvSpPr/>
          <p:nvPr userDrawn="1"/>
        </p:nvSpPr>
        <p:spPr>
          <a:xfrm rot="-5400000">
            <a:off x="8424000" y="4428000"/>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rot="10800000">
            <a:off x="0" y="0"/>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0" y="53579"/>
            <a:ext cx="9144000" cy="253916"/>
          </a:xfrm>
          <a:prstGeom prst="rect">
            <a:avLst/>
          </a:prstGeom>
          <a:noFill/>
        </p:spPr>
        <p:txBody>
          <a:bodyPr>
            <a:spAutoFit/>
          </a:bodyPr>
          <a:lstStyle/>
          <a:p>
            <a:pPr algn="ctr">
              <a:defRPr/>
            </a:pPr>
            <a:r>
              <a:rPr lang="en-US" altLang="zh-CN" sz="1050" b="0" dirty="0">
                <a:solidFill>
                  <a:schemeClr val="bg2">
                    <a:lumMod val="50000"/>
                  </a:schemeClr>
                </a:solidFill>
                <a:latin typeface="Tahoma" pitchFamily="34" charset="0"/>
                <a:ea typeface="黑体" pitchFamily="2" charset="-122"/>
              </a:rPr>
              <a:t>DPO: A Course for Undergraduate and Graduate Majored in Oceanography and Atmosphere</a:t>
            </a:r>
          </a:p>
        </p:txBody>
      </p:sp>
      <p:sp>
        <p:nvSpPr>
          <p:cNvPr id="9" name="TextBox 8"/>
          <p:cNvSpPr txBox="1"/>
          <p:nvPr/>
        </p:nvSpPr>
        <p:spPr>
          <a:xfrm>
            <a:off x="7776001" y="4914000"/>
            <a:ext cx="1223963" cy="230832"/>
          </a:xfrm>
          <a:prstGeom prst="rect">
            <a:avLst/>
          </a:prstGeom>
          <a:noFill/>
        </p:spPr>
        <p:txBody>
          <a:bodyPr>
            <a:spAutoFit/>
          </a:bodyPr>
          <a:lstStyle/>
          <a:p>
            <a:pPr algn="r">
              <a:defRPr/>
            </a:pPr>
            <a:fld id="{481C4712-D969-495C-BB5C-F82C2B6B5CBE}" type="slidenum">
              <a:rPr lang="en-US" altLang="zh-CN" sz="900">
                <a:solidFill>
                  <a:srgbClr val="663300"/>
                </a:solidFill>
              </a:rPr>
              <a:pPr algn="r">
                <a:defRPr/>
              </a:pPr>
              <a:t>‹#›</a:t>
            </a:fld>
            <a:endParaRPr lang="zh-CN" altLang="en-US" dirty="0">
              <a:solidFill>
                <a:srgbClr val="663300"/>
              </a:solidFill>
            </a:endParaRPr>
          </a:p>
        </p:txBody>
      </p:sp>
      <p:sp>
        <p:nvSpPr>
          <p:cNvPr id="2" name="标题 1"/>
          <p:cNvSpPr>
            <a:spLocks noGrp="1"/>
          </p:cNvSpPr>
          <p:nvPr>
            <p:ph type="ctrTitle"/>
          </p:nvPr>
        </p:nvSpPr>
        <p:spPr>
          <a:xfrm>
            <a:off x="685800" y="750082"/>
            <a:ext cx="7772400" cy="1102519"/>
          </a:xfrm>
        </p:spPr>
        <p:txBody>
          <a:bodyPr anchor="b"/>
          <a:lstStyle>
            <a:lvl1pPr algn="l">
              <a:defRPr sz="3600">
                <a:solidFill>
                  <a:srgbClr val="0000FF"/>
                </a:solidFill>
              </a:defRPr>
            </a:lvl1pPr>
          </a:lstStyle>
          <a:p>
            <a:r>
              <a:rPr lang="zh-CN" altLang="en-US"/>
              <a:t>单击此处编辑母版标题样式</a:t>
            </a:r>
            <a:endParaRPr lang="en-US" dirty="0"/>
          </a:p>
        </p:txBody>
      </p:sp>
      <p:sp>
        <p:nvSpPr>
          <p:cNvPr id="3" name="副标题 2"/>
          <p:cNvSpPr>
            <a:spLocks noGrp="1"/>
          </p:cNvSpPr>
          <p:nvPr>
            <p:ph type="subTitle" idx="1"/>
          </p:nvPr>
        </p:nvSpPr>
        <p:spPr>
          <a:xfrm>
            <a:off x="687717" y="1846664"/>
            <a:ext cx="6670366" cy="1314450"/>
          </a:xfrm>
        </p:spPr>
        <p:txBody>
          <a:bodyPr/>
          <a:lstStyle>
            <a:lvl1pPr marL="0" indent="0" algn="l">
              <a:buNone/>
              <a:defRPr sz="2100">
                <a:solidFill>
                  <a:srgbClr val="0000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endParaRPr lang="en-US" dirty="0"/>
          </a:p>
        </p:txBody>
      </p:sp>
      <p:pic>
        <p:nvPicPr>
          <p:cNvPr id="16" name="Picture 4">
            <a:extLst>
              <a:ext uri="{FF2B5EF4-FFF2-40B4-BE49-F238E27FC236}">
                <a16:creationId xmlns:a16="http://schemas.microsoft.com/office/drawing/2014/main" id="{5FEA80F7-145D-0849-8076-9EE67B6E63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0032" y="3528000"/>
            <a:ext cx="720000" cy="720000"/>
          </a:xfrm>
          <a:prstGeom prst="rect">
            <a:avLst/>
          </a:prstGeom>
        </p:spPr>
      </p:pic>
      <p:pic>
        <p:nvPicPr>
          <p:cNvPr id="17" name="图片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32320" y="3456000"/>
            <a:ext cx="4320000" cy="864000"/>
          </a:xfrm>
          <a:prstGeom prst="rect">
            <a:avLst/>
          </a:prstGeom>
        </p:spPr>
      </p:pic>
      <p:sp>
        <p:nvSpPr>
          <p:cNvPr id="18" name="TextBox 9"/>
          <p:cNvSpPr txBox="1"/>
          <p:nvPr userDrawn="1"/>
        </p:nvSpPr>
        <p:spPr>
          <a:xfrm>
            <a:off x="0" y="3780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sp>
        <p:nvSpPr>
          <p:cNvPr id="20" name="L 形 19"/>
          <p:cNvSpPr/>
          <p:nvPr userDrawn="1"/>
        </p:nvSpPr>
        <p:spPr>
          <a:xfrm rot="5400000">
            <a:off x="-252212" y="252002"/>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Picture 34" descr="D:\Homepage\Images\core_logo_5.jpg"/>
          <p:cNvPicPr>
            <a:picLocks noChangeAspect="1" noChangeArrowheads="1"/>
          </p:cNvPicPr>
          <p:nvPr userDrawn="1"/>
        </p:nvPicPr>
        <p:blipFill>
          <a:blip r:embed="rId4" cstate="print"/>
          <a:stretch>
            <a:fillRect/>
          </a:stretch>
        </p:blipFill>
        <p:spPr bwMode="auto">
          <a:xfrm>
            <a:off x="1584032" y="3528000"/>
            <a:ext cx="720000" cy="720000"/>
          </a:xfrm>
          <a:prstGeom prst="rect">
            <a:avLst/>
          </a:prstGeom>
          <a:noFill/>
          <a:ln w="9525">
            <a:noFill/>
            <a:miter lim="800000"/>
            <a:headEnd/>
            <a:tailEnd/>
          </a:ln>
        </p:spPr>
      </p:pic>
      <p:sp>
        <p:nvSpPr>
          <p:cNvPr id="14" name="TextBox 9"/>
          <p:cNvSpPr txBox="1"/>
          <p:nvPr userDrawn="1"/>
        </p:nvSpPr>
        <p:spPr>
          <a:xfrm>
            <a:off x="8964000" y="468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标题 4"/>
          <p:cNvSpPr>
            <a:spLocks noGrp="1"/>
          </p:cNvSpPr>
          <p:nvPr>
            <p:ph type="title"/>
          </p:nvPr>
        </p:nvSpPr>
        <p:spPr>
          <a:xfrm>
            <a:off x="457200" y="-20538"/>
            <a:ext cx="8229600" cy="589360"/>
          </a:xfrm>
        </p:spPr>
        <p:txBody>
          <a:bodyPr/>
          <a:lstStyle>
            <a:lvl1pPr>
              <a:defRPr>
                <a:solidFill>
                  <a:schemeClr val="tx1"/>
                </a:solidFill>
              </a:defRPr>
            </a:lvl1pPr>
          </a:lstStyle>
          <a:p>
            <a:r>
              <a:rPr lang="zh-CN" altLang="en-US"/>
              <a:t>单击此处编辑母版标题样式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457200" y="945369"/>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4648200" y="945369"/>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860340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矩形 18"/>
          <p:cNvSpPr/>
          <p:nvPr userDrawn="1"/>
        </p:nvSpPr>
        <p:spPr>
          <a:xfrm rot="10800000">
            <a:off x="8964000" y="1538"/>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L 形 17"/>
          <p:cNvSpPr/>
          <p:nvPr userDrawn="1"/>
        </p:nvSpPr>
        <p:spPr>
          <a:xfrm rot="-5400000">
            <a:off x="8424000" y="4428000"/>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标题占位符 1"/>
          <p:cNvSpPr>
            <a:spLocks noGrp="1"/>
          </p:cNvSpPr>
          <p:nvPr>
            <p:ph type="title"/>
          </p:nvPr>
        </p:nvSpPr>
        <p:spPr bwMode="auto">
          <a:xfrm>
            <a:off x="457200" y="86917"/>
            <a:ext cx="8229600" cy="3786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endParaRPr lang="en-US" dirty="0"/>
          </a:p>
        </p:txBody>
      </p:sp>
      <p:sp>
        <p:nvSpPr>
          <p:cNvPr id="2051" name="文本占位符 2"/>
          <p:cNvSpPr>
            <a:spLocks noGrp="1"/>
          </p:cNvSpPr>
          <p:nvPr>
            <p:ph type="body" idx="1"/>
          </p:nvPr>
        </p:nvSpPr>
        <p:spPr bwMode="auto">
          <a:xfrm>
            <a:off x="457200" y="945358"/>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9" name="矩形 8"/>
          <p:cNvSpPr/>
          <p:nvPr/>
        </p:nvSpPr>
        <p:spPr>
          <a:xfrm>
            <a:off x="1357313" y="4936332"/>
            <a:ext cx="6429375" cy="230832"/>
          </a:xfrm>
          <a:prstGeom prst="rect">
            <a:avLst/>
          </a:prstGeom>
        </p:spPr>
        <p:txBody>
          <a:bodyPr>
            <a:spAutoFit/>
          </a:bodyPr>
          <a:lstStyle/>
          <a:p>
            <a:pPr algn="ctr">
              <a:defRPr/>
            </a:pPr>
            <a:r>
              <a:rPr lang="en-US" altLang="zh-CN" sz="900" b="0" dirty="0">
                <a:solidFill>
                  <a:schemeClr val="bg2">
                    <a:lumMod val="75000"/>
                  </a:schemeClr>
                </a:solidFill>
                <a:latin typeface="Tahoma" pitchFamily="34" charset="0"/>
                <a:ea typeface="黑体" pitchFamily="2" charset="-122"/>
              </a:rPr>
              <a:t>Lecture 16: </a:t>
            </a:r>
            <a:r>
              <a:rPr lang="en-US" altLang="zh-CN" sz="900" b="0" kern="1200" dirty="0">
                <a:solidFill>
                  <a:schemeClr val="bg2">
                    <a:lumMod val="75000"/>
                  </a:schemeClr>
                </a:solidFill>
                <a:latin typeface="Tahoma" pitchFamily="34" charset="0"/>
                <a:ea typeface="黑体" pitchFamily="2" charset="-122"/>
                <a:cs typeface="+mn-cs"/>
              </a:rPr>
              <a:t>Atlantic: Upper Ocean Circulation </a:t>
            </a:r>
          </a:p>
        </p:txBody>
      </p:sp>
      <p:sp>
        <p:nvSpPr>
          <p:cNvPr id="12" name="TextBox 11"/>
          <p:cNvSpPr txBox="1"/>
          <p:nvPr/>
        </p:nvSpPr>
        <p:spPr>
          <a:xfrm>
            <a:off x="7776001" y="4914000"/>
            <a:ext cx="1223963" cy="230832"/>
          </a:xfrm>
          <a:prstGeom prst="rect">
            <a:avLst/>
          </a:prstGeom>
          <a:noFill/>
        </p:spPr>
        <p:txBody>
          <a:bodyPr>
            <a:spAutoFit/>
          </a:bodyPr>
          <a:lstStyle/>
          <a:p>
            <a:pPr algn="r">
              <a:defRPr/>
            </a:pPr>
            <a:fld id="{F3E45D66-6E39-4568-A96F-A06B5A2F671E}" type="slidenum">
              <a:rPr lang="en-US" altLang="zh-CN" sz="900">
                <a:solidFill>
                  <a:srgbClr val="663300"/>
                </a:solidFill>
              </a:rPr>
              <a:pPr algn="r">
                <a:defRPr/>
              </a:pPr>
              <a:t>‹#›</a:t>
            </a:fld>
            <a:endParaRPr lang="zh-CN" altLang="en-US" sz="1050" dirty="0">
              <a:solidFill>
                <a:srgbClr val="663300"/>
              </a:solidFill>
            </a:endParaRPr>
          </a:p>
        </p:txBody>
      </p:sp>
      <p:sp>
        <p:nvSpPr>
          <p:cNvPr id="15" name="矩形 14"/>
          <p:cNvSpPr/>
          <p:nvPr userDrawn="1"/>
        </p:nvSpPr>
        <p:spPr>
          <a:xfrm rot="10800000">
            <a:off x="0" y="0"/>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9"/>
          <p:cNvSpPr txBox="1"/>
          <p:nvPr userDrawn="1"/>
        </p:nvSpPr>
        <p:spPr>
          <a:xfrm>
            <a:off x="0" y="3708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sp>
        <p:nvSpPr>
          <p:cNvPr id="17" name="L 形 16"/>
          <p:cNvSpPr/>
          <p:nvPr userDrawn="1"/>
        </p:nvSpPr>
        <p:spPr>
          <a:xfrm rot="5400000">
            <a:off x="-252212" y="252002"/>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9"/>
          <p:cNvSpPr txBox="1"/>
          <p:nvPr userDrawn="1"/>
        </p:nvSpPr>
        <p:spPr>
          <a:xfrm>
            <a:off x="8964000" y="468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pic>
        <p:nvPicPr>
          <p:cNvPr id="21" name="Picture 27">
            <a:extLst>
              <a:ext uri="{FF2B5EF4-FFF2-40B4-BE49-F238E27FC236}">
                <a16:creationId xmlns:a16="http://schemas.microsoft.com/office/drawing/2014/main" id="{23E9449C-5E7B-094E-A5BC-AB83C01E6C2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4860000"/>
            <a:ext cx="263793" cy="263793"/>
          </a:xfrm>
          <a:prstGeom prst="rect">
            <a:avLst/>
          </a:prstGeom>
        </p:spPr>
      </p:pic>
      <p:pic>
        <p:nvPicPr>
          <p:cNvPr id="22" name="图片 21"/>
          <p:cNvPicPr>
            <a:picLocks noChangeAspect="1"/>
          </p:cNvPicPr>
          <p:nvPr userDrawn="1"/>
        </p:nvPicPr>
        <p:blipFill rotWithShape="1">
          <a:blip r:embed="rId8" cstate="print">
            <a:extLst>
              <a:ext uri="{28A0092B-C50C-407E-A947-70E740481C1C}">
                <a14:useLocalDpi xmlns:a14="http://schemas.microsoft.com/office/drawing/2010/main" val="0"/>
              </a:ext>
            </a:extLst>
          </a:blip>
          <a:srcRect t="7841" r="85009" b="8816"/>
          <a:stretch/>
        </p:blipFill>
        <p:spPr>
          <a:xfrm>
            <a:off x="288000" y="4842000"/>
            <a:ext cx="259009" cy="288000"/>
          </a:xfrm>
          <a:prstGeom prst="rect">
            <a:avLst/>
          </a:prstGeom>
        </p:spPr>
      </p:pic>
      <p:pic>
        <p:nvPicPr>
          <p:cNvPr id="23" name="Picture 27" descr="D:\Homepage\Images\core_logo_5.jpg"/>
          <p:cNvPicPr>
            <a:picLocks noChangeAspect="1" noChangeArrowheads="1"/>
          </p:cNvPicPr>
          <p:nvPr userDrawn="1"/>
        </p:nvPicPr>
        <p:blipFill>
          <a:blip r:embed="rId9" cstate="print"/>
          <a:stretch>
            <a:fillRect/>
          </a:stretch>
        </p:blipFill>
        <p:spPr bwMode="auto">
          <a:xfrm>
            <a:off x="576000" y="4860000"/>
            <a:ext cx="270000" cy="270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34" r:id="rId1"/>
    <p:sldLayoutId id="2147484331" r:id="rId2"/>
    <p:sldLayoutId id="2147484332" r:id="rId3"/>
    <p:sldLayoutId id="2147484333" r:id="rId4"/>
    <p:sldLayoutId id="2147484335" r:id="rId5"/>
  </p:sldLayoutIdLst>
  <p:hf sldNum="0" hdr="0" ftr="0" dt="0"/>
  <p:txStyles>
    <p:titleStyle>
      <a:lvl1pPr algn="ctr" rtl="0" eaLnBrk="0" fontAlgn="base" hangingPunct="0">
        <a:spcBef>
          <a:spcPct val="0"/>
        </a:spcBef>
        <a:spcAft>
          <a:spcPct val="0"/>
        </a:spcAft>
        <a:defRPr sz="21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2pPr>
      <a:lvl3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3pPr>
      <a:lvl4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4pPr>
      <a:lvl5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257175" indent="-257175" algn="l" rtl="0" eaLnBrk="0" fontAlgn="base" hangingPunct="0">
        <a:spcBef>
          <a:spcPct val="20000"/>
        </a:spcBef>
        <a:spcAft>
          <a:spcPct val="0"/>
        </a:spcAft>
        <a:buClr>
          <a:schemeClr val="accent1"/>
        </a:buClr>
        <a:buSzPct val="50000"/>
        <a:buFont typeface="Wingdings 2" pitchFamily="18" charset="2"/>
        <a:buChar char=""/>
        <a:defRPr sz="2400" kern="1200">
          <a:solidFill>
            <a:srgbClr val="0000FF"/>
          </a:solidFill>
          <a:latin typeface="+mn-lt"/>
          <a:ea typeface="+mn-ea"/>
          <a:cs typeface="华文楷体" charset="0"/>
        </a:defRPr>
      </a:lvl1pPr>
      <a:lvl2pPr marL="557213" indent="-214313" algn="l" rtl="0" eaLnBrk="0" fontAlgn="base" hangingPunct="0">
        <a:spcBef>
          <a:spcPct val="20000"/>
        </a:spcBef>
        <a:spcAft>
          <a:spcPct val="0"/>
        </a:spcAft>
        <a:buClr>
          <a:schemeClr val="accent2"/>
        </a:buClr>
        <a:buSzPct val="50000"/>
        <a:buFont typeface="Wingdings 2" pitchFamily="18" charset="2"/>
        <a:buChar char="³"/>
        <a:defRPr sz="2100" kern="1200">
          <a:solidFill>
            <a:srgbClr val="0000FF"/>
          </a:solidFill>
          <a:latin typeface="+mn-lt"/>
          <a:ea typeface="+mn-ea"/>
          <a:cs typeface="华文楷体" charset="0"/>
        </a:defRPr>
      </a:lvl2pPr>
      <a:lvl3pPr marL="857250" indent="-171450" algn="l" rtl="0" eaLnBrk="0" fontAlgn="base" hangingPunct="0">
        <a:spcBef>
          <a:spcPct val="20000"/>
        </a:spcBef>
        <a:spcAft>
          <a:spcPct val="0"/>
        </a:spcAft>
        <a:buClr>
          <a:srgbClr val="7B9B57"/>
        </a:buClr>
        <a:buSzPct val="60000"/>
        <a:buFont typeface="Wingdings 2" pitchFamily="18" charset="2"/>
        <a:buChar char="®"/>
        <a:defRPr sz="1800" kern="1200">
          <a:solidFill>
            <a:srgbClr val="0000FF"/>
          </a:solidFill>
          <a:latin typeface="+mn-lt"/>
          <a:ea typeface="+mn-ea"/>
          <a:cs typeface="华文楷体" charset="0"/>
        </a:defRPr>
      </a:lvl3pPr>
      <a:lvl4pPr marL="1200150" indent="-171450" algn="l" rtl="0" eaLnBrk="0" fontAlgn="base" hangingPunct="0">
        <a:spcBef>
          <a:spcPct val="20000"/>
        </a:spcBef>
        <a:spcAft>
          <a:spcPct val="0"/>
        </a:spcAft>
        <a:buClr>
          <a:srgbClr val="8B7396"/>
        </a:buClr>
        <a:buSzPct val="45000"/>
        <a:buFont typeface="Wingdings 2" pitchFamily="18" charset="2"/>
        <a:buChar char="¯"/>
        <a:defRPr sz="1500" kern="1200">
          <a:solidFill>
            <a:srgbClr val="0000FF"/>
          </a:solidFill>
          <a:latin typeface="+mn-lt"/>
          <a:ea typeface="+mn-ea"/>
          <a:cs typeface="华文楷体" charset="0"/>
        </a:defRPr>
      </a:lvl4pPr>
      <a:lvl5pPr marL="1543050" indent="-171450" algn="l" rtl="0" eaLnBrk="0" fontAlgn="base" hangingPunct="0">
        <a:spcBef>
          <a:spcPct val="20000"/>
        </a:spcBef>
        <a:spcAft>
          <a:spcPct val="0"/>
        </a:spcAft>
        <a:buClr>
          <a:srgbClr val="E89A53"/>
        </a:buClr>
        <a:buFont typeface="Wingdings 2" pitchFamily="18" charset="2"/>
        <a:buChar char=""/>
        <a:defRPr sz="1500" kern="1200">
          <a:solidFill>
            <a:srgbClr val="0000FF"/>
          </a:solidFill>
          <a:latin typeface="+mn-lt"/>
          <a:ea typeface="+mn-ea"/>
          <a:cs typeface="华文楷体" charset="0"/>
        </a:defRPr>
      </a:lvl5pPr>
      <a:lvl6pPr marL="1885950" indent="-171450" algn="l" rtl="0" eaLnBrk="1" latinLnBrk="0" hangingPunct="1">
        <a:spcBef>
          <a:spcPct val="20000"/>
        </a:spcBef>
        <a:buFont typeface="Arial"/>
        <a:buChar char="•"/>
        <a:defRPr kumimoji="0" sz="1500" kern="1200">
          <a:solidFill>
            <a:schemeClr val="tx1"/>
          </a:solidFill>
          <a:latin typeface="+mn-lt"/>
          <a:ea typeface="+mn-ea"/>
          <a:cs typeface="+mn-cs"/>
        </a:defRPr>
      </a:lvl6pPr>
      <a:lvl7pPr marL="2228850" indent="-171450" algn="l" rtl="0" eaLnBrk="1" latinLnBrk="0" hangingPunct="1">
        <a:spcBef>
          <a:spcPct val="20000"/>
        </a:spcBef>
        <a:buFont typeface="Arial"/>
        <a:buChar char="•"/>
        <a:defRPr kumimoji="0" sz="1500" kern="1200">
          <a:solidFill>
            <a:schemeClr val="tx1"/>
          </a:solidFill>
          <a:latin typeface="+mn-lt"/>
          <a:ea typeface="+mn-ea"/>
          <a:cs typeface="+mn-cs"/>
        </a:defRPr>
      </a:lvl7pPr>
      <a:lvl8pPr marL="2571750" indent="-171450" algn="l" rtl="0" eaLnBrk="1" latinLnBrk="0" hangingPunct="1">
        <a:spcBef>
          <a:spcPct val="20000"/>
        </a:spcBef>
        <a:buFont typeface="Arial"/>
        <a:buChar char="•"/>
        <a:defRPr kumimoji="0" sz="1500" kern="1200">
          <a:solidFill>
            <a:schemeClr val="tx1"/>
          </a:solidFill>
          <a:latin typeface="+mn-lt"/>
          <a:ea typeface="+mn-ea"/>
          <a:cs typeface="+mn-cs"/>
        </a:defRPr>
      </a:lvl8pPr>
      <a:lvl9pPr marL="2914650" indent="-171450" algn="l" rtl="0" eaLnBrk="1" latinLnBrk="0" hangingPunct="1">
        <a:spcBef>
          <a:spcPct val="20000"/>
        </a:spcBef>
        <a:buFont typeface="Arial"/>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yanghj@fudan.edu.c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hyperlink" Target="http://www.aoml.noaa.gov/phod/dac/gdp_doc.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www.oscar.noaa.gov/datadisplay/latlon-nj.htm"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95536" y="483519"/>
            <a:ext cx="8352928" cy="1296144"/>
          </a:xfrm>
        </p:spPr>
        <p:txBody>
          <a:bodyPr/>
          <a:lstStyle/>
          <a:p>
            <a:pPr algn="ctr" eaLnBrk="1" hangingPunct="1">
              <a:defRPr/>
            </a:pPr>
            <a:br>
              <a:rPr lang="en-US" altLang="zh-CN" sz="2400" b="1" dirty="0">
                <a:solidFill>
                  <a:srgbClr val="C00000"/>
                </a:solidFill>
                <a:latin typeface="Arial" panose="020B0604020202020204" pitchFamily="34" charset="0"/>
                <a:cs typeface="Arial" panose="020B0604020202020204" pitchFamily="34" charset="0"/>
              </a:rPr>
            </a:br>
            <a:r>
              <a:rPr lang="en-US" altLang="zh-CN" sz="2400" b="1" dirty="0">
                <a:solidFill>
                  <a:srgbClr val="960000"/>
                </a:solidFill>
                <a:latin typeface="Arial" panose="020B0604020202020204" pitchFamily="34" charset="0"/>
                <a:cs typeface="Arial" panose="020B0604020202020204" pitchFamily="34" charset="0"/>
              </a:rPr>
              <a:t>Lecture 16: Atlantic: Upper Ocean Circulation </a:t>
            </a:r>
            <a:br>
              <a:rPr lang="en-US" altLang="zh-CN" sz="2100" b="1" dirty="0">
                <a:solidFill>
                  <a:srgbClr val="960000"/>
                </a:solidFill>
                <a:latin typeface="Arial" panose="020B0604020202020204" pitchFamily="34" charset="0"/>
                <a:cs typeface="Arial" panose="020B0604020202020204" pitchFamily="34" charset="0"/>
              </a:rPr>
            </a:br>
            <a:br>
              <a:rPr lang="en-US" altLang="zh-CN" sz="2100" b="1" dirty="0">
                <a:latin typeface="Arial" panose="020B0604020202020204" pitchFamily="34" charset="0"/>
                <a:cs typeface="Arial" panose="020B0604020202020204" pitchFamily="34" charset="0"/>
              </a:rPr>
            </a:br>
            <a:r>
              <a:rPr lang="en-US" altLang="zh-CN" sz="1800" b="1" dirty="0">
                <a:solidFill>
                  <a:schemeClr val="accent2">
                    <a:lumMod val="75000"/>
                  </a:schemeClr>
                </a:solidFill>
                <a:latin typeface="Arial" panose="020B0604020202020204" pitchFamily="34" charset="0"/>
                <a:cs typeface="Arial" panose="020B0604020202020204" pitchFamily="34" charset="0"/>
              </a:rPr>
              <a:t> </a:t>
            </a:r>
            <a:r>
              <a:rPr lang="en-US" altLang="zh-CN" sz="1800" b="1" dirty="0">
                <a:solidFill>
                  <a:srgbClr val="0070C0"/>
                </a:solidFill>
                <a:latin typeface="Arial" panose="020B0604020202020204" pitchFamily="34" charset="0"/>
                <a:cs typeface="Arial" panose="020B0604020202020204" pitchFamily="34" charset="0"/>
              </a:rPr>
              <a:t>Descriptive Physical Oceanography</a:t>
            </a:r>
            <a:endParaRPr lang="en-US" altLang="zh-CN" sz="2100" b="1" dirty="0">
              <a:solidFill>
                <a:srgbClr val="0070C0"/>
              </a:solidFill>
              <a:latin typeface="Arial" panose="020B0604020202020204" pitchFamily="34" charset="0"/>
              <a:cs typeface="Arial" panose="020B0604020202020204" pitchFamily="34" charset="0"/>
            </a:endParaRPr>
          </a:p>
        </p:txBody>
      </p:sp>
      <p:sp>
        <p:nvSpPr>
          <p:cNvPr id="6" name="Rectangle 3"/>
          <p:cNvSpPr>
            <a:spLocks noGrp="1" noChangeArrowheads="1"/>
          </p:cNvSpPr>
          <p:nvPr>
            <p:ph type="subTitle" idx="1"/>
          </p:nvPr>
        </p:nvSpPr>
        <p:spPr>
          <a:xfrm>
            <a:off x="1580621" y="2067694"/>
            <a:ext cx="5994666" cy="1080120"/>
          </a:xfrm>
        </p:spPr>
        <p:txBody>
          <a:bodyPr rtlCol="0">
            <a:noAutofit/>
          </a:bodyPr>
          <a:lstStyle/>
          <a:p>
            <a:pPr algn="ctr" eaLnBrk="1" fontAlgn="auto" hangingPunct="1">
              <a:lnSpc>
                <a:spcPct val="150000"/>
              </a:lnSpc>
              <a:spcAft>
                <a:spcPts val="0"/>
              </a:spcAft>
              <a:defRPr/>
            </a:pPr>
            <a:r>
              <a:rPr lang="zh-CN" altLang="en-US" sz="1200" dirty="0">
                <a:solidFill>
                  <a:srgbClr val="000080"/>
                </a:solidFill>
                <a:latin typeface="微软雅黑" panose="020B0503020204020204" pitchFamily="34" charset="-122"/>
                <a:ea typeface="微软雅黑" panose="020B0503020204020204" pitchFamily="34" charset="-122"/>
              </a:rPr>
              <a:t>杨海军（</a:t>
            </a:r>
            <a:r>
              <a:rPr lang="en-US" altLang="zh-CN" sz="1200" dirty="0">
                <a:solidFill>
                  <a:srgbClr val="000080"/>
                </a:solidFill>
                <a:latin typeface="微软雅黑" panose="020B0503020204020204" pitchFamily="34" charset="-122"/>
                <a:ea typeface="微软雅黑" panose="020B0503020204020204" pitchFamily="34" charset="-122"/>
              </a:rPr>
              <a:t>YANG </a:t>
            </a:r>
            <a:r>
              <a:rPr lang="en-US" altLang="zh-CN" sz="1200" dirty="0" err="1">
                <a:solidFill>
                  <a:srgbClr val="000080"/>
                </a:solidFill>
                <a:latin typeface="微软雅黑" panose="020B0503020204020204" pitchFamily="34" charset="-122"/>
                <a:ea typeface="微软雅黑" panose="020B0503020204020204" pitchFamily="34" charset="-122"/>
              </a:rPr>
              <a:t>Haijun</a:t>
            </a:r>
            <a:r>
              <a:rPr lang="zh-CN" altLang="en-US" sz="1200" dirty="0">
                <a:solidFill>
                  <a:srgbClr val="000080"/>
                </a:solidFill>
                <a:latin typeface="微软雅黑" panose="020B0503020204020204" pitchFamily="34" charset="-122"/>
                <a:ea typeface="微软雅黑" panose="020B0503020204020204" pitchFamily="34" charset="-122"/>
              </a:rPr>
              <a:t>）复旦大学大气与海洋科学系</a:t>
            </a:r>
            <a:endParaRPr lang="en-US" altLang="zh-CN" sz="1200" dirty="0">
              <a:solidFill>
                <a:srgbClr val="000080"/>
              </a:solidFill>
              <a:latin typeface="微软雅黑" panose="020B0503020204020204" pitchFamily="34" charset="-122"/>
              <a:ea typeface="微软雅黑" panose="020B0503020204020204" pitchFamily="34" charset="-122"/>
            </a:endParaRPr>
          </a:p>
          <a:p>
            <a:pPr algn="ctr" eaLnBrk="1" fontAlgn="auto" hangingPunct="1">
              <a:lnSpc>
                <a:spcPct val="150000"/>
              </a:lnSpc>
              <a:spcAft>
                <a:spcPts val="0"/>
              </a:spcAft>
              <a:defRPr/>
            </a:pPr>
            <a:r>
              <a:rPr lang="en-US" altLang="zh-CN" sz="1200" dirty="0">
                <a:solidFill>
                  <a:srgbClr val="000080"/>
                </a:solidFill>
                <a:latin typeface="微软雅黑" panose="020B0503020204020204" pitchFamily="34" charset="-122"/>
                <a:ea typeface="微软雅黑" panose="020B0503020204020204" pitchFamily="34" charset="-122"/>
              </a:rPr>
              <a:t>Department of Atmospheric and Oceanic Sciences, Fudan University</a:t>
            </a:r>
          </a:p>
          <a:p>
            <a:pPr algn="ctr" eaLnBrk="1" fontAlgn="auto" hangingPunct="1">
              <a:lnSpc>
                <a:spcPct val="150000"/>
              </a:lnSpc>
              <a:spcAft>
                <a:spcPts val="0"/>
              </a:spcAft>
              <a:defRPr/>
            </a:pPr>
            <a:r>
              <a:rPr lang="en-US" altLang="zh-CN" sz="1200" dirty="0">
                <a:solidFill>
                  <a:srgbClr val="000080"/>
                </a:solidFill>
                <a:latin typeface="微软雅黑" panose="020B0503020204020204" pitchFamily="34" charset="-122"/>
                <a:ea typeface="微软雅黑" panose="020B0503020204020204" pitchFamily="34" charset="-122"/>
              </a:rPr>
              <a:t>Email: </a:t>
            </a:r>
            <a:r>
              <a:rPr lang="en-US" altLang="zh-CN" sz="1200" dirty="0">
                <a:solidFill>
                  <a:srgbClr val="000080"/>
                </a:solidFill>
                <a:latin typeface="微软雅黑" panose="020B0503020204020204" pitchFamily="34" charset="-122"/>
                <a:ea typeface="微软雅黑" panose="020B0503020204020204" pitchFamily="34" charset="-122"/>
                <a:hlinkClick r:id="rId2"/>
              </a:rPr>
              <a:t>yanghj@fudan.edu.cn</a:t>
            </a:r>
            <a:endParaRPr lang="en-US" altLang="zh-CN" sz="1200" dirty="0">
              <a:solidFill>
                <a:srgbClr val="000080"/>
              </a:solidFill>
              <a:latin typeface="微软雅黑" panose="020B0503020204020204" pitchFamily="34" charset="-122"/>
              <a:ea typeface="微软雅黑" panose="020B0503020204020204" pitchFamily="34" charset="-122"/>
            </a:endParaRPr>
          </a:p>
        </p:txBody>
      </p:sp>
      <p:sp>
        <p:nvSpPr>
          <p:cNvPr id="7" name="Text Box 6"/>
          <p:cNvSpPr txBox="1">
            <a:spLocks noChangeArrowheads="1"/>
          </p:cNvSpPr>
          <p:nvPr/>
        </p:nvSpPr>
        <p:spPr bwMode="auto">
          <a:xfrm>
            <a:off x="395536" y="4443958"/>
            <a:ext cx="8466138" cy="457200"/>
          </a:xfrm>
          <a:prstGeom prst="rect">
            <a:avLst/>
          </a:prstGeom>
          <a:noFill/>
          <a:ln w="9525">
            <a:noFill/>
            <a:miter lim="800000"/>
            <a:headEnd/>
            <a:tailEnd/>
          </a:ln>
        </p:spPr>
        <p:txBody>
          <a:bodyPr>
            <a:spAutoFit/>
          </a:bodyPr>
          <a:lstStyle/>
          <a:p>
            <a:pPr algn="ctr" eaLnBrk="0" hangingPunct="0">
              <a:spcBef>
                <a:spcPct val="50000"/>
              </a:spcBef>
            </a:pPr>
            <a:r>
              <a:rPr lang="en-US" altLang="zh-CN" sz="1200" b="0" dirty="0">
                <a:solidFill>
                  <a:schemeClr val="folHlink"/>
                </a:solidFill>
              </a:rPr>
              <a:t>This </a:t>
            </a:r>
            <a:r>
              <a:rPr lang="en-US" altLang="zh-CN" sz="1200" b="0" dirty="0" err="1">
                <a:solidFill>
                  <a:schemeClr val="folHlink"/>
                </a:solidFill>
              </a:rPr>
              <a:t>powerpoint</a:t>
            </a:r>
            <a:r>
              <a:rPr lang="en-US" altLang="zh-CN" sz="1200" b="0" dirty="0">
                <a:solidFill>
                  <a:schemeClr val="folHlink"/>
                </a:solidFill>
              </a:rPr>
              <a:t> was prepared for purposes of this lecture and course only.  It contains graphics from copyrighted books, journals and other products.  Please do not use without acknowledgment of these sources.</a:t>
            </a:r>
            <a:endParaRPr lang="en-US" altLang="zh-CN" sz="1200" b="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D:\Course\Descriptive_oceanography\answer2-fig1b-large.png"/>
          <p:cNvPicPr>
            <a:picLocks noChangeAspect="1" noChangeArrowheads="1"/>
          </p:cNvPicPr>
          <p:nvPr/>
        </p:nvPicPr>
        <p:blipFill>
          <a:blip r:embed="rId3" cstate="print"/>
          <a:srcRect l="14844" t="1823" r="13867" b="5730"/>
          <a:stretch>
            <a:fillRect/>
          </a:stretch>
        </p:blipFill>
        <p:spPr bwMode="auto">
          <a:xfrm>
            <a:off x="4492229" y="173832"/>
            <a:ext cx="3401615" cy="3308747"/>
          </a:xfrm>
          <a:prstGeom prst="rect">
            <a:avLst/>
          </a:prstGeom>
          <a:noFill/>
          <a:ln w="9525">
            <a:noFill/>
            <a:miter lim="800000"/>
            <a:headEnd/>
            <a:tailEnd/>
          </a:ln>
        </p:spPr>
      </p:pic>
      <p:sp>
        <p:nvSpPr>
          <p:cNvPr id="13315" name="矩形 3"/>
          <p:cNvSpPr>
            <a:spLocks noChangeArrowheads="1"/>
          </p:cNvSpPr>
          <p:nvPr/>
        </p:nvSpPr>
        <p:spPr bwMode="auto">
          <a:xfrm>
            <a:off x="504000" y="3528000"/>
            <a:ext cx="8136000" cy="1061829"/>
          </a:xfrm>
          <a:prstGeom prst="rect">
            <a:avLst/>
          </a:prstGeom>
          <a:noFill/>
          <a:ln w="9525">
            <a:noFill/>
            <a:miter lim="800000"/>
            <a:headEnd/>
            <a:tailEnd/>
          </a:ln>
        </p:spPr>
        <p:txBody>
          <a:bodyPr wrap="square">
            <a:spAutoFit/>
          </a:bodyPr>
          <a:lstStyle/>
          <a:p>
            <a:r>
              <a:rPr lang="en-US" altLang="zh-CN" sz="900" b="0" dirty="0">
                <a:solidFill>
                  <a:srgbClr val="0000FF"/>
                </a:solidFill>
              </a:rPr>
              <a:t>Paths taken by drifters deployed as part of NOAA’s Global Drifter Program (</a:t>
            </a:r>
            <a:r>
              <a:rPr lang="en-US" altLang="zh-CN" sz="900" b="0" dirty="0">
                <a:solidFill>
                  <a:srgbClr val="0000FF"/>
                </a:solidFill>
                <a:hlinkClick r:id="rId4"/>
              </a:rPr>
              <a:t>www.aoml.noaa.gov/phod/dac/gdp_doc.html</a:t>
            </a:r>
            <a:r>
              <a:rPr lang="en-US" altLang="zh-CN" sz="900" b="0" dirty="0">
                <a:solidFill>
                  <a:srgbClr val="0000FF"/>
                </a:solidFill>
              </a:rPr>
              <a:t>) Scientific lead: Rick Lumpkin of NOAA/AOML.  These drifters are </a:t>
            </a:r>
            <a:r>
              <a:rPr lang="en-US" altLang="zh-CN" sz="900" b="0" dirty="0" err="1">
                <a:solidFill>
                  <a:srgbClr val="0000FF"/>
                </a:solidFill>
              </a:rPr>
              <a:t>drogued</a:t>
            </a:r>
            <a:r>
              <a:rPr lang="en-US" altLang="zh-CN" sz="900" b="0" dirty="0">
                <a:solidFill>
                  <a:srgbClr val="0000FF"/>
                </a:solidFill>
              </a:rPr>
              <a:t> so that they move with the currents at ~15meter depths.  The picture on the left shows all drifters that have ever passed through the box marked in black.  Colors indicate roughly half of all such drifters stay in the Gulf of Mexico (green) and half exit into the Gulf Stream (blue).   However, drawing inferences from the </a:t>
            </a:r>
            <a:r>
              <a:rPr lang="en-US" altLang="zh-CN" sz="900" b="0" dirty="0" err="1">
                <a:solidFill>
                  <a:srgbClr val="0000FF"/>
                </a:solidFill>
              </a:rPr>
              <a:t>lefthand</a:t>
            </a:r>
            <a:r>
              <a:rPr lang="en-US" altLang="zh-CN" sz="900" b="0" dirty="0">
                <a:solidFill>
                  <a:srgbClr val="0000FF"/>
                </a:solidFill>
              </a:rPr>
              <a:t> picture comes with several caveats, 1: the currents are seasonal.  The picture on the right shows that only 11 drifters pass through the box in June of which 7 enter the Gulf Stream, 2: the drifters are more likely to enter the Loop Current since most are not deployed originally in the Gulf of Mexico, but enter the Gulf through the Loop Current! 3: since the drifters are </a:t>
            </a:r>
            <a:r>
              <a:rPr lang="en-US" altLang="zh-CN" sz="900" b="0" dirty="0" err="1">
                <a:solidFill>
                  <a:srgbClr val="0000FF"/>
                </a:solidFill>
              </a:rPr>
              <a:t>drogued</a:t>
            </a:r>
            <a:r>
              <a:rPr lang="en-US" altLang="zh-CN" sz="900" b="0" dirty="0">
                <a:solidFill>
                  <a:srgbClr val="0000FF"/>
                </a:solidFill>
              </a:rPr>
              <a:t> at 15 meters they will be less affected by wind drift than would that component of the oil which is surface trapped.  (figure credit: </a:t>
            </a:r>
            <a:r>
              <a:rPr lang="en-US" altLang="zh-CN" sz="900" b="0" dirty="0" err="1">
                <a:solidFill>
                  <a:srgbClr val="0000FF"/>
                </a:solidFill>
              </a:rPr>
              <a:t>Semyon</a:t>
            </a:r>
            <a:r>
              <a:rPr lang="en-US" altLang="zh-CN" sz="900" b="0" dirty="0">
                <a:solidFill>
                  <a:srgbClr val="0000FF"/>
                </a:solidFill>
              </a:rPr>
              <a:t> </a:t>
            </a:r>
            <a:r>
              <a:rPr lang="en-US" altLang="zh-CN" sz="900" b="0" dirty="0" err="1">
                <a:solidFill>
                  <a:srgbClr val="0000FF"/>
                </a:solidFill>
              </a:rPr>
              <a:t>Grodsky</a:t>
            </a:r>
            <a:r>
              <a:rPr lang="en-US" altLang="zh-CN" sz="900" b="0" dirty="0">
                <a:solidFill>
                  <a:srgbClr val="0000FF"/>
                </a:solidFill>
              </a:rPr>
              <a:t>, Univ. MD).</a:t>
            </a:r>
            <a:endParaRPr lang="zh-CN" altLang="en-US" sz="900" b="0" dirty="0">
              <a:solidFill>
                <a:srgbClr val="0000FF"/>
              </a:solidFill>
            </a:endParaRPr>
          </a:p>
        </p:txBody>
      </p:sp>
      <p:pic>
        <p:nvPicPr>
          <p:cNvPr id="13316" name="Picture 2" descr="D:\Course\Descriptive_oceanography\answer2-fig1a-large.png"/>
          <p:cNvPicPr>
            <a:picLocks noChangeAspect="1" noChangeArrowheads="1"/>
          </p:cNvPicPr>
          <p:nvPr/>
        </p:nvPicPr>
        <p:blipFill>
          <a:blip r:embed="rId5" cstate="print"/>
          <a:srcRect/>
          <a:stretch>
            <a:fillRect/>
          </a:stretch>
        </p:blipFill>
        <p:spPr bwMode="auto">
          <a:xfrm>
            <a:off x="1196579" y="375048"/>
            <a:ext cx="3321844" cy="3059906"/>
          </a:xfrm>
          <a:prstGeom prst="rect">
            <a:avLst/>
          </a:prstGeom>
          <a:noFill/>
          <a:ln w="9525">
            <a:noFill/>
            <a:miter lim="800000"/>
            <a:headEnd/>
            <a:tailEnd/>
          </a:ln>
        </p:spPr>
      </p:pic>
    </p:spTree>
    <p:extLst>
      <p:ext uri="{BB962C8B-B14F-4D97-AF65-F5344CB8AC3E}">
        <p14:creationId xmlns:p14="http://schemas.microsoft.com/office/powerpoint/2010/main" val="333776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zh-CN"/>
              <a:t>The Gulf Stream System </a:t>
            </a:r>
          </a:p>
        </p:txBody>
      </p:sp>
      <p:sp>
        <p:nvSpPr>
          <p:cNvPr id="19459" name="Rectangle 4"/>
          <p:cNvSpPr>
            <a:spLocks noChangeArrowheads="1"/>
          </p:cNvSpPr>
          <p:nvPr/>
        </p:nvSpPr>
        <p:spPr bwMode="auto">
          <a:xfrm>
            <a:off x="457201" y="771550"/>
            <a:ext cx="4546848" cy="4011998"/>
          </a:xfrm>
          <a:prstGeom prst="rect">
            <a:avLst/>
          </a:prstGeom>
          <a:noFill/>
          <a:ln w="9525">
            <a:noFill/>
            <a:miter lim="800000"/>
            <a:headEnd/>
            <a:tailEnd/>
          </a:ln>
        </p:spPr>
        <p:txBody>
          <a:bodyPr/>
          <a:lstStyle/>
          <a:p>
            <a:pPr marL="257175" indent="-257175">
              <a:lnSpc>
                <a:spcPct val="150000"/>
              </a:lnSpc>
              <a:spcBef>
                <a:spcPts val="0"/>
              </a:spcBef>
              <a:spcAft>
                <a:spcPts val="0"/>
              </a:spcAft>
              <a:buClr>
                <a:schemeClr val="accent1"/>
              </a:buClr>
              <a:buSzPct val="75000"/>
              <a:buFont typeface="Wingdings" pitchFamily="2" charset="2"/>
              <a:buChar char="n"/>
              <a:defRPr/>
            </a:pPr>
            <a:r>
              <a:rPr lang="zh-CN" altLang="en-US" sz="1400" b="0" dirty="0">
                <a:solidFill>
                  <a:srgbClr val="0000FF"/>
                </a:solidFill>
                <a:latin typeface="+mn-ea"/>
                <a:ea typeface="+mn-ea"/>
              </a:rPr>
              <a:t>世界上第一大海洋暖流。墨西哥湾流一部分来自墨西哥湾，绝大部分来自加勒比海。当南、北赤道流在大西洋西部汇合之后，进入加勒比海，通过尤卡坦海峡，其中的一小部分进入墨西哥湾，再沿墨西哥湾海岸流动，海流的绝大部分是急转向东流去，从美国佛罗里达海峡进入大西洋。这支进入大西洋的湾流起先向北，然后很快向东北方向流去，横跨大西洋，流向西北欧的外海，一直流进寒冷的北冰洋水域</a:t>
            </a:r>
            <a:r>
              <a:rPr lang="en-US" altLang="zh-CN" sz="1400" b="0" dirty="0">
                <a:solidFill>
                  <a:srgbClr val="0000FF"/>
                </a:solidFill>
                <a:latin typeface="+mn-ea"/>
                <a:ea typeface="+mn-ea"/>
              </a:rPr>
              <a:t>. </a:t>
            </a:r>
            <a:r>
              <a:rPr lang="zh-CN" altLang="en-US" sz="1400" b="0" dirty="0">
                <a:solidFill>
                  <a:srgbClr val="0000FF"/>
                </a:solidFill>
                <a:latin typeface="+mn-ea"/>
                <a:ea typeface="+mn-ea"/>
              </a:rPr>
              <a:t>它的厚度为</a:t>
            </a:r>
            <a:r>
              <a:rPr lang="en-US" altLang="zh-CN" sz="1400" b="0" dirty="0">
                <a:solidFill>
                  <a:srgbClr val="0000FF"/>
                </a:solidFill>
                <a:latin typeface="+mn-ea"/>
                <a:ea typeface="+mn-ea"/>
              </a:rPr>
              <a:t>200</a:t>
            </a:r>
            <a:r>
              <a:rPr lang="zh-CN" altLang="en-US" sz="1400" b="0" dirty="0">
                <a:solidFill>
                  <a:srgbClr val="0000FF"/>
                </a:solidFill>
                <a:latin typeface="+mn-ea"/>
                <a:ea typeface="+mn-ea"/>
              </a:rPr>
              <a:t>米～</a:t>
            </a:r>
            <a:r>
              <a:rPr lang="en-US" altLang="zh-CN" sz="1400" b="0" dirty="0">
                <a:solidFill>
                  <a:srgbClr val="0000FF"/>
                </a:solidFill>
                <a:latin typeface="+mn-ea"/>
                <a:ea typeface="+mn-ea"/>
              </a:rPr>
              <a:t>500</a:t>
            </a:r>
            <a:r>
              <a:rPr lang="zh-CN" altLang="en-US" sz="1400" b="0" dirty="0">
                <a:solidFill>
                  <a:srgbClr val="0000FF"/>
                </a:solidFill>
                <a:latin typeface="+mn-ea"/>
                <a:ea typeface="+mn-ea"/>
              </a:rPr>
              <a:t>米，流速</a:t>
            </a:r>
            <a:r>
              <a:rPr lang="en-US" altLang="zh-CN" sz="1400" b="0" dirty="0">
                <a:solidFill>
                  <a:srgbClr val="0000FF"/>
                </a:solidFill>
                <a:latin typeface="+mn-ea"/>
                <a:ea typeface="+mn-ea"/>
              </a:rPr>
              <a:t>2.05</a:t>
            </a:r>
            <a:r>
              <a:rPr lang="zh-CN" altLang="en-US" sz="1400" b="0" dirty="0">
                <a:solidFill>
                  <a:srgbClr val="0000FF"/>
                </a:solidFill>
                <a:latin typeface="+mn-ea"/>
                <a:ea typeface="+mn-ea"/>
              </a:rPr>
              <a:t>米／秒，输送的水量比黑潮大</a:t>
            </a:r>
            <a:r>
              <a:rPr lang="en-US" altLang="zh-CN" sz="1400" b="0" dirty="0">
                <a:solidFill>
                  <a:srgbClr val="0000FF"/>
                </a:solidFill>
                <a:latin typeface="+mn-ea"/>
                <a:ea typeface="+mn-ea"/>
              </a:rPr>
              <a:t>1.5</a:t>
            </a:r>
            <a:r>
              <a:rPr lang="zh-CN" altLang="en-US" sz="1400" b="0" dirty="0">
                <a:solidFill>
                  <a:srgbClr val="0000FF"/>
                </a:solidFill>
                <a:latin typeface="+mn-ea"/>
                <a:ea typeface="+mn-ea"/>
              </a:rPr>
              <a:t>倍</a:t>
            </a:r>
            <a:endParaRPr lang="en-US" altLang="zh-CN" sz="1400" b="0" dirty="0">
              <a:solidFill>
                <a:srgbClr val="0000FF"/>
              </a:solidFill>
              <a:latin typeface="+mn-ea"/>
              <a:ea typeface="+mn-ea"/>
            </a:endParaRPr>
          </a:p>
        </p:txBody>
      </p:sp>
      <p:pic>
        <p:nvPicPr>
          <p:cNvPr id="4" name="Picture 3" descr="plate6">
            <a:extLst>
              <a:ext uri="{FF2B5EF4-FFF2-40B4-BE49-F238E27FC236}">
                <a16:creationId xmlns:a16="http://schemas.microsoft.com/office/drawing/2014/main" id="{B8B22D5D-E859-4101-AB9D-9FBF0EB2AE34}"/>
              </a:ext>
            </a:extLst>
          </p:cNvPr>
          <p:cNvPicPr>
            <a:picLocks noChangeAspect="1" noChangeArrowheads="1"/>
          </p:cNvPicPr>
          <p:nvPr/>
        </p:nvPicPr>
        <p:blipFill>
          <a:blip r:embed="rId3" cstate="print"/>
          <a:srcRect l="7820" t="18587" r="4657" b="21190"/>
          <a:stretch>
            <a:fillRect/>
          </a:stretch>
        </p:blipFill>
        <p:spPr bwMode="auto">
          <a:xfrm>
            <a:off x="5148064" y="788246"/>
            <a:ext cx="3394293" cy="3312368"/>
          </a:xfrm>
          <a:prstGeom prst="rect">
            <a:avLst/>
          </a:prstGeom>
          <a:noFill/>
          <a:ln w="9525">
            <a:noFill/>
            <a:miter lim="800000"/>
            <a:headEnd/>
            <a:tailEnd/>
          </a:ln>
        </p:spPr>
      </p:pic>
    </p:spTree>
    <p:extLst>
      <p:ext uri="{BB962C8B-B14F-4D97-AF65-F5344CB8AC3E}">
        <p14:creationId xmlns:p14="http://schemas.microsoft.com/office/powerpoint/2010/main" val="188297563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zh-CN"/>
              <a:t>The Gulf Stream System </a:t>
            </a:r>
          </a:p>
        </p:txBody>
      </p:sp>
      <p:sp>
        <p:nvSpPr>
          <p:cNvPr id="19459" name="Rectangle 4"/>
          <p:cNvSpPr>
            <a:spLocks noChangeArrowheads="1"/>
          </p:cNvSpPr>
          <p:nvPr/>
        </p:nvSpPr>
        <p:spPr bwMode="auto">
          <a:xfrm>
            <a:off x="683568" y="771550"/>
            <a:ext cx="4356064" cy="3507942"/>
          </a:xfrm>
          <a:prstGeom prst="rect">
            <a:avLst/>
          </a:prstGeom>
          <a:noFill/>
          <a:ln w="9525">
            <a:noFill/>
            <a:miter lim="800000"/>
            <a:headEnd/>
            <a:tailEnd/>
          </a:ln>
        </p:spPr>
        <p:txBody>
          <a:bodyPr/>
          <a:lstStyle/>
          <a:p>
            <a:pPr marL="257175" indent="-257175">
              <a:lnSpc>
                <a:spcPct val="150000"/>
              </a:lnSpc>
              <a:spcBef>
                <a:spcPts val="450"/>
              </a:spcBef>
              <a:buClr>
                <a:schemeClr val="accent1"/>
              </a:buClr>
              <a:buSzPct val="75000"/>
              <a:defRPr/>
            </a:pPr>
            <a:r>
              <a:rPr lang="en-US" altLang="zh-CN" sz="2100" b="0" dirty="0">
                <a:solidFill>
                  <a:srgbClr val="0000FF"/>
                </a:solidFill>
                <a:latin typeface="+mn-lt"/>
              </a:rPr>
              <a:t>Three named components – </a:t>
            </a:r>
          </a:p>
          <a:p>
            <a:pPr marL="214313" indent="-214313">
              <a:lnSpc>
                <a:spcPct val="150000"/>
              </a:lnSpc>
              <a:spcBef>
                <a:spcPts val="450"/>
              </a:spcBef>
              <a:buClr>
                <a:schemeClr val="accent1"/>
              </a:buClr>
              <a:buSzPct val="75000"/>
              <a:buFont typeface="Wingdings" pitchFamily="2" charset="2"/>
              <a:buChar char="n"/>
              <a:defRPr/>
            </a:pPr>
            <a:r>
              <a:rPr lang="en-US" altLang="zh-CN" b="0" dirty="0">
                <a:solidFill>
                  <a:srgbClr val="0000FF"/>
                </a:solidFill>
                <a:latin typeface="+mn-lt"/>
              </a:rPr>
              <a:t>The </a:t>
            </a:r>
            <a:r>
              <a:rPr lang="en-US" altLang="zh-CN" b="0" i="1" dirty="0">
                <a:solidFill>
                  <a:srgbClr val="CC3300"/>
                </a:solidFill>
                <a:latin typeface="+mn-lt"/>
              </a:rPr>
              <a:t>Florida Current</a:t>
            </a:r>
            <a:r>
              <a:rPr lang="en-US" altLang="zh-CN" b="0" dirty="0">
                <a:solidFill>
                  <a:srgbClr val="CC3300"/>
                </a:solidFill>
                <a:latin typeface="+mn-lt"/>
              </a:rPr>
              <a:t> </a:t>
            </a:r>
            <a:r>
              <a:rPr lang="en-US" altLang="zh-CN" b="0" dirty="0">
                <a:solidFill>
                  <a:srgbClr val="0000FF"/>
                </a:solidFill>
                <a:latin typeface="+mn-lt"/>
              </a:rPr>
              <a:t>where it passes between Florida and the Bahamas, </a:t>
            </a:r>
          </a:p>
          <a:p>
            <a:pPr marL="214313" indent="-214313">
              <a:lnSpc>
                <a:spcPct val="150000"/>
              </a:lnSpc>
              <a:spcBef>
                <a:spcPts val="450"/>
              </a:spcBef>
              <a:buClr>
                <a:schemeClr val="accent1"/>
              </a:buClr>
              <a:buSzPct val="75000"/>
              <a:buFont typeface="Wingdings" pitchFamily="2" charset="2"/>
              <a:buChar char="n"/>
              <a:defRPr/>
            </a:pPr>
            <a:r>
              <a:rPr lang="en-US" altLang="zh-CN" b="0" dirty="0">
                <a:solidFill>
                  <a:srgbClr val="0000FF"/>
                </a:solidFill>
                <a:latin typeface="+mn-lt"/>
              </a:rPr>
              <a:t>The </a:t>
            </a:r>
            <a:r>
              <a:rPr lang="en-US" altLang="zh-CN" b="0" i="1" dirty="0">
                <a:solidFill>
                  <a:srgbClr val="CC3300"/>
                </a:solidFill>
                <a:latin typeface="+mn-lt"/>
              </a:rPr>
              <a:t>Gulf Stream</a:t>
            </a:r>
            <a:r>
              <a:rPr lang="en-US" altLang="zh-CN" b="0" dirty="0">
                <a:solidFill>
                  <a:srgbClr val="CC3300"/>
                </a:solidFill>
                <a:latin typeface="+mn-lt"/>
              </a:rPr>
              <a:t> </a:t>
            </a:r>
            <a:r>
              <a:rPr lang="en-US" altLang="zh-CN" b="0" dirty="0">
                <a:solidFill>
                  <a:srgbClr val="0000FF"/>
                </a:solidFill>
                <a:latin typeface="+mn-lt"/>
              </a:rPr>
              <a:t>where it flows along the coast of the U.S. and </a:t>
            </a:r>
          </a:p>
          <a:p>
            <a:pPr marL="214313" indent="-214313">
              <a:lnSpc>
                <a:spcPct val="150000"/>
              </a:lnSpc>
              <a:spcBef>
                <a:spcPts val="450"/>
              </a:spcBef>
              <a:buClr>
                <a:schemeClr val="accent1"/>
              </a:buClr>
              <a:buSzPct val="75000"/>
              <a:buFont typeface="Wingdings" pitchFamily="2" charset="2"/>
              <a:buChar char="n"/>
              <a:defRPr/>
            </a:pPr>
            <a:r>
              <a:rPr lang="en-US" altLang="zh-CN" b="0" dirty="0">
                <a:solidFill>
                  <a:srgbClr val="0000FF"/>
                </a:solidFill>
                <a:latin typeface="+mn-lt"/>
              </a:rPr>
              <a:t>The </a:t>
            </a:r>
            <a:r>
              <a:rPr lang="en-US" altLang="zh-CN" b="0" i="1" dirty="0">
                <a:solidFill>
                  <a:srgbClr val="CC3300"/>
                </a:solidFill>
                <a:latin typeface="+mn-lt"/>
              </a:rPr>
              <a:t>Gulf Stream Extension</a:t>
            </a:r>
            <a:r>
              <a:rPr lang="en-US" altLang="zh-CN" b="0" dirty="0">
                <a:solidFill>
                  <a:srgbClr val="CC3300"/>
                </a:solidFill>
                <a:latin typeface="+mn-lt"/>
              </a:rPr>
              <a:t> </a:t>
            </a:r>
            <a:r>
              <a:rPr lang="en-US" altLang="zh-CN" b="0" dirty="0">
                <a:solidFill>
                  <a:srgbClr val="0000FF"/>
                </a:solidFill>
                <a:latin typeface="+mn-lt"/>
              </a:rPr>
              <a:t>after it separates from the coast. </a:t>
            </a:r>
            <a:r>
              <a:rPr lang="en-US" altLang="zh-CN" sz="2100" b="0" dirty="0">
                <a:solidFill>
                  <a:srgbClr val="0000FF"/>
                </a:solidFill>
                <a:latin typeface="+mn-lt"/>
              </a:rPr>
              <a:t> </a:t>
            </a:r>
          </a:p>
        </p:txBody>
      </p:sp>
      <p:pic>
        <p:nvPicPr>
          <p:cNvPr id="4" name="Picture 3" descr="plate6">
            <a:extLst>
              <a:ext uri="{FF2B5EF4-FFF2-40B4-BE49-F238E27FC236}">
                <a16:creationId xmlns:a16="http://schemas.microsoft.com/office/drawing/2014/main" id="{8F78F546-BC47-4C85-9293-E5FC64448B8F}"/>
              </a:ext>
            </a:extLst>
          </p:cNvPr>
          <p:cNvPicPr>
            <a:picLocks noChangeAspect="1" noChangeArrowheads="1"/>
          </p:cNvPicPr>
          <p:nvPr/>
        </p:nvPicPr>
        <p:blipFill>
          <a:blip r:embed="rId3" cstate="print"/>
          <a:srcRect l="7820" t="18587" r="4657" b="21190"/>
          <a:stretch>
            <a:fillRect/>
          </a:stretch>
        </p:blipFill>
        <p:spPr bwMode="auto">
          <a:xfrm>
            <a:off x="5148064" y="788246"/>
            <a:ext cx="3394293" cy="3312368"/>
          </a:xfrm>
          <a:prstGeom prst="rect">
            <a:avLst/>
          </a:prstGeom>
          <a:noFill/>
          <a:ln w="9525">
            <a:noFill/>
            <a:miter lim="800000"/>
            <a:headEnd/>
            <a:tailEnd/>
          </a:ln>
        </p:spPr>
      </p:pic>
      <p:sp>
        <p:nvSpPr>
          <p:cNvPr id="5" name="矩形 4">
            <a:extLst>
              <a:ext uri="{FF2B5EF4-FFF2-40B4-BE49-F238E27FC236}">
                <a16:creationId xmlns:a16="http://schemas.microsoft.com/office/drawing/2014/main" id="{3BE49DA2-C68C-4B7B-B546-745B5F78D0AC}"/>
              </a:ext>
            </a:extLst>
          </p:cNvPr>
          <p:cNvSpPr/>
          <p:nvPr/>
        </p:nvSpPr>
        <p:spPr>
          <a:xfrm>
            <a:off x="5508104" y="1887673"/>
            <a:ext cx="2232248" cy="1368153"/>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259595047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zh-CN" dirty="0"/>
              <a:t>The Gulf Stream System </a:t>
            </a:r>
          </a:p>
        </p:txBody>
      </p:sp>
      <p:sp>
        <p:nvSpPr>
          <p:cNvPr id="19459" name="Rectangle 4"/>
          <p:cNvSpPr>
            <a:spLocks noChangeArrowheads="1"/>
          </p:cNvSpPr>
          <p:nvPr/>
        </p:nvSpPr>
        <p:spPr bwMode="auto">
          <a:xfrm>
            <a:off x="539552" y="788763"/>
            <a:ext cx="4716072" cy="3939990"/>
          </a:xfrm>
          <a:prstGeom prst="rect">
            <a:avLst/>
          </a:prstGeom>
          <a:noFill/>
          <a:ln w="9525">
            <a:noFill/>
            <a:miter lim="800000"/>
            <a:headEnd/>
            <a:tailEnd/>
          </a:ln>
        </p:spPr>
        <p:txBody>
          <a:bodyPr/>
          <a:lstStyle/>
          <a:p>
            <a:pPr marL="257175" indent="-257175">
              <a:lnSpc>
                <a:spcPct val="150000"/>
              </a:lnSpc>
              <a:spcBef>
                <a:spcPts val="450"/>
              </a:spcBef>
              <a:buClr>
                <a:schemeClr val="accent1"/>
              </a:buClr>
              <a:buSzPct val="75000"/>
              <a:buFont typeface="Wingdings" pitchFamily="2" charset="2"/>
              <a:buChar char="n"/>
              <a:defRPr/>
            </a:pPr>
            <a:r>
              <a:rPr lang="en-US" altLang="zh-CN" sz="1600" b="0" dirty="0">
                <a:solidFill>
                  <a:srgbClr val="0000FF"/>
                </a:solidFill>
                <a:latin typeface="+mn-lt"/>
              </a:rPr>
              <a:t>An energetic, unstable flow and meanders vigorously, with the meanders occasionally cutting off to form rings. Anticyclonic warm core rings are found north of the Gulf Stream and cyclonic cold core rings are found south of the Gulf Stream. The rings migrate westward and occasionally remerge with the Gulf Stream. </a:t>
            </a:r>
          </a:p>
          <a:p>
            <a:pPr marL="257175" indent="-257175">
              <a:lnSpc>
                <a:spcPct val="150000"/>
              </a:lnSpc>
              <a:spcBef>
                <a:spcPts val="450"/>
              </a:spcBef>
              <a:buClr>
                <a:schemeClr val="accent1"/>
              </a:buClr>
              <a:buSzPct val="75000"/>
              <a:buFont typeface="Wingdings" pitchFamily="2" charset="2"/>
              <a:buChar char="n"/>
              <a:defRPr/>
            </a:pPr>
            <a:r>
              <a:rPr lang="en-US" altLang="zh-CN" sz="1600" b="0" dirty="0">
                <a:solidFill>
                  <a:srgbClr val="0000FF"/>
                </a:solidFill>
                <a:latin typeface="+mn-lt"/>
              </a:rPr>
              <a:t>Connection with the </a:t>
            </a:r>
            <a:r>
              <a:rPr lang="en-US" altLang="zh-CN" sz="1600" b="0" i="1" dirty="0">
                <a:solidFill>
                  <a:srgbClr val="FF0000"/>
                </a:solidFill>
                <a:latin typeface="+mn-lt"/>
              </a:rPr>
              <a:t>North Atlantic Current</a:t>
            </a:r>
            <a:r>
              <a:rPr lang="en-US" altLang="zh-CN" sz="1600" b="0" dirty="0">
                <a:latin typeface="+mn-lt"/>
              </a:rPr>
              <a:t>. </a:t>
            </a:r>
          </a:p>
        </p:txBody>
      </p:sp>
      <p:pic>
        <p:nvPicPr>
          <p:cNvPr id="4" name="Picture 3" descr="plate6">
            <a:extLst>
              <a:ext uri="{FF2B5EF4-FFF2-40B4-BE49-F238E27FC236}">
                <a16:creationId xmlns:a16="http://schemas.microsoft.com/office/drawing/2014/main" id="{02239E11-6758-48C3-B06D-790842947C6A}"/>
              </a:ext>
            </a:extLst>
          </p:cNvPr>
          <p:cNvPicPr>
            <a:picLocks noChangeAspect="1" noChangeArrowheads="1"/>
          </p:cNvPicPr>
          <p:nvPr/>
        </p:nvPicPr>
        <p:blipFill>
          <a:blip r:embed="rId3" cstate="print"/>
          <a:srcRect l="7820" t="18587" r="4657" b="21190"/>
          <a:stretch>
            <a:fillRect/>
          </a:stretch>
        </p:blipFill>
        <p:spPr bwMode="auto">
          <a:xfrm>
            <a:off x="5148064" y="788246"/>
            <a:ext cx="3394293" cy="3312368"/>
          </a:xfrm>
          <a:prstGeom prst="rect">
            <a:avLst/>
          </a:prstGeom>
          <a:noFill/>
          <a:ln w="9525">
            <a:noFill/>
            <a:miter lim="800000"/>
            <a:headEnd/>
            <a:tailEnd/>
          </a:ln>
        </p:spPr>
      </p:pic>
    </p:spTree>
    <p:extLst>
      <p:ext uri="{BB962C8B-B14F-4D97-AF65-F5344CB8AC3E}">
        <p14:creationId xmlns:p14="http://schemas.microsoft.com/office/powerpoint/2010/main" val="231999685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25242" y="86916"/>
            <a:ext cx="5325665" cy="378619"/>
          </a:xfrm>
        </p:spPr>
        <p:txBody>
          <a:bodyPr/>
          <a:lstStyle/>
          <a:p>
            <a:r>
              <a:rPr lang="en-US" altLang="zh-CN"/>
              <a:t>Gulf Stream and Kuroshio Anatomies</a:t>
            </a:r>
          </a:p>
        </p:txBody>
      </p:sp>
      <p:pic>
        <p:nvPicPr>
          <p:cNvPr id="19459" name="Picture 3"/>
          <p:cNvPicPr>
            <a:picLocks noChangeAspect="1" noChangeArrowheads="1"/>
          </p:cNvPicPr>
          <p:nvPr/>
        </p:nvPicPr>
        <p:blipFill>
          <a:blip r:embed="rId3" cstate="print"/>
          <a:srcRect l="10490" t="2266" r="26517" b="53677"/>
          <a:stretch>
            <a:fillRect/>
          </a:stretch>
        </p:blipFill>
        <p:spPr bwMode="auto">
          <a:xfrm>
            <a:off x="899591" y="863997"/>
            <a:ext cx="3600000" cy="2419901"/>
          </a:xfrm>
          <a:prstGeom prst="rect">
            <a:avLst/>
          </a:prstGeom>
          <a:noFill/>
          <a:ln w="9525">
            <a:noFill/>
            <a:miter lim="800000"/>
            <a:headEnd/>
            <a:tailEnd/>
          </a:ln>
        </p:spPr>
      </p:pic>
      <p:sp>
        <p:nvSpPr>
          <p:cNvPr id="21508" name="Text Box 4"/>
          <p:cNvSpPr txBox="1">
            <a:spLocks noChangeArrowheads="1"/>
          </p:cNvSpPr>
          <p:nvPr/>
        </p:nvSpPr>
        <p:spPr bwMode="auto">
          <a:xfrm>
            <a:off x="811719" y="3330416"/>
            <a:ext cx="1816065" cy="369332"/>
          </a:xfrm>
          <a:prstGeom prst="rect">
            <a:avLst/>
          </a:prstGeom>
          <a:noFill/>
          <a:ln w="9525">
            <a:noFill/>
            <a:miter lim="800000"/>
            <a:headEnd/>
            <a:tailEnd/>
          </a:ln>
        </p:spPr>
        <p:txBody>
          <a:bodyPr wrap="square">
            <a:spAutoFit/>
          </a:bodyPr>
          <a:lstStyle/>
          <a:p>
            <a:pPr algn="ctr" eaLnBrk="0" hangingPunct="0">
              <a:spcBef>
                <a:spcPct val="50000"/>
              </a:spcBef>
              <a:defRPr/>
            </a:pPr>
            <a:r>
              <a:rPr lang="en-US" altLang="zh-CN" b="0" dirty="0">
                <a:solidFill>
                  <a:srgbClr val="0000CC"/>
                </a:solidFill>
                <a:latin typeface="+mn-lt"/>
              </a:rPr>
              <a:t>Kawai (1972)</a:t>
            </a:r>
          </a:p>
        </p:txBody>
      </p:sp>
      <p:pic>
        <p:nvPicPr>
          <p:cNvPr id="19461" name="Picture 5"/>
          <p:cNvPicPr>
            <a:picLocks noChangeAspect="1" noChangeArrowheads="1"/>
          </p:cNvPicPr>
          <p:nvPr/>
        </p:nvPicPr>
        <p:blipFill>
          <a:blip r:embed="rId3" cstate="print"/>
          <a:srcRect l="10490" t="46323" r="26517" b="8580"/>
          <a:stretch>
            <a:fillRect/>
          </a:stretch>
        </p:blipFill>
        <p:spPr bwMode="auto">
          <a:xfrm>
            <a:off x="4715999" y="791997"/>
            <a:ext cx="3600000" cy="2477067"/>
          </a:xfrm>
          <a:prstGeom prst="rect">
            <a:avLst/>
          </a:prstGeom>
          <a:noFill/>
          <a:ln w="9525">
            <a:noFill/>
            <a:miter lim="800000"/>
            <a:headEnd/>
            <a:tailEnd/>
          </a:ln>
        </p:spPr>
      </p:pic>
    </p:spTree>
    <p:extLst>
      <p:ext uri="{BB962C8B-B14F-4D97-AF65-F5344CB8AC3E}">
        <p14:creationId xmlns:p14="http://schemas.microsoft.com/office/powerpoint/2010/main" val="105871073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zh-CN" dirty="0"/>
              <a:t>SST and Benjamin Franklin</a:t>
            </a:r>
            <a:r>
              <a:rPr lang="en-US" altLang="zh-CN" dirty="0">
                <a:latin typeface="Verdana" pitchFamily="34" charset="0"/>
              </a:rPr>
              <a:t>’</a:t>
            </a:r>
            <a:r>
              <a:rPr lang="en-US" altLang="zh-CN" dirty="0"/>
              <a:t>s Map</a:t>
            </a:r>
          </a:p>
        </p:txBody>
      </p:sp>
      <p:pic>
        <p:nvPicPr>
          <p:cNvPr id="20483" name="Picture 3"/>
          <p:cNvPicPr>
            <a:picLocks noChangeAspect="1" noChangeArrowheads="1"/>
          </p:cNvPicPr>
          <p:nvPr/>
        </p:nvPicPr>
        <p:blipFill>
          <a:blip r:embed="rId3" cstate="print"/>
          <a:srcRect/>
          <a:stretch>
            <a:fillRect/>
          </a:stretch>
        </p:blipFill>
        <p:spPr bwMode="auto">
          <a:xfrm>
            <a:off x="1296000" y="792000"/>
            <a:ext cx="3227784" cy="3227785"/>
          </a:xfrm>
          <a:prstGeom prst="rect">
            <a:avLst/>
          </a:prstGeom>
          <a:noFill/>
          <a:ln w="9525">
            <a:noFill/>
            <a:miter lim="800000"/>
            <a:headEnd/>
            <a:tailEnd/>
          </a:ln>
        </p:spPr>
      </p:pic>
      <p:pic>
        <p:nvPicPr>
          <p:cNvPr id="20484" name="Picture 4"/>
          <p:cNvPicPr>
            <a:picLocks noChangeAspect="1" noChangeArrowheads="1"/>
          </p:cNvPicPr>
          <p:nvPr/>
        </p:nvPicPr>
        <p:blipFill>
          <a:blip r:embed="rId4" cstate="print"/>
          <a:srcRect/>
          <a:stretch>
            <a:fillRect/>
          </a:stretch>
        </p:blipFill>
        <p:spPr bwMode="auto">
          <a:xfrm>
            <a:off x="4608000" y="792000"/>
            <a:ext cx="2908697" cy="3238500"/>
          </a:xfrm>
          <a:prstGeom prst="rect">
            <a:avLst/>
          </a:prstGeom>
          <a:noFill/>
          <a:ln w="9525">
            <a:noFill/>
            <a:miter lim="800000"/>
            <a:headEnd/>
            <a:tailEnd/>
          </a:ln>
        </p:spPr>
      </p:pic>
      <p:sp>
        <p:nvSpPr>
          <p:cNvPr id="20485" name="Text Box 5"/>
          <p:cNvSpPr txBox="1">
            <a:spLocks noChangeArrowheads="1"/>
          </p:cNvSpPr>
          <p:nvPr/>
        </p:nvSpPr>
        <p:spPr bwMode="auto">
          <a:xfrm>
            <a:off x="4893469" y="4104000"/>
            <a:ext cx="2430066" cy="276999"/>
          </a:xfrm>
          <a:prstGeom prst="rect">
            <a:avLst/>
          </a:prstGeom>
          <a:noFill/>
          <a:ln w="9525">
            <a:noFill/>
            <a:miter lim="800000"/>
            <a:headEnd/>
            <a:tailEnd/>
          </a:ln>
        </p:spPr>
        <p:txBody>
          <a:bodyPr>
            <a:spAutoFit/>
          </a:bodyPr>
          <a:lstStyle/>
          <a:p>
            <a:pPr algn="ctr" eaLnBrk="0" hangingPunct="0">
              <a:spcBef>
                <a:spcPct val="50000"/>
              </a:spcBef>
            </a:pPr>
            <a:r>
              <a:rPr lang="en-US" altLang="zh-CN" sz="1200" dirty="0">
                <a:solidFill>
                  <a:srgbClr val="0000FF"/>
                </a:solidFill>
                <a:latin typeface="Times" pitchFamily="18" charset="0"/>
              </a:rPr>
              <a:t>Richardson, Science (1980)</a:t>
            </a:r>
          </a:p>
        </p:txBody>
      </p:sp>
      <p:sp>
        <p:nvSpPr>
          <p:cNvPr id="20486" name="Text Box 6"/>
          <p:cNvSpPr txBox="1">
            <a:spLocks noChangeArrowheads="1"/>
          </p:cNvSpPr>
          <p:nvPr/>
        </p:nvSpPr>
        <p:spPr bwMode="auto">
          <a:xfrm>
            <a:off x="1357313" y="4104000"/>
            <a:ext cx="3162300" cy="276999"/>
          </a:xfrm>
          <a:prstGeom prst="rect">
            <a:avLst/>
          </a:prstGeom>
          <a:noFill/>
          <a:ln w="9525">
            <a:noFill/>
            <a:miter lim="800000"/>
            <a:headEnd/>
            <a:tailEnd/>
          </a:ln>
        </p:spPr>
        <p:txBody>
          <a:bodyPr>
            <a:spAutoFit/>
          </a:bodyPr>
          <a:lstStyle/>
          <a:p>
            <a:pPr algn="ctr" eaLnBrk="0" hangingPunct="0">
              <a:spcBef>
                <a:spcPct val="50000"/>
              </a:spcBef>
            </a:pPr>
            <a:r>
              <a:rPr lang="en-US" altLang="zh-CN" sz="1200" dirty="0">
                <a:solidFill>
                  <a:srgbClr val="0000FF"/>
                </a:solidFill>
                <a:latin typeface="Times" pitchFamily="18" charset="0"/>
              </a:rPr>
              <a:t>SST satellite image, from U. Miami RSMAS</a:t>
            </a:r>
          </a:p>
        </p:txBody>
      </p:sp>
      <p:sp>
        <p:nvSpPr>
          <p:cNvPr id="7" name="Text Box 5"/>
          <p:cNvSpPr txBox="1">
            <a:spLocks noChangeArrowheads="1"/>
          </p:cNvSpPr>
          <p:nvPr/>
        </p:nvSpPr>
        <p:spPr bwMode="auto">
          <a:xfrm>
            <a:off x="4644000" y="900000"/>
            <a:ext cx="2700000" cy="338554"/>
          </a:xfrm>
          <a:prstGeom prst="rect">
            <a:avLst/>
          </a:prstGeom>
          <a:noFill/>
          <a:ln w="9525">
            <a:noFill/>
            <a:miter lim="800000"/>
            <a:headEnd/>
            <a:tailEnd/>
          </a:ln>
        </p:spPr>
        <p:txBody>
          <a:bodyPr>
            <a:spAutoFit/>
          </a:bodyPr>
          <a:lstStyle/>
          <a:p>
            <a:pPr algn="ctr" eaLnBrk="0" hangingPunct="0">
              <a:spcBef>
                <a:spcPct val="50000"/>
              </a:spcBef>
            </a:pPr>
            <a:r>
              <a:rPr lang="en-US" altLang="zh-CN" sz="1600" dirty="0">
                <a:solidFill>
                  <a:srgbClr val="0000FF"/>
                </a:solidFill>
                <a:latin typeface="Times" pitchFamily="18" charset="0"/>
              </a:rPr>
              <a:t>Franklin-Folger (1769-1770)</a:t>
            </a:r>
          </a:p>
        </p:txBody>
      </p:sp>
    </p:spTree>
    <p:extLst>
      <p:ext uri="{BB962C8B-B14F-4D97-AF65-F5344CB8AC3E}">
        <p14:creationId xmlns:p14="http://schemas.microsoft.com/office/powerpoint/2010/main" val="221709374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485900" y="141685"/>
            <a:ext cx="6172200" cy="270272"/>
          </a:xfrm>
        </p:spPr>
        <p:txBody>
          <a:bodyPr/>
          <a:lstStyle/>
          <a:p>
            <a:r>
              <a:rPr lang="en-US" altLang="zh-CN" dirty="0"/>
              <a:t>The Gulf Stream</a:t>
            </a:r>
          </a:p>
        </p:txBody>
      </p:sp>
      <p:sp>
        <p:nvSpPr>
          <p:cNvPr id="21507" name="Rectangle 3"/>
          <p:cNvSpPr>
            <a:spLocks noGrp="1" noChangeArrowheads="1"/>
          </p:cNvSpPr>
          <p:nvPr>
            <p:ph type="body" idx="1"/>
          </p:nvPr>
        </p:nvSpPr>
        <p:spPr>
          <a:xfrm>
            <a:off x="504000" y="3780000"/>
            <a:ext cx="8136000" cy="971550"/>
          </a:xfrm>
        </p:spPr>
        <p:txBody>
          <a:bodyPr/>
          <a:lstStyle/>
          <a:p>
            <a:pPr>
              <a:spcBef>
                <a:spcPct val="40000"/>
              </a:spcBef>
            </a:pPr>
            <a:r>
              <a:rPr lang="zh-CN" altLang="en-US" sz="1100" dirty="0"/>
              <a:t>湾流的输送水量可达</a:t>
            </a:r>
            <a:r>
              <a:rPr lang="en-US" altLang="zh-CN" sz="1100" dirty="0"/>
              <a:t>30 </a:t>
            </a:r>
            <a:r>
              <a:rPr lang="en-US" altLang="zh-CN" sz="1100" dirty="0" err="1"/>
              <a:t>Sv</a:t>
            </a:r>
            <a:r>
              <a:rPr lang="en-US" altLang="zh-CN" sz="1100" dirty="0"/>
              <a:t> (1 Sv = 1</a:t>
            </a:r>
            <a:r>
              <a:rPr lang="zh-CN" altLang="en-US" sz="1100" dirty="0">
                <a:sym typeface="Symbol" pitchFamily="18" charset="2"/>
              </a:rPr>
              <a:t></a:t>
            </a:r>
            <a:r>
              <a:rPr lang="en-US" altLang="zh-CN" sz="1100" dirty="0"/>
              <a:t>10</a:t>
            </a:r>
            <a:r>
              <a:rPr lang="en-US" altLang="zh-CN" sz="1100" baseline="30000" dirty="0"/>
              <a:t>6</a:t>
            </a:r>
            <a:r>
              <a:rPr lang="en-US" altLang="zh-CN" sz="1100" dirty="0"/>
              <a:t>m</a:t>
            </a:r>
            <a:r>
              <a:rPr lang="en-US" altLang="zh-CN" sz="1100" baseline="30000" dirty="0"/>
              <a:t>3</a:t>
            </a:r>
            <a:r>
              <a:rPr lang="en-US" altLang="zh-CN" sz="1100" dirty="0"/>
              <a:t>/s)</a:t>
            </a:r>
            <a:r>
              <a:rPr lang="zh-CN" altLang="en-US" sz="1100" dirty="0"/>
              <a:t>，输送能量为</a:t>
            </a:r>
            <a:r>
              <a:rPr lang="en-US" altLang="zh-CN" sz="1100" dirty="0"/>
              <a:t>1.4PW (1PW=10</a:t>
            </a:r>
            <a:r>
              <a:rPr lang="en-US" altLang="zh-CN" sz="1100" baseline="30000" dirty="0"/>
              <a:t>12</a:t>
            </a:r>
            <a:r>
              <a:rPr lang="en-US" altLang="zh-CN" sz="1100" dirty="0"/>
              <a:t>W)</a:t>
            </a:r>
            <a:r>
              <a:rPr lang="zh-CN" altLang="en-US" sz="1100" dirty="0"/>
              <a:t>，而所有流入大西洋河流的输送量只有</a:t>
            </a:r>
            <a:r>
              <a:rPr lang="en-US" altLang="zh-CN" sz="1100" dirty="0"/>
              <a:t>0.6 Sv</a:t>
            </a:r>
            <a:r>
              <a:rPr lang="zh-CN" altLang="en-US" sz="1100" dirty="0"/>
              <a:t>。</a:t>
            </a:r>
          </a:p>
          <a:p>
            <a:pPr>
              <a:spcBef>
                <a:spcPct val="40000"/>
              </a:spcBef>
            </a:pPr>
            <a:r>
              <a:rPr lang="zh-CN" altLang="en-US" sz="1100" dirty="0"/>
              <a:t>湾流对欧洲气候有巨大的影响，使北欧温度高于同纬度的世界其它地区，冬季温暖湿润，全年降水丰富，甚至通常在热带生长的植物也能在英国生长。</a:t>
            </a:r>
          </a:p>
          <a:p>
            <a:pPr>
              <a:spcBef>
                <a:spcPct val="40000"/>
              </a:spcBef>
            </a:pPr>
            <a:r>
              <a:rPr lang="zh-CN" altLang="en-US" sz="1100" dirty="0"/>
              <a:t>湾流对维持大西洋能量和质量平衡至关重要，湾流的中断会带来严重后果</a:t>
            </a:r>
          </a:p>
        </p:txBody>
      </p:sp>
      <p:grpSp>
        <p:nvGrpSpPr>
          <p:cNvPr id="21508" name="Group 11"/>
          <p:cNvGrpSpPr>
            <a:grpSpLocks/>
          </p:cNvGrpSpPr>
          <p:nvPr/>
        </p:nvGrpSpPr>
        <p:grpSpPr bwMode="auto">
          <a:xfrm>
            <a:off x="2107407" y="720000"/>
            <a:ext cx="4908947" cy="3082528"/>
            <a:chOff x="975" y="618"/>
            <a:chExt cx="4123" cy="2589"/>
          </a:xfrm>
        </p:grpSpPr>
        <p:pic>
          <p:nvPicPr>
            <p:cNvPr id="21510" name="Picture 4" descr="gulf-stream-YYY"/>
            <p:cNvPicPr>
              <a:picLocks noChangeAspect="1" noChangeArrowheads="1"/>
            </p:cNvPicPr>
            <p:nvPr/>
          </p:nvPicPr>
          <p:blipFill>
            <a:blip r:embed="rId3" cstate="print"/>
            <a:srcRect/>
            <a:stretch>
              <a:fillRect/>
            </a:stretch>
          </p:blipFill>
          <p:spPr bwMode="auto">
            <a:xfrm>
              <a:off x="975" y="618"/>
              <a:ext cx="3000" cy="1920"/>
            </a:xfrm>
            <a:prstGeom prst="rect">
              <a:avLst/>
            </a:prstGeom>
            <a:noFill/>
            <a:ln w="9525">
              <a:noFill/>
              <a:miter lim="800000"/>
              <a:headEnd/>
              <a:tailEnd/>
            </a:ln>
          </p:spPr>
        </p:pic>
        <p:pic>
          <p:nvPicPr>
            <p:cNvPr id="21511" name="Picture 5" descr="gulf-stream2"/>
            <p:cNvPicPr>
              <a:picLocks noChangeAspect="1" noChangeArrowheads="1"/>
            </p:cNvPicPr>
            <p:nvPr/>
          </p:nvPicPr>
          <p:blipFill>
            <a:blip r:embed="rId4" cstate="print"/>
            <a:srcRect/>
            <a:stretch>
              <a:fillRect/>
            </a:stretch>
          </p:blipFill>
          <p:spPr bwMode="auto">
            <a:xfrm>
              <a:off x="975" y="618"/>
              <a:ext cx="4123" cy="2589"/>
            </a:xfrm>
            <a:prstGeom prst="rect">
              <a:avLst/>
            </a:prstGeom>
            <a:noFill/>
            <a:ln w="9525">
              <a:noFill/>
              <a:miter lim="800000"/>
              <a:headEnd/>
              <a:tailEnd/>
            </a:ln>
          </p:spPr>
        </p:pic>
        <p:sp>
          <p:nvSpPr>
            <p:cNvPr id="21512" name="AutoShape 6"/>
            <p:cNvSpPr>
              <a:spLocks noChangeArrowheads="1"/>
            </p:cNvSpPr>
            <p:nvPr/>
          </p:nvSpPr>
          <p:spPr bwMode="auto">
            <a:xfrm rot="744118">
              <a:off x="1995" y="2342"/>
              <a:ext cx="136" cy="363"/>
            </a:xfrm>
            <a:prstGeom prst="upArrow">
              <a:avLst>
                <a:gd name="adj1" fmla="val 50000"/>
                <a:gd name="adj2" fmla="val 66728"/>
              </a:avLst>
            </a:prstGeom>
            <a:solidFill>
              <a:schemeClr val="accent1"/>
            </a:solidFill>
            <a:ln w="9525">
              <a:solidFill>
                <a:schemeClr val="tx1"/>
              </a:solidFill>
              <a:miter lim="800000"/>
              <a:headEnd/>
              <a:tailEnd/>
            </a:ln>
          </p:spPr>
          <p:txBody>
            <a:bodyPr vert="eaVert" wrap="none" anchor="ctr"/>
            <a:lstStyle/>
            <a:p>
              <a:endParaRPr lang="zh-CN" altLang="en-US"/>
            </a:p>
          </p:txBody>
        </p:sp>
        <p:sp>
          <p:nvSpPr>
            <p:cNvPr id="21513" name="AutoShape 7"/>
            <p:cNvSpPr>
              <a:spLocks noChangeArrowheads="1"/>
            </p:cNvSpPr>
            <p:nvPr/>
          </p:nvSpPr>
          <p:spPr bwMode="auto">
            <a:xfrm rot="2805979">
              <a:off x="2172" y="1911"/>
              <a:ext cx="160" cy="385"/>
            </a:xfrm>
            <a:prstGeom prst="upArrow">
              <a:avLst>
                <a:gd name="adj1" fmla="val 50000"/>
                <a:gd name="adj2" fmla="val 60156"/>
              </a:avLst>
            </a:prstGeom>
            <a:solidFill>
              <a:schemeClr val="accent1"/>
            </a:solidFill>
            <a:ln w="9525">
              <a:solidFill>
                <a:schemeClr val="tx1"/>
              </a:solidFill>
              <a:miter lim="800000"/>
              <a:headEnd/>
              <a:tailEnd/>
            </a:ln>
          </p:spPr>
          <p:txBody>
            <a:bodyPr vert="eaVert" wrap="none" anchor="ctr"/>
            <a:lstStyle/>
            <a:p>
              <a:endParaRPr lang="zh-CN" altLang="en-US"/>
            </a:p>
          </p:txBody>
        </p:sp>
        <p:sp>
          <p:nvSpPr>
            <p:cNvPr id="21514" name="AutoShape 8"/>
            <p:cNvSpPr>
              <a:spLocks noChangeArrowheads="1"/>
            </p:cNvSpPr>
            <p:nvPr/>
          </p:nvSpPr>
          <p:spPr bwMode="auto">
            <a:xfrm rot="4530245">
              <a:off x="2670" y="1616"/>
              <a:ext cx="136" cy="408"/>
            </a:xfrm>
            <a:prstGeom prst="upArrow">
              <a:avLst>
                <a:gd name="adj1" fmla="val 50000"/>
                <a:gd name="adj2" fmla="val 75000"/>
              </a:avLst>
            </a:prstGeom>
            <a:solidFill>
              <a:schemeClr val="accent1"/>
            </a:solidFill>
            <a:ln w="9525">
              <a:solidFill>
                <a:schemeClr val="tx1"/>
              </a:solidFill>
              <a:miter lim="800000"/>
              <a:headEnd/>
              <a:tailEnd/>
            </a:ln>
          </p:spPr>
          <p:txBody>
            <a:bodyPr vert="eaVert" wrap="none" anchor="ctr"/>
            <a:lstStyle/>
            <a:p>
              <a:endParaRPr lang="zh-CN" altLang="en-US"/>
            </a:p>
          </p:txBody>
        </p:sp>
      </p:grpSp>
      <p:sp>
        <p:nvSpPr>
          <p:cNvPr id="21509" name="Line 12"/>
          <p:cNvSpPr>
            <a:spLocks noChangeShapeType="1"/>
          </p:cNvSpPr>
          <p:nvPr/>
        </p:nvSpPr>
        <p:spPr bwMode="auto">
          <a:xfrm flipV="1">
            <a:off x="5598319" y="844153"/>
            <a:ext cx="0" cy="2862263"/>
          </a:xfrm>
          <a:prstGeom prst="line">
            <a:avLst/>
          </a:prstGeom>
          <a:noFill/>
          <a:ln w="38100">
            <a:solidFill>
              <a:schemeClr val="accent2"/>
            </a:solidFill>
            <a:prstDash val="dash"/>
            <a:round/>
            <a:headEnd/>
            <a:tailEnd/>
          </a:ln>
        </p:spPr>
        <p:txBody>
          <a:bodyPr/>
          <a:lstStyle/>
          <a:p>
            <a:endParaRPr lang="zh-CN" altLang="en-US"/>
          </a:p>
        </p:txBody>
      </p:sp>
    </p:spTree>
    <p:extLst>
      <p:ext uri="{BB962C8B-B14F-4D97-AF65-F5344CB8AC3E}">
        <p14:creationId xmlns:p14="http://schemas.microsoft.com/office/powerpoint/2010/main" val="237673983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485900" y="141685"/>
            <a:ext cx="6172200" cy="270272"/>
          </a:xfrm>
        </p:spPr>
        <p:txBody>
          <a:bodyPr/>
          <a:lstStyle/>
          <a:p>
            <a:r>
              <a:rPr lang="en-US" altLang="zh-CN"/>
              <a:t>Gulf Stream Section</a:t>
            </a:r>
          </a:p>
        </p:txBody>
      </p:sp>
      <p:sp>
        <p:nvSpPr>
          <p:cNvPr id="22531" name="AutoShape 3"/>
          <p:cNvSpPr>
            <a:spLocks noGrp="1" noChangeAspect="1" noChangeArrowheads="1"/>
          </p:cNvSpPr>
          <p:nvPr>
            <p:ph type="body" idx="1"/>
          </p:nvPr>
        </p:nvSpPr>
        <p:spPr>
          <a:xfrm>
            <a:off x="504000" y="936000"/>
            <a:ext cx="3816424" cy="2807717"/>
          </a:xfrm>
        </p:spPr>
        <p:txBody>
          <a:bodyPr/>
          <a:lstStyle/>
          <a:p>
            <a:pPr marL="205979" indent="-205979">
              <a:spcBef>
                <a:spcPct val="40000"/>
              </a:spcBef>
            </a:pPr>
            <a:r>
              <a:rPr lang="en-US" altLang="zh-CN" sz="1600" dirty="0"/>
              <a:t>A section through the Gulf Stream and its countercurrents across 55</a:t>
            </a:r>
            <a:r>
              <a:rPr lang="en-US" altLang="zh-CN" sz="1600" dirty="0">
                <a:sym typeface="Symbol" pitchFamily="18" charset="2"/>
              </a:rPr>
              <a:t></a:t>
            </a:r>
            <a:r>
              <a:rPr lang="en-US" altLang="zh-CN" sz="1600" dirty="0"/>
              <a:t>W. (a) Potential temperature (</a:t>
            </a:r>
            <a:r>
              <a:rPr lang="en-US" altLang="zh-CN" sz="1600" dirty="0">
                <a:sym typeface="Symbol" pitchFamily="18" charset="2"/>
              </a:rPr>
              <a:t></a:t>
            </a:r>
            <a:r>
              <a:rPr lang="en-US" altLang="zh-CN" sz="1600" dirty="0"/>
              <a:t>C) and sea level (m), (b) salinity, (c) geostrophic current (ms</a:t>
            </a:r>
            <a:r>
              <a:rPr lang="en-US" altLang="zh-CN" sz="1600" baseline="30000" dirty="0"/>
              <a:t>-1</a:t>
            </a:r>
            <a:r>
              <a:rPr lang="en-US" altLang="zh-CN" sz="1600" dirty="0"/>
              <a:t>) relative to the sea floor, (d) mean current (ms</a:t>
            </a:r>
            <a:r>
              <a:rPr lang="en-US" altLang="zh-CN" sz="1600" baseline="30000" dirty="0"/>
              <a:t>-1</a:t>
            </a:r>
            <a:r>
              <a:rPr lang="en-US" altLang="zh-CN" sz="1600" dirty="0"/>
              <a:t>) as derived from observation. The sections are based on data from 8 cruises between 1959 - 1983. From Richardson (1985). </a:t>
            </a:r>
          </a:p>
        </p:txBody>
      </p:sp>
      <p:grpSp>
        <p:nvGrpSpPr>
          <p:cNvPr id="22532" name="Group 7"/>
          <p:cNvGrpSpPr>
            <a:grpSpLocks/>
          </p:cNvGrpSpPr>
          <p:nvPr/>
        </p:nvGrpSpPr>
        <p:grpSpPr bwMode="auto">
          <a:xfrm>
            <a:off x="4428000" y="648000"/>
            <a:ext cx="3780235" cy="3826669"/>
            <a:chOff x="2472" y="436"/>
            <a:chExt cx="3175" cy="3214"/>
          </a:xfrm>
        </p:grpSpPr>
        <p:pic>
          <p:nvPicPr>
            <p:cNvPr id="22533" name="Picture 4"/>
            <p:cNvPicPr>
              <a:picLocks noChangeAspect="1" noChangeArrowheads="1"/>
            </p:cNvPicPr>
            <p:nvPr/>
          </p:nvPicPr>
          <p:blipFill>
            <a:blip r:embed="rId3" cstate="print"/>
            <a:srcRect/>
            <a:stretch>
              <a:fillRect/>
            </a:stretch>
          </p:blipFill>
          <p:spPr bwMode="auto">
            <a:xfrm>
              <a:off x="2472" y="663"/>
              <a:ext cx="3175" cy="2987"/>
            </a:xfrm>
            <a:prstGeom prst="rect">
              <a:avLst/>
            </a:prstGeom>
            <a:noFill/>
            <a:ln w="9525" algn="ctr">
              <a:noFill/>
              <a:miter lim="800000"/>
              <a:headEnd/>
              <a:tailEnd/>
            </a:ln>
          </p:spPr>
        </p:pic>
        <p:sp>
          <p:nvSpPr>
            <p:cNvPr id="22534" name="Line 5"/>
            <p:cNvSpPr>
              <a:spLocks noChangeShapeType="1"/>
            </p:cNvSpPr>
            <p:nvPr/>
          </p:nvSpPr>
          <p:spPr bwMode="auto">
            <a:xfrm flipH="1">
              <a:off x="3637" y="572"/>
              <a:ext cx="454" cy="0"/>
            </a:xfrm>
            <a:prstGeom prst="line">
              <a:avLst/>
            </a:prstGeom>
            <a:noFill/>
            <a:ln w="57150">
              <a:solidFill>
                <a:schemeClr val="hlink"/>
              </a:solidFill>
              <a:round/>
              <a:headEnd/>
              <a:tailEnd type="stealth" w="lg" len="lg"/>
            </a:ln>
          </p:spPr>
          <p:txBody>
            <a:bodyPr/>
            <a:lstStyle/>
            <a:p>
              <a:endParaRPr lang="zh-CN" altLang="en-US"/>
            </a:p>
          </p:txBody>
        </p:sp>
        <p:sp>
          <p:nvSpPr>
            <p:cNvPr id="22535" name="Text Box 6"/>
            <p:cNvSpPr txBox="1">
              <a:spLocks noChangeArrowheads="1"/>
            </p:cNvSpPr>
            <p:nvPr/>
          </p:nvSpPr>
          <p:spPr bwMode="auto">
            <a:xfrm>
              <a:off x="4136" y="436"/>
              <a:ext cx="672" cy="310"/>
            </a:xfrm>
            <a:prstGeom prst="rect">
              <a:avLst/>
            </a:prstGeom>
            <a:noFill/>
            <a:ln w="9525" algn="ctr">
              <a:noFill/>
              <a:miter lim="800000"/>
              <a:headEnd/>
              <a:tailEnd/>
            </a:ln>
          </p:spPr>
          <p:txBody>
            <a:bodyPr wrap="none">
              <a:spAutoFit/>
            </a:bodyPr>
            <a:lstStyle/>
            <a:p>
              <a:r>
                <a:rPr lang="en-US" altLang="zh-CN">
                  <a:solidFill>
                    <a:schemeClr val="hlink"/>
                  </a:solidFill>
                </a:rPr>
                <a:t>North</a:t>
              </a:r>
            </a:p>
          </p:txBody>
        </p:sp>
      </p:grpSp>
    </p:spTree>
    <p:extLst>
      <p:ext uri="{BB962C8B-B14F-4D97-AF65-F5344CB8AC3E}">
        <p14:creationId xmlns:p14="http://schemas.microsoft.com/office/powerpoint/2010/main" val="359810375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160000" y="86916"/>
            <a:ext cx="4822031" cy="378619"/>
          </a:xfrm>
        </p:spPr>
        <p:txBody>
          <a:bodyPr/>
          <a:lstStyle/>
          <a:p>
            <a:r>
              <a:rPr lang="en-US" altLang="zh-CN" sz="1875" dirty="0"/>
              <a:t>Gulf Stream: vertical sections along 24N</a:t>
            </a:r>
            <a:endParaRPr lang="en-US" altLang="zh-CN" sz="2550" dirty="0"/>
          </a:p>
        </p:txBody>
      </p:sp>
      <p:grpSp>
        <p:nvGrpSpPr>
          <p:cNvPr id="24579" name="Group 8"/>
          <p:cNvGrpSpPr>
            <a:grpSpLocks/>
          </p:cNvGrpSpPr>
          <p:nvPr/>
        </p:nvGrpSpPr>
        <p:grpSpPr bwMode="auto">
          <a:xfrm>
            <a:off x="1979712" y="684000"/>
            <a:ext cx="5832872" cy="2970609"/>
            <a:chOff x="192" y="1225"/>
            <a:chExt cx="5568" cy="3095"/>
          </a:xfrm>
        </p:grpSpPr>
        <p:pic>
          <p:nvPicPr>
            <p:cNvPr id="24583" name="Picture 3"/>
            <p:cNvPicPr>
              <a:picLocks noChangeAspect="1" noChangeArrowheads="1"/>
            </p:cNvPicPr>
            <p:nvPr/>
          </p:nvPicPr>
          <p:blipFill>
            <a:blip r:embed="rId3" cstate="print"/>
            <a:srcRect/>
            <a:stretch>
              <a:fillRect/>
            </a:stretch>
          </p:blipFill>
          <p:spPr bwMode="auto">
            <a:xfrm>
              <a:off x="192" y="1236"/>
              <a:ext cx="1937" cy="3084"/>
            </a:xfrm>
            <a:prstGeom prst="rect">
              <a:avLst/>
            </a:prstGeom>
            <a:noFill/>
            <a:ln w="9525">
              <a:noFill/>
              <a:miter lim="800000"/>
              <a:headEnd/>
              <a:tailEnd/>
            </a:ln>
          </p:spPr>
        </p:pic>
        <p:pic>
          <p:nvPicPr>
            <p:cNvPr id="24584" name="Picture 4"/>
            <p:cNvPicPr>
              <a:picLocks noChangeAspect="1" noChangeArrowheads="1"/>
            </p:cNvPicPr>
            <p:nvPr/>
          </p:nvPicPr>
          <p:blipFill>
            <a:blip r:embed="rId4" cstate="print"/>
            <a:srcRect/>
            <a:stretch>
              <a:fillRect/>
            </a:stretch>
          </p:blipFill>
          <p:spPr bwMode="auto">
            <a:xfrm>
              <a:off x="1927" y="1225"/>
              <a:ext cx="2033" cy="3067"/>
            </a:xfrm>
            <a:prstGeom prst="rect">
              <a:avLst/>
            </a:prstGeom>
            <a:noFill/>
            <a:ln w="9525">
              <a:noFill/>
              <a:miter lim="800000"/>
              <a:headEnd/>
              <a:tailEnd/>
            </a:ln>
          </p:spPr>
        </p:pic>
        <p:pic>
          <p:nvPicPr>
            <p:cNvPr id="24585" name="Picture 5"/>
            <p:cNvPicPr>
              <a:picLocks noChangeAspect="1" noChangeArrowheads="1"/>
            </p:cNvPicPr>
            <p:nvPr/>
          </p:nvPicPr>
          <p:blipFill>
            <a:blip r:embed="rId5" cstate="print"/>
            <a:srcRect/>
            <a:stretch>
              <a:fillRect/>
            </a:stretch>
          </p:blipFill>
          <p:spPr bwMode="auto">
            <a:xfrm>
              <a:off x="3755" y="1253"/>
              <a:ext cx="2005" cy="3067"/>
            </a:xfrm>
            <a:prstGeom prst="rect">
              <a:avLst/>
            </a:prstGeom>
            <a:noFill/>
            <a:ln w="9525">
              <a:noFill/>
              <a:miter lim="800000"/>
              <a:headEnd/>
              <a:tailEnd/>
            </a:ln>
          </p:spPr>
        </p:pic>
      </p:grpSp>
      <p:grpSp>
        <p:nvGrpSpPr>
          <p:cNvPr id="24580" name="Group 9"/>
          <p:cNvGrpSpPr>
            <a:grpSpLocks/>
          </p:cNvGrpSpPr>
          <p:nvPr/>
        </p:nvGrpSpPr>
        <p:grpSpPr bwMode="auto">
          <a:xfrm>
            <a:off x="648000" y="1008000"/>
            <a:ext cx="965597" cy="1371600"/>
            <a:chOff x="528" y="0"/>
            <a:chExt cx="811" cy="1152"/>
          </a:xfrm>
        </p:grpSpPr>
        <p:pic>
          <p:nvPicPr>
            <p:cNvPr id="24581" name="Picture 6"/>
            <p:cNvPicPr>
              <a:picLocks noChangeAspect="1" noChangeArrowheads="1"/>
            </p:cNvPicPr>
            <p:nvPr/>
          </p:nvPicPr>
          <p:blipFill>
            <a:blip r:embed="rId6" cstate="print"/>
            <a:srcRect l="9958" t="49792" r="58507" b="5394"/>
            <a:stretch>
              <a:fillRect/>
            </a:stretch>
          </p:blipFill>
          <p:spPr bwMode="auto">
            <a:xfrm>
              <a:off x="528" y="0"/>
              <a:ext cx="811" cy="1152"/>
            </a:xfrm>
            <a:prstGeom prst="rect">
              <a:avLst/>
            </a:prstGeom>
            <a:noFill/>
            <a:ln w="9525">
              <a:noFill/>
              <a:miter lim="800000"/>
              <a:headEnd/>
              <a:tailEnd/>
            </a:ln>
          </p:spPr>
        </p:pic>
        <p:sp>
          <p:nvSpPr>
            <p:cNvPr id="24582" name="Line 7"/>
            <p:cNvSpPr>
              <a:spLocks noChangeShapeType="1"/>
            </p:cNvSpPr>
            <p:nvPr/>
          </p:nvSpPr>
          <p:spPr bwMode="auto">
            <a:xfrm>
              <a:off x="768" y="768"/>
              <a:ext cx="144" cy="0"/>
            </a:xfrm>
            <a:prstGeom prst="line">
              <a:avLst/>
            </a:prstGeom>
            <a:noFill/>
            <a:ln w="76200">
              <a:solidFill>
                <a:schemeClr val="tx1"/>
              </a:solidFill>
              <a:round/>
              <a:headEnd/>
              <a:tailEnd/>
            </a:ln>
          </p:spPr>
          <p:txBody>
            <a:bodyPr wrap="none" anchor="ctr"/>
            <a:lstStyle/>
            <a:p>
              <a:endParaRPr lang="zh-CN" altLang="en-US"/>
            </a:p>
          </p:txBody>
        </p:sp>
      </p:grpSp>
    </p:spTree>
    <p:extLst>
      <p:ext uri="{BB962C8B-B14F-4D97-AF65-F5344CB8AC3E}">
        <p14:creationId xmlns:p14="http://schemas.microsoft.com/office/powerpoint/2010/main" val="305220309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747837" y="86916"/>
            <a:ext cx="5740004" cy="378619"/>
          </a:xfrm>
        </p:spPr>
        <p:txBody>
          <a:bodyPr/>
          <a:lstStyle/>
          <a:p>
            <a:r>
              <a:rPr lang="en-US" altLang="zh-CN" dirty="0"/>
              <a:t>Gulf Stream Velocity Section</a:t>
            </a:r>
          </a:p>
        </p:txBody>
      </p:sp>
      <p:pic>
        <p:nvPicPr>
          <p:cNvPr id="25603" name="Picture 4"/>
          <p:cNvPicPr>
            <a:picLocks noChangeAspect="1" noChangeArrowheads="1"/>
          </p:cNvPicPr>
          <p:nvPr/>
        </p:nvPicPr>
        <p:blipFill>
          <a:blip r:embed="rId3" cstate="print"/>
          <a:srcRect/>
          <a:stretch>
            <a:fillRect/>
          </a:stretch>
        </p:blipFill>
        <p:spPr bwMode="auto">
          <a:xfrm>
            <a:off x="1601391" y="612000"/>
            <a:ext cx="2387203" cy="3651647"/>
          </a:xfrm>
          <a:prstGeom prst="rect">
            <a:avLst/>
          </a:prstGeom>
          <a:noFill/>
          <a:ln w="9525">
            <a:noFill/>
            <a:miter lim="800000"/>
            <a:headEnd/>
            <a:tailEnd/>
          </a:ln>
        </p:spPr>
      </p:pic>
      <p:sp>
        <p:nvSpPr>
          <p:cNvPr id="26628" name="Text Box 5"/>
          <p:cNvSpPr txBox="1">
            <a:spLocks noChangeArrowheads="1"/>
          </p:cNvSpPr>
          <p:nvPr/>
        </p:nvSpPr>
        <p:spPr bwMode="auto">
          <a:xfrm>
            <a:off x="4680000" y="4068000"/>
            <a:ext cx="2743200" cy="369332"/>
          </a:xfrm>
          <a:prstGeom prst="rect">
            <a:avLst/>
          </a:prstGeom>
          <a:noFill/>
          <a:ln w="9525">
            <a:noFill/>
            <a:miter lim="800000"/>
            <a:headEnd/>
            <a:tailEnd/>
          </a:ln>
        </p:spPr>
        <p:txBody>
          <a:bodyPr>
            <a:spAutoFit/>
          </a:bodyPr>
          <a:lstStyle/>
          <a:p>
            <a:pPr algn="ctr" eaLnBrk="0" hangingPunct="0">
              <a:spcBef>
                <a:spcPct val="50000"/>
              </a:spcBef>
              <a:defRPr/>
            </a:pPr>
            <a:r>
              <a:rPr lang="en-US" altLang="zh-CN" b="0" dirty="0" err="1">
                <a:solidFill>
                  <a:srgbClr val="0000CC"/>
                </a:solidFill>
                <a:latin typeface="+mn-lt"/>
              </a:rPr>
              <a:t>Tomczak</a:t>
            </a:r>
            <a:r>
              <a:rPr lang="en-US" altLang="zh-CN" b="0" dirty="0">
                <a:solidFill>
                  <a:srgbClr val="0000CC"/>
                </a:solidFill>
                <a:latin typeface="+mn-lt"/>
              </a:rPr>
              <a:t> and Godfrey</a:t>
            </a:r>
          </a:p>
        </p:txBody>
      </p:sp>
      <p:pic>
        <p:nvPicPr>
          <p:cNvPr id="25605" name="Picture 6"/>
          <p:cNvPicPr>
            <a:picLocks noChangeAspect="1" noChangeArrowheads="1"/>
          </p:cNvPicPr>
          <p:nvPr/>
        </p:nvPicPr>
        <p:blipFill>
          <a:blip r:embed="rId4" cstate="print"/>
          <a:srcRect/>
          <a:stretch>
            <a:fillRect/>
          </a:stretch>
        </p:blipFill>
        <p:spPr bwMode="auto">
          <a:xfrm>
            <a:off x="3869532" y="900000"/>
            <a:ext cx="3979069" cy="3103959"/>
          </a:xfrm>
          <a:prstGeom prst="rect">
            <a:avLst/>
          </a:prstGeom>
          <a:noFill/>
          <a:ln w="9525" algn="ctr">
            <a:noFill/>
            <a:miter lim="800000"/>
            <a:headEnd/>
            <a:tailEnd/>
          </a:ln>
        </p:spPr>
      </p:pic>
    </p:spTree>
    <p:extLst>
      <p:ext uri="{BB962C8B-B14F-4D97-AF65-F5344CB8AC3E}">
        <p14:creationId xmlns:p14="http://schemas.microsoft.com/office/powerpoint/2010/main" val="42379956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1771650" y="681037"/>
            <a:ext cx="5829300" cy="3776663"/>
          </a:xfrm>
        </p:spPr>
        <p:txBody>
          <a:bodyPr/>
          <a:lstStyle/>
          <a:p>
            <a:pPr>
              <a:spcBef>
                <a:spcPct val="40000"/>
              </a:spcBef>
            </a:pPr>
            <a:r>
              <a:rPr lang="en-US" altLang="zh-CN"/>
              <a:t>Reading</a:t>
            </a:r>
            <a:r>
              <a:rPr lang="en-US" altLang="zh-CN" sz="1500"/>
              <a:t>: </a:t>
            </a:r>
          </a:p>
          <a:p>
            <a:pPr lvl="1">
              <a:spcBef>
                <a:spcPct val="40000"/>
              </a:spcBef>
            </a:pPr>
            <a:r>
              <a:rPr lang="en-US" altLang="zh-CN" sz="1500"/>
              <a:t>Tomczak and Godfrey chps 14-15</a:t>
            </a:r>
          </a:p>
          <a:p>
            <a:pPr>
              <a:spcBef>
                <a:spcPct val="40000"/>
              </a:spcBef>
            </a:pPr>
            <a:r>
              <a:rPr lang="en-US" altLang="zh-CN"/>
              <a:t>Outline</a:t>
            </a:r>
            <a:r>
              <a:rPr lang="en-US" altLang="zh-CN" sz="1500"/>
              <a:t>:</a:t>
            </a:r>
          </a:p>
          <a:p>
            <a:pPr lvl="1">
              <a:spcBef>
                <a:spcPct val="40000"/>
              </a:spcBef>
            </a:pPr>
            <a:r>
              <a:rPr lang="en-US" altLang="zh-CN" sz="1500"/>
              <a:t>N. Atlantic subtropical gyre</a:t>
            </a:r>
          </a:p>
          <a:p>
            <a:pPr lvl="1">
              <a:spcBef>
                <a:spcPct val="40000"/>
              </a:spcBef>
            </a:pPr>
            <a:r>
              <a:rPr lang="en-US" altLang="zh-CN" sz="1500"/>
              <a:t>N. Atlantic subpolar gyre</a:t>
            </a:r>
          </a:p>
          <a:p>
            <a:pPr lvl="1">
              <a:spcBef>
                <a:spcPct val="40000"/>
              </a:spcBef>
            </a:pPr>
            <a:r>
              <a:rPr lang="en-US" altLang="zh-CN" sz="1500"/>
              <a:t>S. Atlantic subtropical gyre</a:t>
            </a:r>
          </a:p>
          <a:p>
            <a:pPr lvl="1">
              <a:spcBef>
                <a:spcPct val="40000"/>
              </a:spcBef>
            </a:pPr>
            <a:r>
              <a:rPr lang="en-US" altLang="zh-CN" sz="1500"/>
              <a:t>Atlantic equatorial circulation</a:t>
            </a:r>
          </a:p>
        </p:txBody>
      </p:sp>
    </p:spTree>
    <p:extLst>
      <p:ext uri="{BB962C8B-B14F-4D97-AF65-F5344CB8AC3E}">
        <p14:creationId xmlns:p14="http://schemas.microsoft.com/office/powerpoint/2010/main" val="285030892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485900" y="141685"/>
            <a:ext cx="6172200" cy="270272"/>
          </a:xfrm>
        </p:spPr>
        <p:txBody>
          <a:bodyPr/>
          <a:lstStyle/>
          <a:p>
            <a:r>
              <a:rPr lang="en-US" altLang="zh-CN"/>
              <a:t>Eddies</a:t>
            </a:r>
          </a:p>
        </p:txBody>
      </p:sp>
      <p:sp>
        <p:nvSpPr>
          <p:cNvPr id="27651" name="Rectangle 3"/>
          <p:cNvSpPr>
            <a:spLocks noGrp="1" noChangeArrowheads="1"/>
          </p:cNvSpPr>
          <p:nvPr>
            <p:ph type="body" idx="1"/>
          </p:nvPr>
        </p:nvSpPr>
        <p:spPr>
          <a:xfrm>
            <a:off x="503999" y="3420000"/>
            <a:ext cx="8136000" cy="946547"/>
          </a:xfrm>
        </p:spPr>
        <p:txBody>
          <a:bodyPr/>
          <a:lstStyle/>
          <a:p>
            <a:pPr>
              <a:spcBef>
                <a:spcPct val="40000"/>
              </a:spcBef>
            </a:pPr>
            <a:r>
              <a:rPr lang="en-US" altLang="zh-CN" sz="1400" dirty="0"/>
              <a:t>Geographical distribution of 225 cold-core rings reported for the period 1932 - 1983. Ring movement is generally towards the southwest until the rings decay or are absorbed again into the Gulf Stream. The arrow, the path of a ring observed in 1977, gives an example of typical ring movement. Adapted from Richardson (1983b).</a:t>
            </a:r>
            <a:endParaRPr lang="zh-CN" altLang="en-US" sz="1400" dirty="0"/>
          </a:p>
        </p:txBody>
      </p:sp>
      <p:pic>
        <p:nvPicPr>
          <p:cNvPr id="27652" name="Picture 4"/>
          <p:cNvPicPr>
            <a:picLocks noChangeAspect="1" noChangeArrowheads="1"/>
          </p:cNvPicPr>
          <p:nvPr/>
        </p:nvPicPr>
        <p:blipFill>
          <a:blip r:embed="rId2" cstate="print"/>
          <a:srcRect l="8937" t="17834" r="7126" b="8937"/>
          <a:stretch>
            <a:fillRect/>
          </a:stretch>
        </p:blipFill>
        <p:spPr bwMode="auto">
          <a:xfrm>
            <a:off x="1656160" y="828000"/>
            <a:ext cx="2807494" cy="2449115"/>
          </a:xfrm>
          <a:prstGeom prst="rect">
            <a:avLst/>
          </a:prstGeom>
          <a:noFill/>
          <a:ln w="9525">
            <a:noFill/>
            <a:miter lim="800000"/>
            <a:headEnd/>
            <a:tailEnd/>
          </a:ln>
        </p:spPr>
      </p:pic>
      <p:pic>
        <p:nvPicPr>
          <p:cNvPr id="27653" name="Picture 5"/>
          <p:cNvPicPr>
            <a:picLocks noChangeAspect="1" noChangeArrowheads="1"/>
          </p:cNvPicPr>
          <p:nvPr/>
        </p:nvPicPr>
        <p:blipFill>
          <a:blip r:embed="rId3" cstate="print"/>
          <a:srcRect/>
          <a:stretch>
            <a:fillRect/>
          </a:stretch>
        </p:blipFill>
        <p:spPr bwMode="auto">
          <a:xfrm>
            <a:off x="4193382" y="756000"/>
            <a:ext cx="3565922" cy="2514600"/>
          </a:xfrm>
          <a:prstGeom prst="rect">
            <a:avLst/>
          </a:prstGeom>
          <a:noFill/>
          <a:ln w="9525" algn="ctr">
            <a:noFill/>
            <a:miter lim="800000"/>
            <a:headEnd/>
            <a:tailEnd/>
          </a:ln>
        </p:spPr>
      </p:pic>
    </p:spTree>
    <p:extLst>
      <p:ext uri="{BB962C8B-B14F-4D97-AF65-F5344CB8AC3E}">
        <p14:creationId xmlns:p14="http://schemas.microsoft.com/office/powerpoint/2010/main" val="70384217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zh-CN" dirty="0"/>
              <a:t>Subtropical Gyre</a:t>
            </a:r>
          </a:p>
        </p:txBody>
      </p:sp>
      <p:sp>
        <p:nvSpPr>
          <p:cNvPr id="32771" name="Text Box 3"/>
          <p:cNvSpPr txBox="1">
            <a:spLocks noChangeArrowheads="1"/>
          </p:cNvSpPr>
          <p:nvPr/>
        </p:nvSpPr>
        <p:spPr bwMode="auto">
          <a:xfrm>
            <a:off x="828000" y="900000"/>
            <a:ext cx="3312000" cy="2152384"/>
          </a:xfrm>
          <a:prstGeom prst="rect">
            <a:avLst/>
          </a:prstGeom>
          <a:noFill/>
          <a:ln w="9525">
            <a:noFill/>
            <a:miter lim="800000"/>
            <a:headEnd/>
            <a:tailEnd/>
          </a:ln>
        </p:spPr>
        <p:txBody>
          <a:bodyPr wrap="square">
            <a:spAutoFit/>
          </a:bodyPr>
          <a:lstStyle/>
          <a:p>
            <a:pPr marL="264319" indent="-264319" eaLnBrk="0" hangingPunct="0">
              <a:lnSpc>
                <a:spcPts val="2800"/>
              </a:lnSpc>
              <a:spcBef>
                <a:spcPts val="600"/>
              </a:spcBef>
              <a:buClr>
                <a:schemeClr val="accent1"/>
              </a:buClr>
              <a:buSzPct val="75000"/>
              <a:defRPr/>
            </a:pPr>
            <a:r>
              <a:rPr lang="en-US" altLang="zh-CN" sz="2000" dirty="0">
                <a:solidFill>
                  <a:srgbClr val="0000FF"/>
                </a:solidFill>
                <a:latin typeface="+mn-lt"/>
              </a:rPr>
              <a:t>Components:</a:t>
            </a:r>
          </a:p>
          <a:p>
            <a:pPr marL="320279" indent="-264319" eaLnBrk="0" hangingPunct="0">
              <a:lnSpc>
                <a:spcPts val="2800"/>
              </a:lnSpc>
              <a:spcBef>
                <a:spcPts val="600"/>
              </a:spcBef>
              <a:buClr>
                <a:schemeClr val="accent1"/>
              </a:buClr>
              <a:buSzPct val="75000"/>
              <a:buFont typeface="Wingdings" pitchFamily="2" charset="2"/>
              <a:buChar char="n"/>
              <a:defRPr/>
            </a:pPr>
            <a:r>
              <a:rPr lang="en-US" altLang="zh-CN" sz="1600" dirty="0">
                <a:solidFill>
                  <a:srgbClr val="0000FF"/>
                </a:solidFill>
                <a:latin typeface="+mn-lt"/>
              </a:rPr>
              <a:t>Gulf Stream (WBC)</a:t>
            </a:r>
          </a:p>
          <a:p>
            <a:pPr marL="320279" indent="-264319" eaLnBrk="0" hangingPunct="0">
              <a:lnSpc>
                <a:spcPts val="2800"/>
              </a:lnSpc>
              <a:spcBef>
                <a:spcPts val="600"/>
              </a:spcBef>
              <a:buClr>
                <a:schemeClr val="accent1"/>
              </a:buClr>
              <a:buSzPct val="75000"/>
              <a:buFont typeface="Wingdings" pitchFamily="2" charset="2"/>
              <a:buChar char="n"/>
              <a:defRPr/>
            </a:pPr>
            <a:r>
              <a:rPr lang="en-US" altLang="zh-CN" sz="1600" dirty="0">
                <a:solidFill>
                  <a:srgbClr val="0000FF"/>
                </a:solidFill>
                <a:latin typeface="+mn-lt"/>
              </a:rPr>
              <a:t>Azores Current (</a:t>
            </a:r>
            <a:r>
              <a:rPr lang="zh-CN" altLang="en-US" sz="1600" dirty="0">
                <a:solidFill>
                  <a:srgbClr val="0000FF"/>
                </a:solidFill>
                <a:latin typeface="+mn-lt"/>
              </a:rPr>
              <a:t>亚述尔海流</a:t>
            </a:r>
            <a:r>
              <a:rPr lang="en-US" altLang="zh-CN" sz="1600" dirty="0">
                <a:solidFill>
                  <a:srgbClr val="0000FF"/>
                </a:solidFill>
                <a:latin typeface="+mn-lt"/>
              </a:rPr>
              <a:t>) </a:t>
            </a:r>
          </a:p>
          <a:p>
            <a:pPr marL="320279" indent="-264319" eaLnBrk="0" hangingPunct="0">
              <a:lnSpc>
                <a:spcPts val="2800"/>
              </a:lnSpc>
              <a:spcBef>
                <a:spcPts val="600"/>
              </a:spcBef>
              <a:buClr>
                <a:schemeClr val="accent1"/>
              </a:buClr>
              <a:buSzPct val="75000"/>
              <a:buFont typeface="Wingdings" pitchFamily="2" charset="2"/>
              <a:buChar char="n"/>
              <a:defRPr/>
            </a:pPr>
            <a:r>
              <a:rPr lang="en-US" altLang="zh-CN" sz="1600" dirty="0">
                <a:solidFill>
                  <a:srgbClr val="0000FF"/>
                </a:solidFill>
                <a:latin typeface="+mn-lt"/>
              </a:rPr>
              <a:t>Canary Current (EBC)</a:t>
            </a:r>
          </a:p>
          <a:p>
            <a:pPr marL="320279" indent="-264319" eaLnBrk="0" hangingPunct="0">
              <a:lnSpc>
                <a:spcPts val="2800"/>
              </a:lnSpc>
              <a:spcBef>
                <a:spcPts val="600"/>
              </a:spcBef>
              <a:buClr>
                <a:schemeClr val="accent1"/>
              </a:buClr>
              <a:buSzPct val="75000"/>
              <a:buFont typeface="Wingdings" pitchFamily="2" charset="2"/>
              <a:buChar char="n"/>
              <a:defRPr/>
            </a:pPr>
            <a:r>
              <a:rPr lang="en-US" altLang="zh-CN" sz="1600" dirty="0">
                <a:solidFill>
                  <a:srgbClr val="0000FF"/>
                </a:solidFill>
                <a:latin typeface="+mn-lt"/>
              </a:rPr>
              <a:t>North Equatorial Current</a:t>
            </a:r>
            <a:endParaRPr lang="en-US" altLang="zh-CN" sz="2000" dirty="0">
              <a:solidFill>
                <a:srgbClr val="0000FF"/>
              </a:solidFill>
              <a:latin typeface="+mn-lt"/>
            </a:endParaRPr>
          </a:p>
        </p:txBody>
      </p:sp>
      <p:pic>
        <p:nvPicPr>
          <p:cNvPr id="28676" name="Picture 5"/>
          <p:cNvPicPr>
            <a:picLocks noChangeAspect="1" noChangeArrowheads="1"/>
          </p:cNvPicPr>
          <p:nvPr/>
        </p:nvPicPr>
        <p:blipFill>
          <a:blip r:embed="rId3" cstate="print"/>
          <a:srcRect t="12840" r="30576" b="57260"/>
          <a:stretch>
            <a:fillRect/>
          </a:stretch>
        </p:blipFill>
        <p:spPr bwMode="auto">
          <a:xfrm>
            <a:off x="4392000" y="900000"/>
            <a:ext cx="3400425" cy="2303860"/>
          </a:xfrm>
          <a:prstGeom prst="rect">
            <a:avLst/>
          </a:prstGeom>
          <a:noFill/>
          <a:ln w="9525" algn="ctr">
            <a:noFill/>
            <a:miter lim="800000"/>
            <a:headEnd/>
            <a:tailEnd/>
          </a:ln>
        </p:spPr>
      </p:pic>
    </p:spTree>
    <p:extLst>
      <p:ext uri="{BB962C8B-B14F-4D97-AF65-F5344CB8AC3E}">
        <p14:creationId xmlns:p14="http://schemas.microsoft.com/office/powerpoint/2010/main" val="372474213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3" cstate="print"/>
          <a:srcRect t="8736" b="55002"/>
          <a:stretch>
            <a:fillRect/>
          </a:stretch>
        </p:blipFill>
        <p:spPr bwMode="auto">
          <a:xfrm>
            <a:off x="1872000" y="900000"/>
            <a:ext cx="5419725" cy="3092053"/>
          </a:xfrm>
          <a:prstGeom prst="rect">
            <a:avLst/>
          </a:prstGeom>
          <a:noFill/>
          <a:ln w="9525" algn="ctr">
            <a:noFill/>
            <a:miter lim="800000"/>
            <a:headEnd/>
            <a:tailEnd/>
          </a:ln>
        </p:spPr>
      </p:pic>
      <p:sp>
        <p:nvSpPr>
          <p:cNvPr id="29699" name="Rectangle 5"/>
          <p:cNvSpPr>
            <a:spLocks noGrp="1" noChangeArrowheads="1"/>
          </p:cNvSpPr>
          <p:nvPr>
            <p:ph type="title"/>
          </p:nvPr>
        </p:nvSpPr>
        <p:spPr>
          <a:xfrm>
            <a:off x="1485900" y="86917"/>
            <a:ext cx="6172200" cy="383381"/>
          </a:xfrm>
        </p:spPr>
        <p:txBody>
          <a:bodyPr/>
          <a:lstStyle/>
          <a:p>
            <a:r>
              <a:rPr lang="en-US" altLang="zh-CN"/>
              <a:t>Canary Current</a:t>
            </a:r>
          </a:p>
        </p:txBody>
      </p:sp>
      <p:sp>
        <p:nvSpPr>
          <p:cNvPr id="29700" name="Text Box 6"/>
          <p:cNvSpPr txBox="1">
            <a:spLocks noChangeArrowheads="1"/>
          </p:cNvSpPr>
          <p:nvPr/>
        </p:nvSpPr>
        <p:spPr bwMode="auto">
          <a:xfrm>
            <a:off x="1260000" y="4068000"/>
            <a:ext cx="6467475" cy="323165"/>
          </a:xfrm>
          <a:prstGeom prst="rect">
            <a:avLst/>
          </a:prstGeom>
          <a:noFill/>
          <a:ln w="9525">
            <a:noFill/>
            <a:miter lim="800000"/>
            <a:headEnd/>
            <a:tailEnd/>
          </a:ln>
        </p:spPr>
        <p:txBody>
          <a:bodyPr>
            <a:spAutoFit/>
          </a:bodyPr>
          <a:lstStyle/>
          <a:p>
            <a:pPr algn="ctr" eaLnBrk="0" hangingPunct="0">
              <a:spcBef>
                <a:spcPct val="50000"/>
              </a:spcBef>
              <a:defRPr/>
            </a:pPr>
            <a:r>
              <a:rPr lang="en-US" altLang="zh-CN" sz="1500" b="0" dirty="0">
                <a:solidFill>
                  <a:srgbClr val="0000FF"/>
                </a:solidFill>
                <a:latin typeface="+mn-lt"/>
              </a:rPr>
              <a:t>Eastern boundary current of the N. Atlantic subtropical gyre</a:t>
            </a:r>
          </a:p>
        </p:txBody>
      </p:sp>
      <p:sp>
        <p:nvSpPr>
          <p:cNvPr id="2" name="矩形 1">
            <a:extLst>
              <a:ext uri="{FF2B5EF4-FFF2-40B4-BE49-F238E27FC236}">
                <a16:creationId xmlns:a16="http://schemas.microsoft.com/office/drawing/2014/main" id="{158F4F46-FB47-4C23-A23F-F7C20AFE4280}"/>
              </a:ext>
            </a:extLst>
          </p:cNvPr>
          <p:cNvSpPr/>
          <p:nvPr/>
        </p:nvSpPr>
        <p:spPr>
          <a:xfrm rot="791270">
            <a:off x="4594275" y="1235519"/>
            <a:ext cx="528367" cy="2150101"/>
          </a:xfrm>
          <a:prstGeom prst="rect">
            <a:avLst/>
          </a:prstGeom>
          <a:no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243417470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485900" y="86917"/>
            <a:ext cx="6172200" cy="383381"/>
          </a:xfrm>
        </p:spPr>
        <p:txBody>
          <a:bodyPr/>
          <a:lstStyle/>
          <a:p>
            <a:r>
              <a:rPr lang="en-US" altLang="zh-CN"/>
              <a:t>Canary Current</a:t>
            </a:r>
          </a:p>
        </p:txBody>
      </p:sp>
      <p:sp>
        <p:nvSpPr>
          <p:cNvPr id="30723" name="Rectangle 3"/>
          <p:cNvSpPr>
            <a:spLocks noGrp="1" noChangeArrowheads="1"/>
          </p:cNvSpPr>
          <p:nvPr>
            <p:ph type="body" idx="1"/>
          </p:nvPr>
        </p:nvSpPr>
        <p:spPr>
          <a:xfrm>
            <a:off x="504000" y="3528000"/>
            <a:ext cx="8136904" cy="1062038"/>
          </a:xfrm>
        </p:spPr>
        <p:txBody>
          <a:bodyPr/>
          <a:lstStyle/>
          <a:p>
            <a:pPr>
              <a:spcBef>
                <a:spcPct val="40000"/>
              </a:spcBef>
            </a:pPr>
            <a:r>
              <a:rPr lang="zh-CN" altLang="en-US" sz="1400" dirty="0"/>
              <a:t>加那利海流，湾流流到大洋东岸折向南的那支。摩洛哥西海岸。</a:t>
            </a:r>
          </a:p>
          <a:p>
            <a:pPr>
              <a:spcBef>
                <a:spcPct val="40000"/>
              </a:spcBef>
            </a:pPr>
            <a:r>
              <a:rPr lang="zh-CN" altLang="en-US" sz="1400" dirty="0"/>
              <a:t>东边界流，宽约</a:t>
            </a:r>
            <a:r>
              <a:rPr lang="en-US" altLang="zh-CN" sz="1400" dirty="0"/>
              <a:t>1000km</a:t>
            </a:r>
            <a:r>
              <a:rPr lang="zh-CN" altLang="en-US" sz="1400" dirty="0"/>
              <a:t>，流速约为</a:t>
            </a:r>
            <a:r>
              <a:rPr lang="en-US" altLang="zh-CN" sz="1400" dirty="0"/>
              <a:t>10-30cm/s</a:t>
            </a:r>
            <a:r>
              <a:rPr lang="zh-CN" altLang="en-US" sz="1400" dirty="0"/>
              <a:t>，厚度约</a:t>
            </a:r>
            <a:r>
              <a:rPr lang="en-US" altLang="zh-CN" sz="1400" dirty="0"/>
              <a:t>500</a:t>
            </a:r>
            <a:r>
              <a:rPr lang="zh-CN" altLang="en-US" sz="1400" dirty="0"/>
              <a:t>米。沿岸有上升流，水温较周围海水低。</a:t>
            </a:r>
          </a:p>
          <a:p>
            <a:pPr>
              <a:spcBef>
                <a:spcPct val="40000"/>
              </a:spcBef>
            </a:pPr>
            <a:r>
              <a:rPr lang="zh-CN" altLang="en-US" sz="1400" dirty="0"/>
              <a:t>对非洲的气候有显著影响，与撒哈拉沙漠的形成有关系</a:t>
            </a:r>
          </a:p>
        </p:txBody>
      </p:sp>
      <p:grpSp>
        <p:nvGrpSpPr>
          <p:cNvPr id="30724" name="Group 13"/>
          <p:cNvGrpSpPr>
            <a:grpSpLocks/>
          </p:cNvGrpSpPr>
          <p:nvPr/>
        </p:nvGrpSpPr>
        <p:grpSpPr bwMode="auto">
          <a:xfrm>
            <a:off x="1410891" y="753119"/>
            <a:ext cx="3456384" cy="2700338"/>
            <a:chOff x="158" y="572"/>
            <a:chExt cx="3402" cy="2641"/>
          </a:xfrm>
        </p:grpSpPr>
        <p:pic>
          <p:nvPicPr>
            <p:cNvPr id="30732" name="Picture 4" descr="canary-YYY"/>
            <p:cNvPicPr>
              <a:picLocks noChangeAspect="1" noChangeArrowheads="1"/>
            </p:cNvPicPr>
            <p:nvPr/>
          </p:nvPicPr>
          <p:blipFill>
            <a:blip r:embed="rId3" cstate="print"/>
            <a:srcRect/>
            <a:stretch>
              <a:fillRect/>
            </a:stretch>
          </p:blipFill>
          <p:spPr bwMode="auto">
            <a:xfrm>
              <a:off x="158" y="572"/>
              <a:ext cx="3402" cy="2641"/>
            </a:xfrm>
            <a:prstGeom prst="rect">
              <a:avLst/>
            </a:prstGeom>
            <a:noFill/>
            <a:ln w="9525">
              <a:noFill/>
              <a:miter lim="800000"/>
              <a:headEnd/>
              <a:tailEnd/>
            </a:ln>
          </p:spPr>
        </p:pic>
        <p:sp>
          <p:nvSpPr>
            <p:cNvPr id="30733" name="AutoShape 7"/>
            <p:cNvSpPr>
              <a:spLocks noChangeArrowheads="1"/>
            </p:cNvSpPr>
            <p:nvPr/>
          </p:nvSpPr>
          <p:spPr bwMode="auto">
            <a:xfrm rot="-8382019">
              <a:off x="1701" y="1616"/>
              <a:ext cx="273" cy="635"/>
            </a:xfrm>
            <a:prstGeom prst="upArrow">
              <a:avLst>
                <a:gd name="adj1" fmla="val 35259"/>
                <a:gd name="adj2" fmla="val 67077"/>
              </a:avLst>
            </a:prstGeom>
            <a:solidFill>
              <a:schemeClr val="accent1"/>
            </a:solidFill>
            <a:ln w="9525">
              <a:solidFill>
                <a:schemeClr val="tx1"/>
              </a:solidFill>
              <a:miter lim="800000"/>
              <a:headEnd/>
              <a:tailEnd/>
            </a:ln>
          </p:spPr>
          <p:txBody>
            <a:bodyPr vert="eaVert" wrap="none" anchor="ctr"/>
            <a:lstStyle/>
            <a:p>
              <a:endParaRPr lang="zh-CN" altLang="en-US"/>
            </a:p>
          </p:txBody>
        </p:sp>
      </p:grpSp>
      <p:grpSp>
        <p:nvGrpSpPr>
          <p:cNvPr id="30725" name="Group 12"/>
          <p:cNvGrpSpPr>
            <a:grpSpLocks/>
          </p:cNvGrpSpPr>
          <p:nvPr/>
        </p:nvGrpSpPr>
        <p:grpSpPr bwMode="auto">
          <a:xfrm>
            <a:off x="4869656" y="699542"/>
            <a:ext cx="3024188" cy="2808684"/>
            <a:chOff x="2381" y="663"/>
            <a:chExt cx="3130" cy="2720"/>
          </a:xfrm>
        </p:grpSpPr>
        <p:pic>
          <p:nvPicPr>
            <p:cNvPr id="30726" name="Picture 5" descr="07701868"/>
            <p:cNvPicPr>
              <a:picLocks noChangeAspect="1" noChangeArrowheads="1"/>
            </p:cNvPicPr>
            <p:nvPr/>
          </p:nvPicPr>
          <p:blipFill>
            <a:blip r:embed="rId4" cstate="print"/>
            <a:srcRect/>
            <a:stretch>
              <a:fillRect/>
            </a:stretch>
          </p:blipFill>
          <p:spPr bwMode="auto">
            <a:xfrm>
              <a:off x="2381" y="663"/>
              <a:ext cx="3130" cy="2720"/>
            </a:xfrm>
            <a:prstGeom prst="rect">
              <a:avLst/>
            </a:prstGeom>
            <a:noFill/>
            <a:ln w="9525">
              <a:noFill/>
              <a:miter lim="800000"/>
              <a:headEnd/>
              <a:tailEnd/>
            </a:ln>
          </p:spPr>
        </p:pic>
        <p:sp>
          <p:nvSpPr>
            <p:cNvPr id="30727" name="AutoShape 6"/>
            <p:cNvSpPr>
              <a:spLocks noChangeArrowheads="1"/>
            </p:cNvSpPr>
            <p:nvPr/>
          </p:nvSpPr>
          <p:spPr bwMode="auto">
            <a:xfrm rot="-8382019">
              <a:off x="3924" y="1342"/>
              <a:ext cx="273" cy="635"/>
            </a:xfrm>
            <a:prstGeom prst="upArrow">
              <a:avLst>
                <a:gd name="adj1" fmla="val 35259"/>
                <a:gd name="adj2" fmla="val 67077"/>
              </a:avLst>
            </a:prstGeom>
            <a:solidFill>
              <a:schemeClr val="accent1"/>
            </a:solidFill>
            <a:ln w="9525">
              <a:solidFill>
                <a:schemeClr val="tx1"/>
              </a:solidFill>
              <a:miter lim="800000"/>
              <a:headEnd/>
              <a:tailEnd/>
            </a:ln>
          </p:spPr>
          <p:txBody>
            <a:bodyPr vert="eaVert" wrap="none" anchor="ctr"/>
            <a:lstStyle/>
            <a:p>
              <a:endParaRPr lang="zh-CN" altLang="en-US"/>
            </a:p>
          </p:txBody>
        </p:sp>
        <p:sp>
          <p:nvSpPr>
            <p:cNvPr id="30728" name="Text Box 8"/>
            <p:cNvSpPr txBox="1">
              <a:spLocks noChangeArrowheads="1"/>
            </p:cNvSpPr>
            <p:nvPr/>
          </p:nvSpPr>
          <p:spPr bwMode="auto">
            <a:xfrm>
              <a:off x="4542" y="1041"/>
              <a:ext cx="334" cy="437"/>
            </a:xfrm>
            <a:prstGeom prst="rect">
              <a:avLst/>
            </a:prstGeom>
            <a:noFill/>
            <a:ln w="9525">
              <a:noFill/>
              <a:miter lim="800000"/>
              <a:headEnd/>
              <a:tailEnd/>
            </a:ln>
          </p:spPr>
          <p:txBody>
            <a:bodyPr vert="eaVert">
              <a:spAutoFit/>
            </a:bodyPr>
            <a:lstStyle/>
            <a:p>
              <a:r>
                <a:rPr lang="zh-CN" altLang="en-US" sz="900">
                  <a:latin typeface="Arial Black" pitchFamily="34" charset="0"/>
                </a:rPr>
                <a:t>葡萄牙</a:t>
              </a:r>
            </a:p>
          </p:txBody>
        </p:sp>
        <p:sp>
          <p:nvSpPr>
            <p:cNvPr id="30729" name="Text Box 9"/>
            <p:cNvSpPr txBox="1">
              <a:spLocks noChangeArrowheads="1"/>
            </p:cNvSpPr>
            <p:nvPr/>
          </p:nvSpPr>
          <p:spPr bwMode="auto">
            <a:xfrm>
              <a:off x="4831" y="1070"/>
              <a:ext cx="669" cy="268"/>
            </a:xfrm>
            <a:prstGeom prst="rect">
              <a:avLst/>
            </a:prstGeom>
            <a:noFill/>
            <a:ln w="9525">
              <a:noFill/>
              <a:miter lim="800000"/>
              <a:headEnd/>
              <a:tailEnd/>
            </a:ln>
          </p:spPr>
          <p:txBody>
            <a:bodyPr wrap="none">
              <a:spAutoFit/>
            </a:bodyPr>
            <a:lstStyle/>
            <a:p>
              <a:r>
                <a:rPr lang="zh-CN" altLang="en-US" sz="1200" dirty="0">
                  <a:latin typeface="Arial Black" pitchFamily="34" charset="0"/>
                </a:rPr>
                <a:t>西班牙</a:t>
              </a:r>
            </a:p>
          </p:txBody>
        </p:sp>
        <p:sp>
          <p:nvSpPr>
            <p:cNvPr id="30730" name="Text Box 10"/>
            <p:cNvSpPr txBox="1">
              <a:spLocks noChangeArrowheads="1"/>
            </p:cNvSpPr>
            <p:nvPr/>
          </p:nvSpPr>
          <p:spPr bwMode="auto">
            <a:xfrm rot="19187313">
              <a:off x="4574" y="1564"/>
              <a:ext cx="669" cy="268"/>
            </a:xfrm>
            <a:prstGeom prst="rect">
              <a:avLst/>
            </a:prstGeom>
            <a:noFill/>
            <a:ln w="9525">
              <a:noFill/>
              <a:miter lim="800000"/>
              <a:headEnd/>
              <a:tailEnd/>
            </a:ln>
          </p:spPr>
          <p:txBody>
            <a:bodyPr wrap="none">
              <a:spAutoFit/>
            </a:bodyPr>
            <a:lstStyle/>
            <a:p>
              <a:r>
                <a:rPr lang="zh-CN" altLang="en-US" sz="1200">
                  <a:latin typeface="Arial Black" pitchFamily="34" charset="0"/>
                </a:rPr>
                <a:t>摩洛哥</a:t>
              </a:r>
            </a:p>
          </p:txBody>
        </p:sp>
        <p:sp>
          <p:nvSpPr>
            <p:cNvPr id="30731" name="Rectangle 11"/>
            <p:cNvSpPr>
              <a:spLocks noChangeArrowheads="1"/>
            </p:cNvSpPr>
            <p:nvPr/>
          </p:nvSpPr>
          <p:spPr bwMode="auto">
            <a:xfrm rot="19275809">
              <a:off x="4099" y="2049"/>
              <a:ext cx="749" cy="246"/>
            </a:xfrm>
            <a:prstGeom prst="rect">
              <a:avLst/>
            </a:prstGeom>
            <a:noFill/>
            <a:ln w="9525">
              <a:noFill/>
              <a:miter lim="800000"/>
              <a:headEnd/>
              <a:tailEnd/>
            </a:ln>
          </p:spPr>
          <p:txBody>
            <a:bodyPr wrap="none">
              <a:spAutoFit/>
            </a:bodyPr>
            <a:lstStyle/>
            <a:p>
              <a:r>
                <a:rPr lang="zh-CN" altLang="en-US" sz="1050">
                  <a:latin typeface="Arial Black" pitchFamily="34" charset="0"/>
                </a:rPr>
                <a:t>西撒哈拉</a:t>
              </a:r>
            </a:p>
          </p:txBody>
        </p:sp>
      </p:grpSp>
    </p:spTree>
    <p:extLst>
      <p:ext uri="{BB962C8B-B14F-4D97-AF65-F5344CB8AC3E}">
        <p14:creationId xmlns:p14="http://schemas.microsoft.com/office/powerpoint/2010/main" val="169649865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04000" y="3816000"/>
            <a:ext cx="8136000" cy="964406"/>
          </a:xfrm>
        </p:spPr>
        <p:txBody>
          <a:bodyPr/>
          <a:lstStyle/>
          <a:p>
            <a:pPr algn="l">
              <a:spcBef>
                <a:spcPct val="40000"/>
              </a:spcBef>
            </a:pPr>
            <a:r>
              <a:rPr lang="en-US" altLang="zh-CN" sz="1050" dirty="0">
                <a:solidFill>
                  <a:srgbClr val="0000FF"/>
                </a:solidFill>
                <a:latin typeface="Arial" charset="0"/>
              </a:rPr>
              <a:t>Canary Current upwelling system. (a) SST (</a:t>
            </a:r>
            <a:r>
              <a:rPr lang="en-US" altLang="zh-CN" sz="1050" dirty="0">
                <a:solidFill>
                  <a:srgbClr val="0000FF"/>
                </a:solidFill>
                <a:latin typeface="Arial" charset="0"/>
                <a:sym typeface="Symbol" pitchFamily="18" charset="2"/>
              </a:rPr>
              <a:t></a:t>
            </a:r>
            <a:r>
              <a:rPr lang="en-US" altLang="zh-CN" sz="1050" dirty="0">
                <a:solidFill>
                  <a:srgbClr val="0000FF"/>
                </a:solidFill>
                <a:latin typeface="Arial" charset="0"/>
              </a:rPr>
              <a:t>C) as observed in April/May 1969; (b) alongshore and (c) onshore velocities (cm s</a:t>
            </a:r>
            <a:r>
              <a:rPr lang="en-US" altLang="zh-CN" sz="1050" baseline="30000" dirty="0">
                <a:solidFill>
                  <a:srgbClr val="0000FF"/>
                </a:solidFill>
                <a:latin typeface="Arial" charset="0"/>
              </a:rPr>
              <a:t>-1</a:t>
            </a:r>
            <a:r>
              <a:rPr lang="en-US" altLang="zh-CN" sz="1050" dirty="0">
                <a:solidFill>
                  <a:srgbClr val="0000FF"/>
                </a:solidFill>
                <a:latin typeface="Arial" charset="0"/>
              </a:rPr>
              <a:t>, positive is northward and eastward) during periods of weak and strong wind, (d) observed mean velocities over a 29 day period at the position indicated by the dot in panel (a), in 74 m water depth; numbers indicate distance from the bottom. Note the alignment of the current at mid-depth with the direction of the coast, and the shoreward turning of the current as the bottom is approached. From Hughes and Barton (1974), </a:t>
            </a:r>
            <a:r>
              <a:rPr lang="en-US" altLang="zh-CN" sz="1050" dirty="0" err="1">
                <a:solidFill>
                  <a:srgbClr val="0000FF"/>
                </a:solidFill>
                <a:latin typeface="Arial" charset="0"/>
              </a:rPr>
              <a:t>Huyer</a:t>
            </a:r>
            <a:r>
              <a:rPr lang="en-US" altLang="zh-CN" sz="1050" dirty="0">
                <a:solidFill>
                  <a:srgbClr val="0000FF"/>
                </a:solidFill>
                <a:latin typeface="Arial" charset="0"/>
              </a:rPr>
              <a:t> (1976), and </a:t>
            </a:r>
            <a:r>
              <a:rPr lang="en-US" altLang="zh-CN" sz="1050" dirty="0" err="1">
                <a:solidFill>
                  <a:srgbClr val="0000FF"/>
                </a:solidFill>
                <a:latin typeface="Arial" charset="0"/>
              </a:rPr>
              <a:t>Tomczak</a:t>
            </a:r>
            <a:r>
              <a:rPr lang="en-US" altLang="zh-CN" sz="1050" dirty="0">
                <a:solidFill>
                  <a:srgbClr val="0000FF"/>
                </a:solidFill>
                <a:latin typeface="Arial" charset="0"/>
              </a:rPr>
              <a:t> and Hughes (1980).</a:t>
            </a:r>
          </a:p>
        </p:txBody>
      </p:sp>
      <p:pic>
        <p:nvPicPr>
          <p:cNvPr id="31747" name="Picture 5" descr="14Cupw"/>
          <p:cNvPicPr>
            <a:picLocks noChangeAspect="1" noChangeArrowheads="1"/>
          </p:cNvPicPr>
          <p:nvPr/>
        </p:nvPicPr>
        <p:blipFill>
          <a:blip r:embed="rId3" cstate="print"/>
          <a:srcRect/>
          <a:stretch>
            <a:fillRect/>
          </a:stretch>
        </p:blipFill>
        <p:spPr bwMode="auto">
          <a:xfrm>
            <a:off x="2268141" y="267891"/>
            <a:ext cx="4752975" cy="3513534"/>
          </a:xfrm>
          <a:prstGeom prst="rect">
            <a:avLst/>
          </a:prstGeom>
          <a:noFill/>
          <a:ln w="9525">
            <a:noFill/>
            <a:miter lim="800000"/>
            <a:headEnd/>
            <a:tailEnd/>
          </a:ln>
        </p:spPr>
      </p:pic>
    </p:spTree>
    <p:extLst>
      <p:ext uri="{BB962C8B-B14F-4D97-AF65-F5344CB8AC3E}">
        <p14:creationId xmlns:p14="http://schemas.microsoft.com/office/powerpoint/2010/main" val="31215696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zh-CN"/>
              <a:t>N. Atlantic Circulation (Fratantoni, JGR 2001)</a:t>
            </a:r>
          </a:p>
        </p:txBody>
      </p:sp>
      <p:pic>
        <p:nvPicPr>
          <p:cNvPr id="32771" name="Picture 3" descr="plate6"/>
          <p:cNvPicPr>
            <a:picLocks noChangeAspect="1" noChangeArrowheads="1"/>
          </p:cNvPicPr>
          <p:nvPr/>
        </p:nvPicPr>
        <p:blipFill>
          <a:blip r:embed="rId3" cstate="print"/>
          <a:srcRect l="7820" t="18587" r="4657" b="44948"/>
          <a:stretch>
            <a:fillRect/>
          </a:stretch>
        </p:blipFill>
        <p:spPr bwMode="auto">
          <a:xfrm>
            <a:off x="2375297" y="756000"/>
            <a:ext cx="4429125" cy="2616994"/>
          </a:xfrm>
          <a:prstGeom prst="rect">
            <a:avLst/>
          </a:prstGeom>
          <a:noFill/>
          <a:ln w="9525">
            <a:noFill/>
            <a:miter lim="800000"/>
            <a:headEnd/>
            <a:tailEnd/>
          </a:ln>
        </p:spPr>
      </p:pic>
      <p:sp>
        <p:nvSpPr>
          <p:cNvPr id="33796" name="Rectangle 4"/>
          <p:cNvSpPr>
            <a:spLocks noChangeArrowheads="1"/>
          </p:cNvSpPr>
          <p:nvPr/>
        </p:nvSpPr>
        <p:spPr bwMode="auto">
          <a:xfrm>
            <a:off x="1260000" y="3384000"/>
            <a:ext cx="6606734" cy="1404156"/>
          </a:xfrm>
          <a:prstGeom prst="rect">
            <a:avLst/>
          </a:prstGeom>
          <a:noFill/>
          <a:ln w="9525">
            <a:noFill/>
            <a:miter lim="800000"/>
            <a:headEnd/>
            <a:tailEnd/>
          </a:ln>
        </p:spPr>
        <p:txBody>
          <a:bodyPr/>
          <a:lstStyle/>
          <a:p>
            <a:pPr marL="257175" indent="-257175">
              <a:lnSpc>
                <a:spcPts val="2400"/>
              </a:lnSpc>
              <a:spcBef>
                <a:spcPts val="0"/>
              </a:spcBef>
              <a:buClr>
                <a:schemeClr val="accent1"/>
              </a:buClr>
              <a:buSzPct val="75000"/>
              <a:defRPr/>
            </a:pPr>
            <a:r>
              <a:rPr lang="en-US" altLang="zh-CN" sz="1500" b="0" dirty="0">
                <a:solidFill>
                  <a:srgbClr val="0000FF"/>
                </a:solidFill>
                <a:latin typeface="+mn-lt"/>
              </a:rPr>
              <a:t>Subpolar gyre</a:t>
            </a:r>
          </a:p>
          <a:p>
            <a:pPr marL="214313" indent="-214313">
              <a:lnSpc>
                <a:spcPts val="2400"/>
              </a:lnSpc>
              <a:spcBef>
                <a:spcPts val="0"/>
              </a:spcBef>
              <a:buClr>
                <a:schemeClr val="accent1"/>
              </a:buClr>
              <a:buSzPct val="75000"/>
              <a:buFont typeface="Wingdings" pitchFamily="2" charset="2"/>
              <a:buChar char="n"/>
              <a:defRPr/>
            </a:pPr>
            <a:r>
              <a:rPr lang="en-US" altLang="zh-CN" sz="1500" b="0" dirty="0">
                <a:solidFill>
                  <a:srgbClr val="0000FF"/>
                </a:solidFill>
                <a:latin typeface="+mn-lt"/>
              </a:rPr>
              <a:t>Cyclonic circulation</a:t>
            </a:r>
          </a:p>
          <a:p>
            <a:pPr marL="214313" indent="-214313">
              <a:lnSpc>
                <a:spcPts val="2400"/>
              </a:lnSpc>
              <a:spcBef>
                <a:spcPts val="0"/>
              </a:spcBef>
              <a:buClr>
                <a:schemeClr val="accent1"/>
              </a:buClr>
              <a:buSzPct val="75000"/>
              <a:buFont typeface="Wingdings" pitchFamily="2" charset="2"/>
              <a:buChar char="n"/>
              <a:defRPr/>
            </a:pPr>
            <a:r>
              <a:rPr lang="en-US" altLang="zh-CN" sz="1500" b="0" dirty="0">
                <a:solidFill>
                  <a:srgbClr val="0000FF"/>
                </a:solidFill>
                <a:latin typeface="+mn-lt"/>
              </a:rPr>
              <a:t>Western boundary currents: East Greenland Current and Labrador Current</a:t>
            </a:r>
          </a:p>
          <a:p>
            <a:pPr marL="214313" indent="-214313">
              <a:lnSpc>
                <a:spcPts val="2400"/>
              </a:lnSpc>
              <a:spcBef>
                <a:spcPts val="0"/>
              </a:spcBef>
              <a:buClr>
                <a:schemeClr val="accent1"/>
              </a:buClr>
              <a:buSzPct val="75000"/>
              <a:buFont typeface="Wingdings" pitchFamily="2" charset="2"/>
              <a:buChar char="n"/>
              <a:defRPr/>
            </a:pPr>
            <a:r>
              <a:rPr lang="en-US" altLang="zh-CN" sz="1500" b="0" dirty="0">
                <a:solidFill>
                  <a:srgbClr val="0000FF"/>
                </a:solidFill>
                <a:latin typeface="+mn-lt"/>
              </a:rPr>
              <a:t>Feeding into the Norwegian Sea (Norwegian Current)</a:t>
            </a:r>
            <a:endParaRPr lang="en-US" altLang="zh-CN" b="0" dirty="0">
              <a:solidFill>
                <a:srgbClr val="0000FF"/>
              </a:solidFill>
              <a:latin typeface="+mn-lt"/>
            </a:endParaRPr>
          </a:p>
        </p:txBody>
      </p:sp>
    </p:spTree>
    <p:extLst>
      <p:ext uri="{BB962C8B-B14F-4D97-AF65-F5344CB8AC3E}">
        <p14:creationId xmlns:p14="http://schemas.microsoft.com/office/powerpoint/2010/main" val="347844814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00000" y="86916"/>
            <a:ext cx="7308000" cy="378619"/>
          </a:xfrm>
        </p:spPr>
        <p:txBody>
          <a:bodyPr/>
          <a:lstStyle/>
          <a:p>
            <a:r>
              <a:rPr lang="en-US" altLang="zh-CN" sz="2000" dirty="0"/>
              <a:t>Surface flow from drifters (</a:t>
            </a:r>
            <a:r>
              <a:rPr lang="en-US" altLang="zh-CN" sz="2000" dirty="0" err="1"/>
              <a:t>Flatau</a:t>
            </a:r>
            <a:r>
              <a:rPr lang="en-US" altLang="zh-CN" sz="2000" dirty="0"/>
              <a:t>, Talley and </a:t>
            </a:r>
            <a:r>
              <a:rPr lang="en-US" altLang="zh-CN" sz="2000" dirty="0" err="1"/>
              <a:t>Niiler</a:t>
            </a:r>
            <a:r>
              <a:rPr lang="en-US" altLang="zh-CN" sz="2000" dirty="0"/>
              <a:t>, 2003)</a:t>
            </a:r>
          </a:p>
        </p:txBody>
      </p:sp>
      <p:pic>
        <p:nvPicPr>
          <p:cNvPr id="33795" name="Picture 3"/>
          <p:cNvPicPr>
            <a:picLocks noChangeAspect="1" noChangeArrowheads="1"/>
          </p:cNvPicPr>
          <p:nvPr/>
        </p:nvPicPr>
        <p:blipFill>
          <a:blip r:embed="rId3" cstate="print"/>
          <a:srcRect l="5182" t="880" r="3024" b="17996"/>
          <a:stretch>
            <a:fillRect/>
          </a:stretch>
        </p:blipFill>
        <p:spPr bwMode="auto">
          <a:xfrm>
            <a:off x="2321719" y="720000"/>
            <a:ext cx="4518422" cy="3730229"/>
          </a:xfrm>
          <a:prstGeom prst="rect">
            <a:avLst/>
          </a:prstGeom>
          <a:noFill/>
          <a:ln w="9525">
            <a:noFill/>
            <a:miter lim="800000"/>
            <a:headEnd/>
            <a:tailEnd/>
          </a:ln>
        </p:spPr>
      </p:pic>
    </p:spTree>
    <p:extLst>
      <p:ext uri="{BB962C8B-B14F-4D97-AF65-F5344CB8AC3E}">
        <p14:creationId xmlns:p14="http://schemas.microsoft.com/office/powerpoint/2010/main" val="91306793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3" cstate="print"/>
          <a:srcRect t="52493"/>
          <a:stretch>
            <a:fillRect/>
          </a:stretch>
        </p:blipFill>
        <p:spPr bwMode="auto">
          <a:xfrm>
            <a:off x="2681288" y="792000"/>
            <a:ext cx="3780235" cy="2826544"/>
          </a:xfrm>
          <a:prstGeom prst="rect">
            <a:avLst/>
          </a:prstGeom>
          <a:noFill/>
          <a:ln w="9525" algn="ctr">
            <a:noFill/>
            <a:miter lim="800000"/>
            <a:headEnd/>
            <a:tailEnd/>
          </a:ln>
        </p:spPr>
      </p:pic>
      <p:sp>
        <p:nvSpPr>
          <p:cNvPr id="34819" name="Rectangle 5"/>
          <p:cNvSpPr>
            <a:spLocks noGrp="1" noChangeArrowheads="1"/>
          </p:cNvSpPr>
          <p:nvPr>
            <p:ph type="title"/>
          </p:nvPr>
        </p:nvSpPr>
        <p:spPr/>
        <p:txBody>
          <a:bodyPr/>
          <a:lstStyle/>
          <a:p>
            <a:r>
              <a:rPr lang="en-US" altLang="zh-CN" dirty="0"/>
              <a:t>South Atlantic Subtropical Gyre</a:t>
            </a:r>
          </a:p>
        </p:txBody>
      </p:sp>
      <p:sp>
        <p:nvSpPr>
          <p:cNvPr id="35844" name="Rectangle 6"/>
          <p:cNvSpPr>
            <a:spLocks noChangeArrowheads="1"/>
          </p:cNvSpPr>
          <p:nvPr/>
        </p:nvSpPr>
        <p:spPr bwMode="auto">
          <a:xfrm>
            <a:off x="1548000" y="3708000"/>
            <a:ext cx="6429375" cy="987450"/>
          </a:xfrm>
          <a:prstGeom prst="rect">
            <a:avLst/>
          </a:prstGeom>
          <a:noFill/>
          <a:ln w="9525" algn="ctr">
            <a:noFill/>
            <a:miter lim="800000"/>
            <a:headEnd/>
            <a:tailEnd/>
          </a:ln>
        </p:spPr>
        <p:txBody>
          <a:bodyPr>
            <a:spAutoFit/>
          </a:bodyPr>
          <a:lstStyle/>
          <a:p>
            <a:pPr marL="264319" indent="-264319">
              <a:lnSpc>
                <a:spcPts val="2400"/>
              </a:lnSpc>
              <a:spcBef>
                <a:spcPts val="0"/>
              </a:spcBef>
              <a:buClr>
                <a:schemeClr val="accent1"/>
              </a:buClr>
              <a:buSzPct val="75000"/>
              <a:buFont typeface="Wingdings" pitchFamily="2" charset="2"/>
              <a:buChar char="n"/>
              <a:defRPr/>
            </a:pPr>
            <a:r>
              <a:rPr lang="en-US" altLang="zh-CN" b="0" dirty="0">
                <a:solidFill>
                  <a:srgbClr val="0000FF"/>
                </a:solidFill>
                <a:latin typeface="+mn-lt"/>
              </a:rPr>
              <a:t>Brazil Current and </a:t>
            </a:r>
            <a:r>
              <a:rPr lang="en-US" altLang="zh-CN" b="0" dirty="0" err="1">
                <a:solidFill>
                  <a:srgbClr val="0000FF"/>
                </a:solidFill>
                <a:latin typeface="+mn-lt"/>
              </a:rPr>
              <a:t>Benguela</a:t>
            </a:r>
            <a:r>
              <a:rPr lang="en-US" altLang="zh-CN" b="0" dirty="0">
                <a:solidFill>
                  <a:srgbClr val="0000FF"/>
                </a:solidFill>
                <a:latin typeface="+mn-lt"/>
              </a:rPr>
              <a:t> Current (</a:t>
            </a:r>
            <a:r>
              <a:rPr lang="zh-CN" altLang="en-US" b="0" dirty="0">
                <a:solidFill>
                  <a:srgbClr val="0000FF"/>
                </a:solidFill>
                <a:latin typeface="+mn-lt"/>
              </a:rPr>
              <a:t>本格拉海流</a:t>
            </a:r>
            <a:r>
              <a:rPr lang="en-US" altLang="zh-CN" b="0" dirty="0">
                <a:solidFill>
                  <a:srgbClr val="0000FF"/>
                </a:solidFill>
                <a:latin typeface="+mn-lt"/>
              </a:rPr>
              <a:t>)</a:t>
            </a:r>
          </a:p>
          <a:p>
            <a:pPr marL="264319" indent="-264319">
              <a:lnSpc>
                <a:spcPts val="2400"/>
              </a:lnSpc>
              <a:spcBef>
                <a:spcPts val="0"/>
              </a:spcBef>
              <a:buClr>
                <a:schemeClr val="accent1"/>
              </a:buClr>
              <a:buSzPct val="75000"/>
              <a:buFont typeface="Wingdings" pitchFamily="2" charset="2"/>
              <a:buChar char="n"/>
              <a:defRPr/>
            </a:pPr>
            <a:r>
              <a:rPr lang="en-US" altLang="zh-CN" b="0" dirty="0">
                <a:solidFill>
                  <a:srgbClr val="0000FF"/>
                </a:solidFill>
                <a:latin typeface="+mn-lt"/>
              </a:rPr>
              <a:t>Malvinas or Falkland Current and the Antarctic Circumpolar Current;   Weddell Sea gyre</a:t>
            </a:r>
          </a:p>
        </p:txBody>
      </p:sp>
    </p:spTree>
    <p:extLst>
      <p:ext uri="{BB962C8B-B14F-4D97-AF65-F5344CB8AC3E}">
        <p14:creationId xmlns:p14="http://schemas.microsoft.com/office/powerpoint/2010/main" val="254021909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9"/>
          <p:cNvPicPr>
            <a:picLocks noChangeAspect="1" noChangeArrowheads="1"/>
          </p:cNvPicPr>
          <p:nvPr/>
        </p:nvPicPr>
        <p:blipFill>
          <a:blip r:embed="rId3" cstate="print"/>
          <a:srcRect t="33755" b="36264"/>
          <a:stretch>
            <a:fillRect/>
          </a:stretch>
        </p:blipFill>
        <p:spPr bwMode="auto">
          <a:xfrm>
            <a:off x="1658542" y="792000"/>
            <a:ext cx="5860256" cy="2763440"/>
          </a:xfrm>
          <a:prstGeom prst="rect">
            <a:avLst/>
          </a:prstGeom>
          <a:noFill/>
          <a:ln w="9525" algn="ctr">
            <a:noFill/>
            <a:miter lim="800000"/>
            <a:headEnd/>
            <a:tailEnd/>
          </a:ln>
        </p:spPr>
      </p:pic>
      <p:sp>
        <p:nvSpPr>
          <p:cNvPr id="36867" name="Rectangle 2"/>
          <p:cNvSpPr>
            <a:spLocks noGrp="1" noChangeArrowheads="1"/>
          </p:cNvSpPr>
          <p:nvPr>
            <p:ph type="title"/>
          </p:nvPr>
        </p:nvSpPr>
        <p:spPr>
          <a:xfrm>
            <a:off x="1656160" y="86916"/>
            <a:ext cx="5862638" cy="378619"/>
          </a:xfrm>
        </p:spPr>
        <p:txBody>
          <a:bodyPr/>
          <a:lstStyle/>
          <a:p>
            <a:r>
              <a:rPr lang="en-US" altLang="zh-CN" dirty="0"/>
              <a:t>Atlantic Equatorial Currents</a:t>
            </a:r>
          </a:p>
        </p:txBody>
      </p:sp>
      <p:sp>
        <p:nvSpPr>
          <p:cNvPr id="36868" name="Text Box 4"/>
          <p:cNvSpPr txBox="1">
            <a:spLocks noChangeArrowheads="1"/>
          </p:cNvSpPr>
          <p:nvPr/>
        </p:nvSpPr>
        <p:spPr bwMode="auto">
          <a:xfrm>
            <a:off x="1771650" y="3143250"/>
            <a:ext cx="5943600" cy="369332"/>
          </a:xfrm>
          <a:prstGeom prst="rect">
            <a:avLst/>
          </a:prstGeom>
          <a:noFill/>
          <a:ln w="9525">
            <a:noFill/>
            <a:miter lim="800000"/>
            <a:headEnd/>
            <a:tailEnd/>
          </a:ln>
        </p:spPr>
        <p:txBody>
          <a:bodyPr>
            <a:spAutoFit/>
          </a:bodyPr>
          <a:lstStyle/>
          <a:p>
            <a:pPr eaLnBrk="0" hangingPunct="0">
              <a:spcBef>
                <a:spcPct val="50000"/>
              </a:spcBef>
            </a:pPr>
            <a:endParaRPr lang="zh-CN" altLang="en-US">
              <a:latin typeface="Times" pitchFamily="18" charset="0"/>
            </a:endParaRPr>
          </a:p>
        </p:txBody>
      </p:sp>
      <p:sp>
        <p:nvSpPr>
          <p:cNvPr id="37893" name="Text Box 6"/>
          <p:cNvSpPr txBox="1">
            <a:spLocks noChangeArrowheads="1"/>
          </p:cNvSpPr>
          <p:nvPr/>
        </p:nvSpPr>
        <p:spPr bwMode="auto">
          <a:xfrm>
            <a:off x="1512000" y="3672000"/>
            <a:ext cx="6268641" cy="710451"/>
          </a:xfrm>
          <a:prstGeom prst="rect">
            <a:avLst/>
          </a:prstGeom>
          <a:noFill/>
          <a:ln w="9525">
            <a:noFill/>
            <a:miter lim="800000"/>
            <a:headEnd/>
            <a:tailEnd/>
          </a:ln>
        </p:spPr>
        <p:txBody>
          <a:bodyPr>
            <a:spAutoFit/>
          </a:bodyPr>
          <a:lstStyle/>
          <a:p>
            <a:pPr marL="136922" indent="-136922" eaLnBrk="0" hangingPunct="0">
              <a:spcBef>
                <a:spcPts val="450"/>
              </a:spcBef>
              <a:buFontTx/>
              <a:buChar char="•"/>
              <a:defRPr/>
            </a:pPr>
            <a:r>
              <a:rPr lang="en-US" altLang="zh-CN" b="0" dirty="0">
                <a:solidFill>
                  <a:srgbClr val="0000FF"/>
                </a:solidFill>
                <a:latin typeface="+mn-lt"/>
              </a:rPr>
              <a:t>North Brazil Current (a tropical western boundary current)</a:t>
            </a:r>
          </a:p>
          <a:p>
            <a:pPr marL="136922" indent="-136922" eaLnBrk="0" hangingPunct="0">
              <a:spcBef>
                <a:spcPts val="450"/>
              </a:spcBef>
              <a:buFontTx/>
              <a:buChar char="•"/>
              <a:defRPr/>
            </a:pPr>
            <a:r>
              <a:rPr lang="en-US" altLang="zh-CN" b="0" dirty="0">
                <a:solidFill>
                  <a:srgbClr val="0000FF"/>
                </a:solidFill>
                <a:latin typeface="+mn-lt"/>
              </a:rPr>
              <a:t>South Equatorial Current and Equatorial Counter Current</a:t>
            </a:r>
          </a:p>
        </p:txBody>
      </p:sp>
    </p:spTree>
    <p:extLst>
      <p:ext uri="{BB962C8B-B14F-4D97-AF65-F5344CB8AC3E}">
        <p14:creationId xmlns:p14="http://schemas.microsoft.com/office/powerpoint/2010/main" val="93634941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title"/>
          </p:nvPr>
        </p:nvSpPr>
        <p:spPr>
          <a:xfrm>
            <a:off x="2374959" y="87325"/>
            <a:ext cx="4357281" cy="432197"/>
          </a:xfrm>
        </p:spPr>
        <p:txBody>
          <a:bodyPr/>
          <a:lstStyle/>
          <a:p>
            <a:r>
              <a:rPr lang="en-US" altLang="zh-CN" dirty="0"/>
              <a:t>Atlantic Equatorial Currents</a:t>
            </a:r>
          </a:p>
        </p:txBody>
      </p:sp>
      <p:sp>
        <p:nvSpPr>
          <p:cNvPr id="37891" name="Text Box 4"/>
          <p:cNvSpPr txBox="1">
            <a:spLocks noChangeArrowheads="1"/>
          </p:cNvSpPr>
          <p:nvPr/>
        </p:nvSpPr>
        <p:spPr bwMode="auto">
          <a:xfrm>
            <a:off x="1771650" y="3143250"/>
            <a:ext cx="5943600" cy="369332"/>
          </a:xfrm>
          <a:prstGeom prst="rect">
            <a:avLst/>
          </a:prstGeom>
          <a:noFill/>
          <a:ln w="9525">
            <a:noFill/>
            <a:miter lim="800000"/>
            <a:headEnd/>
            <a:tailEnd/>
          </a:ln>
        </p:spPr>
        <p:txBody>
          <a:bodyPr>
            <a:spAutoFit/>
          </a:bodyPr>
          <a:lstStyle/>
          <a:p>
            <a:pPr eaLnBrk="0" hangingPunct="0">
              <a:spcBef>
                <a:spcPct val="50000"/>
              </a:spcBef>
            </a:pPr>
            <a:endParaRPr lang="zh-CN" altLang="en-US">
              <a:latin typeface="Times" pitchFamily="18" charset="0"/>
            </a:endParaRPr>
          </a:p>
        </p:txBody>
      </p:sp>
      <p:sp>
        <p:nvSpPr>
          <p:cNvPr id="38917" name="Rectangle 7"/>
          <p:cNvSpPr>
            <a:spLocks noChangeArrowheads="1"/>
          </p:cNvSpPr>
          <p:nvPr/>
        </p:nvSpPr>
        <p:spPr bwMode="auto">
          <a:xfrm>
            <a:off x="2141730" y="713333"/>
            <a:ext cx="4806534" cy="369332"/>
          </a:xfrm>
          <a:prstGeom prst="rect">
            <a:avLst/>
          </a:prstGeom>
          <a:noFill/>
          <a:ln w="9525" algn="ctr">
            <a:noFill/>
            <a:miter lim="800000"/>
            <a:headEnd/>
            <a:tailEnd/>
          </a:ln>
        </p:spPr>
        <p:txBody>
          <a:bodyPr wrap="square">
            <a:spAutoFit/>
          </a:bodyPr>
          <a:lstStyle/>
          <a:p>
            <a:pPr algn="ctr">
              <a:defRPr/>
            </a:pPr>
            <a:r>
              <a:rPr lang="en-US" altLang="zh-CN" b="0" dirty="0">
                <a:solidFill>
                  <a:srgbClr val="0000CC"/>
                </a:solidFill>
                <a:latin typeface="+mn-lt"/>
              </a:rPr>
              <a:t>Surface currents in the equator (1993-2011)</a:t>
            </a:r>
          </a:p>
        </p:txBody>
      </p:sp>
      <p:sp>
        <p:nvSpPr>
          <p:cNvPr id="6" name="矩形 11"/>
          <p:cNvSpPr>
            <a:spLocks noChangeArrowheads="1"/>
          </p:cNvSpPr>
          <p:nvPr/>
        </p:nvSpPr>
        <p:spPr bwMode="auto">
          <a:xfrm>
            <a:off x="4734018" y="3043431"/>
            <a:ext cx="2808312" cy="415498"/>
          </a:xfrm>
          <a:prstGeom prst="rect">
            <a:avLst/>
          </a:prstGeom>
          <a:noFill/>
          <a:ln w="9525">
            <a:noFill/>
            <a:miter lim="800000"/>
            <a:headEnd/>
            <a:tailEnd/>
          </a:ln>
        </p:spPr>
        <p:txBody>
          <a:bodyPr wrap="square">
            <a:spAutoFit/>
          </a:bodyPr>
          <a:lstStyle/>
          <a:p>
            <a:r>
              <a:rPr lang="en-US" altLang="zh-CN" sz="1050" b="0" dirty="0">
                <a:solidFill>
                  <a:srgbClr val="0000FF"/>
                </a:solidFill>
              </a:rPr>
              <a:t>Ocean surface currents derived from satellite altimeter and </a:t>
            </a:r>
            <a:r>
              <a:rPr lang="en-US" altLang="zh-CN" sz="1050" b="0" dirty="0" err="1">
                <a:solidFill>
                  <a:srgbClr val="0000FF"/>
                </a:solidFill>
              </a:rPr>
              <a:t>scatterometer</a:t>
            </a:r>
            <a:r>
              <a:rPr lang="en-US" altLang="zh-CN" sz="1050" b="0" dirty="0">
                <a:solidFill>
                  <a:srgbClr val="0000FF"/>
                </a:solidFill>
              </a:rPr>
              <a:t> data</a:t>
            </a:r>
            <a:endParaRPr lang="zh-CN" altLang="en-US" sz="1050" b="0" dirty="0">
              <a:solidFill>
                <a:srgbClr val="0000FF"/>
              </a:solidFill>
            </a:endParaRPr>
          </a:p>
        </p:txBody>
      </p:sp>
      <p:sp>
        <p:nvSpPr>
          <p:cNvPr id="7" name="Rectangle 10"/>
          <p:cNvSpPr>
            <a:spLocks noChangeArrowheads="1"/>
          </p:cNvSpPr>
          <p:nvPr/>
        </p:nvSpPr>
        <p:spPr bwMode="auto">
          <a:xfrm>
            <a:off x="2927008" y="4501157"/>
            <a:ext cx="3340979" cy="253916"/>
          </a:xfrm>
          <a:prstGeom prst="rect">
            <a:avLst/>
          </a:prstGeom>
          <a:noFill/>
          <a:ln w="9525" algn="ctr">
            <a:noFill/>
            <a:miter lim="800000"/>
            <a:headEnd/>
            <a:tailEnd/>
          </a:ln>
        </p:spPr>
        <p:txBody>
          <a:bodyPr wrap="none">
            <a:spAutoFit/>
          </a:bodyPr>
          <a:lstStyle/>
          <a:p>
            <a:r>
              <a:rPr lang="en-US" altLang="zh-CN" sz="1050" b="0" dirty="0">
                <a:hlinkClick r:id="rId3"/>
              </a:rPr>
              <a:t>http://www.oscar.noaa.gov/datadisplay/latlon-nj.htm</a:t>
            </a:r>
            <a:r>
              <a:rPr lang="en-US" altLang="zh-CN" sz="1050" b="0" dirty="0"/>
              <a:t>  </a:t>
            </a:r>
            <a:endParaRPr lang="zh-CN" altLang="en-US" sz="1050" b="0" dirty="0"/>
          </a:p>
        </p:txBody>
      </p:sp>
      <p:pic>
        <p:nvPicPr>
          <p:cNvPr id="1026" name="Picture 2"/>
          <p:cNvPicPr>
            <a:picLocks noChangeAspect="1" noChangeArrowheads="1"/>
          </p:cNvPicPr>
          <p:nvPr/>
        </p:nvPicPr>
        <p:blipFill>
          <a:blip r:embed="rId4" cstate="print"/>
          <a:srcRect l="6667" r="-3345"/>
          <a:stretch>
            <a:fillRect/>
          </a:stretch>
        </p:blipFill>
        <p:spPr bwMode="auto">
          <a:xfrm rot="5400000">
            <a:off x="2197049" y="1762974"/>
            <a:ext cx="1566174" cy="329174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l="-3413" r="6656"/>
          <a:stretch>
            <a:fillRect/>
          </a:stretch>
        </p:blipFill>
        <p:spPr bwMode="auto">
          <a:xfrm rot="5400000">
            <a:off x="2213258" y="213007"/>
            <a:ext cx="1555217" cy="3270280"/>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l="-4741" r="-3379" b="6602"/>
          <a:stretch>
            <a:fillRect/>
          </a:stretch>
        </p:blipFill>
        <p:spPr bwMode="auto">
          <a:xfrm rot="5400000">
            <a:off x="5343990" y="395604"/>
            <a:ext cx="1728192" cy="3056148"/>
          </a:xfrm>
          <a:prstGeom prst="rect">
            <a:avLst/>
          </a:prstGeom>
          <a:noFill/>
          <a:ln w="9525">
            <a:noFill/>
            <a:miter lim="800000"/>
            <a:headEnd/>
            <a:tailEnd/>
          </a:ln>
        </p:spPr>
      </p:pic>
      <p:sp>
        <p:nvSpPr>
          <p:cNvPr id="11" name="矩形 10"/>
          <p:cNvSpPr/>
          <p:nvPr/>
        </p:nvSpPr>
        <p:spPr>
          <a:xfrm>
            <a:off x="1601671" y="3651870"/>
            <a:ext cx="902811" cy="369332"/>
          </a:xfrm>
          <a:prstGeom prst="rect">
            <a:avLst/>
          </a:prstGeom>
        </p:spPr>
        <p:txBody>
          <a:bodyPr wrap="none">
            <a:spAutoFit/>
          </a:bodyPr>
          <a:lstStyle/>
          <a:p>
            <a:r>
              <a:rPr lang="en-US" altLang="zh-CN" b="0" dirty="0">
                <a:solidFill>
                  <a:srgbClr val="0000FF"/>
                </a:solidFill>
              </a:rPr>
              <a:t>Annual</a:t>
            </a:r>
            <a:endParaRPr lang="zh-CN" altLang="en-US" dirty="0">
              <a:solidFill>
                <a:srgbClr val="0000FF"/>
              </a:solidFill>
            </a:endParaRPr>
          </a:p>
        </p:txBody>
      </p:sp>
      <p:sp>
        <p:nvSpPr>
          <p:cNvPr id="12" name="矩形 11"/>
          <p:cNvSpPr/>
          <p:nvPr/>
        </p:nvSpPr>
        <p:spPr>
          <a:xfrm>
            <a:off x="1601671" y="2240745"/>
            <a:ext cx="1031051" cy="369332"/>
          </a:xfrm>
          <a:prstGeom prst="rect">
            <a:avLst/>
          </a:prstGeom>
        </p:spPr>
        <p:txBody>
          <a:bodyPr wrap="none">
            <a:spAutoFit/>
          </a:bodyPr>
          <a:lstStyle/>
          <a:p>
            <a:r>
              <a:rPr lang="en-US" altLang="zh-CN" b="0" dirty="0">
                <a:solidFill>
                  <a:srgbClr val="0000FF"/>
                </a:solidFill>
              </a:rPr>
              <a:t>Jan-Mar</a:t>
            </a:r>
            <a:endParaRPr lang="zh-CN" altLang="en-US" dirty="0">
              <a:solidFill>
                <a:srgbClr val="0000FF"/>
              </a:solidFill>
            </a:endParaRPr>
          </a:p>
        </p:txBody>
      </p:sp>
      <p:sp>
        <p:nvSpPr>
          <p:cNvPr id="13" name="矩形 12"/>
          <p:cNvSpPr/>
          <p:nvPr/>
        </p:nvSpPr>
        <p:spPr>
          <a:xfrm>
            <a:off x="4734018" y="2247714"/>
            <a:ext cx="1043876" cy="369332"/>
          </a:xfrm>
          <a:prstGeom prst="rect">
            <a:avLst/>
          </a:prstGeom>
        </p:spPr>
        <p:txBody>
          <a:bodyPr wrap="none">
            <a:spAutoFit/>
          </a:bodyPr>
          <a:lstStyle/>
          <a:p>
            <a:r>
              <a:rPr lang="en-US" altLang="zh-CN" b="0" dirty="0">
                <a:solidFill>
                  <a:srgbClr val="0000FF"/>
                </a:solidFill>
              </a:rPr>
              <a:t>Jun-Aug</a:t>
            </a:r>
            <a:endParaRPr lang="zh-CN" altLang="en-US" dirty="0">
              <a:solidFill>
                <a:srgbClr val="0000FF"/>
              </a:solidFill>
            </a:endParaRPr>
          </a:p>
        </p:txBody>
      </p:sp>
    </p:spTree>
    <p:extLst>
      <p:ext uri="{BB962C8B-B14F-4D97-AF65-F5344CB8AC3E}">
        <p14:creationId xmlns:p14="http://schemas.microsoft.com/office/powerpoint/2010/main" val="315694251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56000" y="252000"/>
            <a:ext cx="3568304" cy="329803"/>
          </a:xfrm>
        </p:spPr>
        <p:txBody>
          <a:bodyPr/>
          <a:lstStyle/>
          <a:p>
            <a:r>
              <a:rPr lang="en-US" altLang="zh-CN" dirty="0"/>
              <a:t>Bottom Topography</a:t>
            </a:r>
          </a:p>
        </p:txBody>
      </p:sp>
      <p:sp>
        <p:nvSpPr>
          <p:cNvPr id="6147" name="Rectangle 3"/>
          <p:cNvSpPr>
            <a:spLocks noGrp="1" noChangeArrowheads="1"/>
          </p:cNvSpPr>
          <p:nvPr>
            <p:ph type="body" idx="1"/>
          </p:nvPr>
        </p:nvSpPr>
        <p:spPr>
          <a:xfrm>
            <a:off x="504000" y="864000"/>
            <a:ext cx="4428306" cy="3633788"/>
          </a:xfrm>
        </p:spPr>
        <p:txBody>
          <a:bodyPr/>
          <a:lstStyle/>
          <a:p>
            <a:pPr>
              <a:lnSpc>
                <a:spcPts val="2400"/>
              </a:lnSpc>
              <a:spcBef>
                <a:spcPts val="600"/>
              </a:spcBef>
            </a:pPr>
            <a:r>
              <a:rPr lang="en-US" altLang="zh-CN" sz="1800" dirty="0"/>
              <a:t>Topography of the Atlantic Ocean. The 1000, 3000, and 5000 m isobaths are shown, and regions less than 3000 m deep are shaded.</a:t>
            </a:r>
          </a:p>
          <a:p>
            <a:pPr>
              <a:lnSpc>
                <a:spcPts val="2400"/>
              </a:lnSpc>
              <a:spcBef>
                <a:spcPts val="600"/>
              </a:spcBef>
            </a:pPr>
            <a:r>
              <a:rPr lang="en-US" altLang="zh-CN" sz="1800" dirty="0"/>
              <a:t>Distinguish features: N-S 21,000km, W-E 8,300km; the largest number of adjacent seas; the Mid-Atlantic Ridge</a:t>
            </a:r>
          </a:p>
          <a:p>
            <a:pPr>
              <a:lnSpc>
                <a:spcPts val="2400"/>
              </a:lnSpc>
              <a:spcBef>
                <a:spcPts val="600"/>
              </a:spcBef>
            </a:pPr>
            <a:r>
              <a:rPr lang="en-US" altLang="zh-CN" sz="1800" dirty="0"/>
              <a:t>Area: 106.6x10</a:t>
            </a:r>
            <a:r>
              <a:rPr lang="en-US" altLang="zh-CN" sz="1800" baseline="30000" dirty="0"/>
              <a:t>6</a:t>
            </a:r>
            <a:r>
              <a:rPr lang="en-US" altLang="zh-CN" sz="1800" dirty="0"/>
              <a:t>km</a:t>
            </a:r>
            <a:r>
              <a:rPr lang="en-US" altLang="zh-CN" sz="1800" baseline="30000" dirty="0"/>
              <a:t>2</a:t>
            </a:r>
            <a:r>
              <a:rPr lang="en-US" altLang="zh-CN" sz="1800" dirty="0"/>
              <a:t>; Mean depth: 3300 m</a:t>
            </a:r>
          </a:p>
        </p:txBody>
      </p:sp>
      <p:pic>
        <p:nvPicPr>
          <p:cNvPr id="6148" name="Picture 4"/>
          <p:cNvPicPr>
            <a:picLocks noChangeAspect="1" noChangeArrowheads="1"/>
          </p:cNvPicPr>
          <p:nvPr/>
        </p:nvPicPr>
        <p:blipFill>
          <a:blip r:embed="rId3" cstate="print"/>
          <a:srcRect/>
          <a:stretch>
            <a:fillRect/>
          </a:stretch>
        </p:blipFill>
        <p:spPr bwMode="auto">
          <a:xfrm>
            <a:off x="5112000" y="360000"/>
            <a:ext cx="2776538" cy="4374356"/>
          </a:xfrm>
          <a:prstGeom prst="rect">
            <a:avLst/>
          </a:prstGeom>
          <a:noFill/>
          <a:ln w="9525" algn="ctr">
            <a:noFill/>
            <a:miter lim="800000"/>
            <a:headEnd/>
            <a:tailEnd/>
          </a:ln>
        </p:spPr>
      </p:pic>
      <p:sp>
        <p:nvSpPr>
          <p:cNvPr id="6149" name="Freeform 5"/>
          <p:cNvSpPr>
            <a:spLocks/>
          </p:cNvSpPr>
          <p:nvPr/>
        </p:nvSpPr>
        <p:spPr bwMode="auto">
          <a:xfrm>
            <a:off x="6140053" y="764381"/>
            <a:ext cx="736997" cy="3320654"/>
          </a:xfrm>
          <a:custGeom>
            <a:avLst/>
            <a:gdLst>
              <a:gd name="T0" fmla="*/ 2147483647 w 619"/>
              <a:gd name="T1" fmla="*/ 0 h 2789"/>
              <a:gd name="T2" fmla="*/ 2147483647 w 619"/>
              <a:gd name="T3" fmla="*/ 2147483647 h 2789"/>
              <a:gd name="T4" fmla="*/ 2147483647 w 619"/>
              <a:gd name="T5" fmla="*/ 2147483647 h 2789"/>
              <a:gd name="T6" fmla="*/ 2147483647 w 619"/>
              <a:gd name="T7" fmla="*/ 2147483647 h 2789"/>
              <a:gd name="T8" fmla="*/ 2147483647 w 619"/>
              <a:gd name="T9" fmla="*/ 2147483647 h 2789"/>
              <a:gd name="T10" fmla="*/ 0 w 619"/>
              <a:gd name="T11" fmla="*/ 2147483647 h 2789"/>
              <a:gd name="T12" fmla="*/ 2147483647 w 619"/>
              <a:gd name="T13" fmla="*/ 2147483647 h 2789"/>
              <a:gd name="T14" fmla="*/ 2147483647 w 619"/>
              <a:gd name="T15" fmla="*/ 2147483647 h 2789"/>
              <a:gd name="T16" fmla="*/ 2147483647 w 619"/>
              <a:gd name="T17" fmla="*/ 2147483647 h 2789"/>
              <a:gd name="T18" fmla="*/ 2147483647 w 619"/>
              <a:gd name="T19" fmla="*/ 2147483647 h 2789"/>
              <a:gd name="T20" fmla="*/ 2147483647 w 619"/>
              <a:gd name="T21" fmla="*/ 2147483647 h 2789"/>
              <a:gd name="T22" fmla="*/ 2147483647 w 619"/>
              <a:gd name="T23" fmla="*/ 2147483647 h 2789"/>
              <a:gd name="T24" fmla="*/ 2147483647 w 619"/>
              <a:gd name="T25" fmla="*/ 2147483647 h 2789"/>
              <a:gd name="T26" fmla="*/ 2147483647 w 619"/>
              <a:gd name="T27" fmla="*/ 2147483647 h 2789"/>
              <a:gd name="T28" fmla="*/ 2147483647 w 619"/>
              <a:gd name="T29" fmla="*/ 2147483647 h 2789"/>
              <a:gd name="T30" fmla="*/ 2147483647 w 619"/>
              <a:gd name="T31" fmla="*/ 2147483647 h 2789"/>
              <a:gd name="T32" fmla="*/ 2147483647 w 619"/>
              <a:gd name="T33" fmla="*/ 2147483647 h 2789"/>
              <a:gd name="T34" fmla="*/ 2147483647 w 619"/>
              <a:gd name="T35" fmla="*/ 2147483647 h 2789"/>
              <a:gd name="T36" fmla="*/ 2147483647 w 619"/>
              <a:gd name="T37" fmla="*/ 2147483647 h 2789"/>
              <a:gd name="T38" fmla="*/ 2147483647 w 619"/>
              <a:gd name="T39" fmla="*/ 2147483647 h 2789"/>
              <a:gd name="T40" fmla="*/ 2147483647 w 619"/>
              <a:gd name="T41" fmla="*/ 2147483647 h 27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9"/>
              <a:gd name="T64" fmla="*/ 0 h 2789"/>
              <a:gd name="T65" fmla="*/ 619 w 619"/>
              <a:gd name="T66" fmla="*/ 2789 h 278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9" h="2789">
                <a:moveTo>
                  <a:pt x="214" y="0"/>
                </a:moveTo>
                <a:cubicBezTo>
                  <a:pt x="284" y="110"/>
                  <a:pt x="246" y="269"/>
                  <a:pt x="139" y="337"/>
                </a:cubicBezTo>
                <a:cubicBezTo>
                  <a:pt x="114" y="416"/>
                  <a:pt x="152" y="305"/>
                  <a:pt x="115" y="387"/>
                </a:cubicBezTo>
                <a:cubicBezTo>
                  <a:pt x="95" y="432"/>
                  <a:pt x="93" y="466"/>
                  <a:pt x="57" y="502"/>
                </a:cubicBezTo>
                <a:cubicBezTo>
                  <a:pt x="44" y="543"/>
                  <a:pt x="29" y="584"/>
                  <a:pt x="16" y="625"/>
                </a:cubicBezTo>
                <a:cubicBezTo>
                  <a:pt x="11" y="642"/>
                  <a:pt x="0" y="675"/>
                  <a:pt x="0" y="675"/>
                </a:cubicBezTo>
                <a:cubicBezTo>
                  <a:pt x="3" y="828"/>
                  <a:pt x="3" y="982"/>
                  <a:pt x="8" y="1135"/>
                </a:cubicBezTo>
                <a:cubicBezTo>
                  <a:pt x="9" y="1173"/>
                  <a:pt x="55" y="1248"/>
                  <a:pt x="90" y="1259"/>
                </a:cubicBezTo>
                <a:cubicBezTo>
                  <a:pt x="114" y="1282"/>
                  <a:pt x="130" y="1313"/>
                  <a:pt x="156" y="1333"/>
                </a:cubicBezTo>
                <a:cubicBezTo>
                  <a:pt x="192" y="1361"/>
                  <a:pt x="222" y="1390"/>
                  <a:pt x="255" y="1423"/>
                </a:cubicBezTo>
                <a:cubicBezTo>
                  <a:pt x="279" y="1447"/>
                  <a:pt x="265" y="1446"/>
                  <a:pt x="279" y="1473"/>
                </a:cubicBezTo>
                <a:cubicBezTo>
                  <a:pt x="295" y="1504"/>
                  <a:pt x="312" y="1547"/>
                  <a:pt x="337" y="1571"/>
                </a:cubicBezTo>
                <a:cubicBezTo>
                  <a:pt x="366" y="1661"/>
                  <a:pt x="401" y="1751"/>
                  <a:pt x="419" y="1843"/>
                </a:cubicBezTo>
                <a:cubicBezTo>
                  <a:pt x="434" y="1919"/>
                  <a:pt x="449" y="2008"/>
                  <a:pt x="493" y="2073"/>
                </a:cubicBezTo>
                <a:cubicBezTo>
                  <a:pt x="522" y="2209"/>
                  <a:pt x="499" y="2356"/>
                  <a:pt x="477" y="2493"/>
                </a:cubicBezTo>
                <a:cubicBezTo>
                  <a:pt x="480" y="2556"/>
                  <a:pt x="480" y="2619"/>
                  <a:pt x="485" y="2682"/>
                </a:cubicBezTo>
                <a:cubicBezTo>
                  <a:pt x="486" y="2691"/>
                  <a:pt x="485" y="2703"/>
                  <a:pt x="493" y="2707"/>
                </a:cubicBezTo>
                <a:cubicBezTo>
                  <a:pt x="508" y="2715"/>
                  <a:pt x="526" y="2712"/>
                  <a:pt x="543" y="2715"/>
                </a:cubicBezTo>
                <a:cubicBezTo>
                  <a:pt x="558" y="2731"/>
                  <a:pt x="575" y="2751"/>
                  <a:pt x="592" y="2765"/>
                </a:cubicBezTo>
                <a:cubicBezTo>
                  <a:pt x="600" y="2771"/>
                  <a:pt x="612" y="2773"/>
                  <a:pt x="617" y="2781"/>
                </a:cubicBezTo>
                <a:cubicBezTo>
                  <a:pt x="619" y="2784"/>
                  <a:pt x="611" y="2786"/>
                  <a:pt x="608" y="2789"/>
                </a:cubicBezTo>
              </a:path>
            </a:pathLst>
          </a:custGeom>
          <a:noFill/>
          <a:ln w="50800">
            <a:solidFill>
              <a:schemeClr val="accent2"/>
            </a:solidFill>
            <a:prstDash val="sysDot"/>
            <a:round/>
            <a:headEnd/>
            <a:tailEnd/>
          </a:ln>
        </p:spPr>
        <p:txBody>
          <a:bodyPr/>
          <a:lstStyle/>
          <a:p>
            <a:endParaRPr lang="zh-CN" altLang="en-US"/>
          </a:p>
        </p:txBody>
      </p:sp>
    </p:spTree>
    <p:extLst>
      <p:ext uri="{BB962C8B-B14F-4D97-AF65-F5344CB8AC3E}">
        <p14:creationId xmlns:p14="http://schemas.microsoft.com/office/powerpoint/2010/main" val="211203282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464469" y="33338"/>
            <a:ext cx="6182916" cy="432197"/>
          </a:xfrm>
        </p:spPr>
        <p:txBody>
          <a:bodyPr/>
          <a:lstStyle/>
          <a:p>
            <a:r>
              <a:rPr lang="en-US" altLang="zh-CN"/>
              <a:t>Atlantic Equatorial Currents</a:t>
            </a:r>
          </a:p>
        </p:txBody>
      </p:sp>
      <p:sp>
        <p:nvSpPr>
          <p:cNvPr id="38915" name="Text Box 4"/>
          <p:cNvSpPr txBox="1">
            <a:spLocks noChangeArrowheads="1"/>
          </p:cNvSpPr>
          <p:nvPr/>
        </p:nvSpPr>
        <p:spPr bwMode="auto">
          <a:xfrm>
            <a:off x="1771650" y="3143250"/>
            <a:ext cx="5943600" cy="369332"/>
          </a:xfrm>
          <a:prstGeom prst="rect">
            <a:avLst/>
          </a:prstGeom>
          <a:noFill/>
          <a:ln w="9525">
            <a:noFill/>
            <a:miter lim="800000"/>
            <a:headEnd/>
            <a:tailEnd/>
          </a:ln>
        </p:spPr>
        <p:txBody>
          <a:bodyPr>
            <a:spAutoFit/>
          </a:bodyPr>
          <a:lstStyle/>
          <a:p>
            <a:pPr eaLnBrk="0" hangingPunct="0">
              <a:spcBef>
                <a:spcPct val="50000"/>
              </a:spcBef>
            </a:pPr>
            <a:endParaRPr lang="zh-CN" altLang="en-US">
              <a:latin typeface="Times" pitchFamily="18" charset="0"/>
            </a:endParaRPr>
          </a:p>
        </p:txBody>
      </p:sp>
      <p:pic>
        <p:nvPicPr>
          <p:cNvPr id="38916" name="Picture 6"/>
          <p:cNvPicPr>
            <a:picLocks noChangeAspect="1" noChangeArrowheads="1"/>
          </p:cNvPicPr>
          <p:nvPr/>
        </p:nvPicPr>
        <p:blipFill>
          <a:blip r:embed="rId3" cstate="print"/>
          <a:srcRect/>
          <a:stretch>
            <a:fillRect/>
          </a:stretch>
        </p:blipFill>
        <p:spPr bwMode="auto">
          <a:xfrm>
            <a:off x="1839516" y="864000"/>
            <a:ext cx="2426494" cy="2583656"/>
          </a:xfrm>
          <a:prstGeom prst="rect">
            <a:avLst/>
          </a:prstGeom>
          <a:noFill/>
          <a:ln w="9525" algn="ctr">
            <a:noFill/>
            <a:miter lim="800000"/>
            <a:headEnd/>
            <a:tailEnd/>
          </a:ln>
        </p:spPr>
      </p:pic>
      <p:sp>
        <p:nvSpPr>
          <p:cNvPr id="39941" name="Rectangle 8"/>
          <p:cNvSpPr>
            <a:spLocks noChangeArrowheads="1"/>
          </p:cNvSpPr>
          <p:nvPr/>
        </p:nvSpPr>
        <p:spPr bwMode="auto">
          <a:xfrm>
            <a:off x="504000" y="3492000"/>
            <a:ext cx="8136000" cy="1079783"/>
          </a:xfrm>
          <a:prstGeom prst="rect">
            <a:avLst/>
          </a:prstGeom>
          <a:noFill/>
          <a:ln w="9525" algn="ctr">
            <a:noFill/>
            <a:miter lim="800000"/>
            <a:headEnd/>
            <a:tailEnd/>
          </a:ln>
        </p:spPr>
        <p:txBody>
          <a:bodyPr wrap="square">
            <a:spAutoFit/>
          </a:bodyPr>
          <a:lstStyle/>
          <a:p>
            <a:pPr marL="264319" indent="-264319">
              <a:spcBef>
                <a:spcPts val="450"/>
              </a:spcBef>
              <a:buClr>
                <a:schemeClr val="accent1"/>
              </a:buClr>
              <a:buSzPct val="75000"/>
              <a:buFont typeface="Wingdings" pitchFamily="2" charset="2"/>
              <a:buChar char="n"/>
              <a:defRPr/>
            </a:pPr>
            <a:r>
              <a:rPr lang="en-US" altLang="zh-CN" sz="1500" b="0" dirty="0">
                <a:solidFill>
                  <a:srgbClr val="0000FF"/>
                </a:solidFill>
                <a:latin typeface="+mn-lt"/>
              </a:rPr>
              <a:t>A sketch of the structure of the equatorial current system during August.</a:t>
            </a:r>
          </a:p>
          <a:p>
            <a:pPr marL="264319" indent="-264319">
              <a:spcBef>
                <a:spcPts val="450"/>
              </a:spcBef>
              <a:buClr>
                <a:schemeClr val="accent1"/>
              </a:buClr>
              <a:buSzPct val="75000"/>
              <a:buFont typeface="Wingdings" pitchFamily="2" charset="2"/>
              <a:buChar char="n"/>
              <a:defRPr/>
            </a:pPr>
            <a:r>
              <a:rPr lang="en-US" altLang="zh-CN" sz="1500" b="0" dirty="0">
                <a:solidFill>
                  <a:srgbClr val="0000FF"/>
                </a:solidFill>
                <a:latin typeface="+mn-lt"/>
              </a:rPr>
              <a:t>Temperature section (</a:t>
            </a:r>
            <a:r>
              <a:rPr lang="en-US" altLang="zh-CN" sz="1500" b="0" dirty="0">
                <a:solidFill>
                  <a:srgbClr val="0000FF"/>
                </a:solidFill>
                <a:latin typeface="+mn-lt"/>
                <a:sym typeface="Symbol"/>
              </a:rPr>
              <a:t></a:t>
            </a:r>
            <a:r>
              <a:rPr lang="en-US" altLang="zh-CN" sz="1500" b="0" dirty="0">
                <a:solidFill>
                  <a:srgbClr val="0000FF"/>
                </a:solidFill>
                <a:latin typeface="+mn-lt"/>
              </a:rPr>
              <a:t>C) across the central part of the equatorial current system along 5</a:t>
            </a:r>
            <a:r>
              <a:rPr lang="en-US" altLang="zh-CN" sz="1500" b="0" dirty="0">
                <a:solidFill>
                  <a:srgbClr val="0000FF"/>
                </a:solidFill>
                <a:latin typeface="+mn-lt"/>
                <a:sym typeface="Symbol"/>
              </a:rPr>
              <a:t></a:t>
            </a:r>
            <a:r>
              <a:rPr lang="en-US" altLang="zh-CN" sz="1500" b="0" dirty="0">
                <a:solidFill>
                  <a:srgbClr val="0000FF"/>
                </a:solidFill>
                <a:latin typeface="+mn-lt"/>
              </a:rPr>
              <a:t>W. Note the low surface temperature at the equator due to upwelling, the weakening of the thermocline in the EUC, and the poleward rise of the thermocline in the countercurrents.</a:t>
            </a:r>
          </a:p>
        </p:txBody>
      </p:sp>
      <p:grpSp>
        <p:nvGrpSpPr>
          <p:cNvPr id="38918" name="Group 10"/>
          <p:cNvGrpSpPr>
            <a:grpSpLocks/>
          </p:cNvGrpSpPr>
          <p:nvPr/>
        </p:nvGrpSpPr>
        <p:grpSpPr bwMode="auto">
          <a:xfrm>
            <a:off x="4304110" y="684000"/>
            <a:ext cx="3375422" cy="2839640"/>
            <a:chOff x="2925" y="754"/>
            <a:chExt cx="2268" cy="2020"/>
          </a:xfrm>
        </p:grpSpPr>
        <p:pic>
          <p:nvPicPr>
            <p:cNvPr id="38919" name="Picture 7"/>
            <p:cNvPicPr>
              <a:picLocks noChangeAspect="1" noChangeArrowheads="1"/>
            </p:cNvPicPr>
            <p:nvPr/>
          </p:nvPicPr>
          <p:blipFill>
            <a:blip r:embed="rId4" cstate="print"/>
            <a:srcRect/>
            <a:stretch>
              <a:fillRect/>
            </a:stretch>
          </p:blipFill>
          <p:spPr bwMode="auto">
            <a:xfrm>
              <a:off x="2925" y="754"/>
              <a:ext cx="2268" cy="2020"/>
            </a:xfrm>
            <a:prstGeom prst="rect">
              <a:avLst/>
            </a:prstGeom>
            <a:noFill/>
            <a:ln w="9525" algn="ctr">
              <a:noFill/>
              <a:miter lim="800000"/>
              <a:headEnd/>
              <a:tailEnd/>
            </a:ln>
          </p:spPr>
        </p:pic>
        <p:sp>
          <p:nvSpPr>
            <p:cNvPr id="38920" name="Oval 9"/>
            <p:cNvSpPr>
              <a:spLocks noChangeArrowheads="1"/>
            </p:cNvSpPr>
            <p:nvPr/>
          </p:nvSpPr>
          <p:spPr bwMode="auto">
            <a:xfrm>
              <a:off x="3696" y="1344"/>
              <a:ext cx="681" cy="1043"/>
            </a:xfrm>
            <a:prstGeom prst="ellipse">
              <a:avLst/>
            </a:prstGeom>
            <a:noFill/>
            <a:ln w="38100" algn="ctr">
              <a:solidFill>
                <a:schemeClr val="accent2"/>
              </a:solidFill>
              <a:round/>
              <a:headEnd/>
              <a:tailEnd/>
            </a:ln>
          </p:spPr>
          <p:txBody>
            <a:bodyPr wrap="none" anchor="ctr"/>
            <a:lstStyle/>
            <a:p>
              <a:endParaRPr lang="zh-CN" altLang="en-US"/>
            </a:p>
          </p:txBody>
        </p:sp>
      </p:grpSp>
    </p:spTree>
    <p:extLst>
      <p:ext uri="{BB962C8B-B14F-4D97-AF65-F5344CB8AC3E}">
        <p14:creationId xmlns:p14="http://schemas.microsoft.com/office/powerpoint/2010/main" val="266331485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92000" y="252000"/>
            <a:ext cx="3514725" cy="329803"/>
          </a:xfrm>
        </p:spPr>
        <p:txBody>
          <a:bodyPr/>
          <a:lstStyle/>
          <a:p>
            <a:r>
              <a:rPr lang="en-US" altLang="zh-CN" dirty="0"/>
              <a:t>Eastern Upwelling</a:t>
            </a:r>
          </a:p>
        </p:txBody>
      </p:sp>
      <p:sp>
        <p:nvSpPr>
          <p:cNvPr id="39939" name="Rectangle 3"/>
          <p:cNvSpPr>
            <a:spLocks noGrp="1" noChangeArrowheads="1"/>
          </p:cNvSpPr>
          <p:nvPr>
            <p:ph type="body" idx="1"/>
          </p:nvPr>
        </p:nvSpPr>
        <p:spPr>
          <a:xfrm>
            <a:off x="720000" y="910829"/>
            <a:ext cx="4084315" cy="3592115"/>
          </a:xfrm>
        </p:spPr>
        <p:txBody>
          <a:bodyPr/>
          <a:lstStyle/>
          <a:p>
            <a:pPr>
              <a:lnSpc>
                <a:spcPct val="150000"/>
              </a:lnSpc>
            </a:pPr>
            <a:r>
              <a:rPr lang="en-US" altLang="zh-CN" sz="1800" dirty="0"/>
              <a:t>The Angola Dome and the Guinea Dome as seen in temperature data from 20 m and 50 m depth. From Peterson and </a:t>
            </a:r>
            <a:r>
              <a:rPr lang="en-US" altLang="zh-CN" sz="1800" dirty="0" err="1"/>
              <a:t>Stramma</a:t>
            </a:r>
            <a:r>
              <a:rPr lang="en-US" altLang="zh-CN" sz="1800" dirty="0"/>
              <a:t> (1991)</a:t>
            </a:r>
            <a:endParaRPr lang="zh-CN" altLang="en-US" sz="1800" dirty="0"/>
          </a:p>
        </p:txBody>
      </p:sp>
      <p:pic>
        <p:nvPicPr>
          <p:cNvPr id="39940" name="Picture 4"/>
          <p:cNvPicPr>
            <a:picLocks noChangeAspect="1" noChangeArrowheads="1"/>
          </p:cNvPicPr>
          <p:nvPr/>
        </p:nvPicPr>
        <p:blipFill>
          <a:blip r:embed="rId3" cstate="print"/>
          <a:srcRect/>
          <a:stretch>
            <a:fillRect/>
          </a:stretch>
        </p:blipFill>
        <p:spPr bwMode="auto">
          <a:xfrm>
            <a:off x="5040000" y="216000"/>
            <a:ext cx="2794397" cy="4651772"/>
          </a:xfrm>
          <a:prstGeom prst="rect">
            <a:avLst/>
          </a:prstGeom>
          <a:noFill/>
          <a:ln w="9525" algn="ctr">
            <a:noFill/>
            <a:miter lim="800000"/>
            <a:headEnd/>
            <a:tailEnd/>
          </a:ln>
        </p:spPr>
      </p:pic>
    </p:spTree>
    <p:extLst>
      <p:ext uri="{BB962C8B-B14F-4D97-AF65-F5344CB8AC3E}">
        <p14:creationId xmlns:p14="http://schemas.microsoft.com/office/powerpoint/2010/main" val="103799470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485900" y="72000"/>
            <a:ext cx="6172200" cy="436959"/>
          </a:xfrm>
        </p:spPr>
        <p:txBody>
          <a:bodyPr/>
          <a:lstStyle/>
          <a:p>
            <a:r>
              <a:rPr lang="en-US" altLang="zh-CN" dirty="0"/>
              <a:t>Questions (Due in 2-week)</a:t>
            </a:r>
          </a:p>
        </p:txBody>
      </p:sp>
      <p:sp>
        <p:nvSpPr>
          <p:cNvPr id="40963" name="Rectangle 3"/>
          <p:cNvSpPr>
            <a:spLocks noGrp="1" noChangeArrowheads="1"/>
          </p:cNvSpPr>
          <p:nvPr>
            <p:ph type="body" idx="1"/>
          </p:nvPr>
        </p:nvSpPr>
        <p:spPr>
          <a:xfrm>
            <a:off x="504000" y="792000"/>
            <a:ext cx="8136000" cy="2069727"/>
          </a:xfrm>
        </p:spPr>
        <p:txBody>
          <a:bodyPr/>
          <a:lstStyle/>
          <a:p>
            <a:pPr marL="371475" indent="-371475">
              <a:spcBef>
                <a:spcPts val="450"/>
              </a:spcBef>
              <a:buClrTx/>
              <a:buSzPct val="100000"/>
              <a:buFont typeface="Wingdings" pitchFamily="2" charset="2"/>
              <a:buAutoNum type="arabicPeriod"/>
            </a:pPr>
            <a:r>
              <a:rPr lang="en-US" altLang="zh-CN" sz="1800" dirty="0"/>
              <a:t>Name the major currents in the Atlantic outside of the tropics (north of 15</a:t>
            </a:r>
            <a:r>
              <a:rPr lang="en-US" altLang="zh-CN" sz="1800" dirty="0">
                <a:sym typeface="Symbol"/>
              </a:rPr>
              <a:t></a:t>
            </a:r>
            <a:r>
              <a:rPr lang="en-US" altLang="zh-CN" sz="1800" dirty="0"/>
              <a:t>N and south of 15</a:t>
            </a:r>
            <a:r>
              <a:rPr lang="en-US" altLang="zh-CN" sz="1800" dirty="0">
                <a:sym typeface="Symbol"/>
              </a:rPr>
              <a:t></a:t>
            </a:r>
            <a:r>
              <a:rPr lang="en-US" altLang="zh-CN" sz="1800" dirty="0"/>
              <a:t>S). </a:t>
            </a:r>
          </a:p>
          <a:p>
            <a:pPr marL="371475" indent="-371475">
              <a:spcBef>
                <a:spcPts val="450"/>
              </a:spcBef>
              <a:buClrTx/>
              <a:buSzPct val="100000"/>
              <a:buFont typeface="Wingdings" pitchFamily="2" charset="2"/>
              <a:buAutoNum type="arabicPeriod"/>
            </a:pPr>
            <a:r>
              <a:rPr lang="en-US" altLang="zh-CN" sz="1800" dirty="0"/>
              <a:t>Compare the currents in the Atlantic and Pacific, make clear the similarity and differences (optional).</a:t>
            </a:r>
          </a:p>
        </p:txBody>
      </p:sp>
    </p:spTree>
    <p:extLst>
      <p:ext uri="{BB962C8B-B14F-4D97-AF65-F5344CB8AC3E}">
        <p14:creationId xmlns:p14="http://schemas.microsoft.com/office/powerpoint/2010/main" val="50213142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logo_v2_1.png"/>
          <p:cNvPicPr>
            <a:picLocks noGrp="1" noChangeAspect="1"/>
          </p:cNvPicPr>
          <p:nvPr>
            <p:ph idx="1"/>
          </p:nvPr>
        </p:nvPicPr>
        <p:blipFill>
          <a:blip r:embed="rId2" cstate="print"/>
          <a:stretch>
            <a:fillRect/>
          </a:stretch>
        </p:blipFill>
        <p:spPr>
          <a:xfrm>
            <a:off x="3744000" y="1224000"/>
            <a:ext cx="1670482" cy="1800000"/>
          </a:xfrm>
        </p:spPr>
      </p:pic>
      <p:sp>
        <p:nvSpPr>
          <p:cNvPr id="5" name="Rectangle 2"/>
          <p:cNvSpPr txBox="1">
            <a:spLocks noChangeArrowheads="1"/>
          </p:cNvSpPr>
          <p:nvPr/>
        </p:nvSpPr>
        <p:spPr bwMode="auto">
          <a:xfrm>
            <a:off x="1476000" y="3096000"/>
            <a:ext cx="6228000" cy="576000"/>
          </a:xfrm>
          <a:prstGeom prst="rect">
            <a:avLst/>
          </a:prstGeom>
          <a:noFill/>
          <a:ln w="9525">
            <a:noFill/>
            <a:miter lim="800000"/>
            <a:headEnd/>
            <a:tailEnd/>
          </a:ln>
        </p:spPr>
        <p:txBody>
          <a:bodyPr anchor="ctr">
            <a:noAutofit/>
          </a:bodyPr>
          <a:lstStyle/>
          <a:p>
            <a:pPr algn="ctr" eaLnBrk="0" hangingPunct="0">
              <a:lnSpc>
                <a:spcPct val="150000"/>
              </a:lnSpc>
              <a:defRPr/>
            </a:pPr>
            <a:r>
              <a:rPr lang="en-US" altLang="zh-CN" sz="1600" dirty="0">
                <a:solidFill>
                  <a:srgbClr val="C00000"/>
                </a:solidFill>
                <a:effectLst>
                  <a:outerShdw blurRad="38100" dist="38100" dir="2700000" algn="tl">
                    <a:srgbClr val="000000">
                      <a:alpha val="43137"/>
                    </a:srgbClr>
                  </a:outerShdw>
                </a:effectLst>
                <a:latin typeface="Lucida Calligraphy" pitchFamily="66" charset="0"/>
                <a:ea typeface="+mj-ea"/>
                <a:cs typeface="+mj-cs"/>
              </a:rPr>
              <a:t>Learning about the Ocean, the Climate and the Nature</a:t>
            </a:r>
            <a:endParaRPr lang="en-US" altLang="zh-CN" sz="2000" dirty="0">
              <a:solidFill>
                <a:srgbClr val="C00000"/>
              </a:solidFill>
              <a:effectLst>
                <a:outerShdw blurRad="38100" dist="38100" dir="2700000" algn="tl">
                  <a:srgbClr val="000000">
                    <a:alpha val="43137"/>
                  </a:srgbClr>
                </a:outerShdw>
              </a:effectLst>
              <a:latin typeface="Lucida Calligraphy" pitchFamily="66" charset="0"/>
              <a:ea typeface="+mj-ea"/>
              <a:cs typeface="+mj-cs"/>
              <a:hlinkClick r:id="" action="ppaction://hlinkshowjump?jump=firstslide"/>
            </a:endParaRPr>
          </a:p>
        </p:txBody>
      </p:sp>
    </p:spTree>
    <p:extLst>
      <p:ext uri="{BB962C8B-B14F-4D97-AF65-F5344CB8AC3E}">
        <p14:creationId xmlns:p14="http://schemas.microsoft.com/office/powerpoint/2010/main" val="2014380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620000" y="108000"/>
            <a:ext cx="5904656" cy="594122"/>
          </a:xfrm>
        </p:spPr>
        <p:txBody>
          <a:bodyPr/>
          <a:lstStyle/>
          <a:p>
            <a:r>
              <a:rPr lang="en-US" altLang="zh-CN" sz="1800" dirty="0"/>
              <a:t>Global map of Ekman-induced upwelling (suction) and downwelling (pumping)</a:t>
            </a:r>
          </a:p>
        </p:txBody>
      </p:sp>
      <p:pic>
        <p:nvPicPr>
          <p:cNvPr id="7171" name="Picture 3"/>
          <p:cNvPicPr>
            <a:picLocks noChangeAspect="1" noChangeArrowheads="1"/>
          </p:cNvPicPr>
          <p:nvPr/>
        </p:nvPicPr>
        <p:blipFill>
          <a:blip r:embed="rId3" cstate="print"/>
          <a:srcRect l="19002" t="51306" r="20021" b="20914"/>
          <a:stretch>
            <a:fillRect/>
          </a:stretch>
        </p:blipFill>
        <p:spPr bwMode="auto">
          <a:xfrm>
            <a:off x="2016000" y="792000"/>
            <a:ext cx="5089922" cy="3281363"/>
          </a:xfrm>
          <a:prstGeom prst="rect">
            <a:avLst/>
          </a:prstGeom>
          <a:noFill/>
          <a:ln w="9525">
            <a:noFill/>
            <a:miter lim="800000"/>
            <a:headEnd/>
            <a:tailEnd/>
          </a:ln>
        </p:spPr>
      </p:pic>
      <p:sp>
        <p:nvSpPr>
          <p:cNvPr id="15364" name="Text Box 4"/>
          <p:cNvSpPr txBox="1">
            <a:spLocks noChangeArrowheads="1"/>
          </p:cNvSpPr>
          <p:nvPr/>
        </p:nvSpPr>
        <p:spPr bwMode="auto">
          <a:xfrm>
            <a:off x="3060000" y="4068000"/>
            <a:ext cx="2969549" cy="338554"/>
          </a:xfrm>
          <a:prstGeom prst="rect">
            <a:avLst/>
          </a:prstGeom>
          <a:noFill/>
          <a:ln w="9525">
            <a:noFill/>
            <a:miter lim="800000"/>
            <a:headEnd/>
            <a:tailEnd/>
          </a:ln>
        </p:spPr>
        <p:txBody>
          <a:bodyPr wrap="square">
            <a:spAutoFit/>
          </a:bodyPr>
          <a:lstStyle/>
          <a:p>
            <a:pPr algn="ctr" eaLnBrk="0" hangingPunct="0">
              <a:spcBef>
                <a:spcPct val="50000"/>
              </a:spcBef>
              <a:defRPr/>
            </a:pPr>
            <a:r>
              <a:rPr lang="en-US" altLang="zh-CN" sz="1600" b="0" dirty="0" err="1">
                <a:latin typeface="+mn-lt"/>
              </a:rPr>
              <a:t>Tomczak</a:t>
            </a:r>
            <a:r>
              <a:rPr lang="en-US" altLang="zh-CN" sz="1600" b="0" dirty="0">
                <a:latin typeface="+mn-lt"/>
              </a:rPr>
              <a:t> and Godfrey</a:t>
            </a:r>
          </a:p>
        </p:txBody>
      </p:sp>
    </p:spTree>
    <p:extLst>
      <p:ext uri="{BB962C8B-B14F-4D97-AF65-F5344CB8AC3E}">
        <p14:creationId xmlns:p14="http://schemas.microsoft.com/office/powerpoint/2010/main" val="268434582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485900" y="86917"/>
            <a:ext cx="6172200" cy="383381"/>
          </a:xfrm>
        </p:spPr>
        <p:txBody>
          <a:bodyPr/>
          <a:lstStyle/>
          <a:p>
            <a:r>
              <a:rPr lang="en-US" altLang="zh-CN" sz="1800" dirty="0"/>
              <a:t>Sverdrup transport (</a:t>
            </a:r>
            <a:r>
              <a:rPr lang="en-US" altLang="zh-CN" sz="1800" dirty="0" err="1"/>
              <a:t>Tomczak</a:t>
            </a:r>
            <a:r>
              <a:rPr lang="en-US" altLang="zh-CN" sz="1800" dirty="0"/>
              <a:t> and Godfrey)</a:t>
            </a:r>
          </a:p>
        </p:txBody>
      </p:sp>
      <p:pic>
        <p:nvPicPr>
          <p:cNvPr id="8195" name="Picture 5"/>
          <p:cNvPicPr>
            <a:picLocks noChangeAspect="1" noChangeArrowheads="1"/>
          </p:cNvPicPr>
          <p:nvPr/>
        </p:nvPicPr>
        <p:blipFill>
          <a:blip r:embed="rId3" cstate="print"/>
          <a:srcRect l="9283" t="5057" r="8438" b="18916"/>
          <a:stretch>
            <a:fillRect/>
          </a:stretch>
        </p:blipFill>
        <p:spPr bwMode="auto">
          <a:xfrm>
            <a:off x="1440000" y="792000"/>
            <a:ext cx="6206728" cy="3259931"/>
          </a:xfrm>
          <a:prstGeom prst="rect">
            <a:avLst/>
          </a:prstGeom>
          <a:noFill/>
          <a:ln w="9525">
            <a:noFill/>
            <a:miter lim="800000"/>
            <a:headEnd/>
            <a:tailEnd/>
          </a:ln>
        </p:spPr>
      </p:pic>
    </p:spTree>
    <p:extLst>
      <p:ext uri="{BB962C8B-B14F-4D97-AF65-F5344CB8AC3E}">
        <p14:creationId xmlns:p14="http://schemas.microsoft.com/office/powerpoint/2010/main" val="274976914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410891" y="86916"/>
            <a:ext cx="6322219" cy="378619"/>
          </a:xfrm>
        </p:spPr>
        <p:txBody>
          <a:bodyPr/>
          <a:lstStyle/>
          <a:p>
            <a:r>
              <a:rPr lang="en-US" altLang="zh-CN" dirty="0"/>
              <a:t>Schematic of surface circulation (Schmitz, 1995)</a:t>
            </a:r>
          </a:p>
        </p:txBody>
      </p:sp>
      <p:pic>
        <p:nvPicPr>
          <p:cNvPr id="9219" name="Picture 3"/>
          <p:cNvPicPr>
            <a:picLocks noChangeAspect="1" noChangeArrowheads="1"/>
          </p:cNvPicPr>
          <p:nvPr/>
        </p:nvPicPr>
        <p:blipFill>
          <a:blip r:embed="rId3" cstate="print"/>
          <a:srcRect t="6667" r="11232" b="6667"/>
          <a:stretch>
            <a:fillRect/>
          </a:stretch>
        </p:blipFill>
        <p:spPr bwMode="auto">
          <a:xfrm>
            <a:off x="1404000" y="792000"/>
            <a:ext cx="6253163" cy="3600450"/>
          </a:xfrm>
          <a:prstGeom prst="rect">
            <a:avLst/>
          </a:prstGeom>
          <a:noFill/>
          <a:ln w="9525">
            <a:noFill/>
            <a:miter lim="800000"/>
            <a:headEnd/>
            <a:tailEnd/>
          </a:ln>
        </p:spPr>
      </p:pic>
    </p:spTree>
    <p:extLst>
      <p:ext uri="{BB962C8B-B14F-4D97-AF65-F5344CB8AC3E}">
        <p14:creationId xmlns:p14="http://schemas.microsoft.com/office/powerpoint/2010/main" val="292767296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48000" y="72000"/>
            <a:ext cx="6041429" cy="432197"/>
          </a:xfrm>
        </p:spPr>
        <p:txBody>
          <a:bodyPr/>
          <a:lstStyle/>
          <a:p>
            <a:r>
              <a:rPr lang="en-US" altLang="zh-CN" sz="2000" dirty="0"/>
              <a:t>Schematic of surface circulation</a:t>
            </a:r>
          </a:p>
        </p:txBody>
      </p:sp>
      <p:pic>
        <p:nvPicPr>
          <p:cNvPr id="10243" name="Picture 4"/>
          <p:cNvPicPr>
            <a:picLocks noChangeAspect="1" noChangeArrowheads="1"/>
          </p:cNvPicPr>
          <p:nvPr/>
        </p:nvPicPr>
        <p:blipFill>
          <a:blip r:embed="rId3" cstate="print"/>
          <a:srcRect/>
          <a:stretch>
            <a:fillRect/>
          </a:stretch>
        </p:blipFill>
        <p:spPr bwMode="auto">
          <a:xfrm>
            <a:off x="5400000" y="720000"/>
            <a:ext cx="2952000" cy="4153861"/>
          </a:xfrm>
          <a:prstGeom prst="rect">
            <a:avLst/>
          </a:prstGeom>
          <a:noFill/>
          <a:ln w="9525" algn="ctr">
            <a:noFill/>
            <a:miter lim="800000"/>
            <a:headEnd/>
            <a:tailEnd/>
          </a:ln>
        </p:spPr>
      </p:pic>
      <p:sp>
        <p:nvSpPr>
          <p:cNvPr id="18436" name="Rectangle 5"/>
          <p:cNvSpPr>
            <a:spLocks noChangeArrowheads="1"/>
          </p:cNvSpPr>
          <p:nvPr/>
        </p:nvSpPr>
        <p:spPr bwMode="auto">
          <a:xfrm>
            <a:off x="504000" y="792000"/>
            <a:ext cx="4860000" cy="3977878"/>
          </a:xfrm>
          <a:prstGeom prst="rect">
            <a:avLst/>
          </a:prstGeom>
          <a:noFill/>
          <a:ln w="9525">
            <a:noFill/>
            <a:miter lim="800000"/>
            <a:headEnd/>
            <a:tailEnd/>
          </a:ln>
        </p:spPr>
        <p:txBody>
          <a:bodyPr/>
          <a:lstStyle/>
          <a:p>
            <a:pPr marL="257175" indent="-257175">
              <a:lnSpc>
                <a:spcPts val="2300"/>
              </a:lnSpc>
              <a:spcBef>
                <a:spcPts val="600"/>
              </a:spcBef>
              <a:buClr>
                <a:schemeClr val="accent1"/>
              </a:buClr>
              <a:buSzPct val="75000"/>
              <a:buFont typeface="Wingdings" pitchFamily="2" charset="2"/>
              <a:buChar char="n"/>
              <a:defRPr/>
            </a:pPr>
            <a:r>
              <a:rPr lang="en-US" altLang="zh-CN" sz="1600" b="0" dirty="0">
                <a:solidFill>
                  <a:srgbClr val="0000FF"/>
                </a:solidFill>
                <a:latin typeface="+mn-lt"/>
              </a:rPr>
              <a:t>Abbreviations are used for the East Iceland (EIC), </a:t>
            </a:r>
            <a:r>
              <a:rPr lang="en-US" altLang="zh-CN" sz="1600" b="0" dirty="0" err="1">
                <a:solidFill>
                  <a:srgbClr val="0000FF"/>
                </a:solidFill>
                <a:latin typeface="+mn-lt"/>
              </a:rPr>
              <a:t>Irminger</a:t>
            </a:r>
            <a:r>
              <a:rPr lang="en-US" altLang="zh-CN" sz="1600" b="0" dirty="0">
                <a:solidFill>
                  <a:srgbClr val="0000FF"/>
                </a:solidFill>
                <a:latin typeface="+mn-lt"/>
              </a:rPr>
              <a:t> (IC, </a:t>
            </a:r>
            <a:r>
              <a:rPr lang="zh-CN" altLang="en-US" sz="1600" b="0" dirty="0">
                <a:solidFill>
                  <a:srgbClr val="0000FF"/>
                </a:solidFill>
                <a:latin typeface="+mn-lt"/>
              </a:rPr>
              <a:t>伊尔明格海流</a:t>
            </a:r>
            <a:r>
              <a:rPr lang="en-US" altLang="zh-CN" sz="1600" b="0" dirty="0">
                <a:solidFill>
                  <a:srgbClr val="0000FF"/>
                </a:solidFill>
                <a:latin typeface="+mn-lt"/>
              </a:rPr>
              <a:t>), West Greenland (WGC), and Antilles (AC) Currents and the Caribbean Countercurrent (CCC). </a:t>
            </a:r>
          </a:p>
          <a:p>
            <a:pPr marL="257175" indent="-257175">
              <a:lnSpc>
                <a:spcPts val="2300"/>
              </a:lnSpc>
              <a:spcBef>
                <a:spcPts val="600"/>
              </a:spcBef>
              <a:buClr>
                <a:schemeClr val="accent1"/>
              </a:buClr>
              <a:buSzPct val="75000"/>
              <a:buFont typeface="Wingdings" pitchFamily="2" charset="2"/>
              <a:buChar char="n"/>
              <a:defRPr/>
            </a:pPr>
            <a:r>
              <a:rPr lang="en-US" altLang="zh-CN" sz="1600" b="0" dirty="0">
                <a:solidFill>
                  <a:srgbClr val="0000FF"/>
                </a:solidFill>
                <a:latin typeface="+mn-lt"/>
              </a:rPr>
              <a:t>Other abbreviations refer to fronts: JMF: Jan </a:t>
            </a:r>
            <a:r>
              <a:rPr lang="en-US" altLang="zh-CN" sz="1600" b="0" dirty="0" err="1">
                <a:solidFill>
                  <a:srgbClr val="0000FF"/>
                </a:solidFill>
                <a:latin typeface="+mn-lt"/>
              </a:rPr>
              <a:t>Mayen</a:t>
            </a:r>
            <a:r>
              <a:rPr lang="en-US" altLang="zh-CN" sz="1600" b="0" dirty="0">
                <a:solidFill>
                  <a:srgbClr val="0000FF"/>
                </a:solidFill>
                <a:latin typeface="+mn-lt"/>
              </a:rPr>
              <a:t> Front, NCF: Norwegian Current Front, IFF: Iceland - Faroe Front, SAF: Subarctic Front, AF: Azores Front, ABF: Angola - </a:t>
            </a:r>
            <a:r>
              <a:rPr lang="en-US" altLang="zh-CN" sz="1600" b="0" dirty="0" err="1">
                <a:solidFill>
                  <a:srgbClr val="0000FF"/>
                </a:solidFill>
                <a:latin typeface="+mn-lt"/>
              </a:rPr>
              <a:t>Benguela</a:t>
            </a:r>
            <a:r>
              <a:rPr lang="en-US" altLang="zh-CN" sz="1600" b="0" dirty="0">
                <a:solidFill>
                  <a:srgbClr val="0000FF"/>
                </a:solidFill>
                <a:latin typeface="+mn-lt"/>
              </a:rPr>
              <a:t> Front, BCF: Brazil Current Front, STF: Subtropical Front, SAF: </a:t>
            </a:r>
            <a:r>
              <a:rPr lang="en-US" altLang="zh-CN" sz="1600" b="0" dirty="0" err="1">
                <a:solidFill>
                  <a:srgbClr val="0000FF"/>
                </a:solidFill>
                <a:latin typeface="+mn-lt"/>
              </a:rPr>
              <a:t>Subantarctic</a:t>
            </a:r>
            <a:r>
              <a:rPr lang="en-US" altLang="zh-CN" sz="1600" b="0" dirty="0">
                <a:solidFill>
                  <a:srgbClr val="0000FF"/>
                </a:solidFill>
                <a:latin typeface="+mn-lt"/>
              </a:rPr>
              <a:t> Front, PF: Polar Front, CWB/WGB: Continental Water Boundary / Weddell Gyre Boundary. </a:t>
            </a:r>
          </a:p>
          <a:p>
            <a:pPr>
              <a:lnSpc>
                <a:spcPts val="2300"/>
              </a:lnSpc>
              <a:spcBef>
                <a:spcPts val="600"/>
              </a:spcBef>
              <a:buClr>
                <a:schemeClr val="accent1"/>
              </a:buClr>
              <a:buSzPct val="75000"/>
              <a:defRPr/>
            </a:pPr>
            <a:r>
              <a:rPr lang="en-US" altLang="zh-CN" sz="1200" b="0" dirty="0">
                <a:solidFill>
                  <a:schemeClr val="bg1">
                    <a:lumMod val="50000"/>
                  </a:schemeClr>
                </a:solidFill>
                <a:latin typeface="+mn-lt"/>
              </a:rPr>
              <a:t>Duncan </a:t>
            </a:r>
            <a:r>
              <a:rPr lang="en-US" altLang="zh-CN" sz="1200" b="0" i="1" dirty="0">
                <a:solidFill>
                  <a:schemeClr val="bg1">
                    <a:lumMod val="50000"/>
                  </a:schemeClr>
                </a:solidFill>
                <a:latin typeface="+mn-lt"/>
              </a:rPr>
              <a:t>et al. </a:t>
            </a:r>
            <a:r>
              <a:rPr lang="en-US" altLang="zh-CN" sz="1200" b="0" dirty="0">
                <a:solidFill>
                  <a:schemeClr val="bg1">
                    <a:lumMod val="50000"/>
                  </a:schemeClr>
                </a:solidFill>
                <a:latin typeface="+mn-lt"/>
              </a:rPr>
              <a:t>(1982), Krauss (1986) and Peterson and </a:t>
            </a:r>
            <a:r>
              <a:rPr lang="en-US" altLang="zh-CN" sz="1200" b="0" dirty="0" err="1">
                <a:solidFill>
                  <a:schemeClr val="bg1">
                    <a:lumMod val="50000"/>
                  </a:schemeClr>
                </a:solidFill>
                <a:latin typeface="+mn-lt"/>
              </a:rPr>
              <a:t>Stramma</a:t>
            </a:r>
            <a:r>
              <a:rPr lang="en-US" altLang="zh-CN" sz="1200" b="0" dirty="0">
                <a:solidFill>
                  <a:schemeClr val="bg1">
                    <a:lumMod val="50000"/>
                  </a:schemeClr>
                </a:solidFill>
                <a:latin typeface="+mn-lt"/>
              </a:rPr>
              <a:t> (1991).</a:t>
            </a:r>
          </a:p>
        </p:txBody>
      </p:sp>
    </p:spTree>
    <p:extLst>
      <p:ext uri="{BB962C8B-B14F-4D97-AF65-F5344CB8AC3E}">
        <p14:creationId xmlns:p14="http://schemas.microsoft.com/office/powerpoint/2010/main" val="336790815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4"/>
          <p:cNvPicPr>
            <a:picLocks noChangeAspect="1" noChangeArrowheads="1"/>
          </p:cNvPicPr>
          <p:nvPr/>
        </p:nvPicPr>
        <p:blipFill>
          <a:blip r:embed="rId3" cstate="print"/>
          <a:srcRect l="22864" t="19174" r="27889" b="13819"/>
          <a:stretch>
            <a:fillRect/>
          </a:stretch>
        </p:blipFill>
        <p:spPr bwMode="auto">
          <a:xfrm>
            <a:off x="395536" y="701770"/>
            <a:ext cx="3060000" cy="4163604"/>
          </a:xfrm>
          <a:prstGeom prst="rect">
            <a:avLst/>
          </a:prstGeom>
          <a:noFill/>
          <a:ln w="9525" algn="ctr">
            <a:noFill/>
            <a:miter lim="800000"/>
            <a:headEnd/>
            <a:tailEnd/>
          </a:ln>
        </p:spPr>
      </p:pic>
      <p:sp>
        <p:nvSpPr>
          <p:cNvPr id="2" name="标题 1"/>
          <p:cNvSpPr>
            <a:spLocks noGrp="1"/>
          </p:cNvSpPr>
          <p:nvPr>
            <p:ph type="title"/>
          </p:nvPr>
        </p:nvSpPr>
        <p:spPr/>
        <p:txBody>
          <a:bodyPr/>
          <a:lstStyle/>
          <a:p>
            <a:r>
              <a:rPr lang="en-US" altLang="zh-CN" sz="2000" dirty="0"/>
              <a:t>Schematic of surface circulation</a:t>
            </a:r>
            <a:endParaRPr lang="zh-CN" altLang="en-US" sz="2000" dirty="0"/>
          </a:p>
        </p:txBody>
      </p:sp>
      <p:pic>
        <p:nvPicPr>
          <p:cNvPr id="5" name="Picture 4">
            <a:extLst>
              <a:ext uri="{FF2B5EF4-FFF2-40B4-BE49-F238E27FC236}">
                <a16:creationId xmlns:a16="http://schemas.microsoft.com/office/drawing/2014/main" id="{CD39F093-AAAF-4622-8191-304DA4B42CD5}"/>
              </a:ext>
            </a:extLst>
          </p:cNvPr>
          <p:cNvPicPr>
            <a:picLocks noChangeAspect="1" noChangeArrowheads="1"/>
          </p:cNvPicPr>
          <p:nvPr/>
        </p:nvPicPr>
        <p:blipFill>
          <a:blip r:embed="rId4" cstate="print"/>
          <a:srcRect/>
          <a:stretch>
            <a:fillRect/>
          </a:stretch>
        </p:blipFill>
        <p:spPr bwMode="auto">
          <a:xfrm>
            <a:off x="3625252" y="878682"/>
            <a:ext cx="2592288" cy="3647698"/>
          </a:xfrm>
          <a:prstGeom prst="rect">
            <a:avLst/>
          </a:prstGeom>
          <a:noFill/>
          <a:ln w="9525" algn="ctr">
            <a:noFill/>
            <a:miter lim="800000"/>
            <a:headEnd/>
            <a:tailEnd/>
          </a:ln>
        </p:spPr>
      </p:pic>
      <p:pic>
        <p:nvPicPr>
          <p:cNvPr id="6" name="Picture 5">
            <a:extLst>
              <a:ext uri="{FF2B5EF4-FFF2-40B4-BE49-F238E27FC236}">
                <a16:creationId xmlns:a16="http://schemas.microsoft.com/office/drawing/2014/main" id="{61B3F4A5-4E83-4598-AE02-201B69109D07}"/>
              </a:ext>
            </a:extLst>
          </p:cNvPr>
          <p:cNvPicPr>
            <a:picLocks noChangeAspect="1" noChangeArrowheads="1"/>
          </p:cNvPicPr>
          <p:nvPr/>
        </p:nvPicPr>
        <p:blipFill rotWithShape="1">
          <a:blip r:embed="rId5" cstate="print"/>
          <a:srcRect l="69893" t="5057" r="8439" b="18916"/>
          <a:stretch/>
        </p:blipFill>
        <p:spPr bwMode="auto">
          <a:xfrm>
            <a:off x="6444208" y="878682"/>
            <a:ext cx="1873281" cy="3736013"/>
          </a:xfrm>
          <a:prstGeom prst="rect">
            <a:avLst/>
          </a:prstGeom>
          <a:noFill/>
          <a:ln w="9525">
            <a:noFill/>
            <a:miter lim="800000"/>
            <a:headEnd/>
            <a:tailEnd/>
          </a:ln>
        </p:spPr>
      </p:pic>
    </p:spTree>
    <p:extLst>
      <p:ext uri="{BB962C8B-B14F-4D97-AF65-F5344CB8AC3E}">
        <p14:creationId xmlns:p14="http://schemas.microsoft.com/office/powerpoint/2010/main" val="351852356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4"/>
          <p:cNvSpPr>
            <a:spLocks noChangeArrowheads="1"/>
          </p:cNvSpPr>
          <p:nvPr/>
        </p:nvSpPr>
        <p:spPr bwMode="auto">
          <a:xfrm>
            <a:off x="1188000" y="4392000"/>
            <a:ext cx="6353026" cy="338554"/>
          </a:xfrm>
          <a:prstGeom prst="rect">
            <a:avLst/>
          </a:prstGeom>
          <a:noFill/>
          <a:ln w="9525">
            <a:noFill/>
            <a:miter lim="800000"/>
            <a:headEnd/>
            <a:tailEnd/>
          </a:ln>
        </p:spPr>
        <p:txBody>
          <a:bodyPr wrap="square">
            <a:spAutoFit/>
          </a:bodyPr>
          <a:lstStyle/>
          <a:p>
            <a:pPr algn="ctr"/>
            <a:r>
              <a:rPr lang="en-US" altLang="zh-CN" sz="1600" b="0" dirty="0">
                <a:solidFill>
                  <a:srgbClr val="0000FF"/>
                </a:solidFill>
              </a:rPr>
              <a:t>http://www.usatoday.com/news/nation/oil-spill-map.htm</a:t>
            </a:r>
            <a:endParaRPr lang="zh-CN" altLang="en-US" sz="1600" b="0" dirty="0">
              <a:solidFill>
                <a:srgbClr val="0000FF"/>
              </a:solidFill>
            </a:endParaRPr>
          </a:p>
        </p:txBody>
      </p:sp>
      <p:pic>
        <p:nvPicPr>
          <p:cNvPr id="91139" name="Picture 3" descr="D:\Course\Descriptive_oceanography\0424.PNG"/>
          <p:cNvPicPr>
            <a:picLocks noChangeAspect="1" noChangeArrowheads="1"/>
          </p:cNvPicPr>
          <p:nvPr/>
        </p:nvPicPr>
        <p:blipFill>
          <a:blip r:embed="rId3" cstate="print"/>
          <a:srcRect/>
          <a:stretch>
            <a:fillRect/>
          </a:stretch>
        </p:blipFill>
        <p:spPr bwMode="auto">
          <a:xfrm>
            <a:off x="1849041" y="541735"/>
            <a:ext cx="5399484" cy="3798094"/>
          </a:xfrm>
          <a:prstGeom prst="rect">
            <a:avLst/>
          </a:prstGeom>
          <a:noFill/>
          <a:ln w="9525">
            <a:noFill/>
            <a:miter lim="800000"/>
            <a:headEnd/>
            <a:tailEnd/>
          </a:ln>
        </p:spPr>
      </p:pic>
      <p:pic>
        <p:nvPicPr>
          <p:cNvPr id="91140" name="Picture 4" descr="D:\Course\Descriptive_oceanography\0508.PNG"/>
          <p:cNvPicPr>
            <a:picLocks noChangeAspect="1" noChangeArrowheads="1"/>
          </p:cNvPicPr>
          <p:nvPr/>
        </p:nvPicPr>
        <p:blipFill>
          <a:blip r:embed="rId4" cstate="print"/>
          <a:srcRect/>
          <a:stretch>
            <a:fillRect/>
          </a:stretch>
        </p:blipFill>
        <p:spPr bwMode="auto">
          <a:xfrm>
            <a:off x="1839516" y="534591"/>
            <a:ext cx="5399484" cy="3786188"/>
          </a:xfrm>
          <a:prstGeom prst="rect">
            <a:avLst/>
          </a:prstGeom>
          <a:noFill/>
          <a:ln w="9525">
            <a:noFill/>
            <a:miter lim="800000"/>
            <a:headEnd/>
            <a:tailEnd/>
          </a:ln>
        </p:spPr>
      </p:pic>
      <p:pic>
        <p:nvPicPr>
          <p:cNvPr id="91141" name="Picture 5" descr="D:\Course\Descriptive_oceanography\0522.PNG"/>
          <p:cNvPicPr>
            <a:picLocks noChangeAspect="1" noChangeArrowheads="1"/>
          </p:cNvPicPr>
          <p:nvPr/>
        </p:nvPicPr>
        <p:blipFill>
          <a:blip r:embed="rId5" cstate="print"/>
          <a:srcRect/>
          <a:stretch>
            <a:fillRect/>
          </a:stretch>
        </p:blipFill>
        <p:spPr bwMode="auto">
          <a:xfrm>
            <a:off x="1839516" y="523876"/>
            <a:ext cx="5399484" cy="3804047"/>
          </a:xfrm>
          <a:prstGeom prst="rect">
            <a:avLst/>
          </a:prstGeom>
          <a:noFill/>
          <a:ln w="9525">
            <a:noFill/>
            <a:miter lim="800000"/>
            <a:headEnd/>
            <a:tailEnd/>
          </a:ln>
        </p:spPr>
      </p:pic>
      <p:pic>
        <p:nvPicPr>
          <p:cNvPr id="91142" name="Picture 6" descr="D:\Course\Descriptive_oceanography\0524.PNG"/>
          <p:cNvPicPr>
            <a:picLocks noChangeAspect="1" noChangeArrowheads="1"/>
          </p:cNvPicPr>
          <p:nvPr/>
        </p:nvPicPr>
        <p:blipFill>
          <a:blip r:embed="rId6" cstate="print"/>
          <a:srcRect/>
          <a:stretch>
            <a:fillRect/>
          </a:stretch>
        </p:blipFill>
        <p:spPr bwMode="auto">
          <a:xfrm>
            <a:off x="1850232" y="523875"/>
            <a:ext cx="5399485" cy="3815954"/>
          </a:xfrm>
          <a:prstGeom prst="rect">
            <a:avLst/>
          </a:prstGeom>
          <a:noFill/>
          <a:ln w="9525">
            <a:noFill/>
            <a:miter lim="800000"/>
            <a:headEnd/>
            <a:tailEnd/>
          </a:ln>
        </p:spPr>
      </p:pic>
      <p:pic>
        <p:nvPicPr>
          <p:cNvPr id="91143" name="Picture 7" descr="D:\Course\Descriptive_oceanography\0530.PNG"/>
          <p:cNvPicPr>
            <a:picLocks noChangeAspect="1" noChangeArrowheads="1"/>
          </p:cNvPicPr>
          <p:nvPr/>
        </p:nvPicPr>
        <p:blipFill>
          <a:blip r:embed="rId7" cstate="print"/>
          <a:srcRect/>
          <a:stretch>
            <a:fillRect/>
          </a:stretch>
        </p:blipFill>
        <p:spPr bwMode="auto">
          <a:xfrm>
            <a:off x="1857375" y="538163"/>
            <a:ext cx="5399485" cy="3800475"/>
          </a:xfrm>
          <a:prstGeom prst="rect">
            <a:avLst/>
          </a:prstGeom>
          <a:noFill/>
          <a:ln w="9525">
            <a:noFill/>
            <a:miter lim="800000"/>
            <a:headEnd/>
            <a:tailEnd/>
          </a:ln>
        </p:spPr>
      </p:pic>
      <p:pic>
        <p:nvPicPr>
          <p:cNvPr id="91144" name="Picture 8" descr="D:\Course\Descriptive_oceanography\0604.PNG"/>
          <p:cNvPicPr>
            <a:picLocks noChangeAspect="1" noChangeArrowheads="1"/>
          </p:cNvPicPr>
          <p:nvPr/>
        </p:nvPicPr>
        <p:blipFill>
          <a:blip r:embed="rId8" cstate="print"/>
          <a:srcRect/>
          <a:stretch>
            <a:fillRect/>
          </a:stretch>
        </p:blipFill>
        <p:spPr bwMode="auto">
          <a:xfrm>
            <a:off x="1853804" y="538162"/>
            <a:ext cx="5399484" cy="3796904"/>
          </a:xfrm>
          <a:prstGeom prst="rect">
            <a:avLst/>
          </a:prstGeom>
          <a:noFill/>
          <a:ln w="9525">
            <a:noFill/>
            <a:miter lim="800000"/>
            <a:headEnd/>
            <a:tailEnd/>
          </a:ln>
        </p:spPr>
      </p:pic>
    </p:spTree>
    <p:extLst>
      <p:ext uri="{BB962C8B-B14F-4D97-AF65-F5344CB8AC3E}">
        <p14:creationId xmlns:p14="http://schemas.microsoft.com/office/powerpoint/2010/main" val="28027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1139"/>
                                        </p:tgtEl>
                                        <p:attrNameLst>
                                          <p:attrName>style.visibility</p:attrName>
                                        </p:attrNameLst>
                                      </p:cBhvr>
                                      <p:to>
                                        <p:strVal val="visible"/>
                                      </p:to>
                                    </p:set>
                                    <p:animEffect transition="in" filter="blinds(horizontal)">
                                      <p:cBhvr>
                                        <p:cTn id="7" dur="500"/>
                                        <p:tgtEl>
                                          <p:spTgt spid="9113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1140"/>
                                        </p:tgtEl>
                                        <p:attrNameLst>
                                          <p:attrName>style.visibility</p:attrName>
                                        </p:attrNameLst>
                                      </p:cBhvr>
                                      <p:to>
                                        <p:strVal val="visible"/>
                                      </p:to>
                                    </p:set>
                                    <p:animEffect transition="in" filter="blinds(horizontal)">
                                      <p:cBhvr>
                                        <p:cTn id="12" dur="500"/>
                                        <p:tgtEl>
                                          <p:spTgt spid="9114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1141"/>
                                        </p:tgtEl>
                                        <p:attrNameLst>
                                          <p:attrName>style.visibility</p:attrName>
                                        </p:attrNameLst>
                                      </p:cBhvr>
                                      <p:to>
                                        <p:strVal val="visible"/>
                                      </p:to>
                                    </p:set>
                                    <p:animEffect transition="in" filter="blinds(horizontal)">
                                      <p:cBhvr>
                                        <p:cTn id="17" dur="500"/>
                                        <p:tgtEl>
                                          <p:spTgt spid="9114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1142"/>
                                        </p:tgtEl>
                                        <p:attrNameLst>
                                          <p:attrName>style.visibility</p:attrName>
                                        </p:attrNameLst>
                                      </p:cBhvr>
                                      <p:to>
                                        <p:strVal val="visible"/>
                                      </p:to>
                                    </p:set>
                                    <p:animEffect transition="in" filter="blinds(horizontal)">
                                      <p:cBhvr>
                                        <p:cTn id="22" dur="500"/>
                                        <p:tgtEl>
                                          <p:spTgt spid="9114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1143"/>
                                        </p:tgtEl>
                                        <p:attrNameLst>
                                          <p:attrName>style.visibility</p:attrName>
                                        </p:attrNameLst>
                                      </p:cBhvr>
                                      <p:to>
                                        <p:strVal val="visible"/>
                                      </p:to>
                                    </p:set>
                                    <p:animEffect transition="in" filter="blinds(horizontal)">
                                      <p:cBhvr>
                                        <p:cTn id="27" dur="500"/>
                                        <p:tgtEl>
                                          <p:spTgt spid="9114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1144"/>
                                        </p:tgtEl>
                                        <p:attrNameLst>
                                          <p:attrName>style.visibility</p:attrName>
                                        </p:attrNameLst>
                                      </p:cBhvr>
                                      <p:to>
                                        <p:strVal val="visible"/>
                                      </p:to>
                                    </p:set>
                                    <p:animEffect transition="in" filter="blinds(horizontal)">
                                      <p:cBhvr>
                                        <p:cTn id="32" dur="500"/>
                                        <p:tgtEl>
                                          <p:spTgt spid="91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KU_AOS">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2779</TotalTime>
  <Words>9852</Words>
  <Application>Microsoft Office PowerPoint</Application>
  <PresentationFormat>全屏显示(16:9)</PresentationFormat>
  <Paragraphs>382</Paragraphs>
  <Slides>33</Slides>
  <Notes>29</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33</vt:i4>
      </vt:variant>
    </vt:vector>
  </HeadingPairs>
  <TitlesOfParts>
    <vt:vector size="49" baseType="lpstr">
      <vt:lpstr>华文楷体</vt:lpstr>
      <vt:lpstr>微软雅黑</vt:lpstr>
      <vt:lpstr>Arial</vt:lpstr>
      <vt:lpstr>Arial Black</vt:lpstr>
      <vt:lpstr>Calibri</vt:lpstr>
      <vt:lpstr>Cambria</vt:lpstr>
      <vt:lpstr>Copperplate Gothic Light</vt:lpstr>
      <vt:lpstr>Lucida Calligraphy</vt:lpstr>
      <vt:lpstr>Maiandra GD</vt:lpstr>
      <vt:lpstr>Tahoma</vt:lpstr>
      <vt:lpstr>Times</vt:lpstr>
      <vt:lpstr>Times New Roman</vt:lpstr>
      <vt:lpstr>Verdana</vt:lpstr>
      <vt:lpstr>Wingdings</vt:lpstr>
      <vt:lpstr>Wingdings 2</vt:lpstr>
      <vt:lpstr>PKU_AOS</vt:lpstr>
      <vt:lpstr> Lecture 16: Atlantic: Upper Ocean Circulation    Descriptive Physical Oceanography</vt:lpstr>
      <vt:lpstr>PowerPoint 演示文稿</vt:lpstr>
      <vt:lpstr>Bottom Topography</vt:lpstr>
      <vt:lpstr>Global map of Ekman-induced upwelling (suction) and downwelling (pumping)</vt:lpstr>
      <vt:lpstr>Sverdrup transport (Tomczak and Godfrey)</vt:lpstr>
      <vt:lpstr>Schematic of surface circulation (Schmitz, 1995)</vt:lpstr>
      <vt:lpstr>Schematic of surface circulation</vt:lpstr>
      <vt:lpstr>Schematic of surface circulation</vt:lpstr>
      <vt:lpstr>PowerPoint 演示文稿</vt:lpstr>
      <vt:lpstr>PowerPoint 演示文稿</vt:lpstr>
      <vt:lpstr>The Gulf Stream System </vt:lpstr>
      <vt:lpstr>The Gulf Stream System </vt:lpstr>
      <vt:lpstr>The Gulf Stream System </vt:lpstr>
      <vt:lpstr>Gulf Stream and Kuroshio Anatomies</vt:lpstr>
      <vt:lpstr>SST and Benjamin Franklin’s Map</vt:lpstr>
      <vt:lpstr>The Gulf Stream</vt:lpstr>
      <vt:lpstr>Gulf Stream Section</vt:lpstr>
      <vt:lpstr>Gulf Stream: vertical sections along 24N</vt:lpstr>
      <vt:lpstr>Gulf Stream Velocity Section</vt:lpstr>
      <vt:lpstr>Eddies</vt:lpstr>
      <vt:lpstr>Subtropical Gyre</vt:lpstr>
      <vt:lpstr>Canary Current</vt:lpstr>
      <vt:lpstr>Canary Current</vt:lpstr>
      <vt:lpstr>Canary Current upwelling system. (a) SST (C) as observed in April/May 1969; (b) alongshore and (c) onshore velocities (cm s-1, positive is northward and eastward) during periods of weak and strong wind, (d) observed mean velocities over a 29 day period at the position indicated by the dot in panel (a), in 74 m water depth; numbers indicate distance from the bottom. Note the alignment of the current at mid-depth with the direction of the coast, and the shoreward turning of the current as the bottom is approached. From Hughes and Barton (1974), Huyer (1976), and Tomczak and Hughes (1980).</vt:lpstr>
      <vt:lpstr>N. Atlantic Circulation (Fratantoni, JGR 2001)</vt:lpstr>
      <vt:lpstr>Surface flow from drifters (Flatau, Talley and Niiler, 2003)</vt:lpstr>
      <vt:lpstr>South Atlantic Subtropical Gyre</vt:lpstr>
      <vt:lpstr>Atlantic Equatorial Currents</vt:lpstr>
      <vt:lpstr>Atlantic Equatorial Currents</vt:lpstr>
      <vt:lpstr>Atlantic Equatorial Currents</vt:lpstr>
      <vt:lpstr>Eastern Upwelling</vt:lpstr>
      <vt:lpstr>Questions (Due in 2-week)</vt:lpstr>
      <vt:lpstr>PowerPoint 演示文稿</vt:lpstr>
    </vt:vector>
  </TitlesOfParts>
  <Company>PKU-LaCOAS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Course Overview   Descriptive Physical Oceanography</dc:title>
  <dc:creator>Yang</dc:creator>
  <cp:lastModifiedBy>admin</cp:lastModifiedBy>
  <cp:revision>167</cp:revision>
  <dcterms:created xsi:type="dcterms:W3CDTF">2011-02-17T14:19:49Z</dcterms:created>
  <dcterms:modified xsi:type="dcterms:W3CDTF">2023-11-29T04:49:48Z</dcterms:modified>
</cp:coreProperties>
</file>