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1"/>
  </p:sldMasterIdLst>
  <p:notesMasterIdLst>
    <p:notesMasterId r:id="rId32"/>
  </p:notesMasterIdLst>
  <p:handoutMasterIdLst>
    <p:handoutMasterId r:id="rId33"/>
  </p:handoutMasterIdLst>
  <p:sldIdLst>
    <p:sldId id="497" r:id="rId2"/>
    <p:sldId id="565" r:id="rId3"/>
    <p:sldId id="566" r:id="rId4"/>
    <p:sldId id="567" r:id="rId5"/>
    <p:sldId id="568" r:id="rId6"/>
    <p:sldId id="569" r:id="rId7"/>
    <p:sldId id="570" r:id="rId8"/>
    <p:sldId id="571" r:id="rId9"/>
    <p:sldId id="572" r:id="rId10"/>
    <p:sldId id="573" r:id="rId11"/>
    <p:sldId id="574" r:id="rId12"/>
    <p:sldId id="575" r:id="rId13"/>
    <p:sldId id="576" r:id="rId14"/>
    <p:sldId id="577" r:id="rId15"/>
    <p:sldId id="578" r:id="rId16"/>
    <p:sldId id="579" r:id="rId17"/>
    <p:sldId id="580" r:id="rId18"/>
    <p:sldId id="581" r:id="rId19"/>
    <p:sldId id="582" r:id="rId20"/>
    <p:sldId id="583" r:id="rId21"/>
    <p:sldId id="584" r:id="rId22"/>
    <p:sldId id="585" r:id="rId23"/>
    <p:sldId id="586" r:id="rId24"/>
    <p:sldId id="587" r:id="rId25"/>
    <p:sldId id="588" r:id="rId26"/>
    <p:sldId id="589" r:id="rId27"/>
    <p:sldId id="590" r:id="rId28"/>
    <p:sldId id="591" r:id="rId29"/>
    <p:sldId id="592" r:id="rId30"/>
    <p:sldId id="563" r:id="rId31"/>
  </p:sldIdLst>
  <p:sldSz cx="9144000" cy="5143500" type="screen16x9"/>
  <p:notesSz cx="6858000" cy="9144000"/>
  <p:defaultTextStyle>
    <a:defPPr>
      <a:defRPr lang="zh-CN"/>
    </a:defPPr>
    <a:lvl1pPr algn="l" rtl="0" fontAlgn="base">
      <a:spcBef>
        <a:spcPct val="0"/>
      </a:spcBef>
      <a:spcAft>
        <a:spcPct val="0"/>
      </a:spcAft>
      <a:defRPr b="1" kern="1200">
        <a:solidFill>
          <a:schemeClr val="tx1"/>
        </a:solidFill>
        <a:latin typeface="Arial" pitchFamily="34" charset="0"/>
        <a:ea typeface="宋体" pitchFamily="2" charset="-122"/>
        <a:cs typeface="+mn-cs"/>
      </a:defRPr>
    </a:lvl1pPr>
    <a:lvl2pPr marL="342900" algn="l" rtl="0" fontAlgn="base">
      <a:spcBef>
        <a:spcPct val="0"/>
      </a:spcBef>
      <a:spcAft>
        <a:spcPct val="0"/>
      </a:spcAft>
      <a:defRPr b="1" kern="1200">
        <a:solidFill>
          <a:schemeClr val="tx1"/>
        </a:solidFill>
        <a:latin typeface="Arial" pitchFamily="34" charset="0"/>
        <a:ea typeface="宋体" pitchFamily="2" charset="-122"/>
        <a:cs typeface="+mn-cs"/>
      </a:defRPr>
    </a:lvl2pPr>
    <a:lvl3pPr marL="685800" algn="l" rtl="0" fontAlgn="base">
      <a:spcBef>
        <a:spcPct val="0"/>
      </a:spcBef>
      <a:spcAft>
        <a:spcPct val="0"/>
      </a:spcAft>
      <a:defRPr b="1" kern="1200">
        <a:solidFill>
          <a:schemeClr val="tx1"/>
        </a:solidFill>
        <a:latin typeface="Arial" pitchFamily="34" charset="0"/>
        <a:ea typeface="宋体" pitchFamily="2" charset="-122"/>
        <a:cs typeface="+mn-cs"/>
      </a:defRPr>
    </a:lvl3pPr>
    <a:lvl4pPr marL="1028700" algn="l" rtl="0" fontAlgn="base">
      <a:spcBef>
        <a:spcPct val="0"/>
      </a:spcBef>
      <a:spcAft>
        <a:spcPct val="0"/>
      </a:spcAft>
      <a:defRPr b="1" kern="1200">
        <a:solidFill>
          <a:schemeClr val="tx1"/>
        </a:solidFill>
        <a:latin typeface="Arial" pitchFamily="34" charset="0"/>
        <a:ea typeface="宋体" pitchFamily="2" charset="-122"/>
        <a:cs typeface="+mn-cs"/>
      </a:defRPr>
    </a:lvl4pPr>
    <a:lvl5pPr marL="1371600" algn="l" rtl="0" fontAlgn="base">
      <a:spcBef>
        <a:spcPct val="0"/>
      </a:spcBef>
      <a:spcAft>
        <a:spcPct val="0"/>
      </a:spcAft>
      <a:defRPr b="1" kern="1200">
        <a:solidFill>
          <a:schemeClr val="tx1"/>
        </a:solidFill>
        <a:latin typeface="Arial" pitchFamily="34" charset="0"/>
        <a:ea typeface="宋体" pitchFamily="2" charset="-122"/>
        <a:cs typeface="+mn-cs"/>
      </a:defRPr>
    </a:lvl5pPr>
    <a:lvl6pPr marL="1714500" algn="l" defTabSz="685800" rtl="0" eaLnBrk="1" latinLnBrk="0" hangingPunct="1">
      <a:defRPr b="1" kern="1200">
        <a:solidFill>
          <a:schemeClr val="tx1"/>
        </a:solidFill>
        <a:latin typeface="Arial" pitchFamily="34" charset="0"/>
        <a:ea typeface="宋体" pitchFamily="2" charset="-122"/>
        <a:cs typeface="+mn-cs"/>
      </a:defRPr>
    </a:lvl6pPr>
    <a:lvl7pPr marL="2057400" algn="l" defTabSz="685800" rtl="0" eaLnBrk="1" latinLnBrk="0" hangingPunct="1">
      <a:defRPr b="1" kern="1200">
        <a:solidFill>
          <a:schemeClr val="tx1"/>
        </a:solidFill>
        <a:latin typeface="Arial" pitchFamily="34" charset="0"/>
        <a:ea typeface="宋体" pitchFamily="2" charset="-122"/>
        <a:cs typeface="+mn-cs"/>
      </a:defRPr>
    </a:lvl7pPr>
    <a:lvl8pPr marL="2400300" algn="l" defTabSz="685800" rtl="0" eaLnBrk="1" latinLnBrk="0" hangingPunct="1">
      <a:defRPr b="1" kern="1200">
        <a:solidFill>
          <a:schemeClr val="tx1"/>
        </a:solidFill>
        <a:latin typeface="Arial" pitchFamily="34" charset="0"/>
        <a:ea typeface="宋体" pitchFamily="2" charset="-122"/>
        <a:cs typeface="+mn-cs"/>
      </a:defRPr>
    </a:lvl8pPr>
    <a:lvl9pPr marL="2743200" algn="l" defTabSz="685800" rtl="0" eaLnBrk="1" latinLnBrk="0" hangingPunct="1">
      <a:defRPr b="1"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60000"/>
    <a:srgbClr val="0000FF"/>
    <a:srgbClr val="663300"/>
    <a:srgbClr val="5F5F5F"/>
    <a:srgbClr val="FB7F75"/>
    <a:srgbClr val="FF0000"/>
    <a:srgbClr val="CC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8705" autoAdjust="0"/>
  </p:normalViewPr>
  <p:slideViewPr>
    <p:cSldViewPr>
      <p:cViewPr varScale="1">
        <p:scale>
          <a:sx n="118" d="100"/>
          <a:sy n="118" d="100"/>
        </p:scale>
        <p:origin x="296" y="6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73AE4608-E3F8-4298-A22D-6352295EE8B7}" type="slidenum">
              <a:rPr lang="en-US" altLang="zh-CN"/>
              <a:pPr>
                <a:defRPr/>
              </a:pPr>
              <a:t>‹#›</a:t>
            </a:fld>
            <a:endParaRPr lang="en-US" altLang="zh-CN"/>
          </a:p>
        </p:txBody>
      </p:sp>
    </p:spTree>
    <p:extLst>
      <p:ext uri="{BB962C8B-B14F-4D97-AF65-F5344CB8AC3E}">
        <p14:creationId xmlns:p14="http://schemas.microsoft.com/office/powerpoint/2010/main" val="512927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593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D3249D15-DF68-45E7-B41B-A7BEE83676C4}" type="slidenum">
              <a:rPr lang="en-US" altLang="zh-CN"/>
              <a:pPr>
                <a:defRPr/>
              </a:pPr>
              <a:t>‹#›</a:t>
            </a:fld>
            <a:endParaRPr lang="en-US" altLang="zh-CN"/>
          </a:p>
        </p:txBody>
      </p:sp>
    </p:spTree>
    <p:extLst>
      <p:ext uri="{BB962C8B-B14F-4D97-AF65-F5344CB8AC3E}">
        <p14:creationId xmlns:p14="http://schemas.microsoft.com/office/powerpoint/2010/main" val="23857134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1pPr>
    <a:lvl2pPr marL="3429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2pPr>
    <a:lvl3pPr marL="6858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3pPr>
    <a:lvl4pPr marL="10287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4pPr>
    <a:lvl5pPr marL="13716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80B2DB3-A2FE-49A3-9AED-A1879FB5D47C}" type="slidenum">
              <a:rPr lang="zh-CN" altLang="en-US" smtClean="0">
                <a:latin typeface="Arial" pitchFamily="34" charset="0"/>
              </a:rPr>
              <a:pPr/>
              <a:t>2</a:t>
            </a:fld>
            <a:endParaRPr lang="en-US" altLang="zh-CN">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altLang="zh-CN">
                <a:latin typeface="Arial" pitchFamily="34" charset="0"/>
              </a:rPr>
              <a:t>A glance at the distribution of high quality ocean data tells us that the Atlantic Ocean is by far the best researched part of the world ocean. This is particularly true of the North Atlantic Ocean, the home ground of many oceanographic research institutions</a:t>
            </a:r>
          </a:p>
          <a:p>
            <a:r>
              <a:rPr lang="en-US" altLang="zh-CN">
                <a:latin typeface="Arial" pitchFamily="34" charset="0"/>
              </a:rPr>
              <a:t>of the USA and Europe. We therefore have a wealth of information, and our task in describing the essential features of the Atlantic Ocean will not so much consist of finding reasonable estimates for missing data but finding the correct level of generalization from a bewildering and complex data set.</a:t>
            </a:r>
          </a:p>
          <a:p>
            <a:endParaRPr lang="zh-CN" altLang="en-US">
              <a:latin typeface="Arial" pitchFamily="34" charset="0"/>
            </a:endParaRPr>
          </a:p>
        </p:txBody>
      </p:sp>
    </p:spTree>
    <p:extLst>
      <p:ext uri="{BB962C8B-B14F-4D97-AF65-F5344CB8AC3E}">
        <p14:creationId xmlns:p14="http://schemas.microsoft.com/office/powerpoint/2010/main" val="2101737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D393BB1-2557-4E0C-B603-1AE238FEC3A1}" type="slidenum">
              <a:rPr lang="zh-CN" altLang="en-US" smtClean="0">
                <a:latin typeface="Arial" pitchFamily="34" charset="0"/>
              </a:rPr>
              <a:pPr/>
              <a:t>13</a:t>
            </a:fld>
            <a:endParaRPr lang="en-US" altLang="zh-CN">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altLang="zh-CN" dirty="0">
                <a:latin typeface="Arial" pitchFamily="34" charset="0"/>
              </a:rPr>
              <a:t>Circulation in the deep ocean that arises from injection of water at isolated deepwater sources was modeled, both theoretically and in rotating tank experiments, by Stommel in the late 1950s, followed by major papers by Stommel and </a:t>
            </a:r>
            <a:r>
              <a:rPr lang="en-US" altLang="zh-CN" dirty="0" err="1">
                <a:latin typeface="Arial" pitchFamily="34" charset="0"/>
              </a:rPr>
              <a:t>Arons</a:t>
            </a:r>
            <a:r>
              <a:rPr lang="en-US" altLang="zh-CN" dirty="0">
                <a:latin typeface="Arial" pitchFamily="34" charset="0"/>
              </a:rPr>
              <a:t> in the early 1960s.  They considered an ocean with just 2 layers, and solved only for the circulation in the bottom layer.  They assumed a source of deep water at the northernmost latitude, and then assumed that this water </a:t>
            </a:r>
            <a:r>
              <a:rPr lang="en-US" altLang="zh-CN" dirty="0" err="1">
                <a:latin typeface="Arial" pitchFamily="34" charset="0"/>
              </a:rPr>
              <a:t>upwells</a:t>
            </a:r>
            <a:r>
              <a:rPr lang="en-US" altLang="zh-CN" dirty="0">
                <a:latin typeface="Arial" pitchFamily="34" charset="0"/>
              </a:rPr>
              <a:t> uniformly (at the same rate) everywhere (Fig. 8.42).  In these respects, the assumptions are the same as </a:t>
            </a:r>
            <a:r>
              <a:rPr lang="en-US" altLang="zh-CN" dirty="0" err="1">
                <a:latin typeface="Arial" pitchFamily="34" charset="0"/>
              </a:rPr>
              <a:t>Munk's</a:t>
            </a:r>
            <a:r>
              <a:rPr lang="en-US" altLang="zh-CN" dirty="0">
                <a:latin typeface="Arial" pitchFamily="34" charset="0"/>
              </a:rPr>
              <a:t>.  However </a:t>
            </a:r>
            <a:r>
              <a:rPr lang="en-US" altLang="zh-CN" dirty="0" err="1">
                <a:latin typeface="Arial" pitchFamily="34" charset="0"/>
              </a:rPr>
              <a:t>Munk</a:t>
            </a:r>
            <a:r>
              <a:rPr lang="en-US" altLang="zh-CN" dirty="0">
                <a:latin typeface="Arial" pitchFamily="34" charset="0"/>
              </a:rPr>
              <a:t> did not solve for the actual circulation.   An essential part of the Stommel/</a:t>
            </a:r>
            <a:r>
              <a:rPr lang="en-US" altLang="zh-CN" dirty="0" err="1">
                <a:latin typeface="Arial" pitchFamily="34" charset="0"/>
              </a:rPr>
              <a:t>Arons</a:t>
            </a:r>
            <a:r>
              <a:rPr lang="en-US" altLang="zh-CN" dirty="0">
                <a:latin typeface="Arial" pitchFamily="34" charset="0"/>
              </a:rPr>
              <a:t> solution is that the earth is rotating, and that there is a </a:t>
            </a:r>
            <a:r>
              <a:rPr lang="en-US" altLang="zh-CN" dirty="0">
                <a:latin typeface="Arial" pitchFamily="34" charset="0"/>
                <a:sym typeface="Symbol" pitchFamily="18" charset="2"/>
              </a:rPr>
              <a:t></a:t>
            </a:r>
            <a:r>
              <a:rPr lang="en-US" altLang="zh-CN" dirty="0">
                <a:latin typeface="Arial" pitchFamily="34" charset="0"/>
              </a:rPr>
              <a:t>–effect, in which the Coriolis parameter varies with latitude (section 8.6). </a:t>
            </a:r>
          </a:p>
          <a:p>
            <a:r>
              <a:rPr lang="en-US" altLang="zh-CN" dirty="0">
                <a:latin typeface="Arial" pitchFamily="34" charset="0"/>
              </a:rPr>
              <a:t>The circulation in the model and laboratory is determined entirely by the upwelling throughout the ocean basin.  The result is poleward flow, due to vortex stretching by the upwelling, which results in flow to a region of higher Coriolis parameter in order to conserve potential vorticity.  This direction of flow is analogous to the flow in cyclonic wind-driven gyres with Ekman upwelling (section 8.7.1).  The interior flow is therefore counterintuitive – it runs towards the deepwater source!</a:t>
            </a:r>
          </a:p>
          <a:p>
            <a:r>
              <a:rPr lang="en-US" altLang="zh-CN" dirty="0">
                <a:latin typeface="Arial" pitchFamily="34" charset="0"/>
              </a:rPr>
              <a:t>	The connection between the isolated deepwater source and the interior poleward flow is in a western boundary current.  For want of historical names for these currents, they are called </a:t>
            </a:r>
            <a:r>
              <a:rPr lang="en-US" altLang="zh-CN" i="1" dirty="0">
                <a:latin typeface="Arial" pitchFamily="34" charset="0"/>
              </a:rPr>
              <a:t>Deep Western Boundary Currents  </a:t>
            </a:r>
            <a:r>
              <a:rPr lang="en-US" altLang="zh-CN" dirty="0">
                <a:latin typeface="Arial" pitchFamily="34" charset="0"/>
              </a:rPr>
              <a:t>(DWBC), and are associated with the thermohaline circulation.  One such DWBC runs southward beneath the Gulf Stream, bringing dense waters from the northern Atlantic and Arctic to the rest of the global ocean.  Swallow and Worthington (1961) report that they found this current, which is now recognized as a major part of the global overturning circulation, after being convinced by Stommel to go in search of it, based on his theoretical ideas.  Perusal of results from the 1920s Meteor expedition (</a:t>
            </a:r>
            <a:r>
              <a:rPr lang="en-US" altLang="zh-CN" dirty="0" err="1">
                <a:latin typeface="Arial" pitchFamily="34" charset="0"/>
              </a:rPr>
              <a:t>Wüst</a:t>
            </a:r>
            <a:r>
              <a:rPr lang="en-US" altLang="zh-CN" dirty="0">
                <a:latin typeface="Arial" pitchFamily="34" charset="0"/>
              </a:rPr>
              <a:t>, 1932) shows the large-scale consequences of this particular DWBC for deep salinity and oxygen distributions over the whole length of the Atlantic.</a:t>
            </a:r>
            <a:endParaRPr lang="zh-CN" altLang="en-US" dirty="0">
              <a:latin typeface="Arial" pitchFamily="34" charset="0"/>
            </a:endParaRPr>
          </a:p>
        </p:txBody>
      </p:sp>
    </p:spTree>
    <p:extLst>
      <p:ext uri="{BB962C8B-B14F-4D97-AF65-F5344CB8AC3E}">
        <p14:creationId xmlns:p14="http://schemas.microsoft.com/office/powerpoint/2010/main" val="807647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C682BE0-F443-4970-9C8C-3422E6D331A8}" type="slidenum">
              <a:rPr lang="zh-CN" altLang="en-US" smtClean="0">
                <a:latin typeface="Arial" pitchFamily="34" charset="0"/>
              </a:rPr>
              <a:pPr/>
              <a:t>14</a:t>
            </a:fld>
            <a:endParaRPr lang="en-US" altLang="zh-CN">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zh-CN" altLang="en-US">
              <a:latin typeface="Arial" pitchFamily="34" charset="0"/>
            </a:endParaRPr>
          </a:p>
        </p:txBody>
      </p:sp>
    </p:spTree>
    <p:extLst>
      <p:ext uri="{BB962C8B-B14F-4D97-AF65-F5344CB8AC3E}">
        <p14:creationId xmlns:p14="http://schemas.microsoft.com/office/powerpoint/2010/main" val="3893199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A91D8BE-0887-4F9C-975F-3390E2B79E7D}" type="slidenum">
              <a:rPr lang="zh-CN" altLang="en-US" smtClean="0">
                <a:latin typeface="Arial" pitchFamily="34" charset="0"/>
              </a:rPr>
              <a:pPr/>
              <a:t>15</a:t>
            </a:fld>
            <a:endParaRPr lang="en-US" altLang="zh-CN">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a:spcBef>
                <a:spcPct val="50000"/>
              </a:spcBef>
              <a:buFontTx/>
              <a:buChar char="•"/>
            </a:pPr>
            <a:r>
              <a:rPr lang="en-US" altLang="zh-CN" dirty="0">
                <a:latin typeface="Arial" pitchFamily="34" charset="0"/>
              </a:rPr>
              <a:t>Diapycnal (vertical) diffusivity is required in a complete model of the abyssal circulation, in order to permit the upwelling of the dense abyssal water into the less dense upper ocean.  However, Stommel and </a:t>
            </a:r>
            <a:r>
              <a:rPr lang="en-US" altLang="zh-CN" dirty="0" err="1">
                <a:latin typeface="Arial" pitchFamily="34" charset="0"/>
              </a:rPr>
              <a:t>Arons</a:t>
            </a:r>
            <a:r>
              <a:rPr lang="en-US" altLang="zh-CN" dirty="0">
                <a:latin typeface="Arial" pitchFamily="34" charset="0"/>
              </a:rPr>
              <a:t> did not need to treat the diffusivity explicitly in order to diagnose the deep circulation arising from the deepwater sources.  Another interesting missing element in the original model is abyssal topography, which cuts through this abyssal layer, providing all sorts of local western boundaries, and also all sorts of basin shapes that differ from the simple, flat-bottomed basin of the theory.  Treatment of the many publications looking at the resulting flow in different geometries is beyond our scope, but includes the possibility of exactly zonal (east-west) jets connecting a Deep Western Boundary Current to feed through a gap in an offshore ridge to another Deep Western Boundary Current flowing along that ridge </a:t>
            </a:r>
          </a:p>
          <a:p>
            <a:endParaRPr lang="zh-CN" altLang="en-US" dirty="0">
              <a:latin typeface="Arial" pitchFamily="34" charset="0"/>
            </a:endParaRPr>
          </a:p>
        </p:txBody>
      </p:sp>
    </p:spTree>
    <p:extLst>
      <p:ext uri="{BB962C8B-B14F-4D97-AF65-F5344CB8AC3E}">
        <p14:creationId xmlns:p14="http://schemas.microsoft.com/office/powerpoint/2010/main" val="1498283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959FCC3-805F-4BE7-9E4D-328F705786FF}" type="slidenum">
              <a:rPr lang="zh-CN" altLang="en-US" smtClean="0">
                <a:latin typeface="Arial" pitchFamily="34" charset="0"/>
              </a:rPr>
              <a:pPr/>
              <a:t>16</a:t>
            </a:fld>
            <a:endParaRPr lang="en-US" altLang="zh-CN">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zh-CN" altLang="en-US">
              <a:latin typeface="Arial" pitchFamily="34" charset="0"/>
            </a:endParaRPr>
          </a:p>
        </p:txBody>
      </p:sp>
    </p:spTree>
    <p:extLst>
      <p:ext uri="{BB962C8B-B14F-4D97-AF65-F5344CB8AC3E}">
        <p14:creationId xmlns:p14="http://schemas.microsoft.com/office/powerpoint/2010/main" val="1649420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6625EE7-C98A-4258-90B1-B5B1A47EA13A}" type="slidenum">
              <a:rPr lang="zh-CN" altLang="en-US" smtClean="0">
                <a:latin typeface="Arial" pitchFamily="34" charset="0"/>
              </a:rPr>
              <a:pPr/>
              <a:t>17</a:t>
            </a:fld>
            <a:endParaRPr lang="en-US" altLang="zh-CN">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zh-CN" altLang="en-US">
              <a:latin typeface="Arial" pitchFamily="34" charset="0"/>
            </a:endParaRPr>
          </a:p>
        </p:txBody>
      </p:sp>
    </p:spTree>
    <p:extLst>
      <p:ext uri="{BB962C8B-B14F-4D97-AF65-F5344CB8AC3E}">
        <p14:creationId xmlns:p14="http://schemas.microsoft.com/office/powerpoint/2010/main" val="99727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E91EA0F-70CF-4215-AEF0-E21610D52851}" type="slidenum">
              <a:rPr lang="zh-CN" altLang="en-US" smtClean="0">
                <a:latin typeface="Arial" pitchFamily="34" charset="0"/>
              </a:rPr>
              <a:pPr/>
              <a:t>18</a:t>
            </a:fld>
            <a:endParaRPr lang="en-US" altLang="zh-CN">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zh-CN" altLang="en-US">
              <a:latin typeface="Arial" pitchFamily="34" charset="0"/>
            </a:endParaRPr>
          </a:p>
        </p:txBody>
      </p:sp>
    </p:spTree>
    <p:extLst>
      <p:ext uri="{BB962C8B-B14F-4D97-AF65-F5344CB8AC3E}">
        <p14:creationId xmlns:p14="http://schemas.microsoft.com/office/powerpoint/2010/main" val="2557133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164ED9F-4F50-42B5-A67F-20D393CCA31E}" type="slidenum">
              <a:rPr lang="zh-CN" altLang="en-US" smtClean="0">
                <a:latin typeface="Arial" pitchFamily="34" charset="0"/>
              </a:rPr>
              <a:pPr/>
              <a:t>19</a:t>
            </a:fld>
            <a:endParaRPr lang="en-US" altLang="zh-CN">
              <a:latin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altLang="zh-CN">
                <a:latin typeface="Arial" pitchFamily="34" charset="0"/>
              </a:rPr>
              <a:t>Sources and connection with:</a:t>
            </a:r>
          </a:p>
          <a:p>
            <a:pPr lvl="1"/>
            <a:r>
              <a:rPr lang="en-US" altLang="zh-CN">
                <a:latin typeface="Arial" pitchFamily="34" charset="0"/>
              </a:rPr>
              <a:t>Upper layer water of N. Atlantic, from Gulf Stream through subpolar gyre, including Antarctic Intermediate Water and surface water from the Indian Ocean</a:t>
            </a:r>
          </a:p>
          <a:p>
            <a:pPr lvl="1"/>
            <a:r>
              <a:rPr lang="en-US" altLang="zh-CN">
                <a:latin typeface="Arial" pitchFamily="34" charset="0"/>
              </a:rPr>
              <a:t>Bottom water from Antarctic (Antarctic Bottom Water)</a:t>
            </a:r>
          </a:p>
          <a:p>
            <a:pPr lvl="1"/>
            <a:r>
              <a:rPr lang="en-US" altLang="zh-CN">
                <a:latin typeface="Arial" pitchFamily="34" charset="0"/>
              </a:rPr>
              <a:t>Intermediate depth convection in Labrador Sea (Labrador Sea Water)</a:t>
            </a:r>
          </a:p>
          <a:p>
            <a:pPr lvl="1"/>
            <a:r>
              <a:rPr lang="en-US" altLang="zh-CN">
                <a:latin typeface="Arial" pitchFamily="34" charset="0"/>
              </a:rPr>
              <a:t>Intermediate-deep convection in Greenland Sea (Nordic Seas Overflow Water)</a:t>
            </a:r>
          </a:p>
          <a:p>
            <a:pPr lvl="1"/>
            <a:r>
              <a:rPr lang="en-US" altLang="zh-CN">
                <a:latin typeface="Arial" pitchFamily="34" charset="0"/>
              </a:rPr>
              <a:t>Evaporated, convected waters from Mediterranean Sea (Mediterranean Overflow Water)</a:t>
            </a:r>
          </a:p>
          <a:p>
            <a:endParaRPr lang="zh-CN" altLang="en-US">
              <a:latin typeface="Arial" pitchFamily="34" charset="0"/>
            </a:endParaRPr>
          </a:p>
        </p:txBody>
      </p:sp>
    </p:spTree>
    <p:extLst>
      <p:ext uri="{BB962C8B-B14F-4D97-AF65-F5344CB8AC3E}">
        <p14:creationId xmlns:p14="http://schemas.microsoft.com/office/powerpoint/2010/main" val="402644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6872D46-E277-426E-B0A8-9A620DF42806}" type="slidenum">
              <a:rPr lang="zh-CN" altLang="en-US" smtClean="0">
                <a:latin typeface="Arial" pitchFamily="34" charset="0"/>
              </a:rPr>
              <a:pPr/>
              <a:t>20</a:t>
            </a:fld>
            <a:endParaRPr lang="en-US" altLang="zh-CN">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zh-CN" altLang="en-US">
              <a:latin typeface="Arial" pitchFamily="34" charset="0"/>
            </a:endParaRPr>
          </a:p>
        </p:txBody>
      </p:sp>
    </p:spTree>
    <p:extLst>
      <p:ext uri="{BB962C8B-B14F-4D97-AF65-F5344CB8AC3E}">
        <p14:creationId xmlns:p14="http://schemas.microsoft.com/office/powerpoint/2010/main" val="3552917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D0A0CBF-B828-4A64-A99F-3FFB8206F61A}" type="slidenum">
              <a:rPr lang="zh-CN" altLang="en-US" smtClean="0">
                <a:latin typeface="Arial" pitchFamily="34" charset="0"/>
              </a:rPr>
              <a:pPr/>
              <a:t>21</a:t>
            </a:fld>
            <a:endParaRPr lang="en-US" altLang="zh-CN">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zh-CN" altLang="en-US">
              <a:latin typeface="Arial" pitchFamily="34" charset="0"/>
            </a:endParaRPr>
          </a:p>
        </p:txBody>
      </p:sp>
    </p:spTree>
    <p:extLst>
      <p:ext uri="{BB962C8B-B14F-4D97-AF65-F5344CB8AC3E}">
        <p14:creationId xmlns:p14="http://schemas.microsoft.com/office/powerpoint/2010/main" val="1423888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9462A5F-8946-47D1-AEC3-5C385F74E1F5}" type="slidenum">
              <a:rPr lang="zh-CN" altLang="en-US" smtClean="0">
                <a:latin typeface="Arial" pitchFamily="34" charset="0"/>
              </a:rPr>
              <a:pPr/>
              <a:t>22</a:t>
            </a:fld>
            <a:endParaRPr lang="en-US" altLang="zh-CN">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zh-CN" altLang="en-US">
              <a:latin typeface="Arial" pitchFamily="34" charset="0"/>
            </a:endParaRPr>
          </a:p>
        </p:txBody>
      </p:sp>
    </p:spTree>
    <p:extLst>
      <p:ext uri="{BB962C8B-B14F-4D97-AF65-F5344CB8AC3E}">
        <p14:creationId xmlns:p14="http://schemas.microsoft.com/office/powerpoint/2010/main" val="38210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A1AE40D-6909-47F6-9468-18BA87AB1A6B}" type="slidenum">
              <a:rPr lang="zh-CN" altLang="en-US" smtClean="0">
                <a:latin typeface="Arial" pitchFamily="34" charset="0"/>
              </a:rPr>
              <a:pPr/>
              <a:t>5</a:t>
            </a:fld>
            <a:endParaRPr lang="en-US" altLang="zh-CN">
              <a:latin typeface="Arial"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zh-CN" altLang="en-US">
              <a:latin typeface="Arial" pitchFamily="34" charset="0"/>
            </a:endParaRPr>
          </a:p>
        </p:txBody>
      </p:sp>
    </p:spTree>
    <p:extLst>
      <p:ext uri="{BB962C8B-B14F-4D97-AF65-F5344CB8AC3E}">
        <p14:creationId xmlns:p14="http://schemas.microsoft.com/office/powerpoint/2010/main" val="2262219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47DF4A5-EC6B-4E87-9B55-A6B9457DC33D}" type="slidenum">
              <a:rPr lang="zh-CN" altLang="en-US" smtClean="0">
                <a:latin typeface="Arial" pitchFamily="34" charset="0"/>
              </a:rPr>
              <a:pPr/>
              <a:t>23</a:t>
            </a:fld>
            <a:endParaRPr lang="en-US" altLang="zh-CN">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zh-CN" altLang="en-US">
              <a:latin typeface="Arial" pitchFamily="34" charset="0"/>
            </a:endParaRPr>
          </a:p>
        </p:txBody>
      </p:sp>
    </p:spTree>
    <p:extLst>
      <p:ext uri="{BB962C8B-B14F-4D97-AF65-F5344CB8AC3E}">
        <p14:creationId xmlns:p14="http://schemas.microsoft.com/office/powerpoint/2010/main" val="797702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FF2F4AE-AA78-43C6-A8BD-94E07CB151ED}" type="slidenum">
              <a:rPr lang="zh-CN" altLang="en-US" smtClean="0">
                <a:latin typeface="Arial" pitchFamily="34" charset="0"/>
              </a:rPr>
              <a:pPr/>
              <a:t>24</a:t>
            </a:fld>
            <a:endParaRPr lang="en-US" altLang="zh-CN">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zh-CN" altLang="en-US">
              <a:latin typeface="Arial" pitchFamily="34" charset="0"/>
            </a:endParaRPr>
          </a:p>
        </p:txBody>
      </p:sp>
    </p:spTree>
    <p:extLst>
      <p:ext uri="{BB962C8B-B14F-4D97-AF65-F5344CB8AC3E}">
        <p14:creationId xmlns:p14="http://schemas.microsoft.com/office/powerpoint/2010/main" val="2674259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7B2C69A-C417-471C-A5B7-1E8BF8E265B1}" type="slidenum">
              <a:rPr lang="zh-CN" altLang="en-US" smtClean="0">
                <a:latin typeface="Arial" pitchFamily="34" charset="0"/>
              </a:rPr>
              <a:pPr/>
              <a:t>25</a:t>
            </a:fld>
            <a:endParaRPr lang="en-US" altLang="zh-CN">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zh-CN" altLang="en-US">
              <a:latin typeface="Arial" pitchFamily="34" charset="0"/>
            </a:endParaRPr>
          </a:p>
        </p:txBody>
      </p:sp>
    </p:spTree>
    <p:extLst>
      <p:ext uri="{BB962C8B-B14F-4D97-AF65-F5344CB8AC3E}">
        <p14:creationId xmlns:p14="http://schemas.microsoft.com/office/powerpoint/2010/main" val="3146874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EFC3581-A52D-4701-AFD6-680E9D75E9ED}" type="slidenum">
              <a:rPr lang="zh-CN" altLang="en-US" smtClean="0">
                <a:latin typeface="Arial" pitchFamily="34" charset="0"/>
              </a:rPr>
              <a:pPr/>
              <a:t>26</a:t>
            </a:fld>
            <a:endParaRPr lang="en-US" altLang="zh-CN">
              <a:latin typeface="Arial"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zh-CN" altLang="en-US">
              <a:latin typeface="Arial" pitchFamily="34" charset="0"/>
            </a:endParaRPr>
          </a:p>
        </p:txBody>
      </p:sp>
    </p:spTree>
    <p:extLst>
      <p:ext uri="{BB962C8B-B14F-4D97-AF65-F5344CB8AC3E}">
        <p14:creationId xmlns:p14="http://schemas.microsoft.com/office/powerpoint/2010/main" val="754778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0826789-0768-4EBA-83AB-BEA68466A663}" type="slidenum">
              <a:rPr lang="zh-CN" altLang="en-US" smtClean="0">
                <a:latin typeface="Arial" pitchFamily="34" charset="0"/>
              </a:rPr>
              <a:pPr/>
              <a:t>27</a:t>
            </a:fld>
            <a:endParaRPr lang="en-US" altLang="zh-CN">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zh-CN" altLang="en-US">
              <a:latin typeface="Arial" pitchFamily="34" charset="0"/>
            </a:endParaRPr>
          </a:p>
        </p:txBody>
      </p:sp>
    </p:spTree>
    <p:extLst>
      <p:ext uri="{BB962C8B-B14F-4D97-AF65-F5344CB8AC3E}">
        <p14:creationId xmlns:p14="http://schemas.microsoft.com/office/powerpoint/2010/main" val="955901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46CBC5E-77DA-4245-BD4A-8661B8F8B431}" type="slidenum">
              <a:rPr lang="zh-CN" altLang="en-US" smtClean="0">
                <a:latin typeface="Arial" pitchFamily="34" charset="0"/>
              </a:rPr>
              <a:pPr/>
              <a:t>6</a:t>
            </a:fld>
            <a:endParaRPr lang="en-US" altLang="zh-CN">
              <a:latin typeface="Arial"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marL="228600" indent="-228600">
              <a:buFontTx/>
              <a:buAutoNum type="alphaLcParenBoth"/>
            </a:pPr>
            <a:r>
              <a:rPr lang="en-US" altLang="zh-CN">
                <a:latin typeface="Arial" pitchFamily="34" charset="0"/>
              </a:rPr>
              <a:t>Potential density profiles from a deep convection region in the Labrador Sea in late winter of 1997 ("119" in the deep convection patch; "62" in a western boundary convection regime; "59" typical of stratified water). (b) Vertical section through the Labrador Sea in late winter 1997 that includes deep convection stations. </a:t>
            </a:r>
          </a:p>
          <a:p>
            <a:pPr marL="228600" indent="-228600">
              <a:buFontTx/>
              <a:buAutoNum type="alphaLcParenBoth"/>
            </a:pPr>
            <a:r>
              <a:rPr lang="en-US" altLang="zh-CN">
                <a:latin typeface="Arial" pitchFamily="34" charset="0"/>
              </a:rPr>
              <a:t>(Brine rejection, discussed in section 3.5.7, is the other source of very dense water, for instance in the Antarctic.) </a:t>
            </a:r>
            <a:endParaRPr lang="zh-CN" altLang="en-US">
              <a:latin typeface="Arial" pitchFamily="34" charset="0"/>
            </a:endParaRPr>
          </a:p>
          <a:p>
            <a:pPr marL="228600" indent="-228600"/>
            <a:endParaRPr lang="zh-CN" altLang="en-US">
              <a:latin typeface="Arial" pitchFamily="34" charset="0"/>
            </a:endParaRPr>
          </a:p>
        </p:txBody>
      </p:sp>
    </p:spTree>
    <p:extLst>
      <p:ext uri="{BB962C8B-B14F-4D97-AF65-F5344CB8AC3E}">
        <p14:creationId xmlns:p14="http://schemas.microsoft.com/office/powerpoint/2010/main" val="287829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5332801-E10D-4BC8-A8FE-0FE96482CF92}" type="slidenum">
              <a:rPr lang="zh-CN" altLang="en-US" smtClean="0">
                <a:latin typeface="Arial" pitchFamily="34" charset="0"/>
              </a:rPr>
              <a:pPr/>
              <a:t>7</a:t>
            </a:fld>
            <a:endParaRPr lang="en-US" altLang="zh-CN">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zh-CN" altLang="en-US">
              <a:latin typeface="Arial" pitchFamily="34" charset="0"/>
            </a:endParaRPr>
          </a:p>
        </p:txBody>
      </p:sp>
    </p:spTree>
    <p:extLst>
      <p:ext uri="{BB962C8B-B14F-4D97-AF65-F5344CB8AC3E}">
        <p14:creationId xmlns:p14="http://schemas.microsoft.com/office/powerpoint/2010/main" val="3320851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D785BF9-A84D-4D90-B3B4-5FA1AA03D444}" type="slidenum">
              <a:rPr lang="zh-CN" altLang="en-US" smtClean="0">
                <a:latin typeface="Arial" pitchFamily="34" charset="0"/>
              </a:rPr>
              <a:pPr/>
              <a:t>8</a:t>
            </a:fld>
            <a:endParaRPr lang="en-US" altLang="zh-CN">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zh-CN" altLang="en-US">
              <a:latin typeface="Arial" pitchFamily="34" charset="0"/>
            </a:endParaRPr>
          </a:p>
        </p:txBody>
      </p:sp>
    </p:spTree>
    <p:extLst>
      <p:ext uri="{BB962C8B-B14F-4D97-AF65-F5344CB8AC3E}">
        <p14:creationId xmlns:p14="http://schemas.microsoft.com/office/powerpoint/2010/main" val="1326399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05D4589-3A7C-4C1F-8B2F-3C9352790A4A}" type="slidenum">
              <a:rPr lang="zh-CN" altLang="en-US" smtClean="0">
                <a:latin typeface="Arial" pitchFamily="34" charset="0"/>
              </a:rPr>
              <a:pPr/>
              <a:t>9</a:t>
            </a:fld>
            <a:endParaRPr lang="en-US" altLang="zh-CN">
              <a:latin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zh-CN" altLang="en-US">
              <a:latin typeface="Arial" pitchFamily="34" charset="0"/>
            </a:endParaRPr>
          </a:p>
        </p:txBody>
      </p:sp>
    </p:spTree>
    <p:extLst>
      <p:ext uri="{BB962C8B-B14F-4D97-AF65-F5344CB8AC3E}">
        <p14:creationId xmlns:p14="http://schemas.microsoft.com/office/powerpoint/2010/main" val="2793362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875BACF-775D-4D38-A587-AF6849A29599}" type="slidenum">
              <a:rPr lang="zh-CN" altLang="en-US" smtClean="0">
                <a:latin typeface="Arial" pitchFamily="34" charset="0"/>
              </a:rPr>
              <a:pPr/>
              <a:t>10</a:t>
            </a:fld>
            <a:endParaRPr lang="en-US" altLang="zh-CN">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altLang="zh-CN">
                <a:latin typeface="Arial" pitchFamily="34" charset="0"/>
                <a:sym typeface="Symbol" pitchFamily="18" charset="2"/>
              </a:rPr>
              <a:t>(A simplified, crude estimate can be made by using an exponential fit to the average temperature profile, which has an e-folding depth of 1 km, and then taking the observed deep water formation rate in Sverdrups and dividing by the area of the world's oceans.  The latter yields an upwelling rate of approximately 1 cm/day.)</a:t>
            </a:r>
            <a:endParaRPr lang="zh-CN" altLang="en-US">
              <a:latin typeface="Arial" pitchFamily="34" charset="0"/>
              <a:sym typeface="Symbol" pitchFamily="18" charset="2"/>
            </a:endParaRPr>
          </a:p>
        </p:txBody>
      </p:sp>
    </p:spTree>
    <p:extLst>
      <p:ext uri="{BB962C8B-B14F-4D97-AF65-F5344CB8AC3E}">
        <p14:creationId xmlns:p14="http://schemas.microsoft.com/office/powerpoint/2010/main" val="3045076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D7F2D15-FB6A-4162-B7EB-99B17D3FC3CD}" type="slidenum">
              <a:rPr lang="zh-CN" altLang="en-US" smtClean="0">
                <a:latin typeface="Arial" pitchFamily="34" charset="0"/>
              </a:rPr>
              <a:pPr/>
              <a:t>11</a:t>
            </a:fld>
            <a:endParaRPr lang="en-US" altLang="zh-CN">
              <a:latin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altLang="zh-CN">
                <a:latin typeface="Arial" pitchFamily="34" charset="0"/>
                <a:sym typeface="Symbol" pitchFamily="18" charset="2"/>
              </a:rPr>
              <a:t>(A simplified, crude estimate can be made by using an exponential fit to the average temperature profile, which has an e-folding depth of 1 km, and then taking the observed deep water formation rate in Sverdrups and dividing by the area of the world's oceans.  The latter yields an upwelling rate of approximately 1 cm/day.)</a:t>
            </a:r>
            <a:endParaRPr lang="zh-CN" altLang="en-US">
              <a:latin typeface="Arial" pitchFamily="34" charset="0"/>
              <a:sym typeface="Symbol" pitchFamily="18" charset="2"/>
            </a:endParaRPr>
          </a:p>
        </p:txBody>
      </p:sp>
    </p:spTree>
    <p:extLst>
      <p:ext uri="{BB962C8B-B14F-4D97-AF65-F5344CB8AC3E}">
        <p14:creationId xmlns:p14="http://schemas.microsoft.com/office/powerpoint/2010/main" val="3617023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93C9038-CBD7-4DF2-8B8E-89C36D966DC7}" type="slidenum">
              <a:rPr lang="zh-CN" altLang="en-US" smtClean="0">
                <a:latin typeface="Arial" pitchFamily="34" charset="0"/>
              </a:rPr>
              <a:pPr/>
              <a:t>12</a:t>
            </a:fld>
            <a:endParaRPr lang="en-US" altLang="zh-CN">
              <a:latin typeface="Arial"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altLang="zh-CN">
                <a:latin typeface="Arial" pitchFamily="34" charset="0"/>
              </a:rPr>
              <a:t>Circulation in the deep ocean that arises from injection of water at isolated deepwater sources was modeled, both theoretically and in rotating tank experiments, by Stommel in the late 1950s, followed by major papers by Stommel and Arons in the early 1960s.  They considered an ocean with just 2 layers, and solved only for the circulation in the bottom layer.  They assumed a source of deep water at the northernmost latitude, and then assumed that this water upwells uniformly (at the same rate) everywhere (Fig. 8.42).  In these respects, the assumptions are the same as Munk's.  However Munk did not solve for the actual circulation.   An essential part of the Stommel/Arons solution is that the earth is rotating, and that there is a </a:t>
            </a:r>
            <a:r>
              <a:rPr lang="en-US" altLang="zh-CN">
                <a:latin typeface="Arial" pitchFamily="34" charset="0"/>
                <a:sym typeface="Symbol" pitchFamily="18" charset="2"/>
              </a:rPr>
              <a:t></a:t>
            </a:r>
            <a:r>
              <a:rPr lang="en-US" altLang="zh-CN">
                <a:latin typeface="Arial" pitchFamily="34" charset="0"/>
              </a:rPr>
              <a:t>–effect, in which the Coriolis parameter varies with latitude (section 8.6). </a:t>
            </a:r>
          </a:p>
          <a:p>
            <a:r>
              <a:rPr lang="en-US" altLang="zh-CN">
                <a:latin typeface="Arial" pitchFamily="34" charset="0"/>
              </a:rPr>
              <a:t>The circulation in the model and laboratory is determined entirely by the upwelling throughout the ocean basin.  The result is poleward flow, due to vortex stretching by the upwelling, which results in flow to a region of higher Coriolis parameter in order to conserve potential vorticity.  This direction of flow is analogous to the flow in cyclonic wind-driven gyres with Ekman upwelling (section 8.7.1).  The interior flow is therefore counterintuitive – it runs towards the deepwater source!</a:t>
            </a:r>
          </a:p>
          <a:p>
            <a:r>
              <a:rPr lang="en-US" altLang="zh-CN">
                <a:latin typeface="Arial" pitchFamily="34" charset="0"/>
              </a:rPr>
              <a:t>	The connection between the isolated deepwater source and the interior poleward flow is in a western boundary current.  For want of historical names for these currents, they are called </a:t>
            </a:r>
            <a:r>
              <a:rPr lang="en-US" altLang="zh-CN" i="1">
                <a:latin typeface="Arial" pitchFamily="34" charset="0"/>
              </a:rPr>
              <a:t>Deep Western Boundary Currents  </a:t>
            </a:r>
            <a:r>
              <a:rPr lang="en-US" altLang="zh-CN">
                <a:latin typeface="Arial" pitchFamily="34" charset="0"/>
              </a:rPr>
              <a:t>(DWBC), and are associated with the thermohaline circulation.  One such DWBC runs southward beneath the Gulf Stream, bringing dense waters from the northern Atlantic and Arctic to the rest of the global ocean.  Swallow and Worthington (1961) report that they found this current, which is now recognized as a major part of the global overturning circulation, after being convinced by Stommel to go in search of it, based on his theoretical ideas.  Perusal of results from the 1920s Meteor expedition (Wüst, 1932) shows the large-scale consequences of this particular DWBC for deep salinity and oxygen distributions over the whole length of the Atlantic.</a:t>
            </a:r>
            <a:endParaRPr lang="zh-CN" altLang="en-US">
              <a:latin typeface="Arial" pitchFamily="34" charset="0"/>
            </a:endParaRPr>
          </a:p>
        </p:txBody>
      </p:sp>
    </p:spTree>
    <p:extLst>
      <p:ext uri="{BB962C8B-B14F-4D97-AF65-F5344CB8AC3E}">
        <p14:creationId xmlns:p14="http://schemas.microsoft.com/office/powerpoint/2010/main" val="4046710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1" name="矩形 20"/>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L 形 21"/>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0" y="53579"/>
            <a:ext cx="9144000" cy="253916"/>
          </a:xfrm>
          <a:prstGeom prst="rect">
            <a:avLst/>
          </a:prstGeom>
          <a:noFill/>
        </p:spPr>
        <p:txBody>
          <a:bodyPr>
            <a:spAutoFit/>
          </a:bodyPr>
          <a:lstStyle/>
          <a:p>
            <a:pPr algn="ctr">
              <a:defRPr/>
            </a:pPr>
            <a:r>
              <a:rPr lang="en-US" altLang="zh-CN" sz="1050" b="0" dirty="0">
                <a:solidFill>
                  <a:schemeClr val="bg2">
                    <a:lumMod val="50000"/>
                  </a:schemeClr>
                </a:solidFill>
                <a:latin typeface="Tahoma" pitchFamily="34" charset="0"/>
                <a:ea typeface="黑体" pitchFamily="2" charset="-122"/>
              </a:rPr>
              <a:t>DPO: A Course for Undergraduate and Graduate Majored in Oceanography and Atmosphere</a:t>
            </a:r>
          </a:p>
        </p:txBody>
      </p:sp>
      <p:sp>
        <p:nvSpPr>
          <p:cNvPr id="9" name="TextBox 8"/>
          <p:cNvSpPr txBox="1"/>
          <p:nvPr/>
        </p:nvSpPr>
        <p:spPr>
          <a:xfrm>
            <a:off x="7776001" y="4914000"/>
            <a:ext cx="1223963" cy="230832"/>
          </a:xfrm>
          <a:prstGeom prst="rect">
            <a:avLst/>
          </a:prstGeom>
          <a:noFill/>
        </p:spPr>
        <p:txBody>
          <a:bodyPr>
            <a:spAutoFit/>
          </a:bodyPr>
          <a:lstStyle/>
          <a:p>
            <a:pPr algn="r">
              <a:defRPr/>
            </a:pPr>
            <a:fld id="{481C4712-D969-495C-BB5C-F82C2B6B5CBE}" type="slidenum">
              <a:rPr lang="en-US" altLang="zh-CN" sz="900">
                <a:solidFill>
                  <a:srgbClr val="663300"/>
                </a:solidFill>
              </a:rPr>
              <a:pPr algn="r">
                <a:defRPr/>
              </a:pPr>
              <a:t>‹#›</a:t>
            </a:fld>
            <a:endParaRPr lang="zh-CN" altLang="en-US" dirty="0">
              <a:solidFill>
                <a:srgbClr val="663300"/>
              </a:solidFill>
            </a:endParaRPr>
          </a:p>
        </p:txBody>
      </p:sp>
      <p:sp>
        <p:nvSpPr>
          <p:cNvPr id="2" name="标题 1"/>
          <p:cNvSpPr>
            <a:spLocks noGrp="1"/>
          </p:cNvSpPr>
          <p:nvPr>
            <p:ph type="ctrTitle"/>
          </p:nvPr>
        </p:nvSpPr>
        <p:spPr>
          <a:xfrm>
            <a:off x="685800" y="750082"/>
            <a:ext cx="7772400" cy="1102519"/>
          </a:xfrm>
        </p:spPr>
        <p:txBody>
          <a:bodyPr anchor="b"/>
          <a:lstStyle>
            <a:lvl1pPr algn="l">
              <a:defRPr sz="3600">
                <a:solidFill>
                  <a:srgbClr val="0000FF"/>
                </a:solidFill>
              </a:defRPr>
            </a:lvl1pPr>
          </a:lstStyle>
          <a:p>
            <a:r>
              <a:rPr lang="zh-CN" altLang="en-US"/>
              <a:t>单击此处编辑母版标题样式</a:t>
            </a:r>
            <a:endParaRPr lang="en-US" dirty="0"/>
          </a:p>
        </p:txBody>
      </p:sp>
      <p:sp>
        <p:nvSpPr>
          <p:cNvPr id="3" name="副标题 2"/>
          <p:cNvSpPr>
            <a:spLocks noGrp="1"/>
          </p:cNvSpPr>
          <p:nvPr>
            <p:ph type="subTitle" idx="1"/>
          </p:nvPr>
        </p:nvSpPr>
        <p:spPr>
          <a:xfrm>
            <a:off x="687717" y="1846664"/>
            <a:ext cx="6670366" cy="1314450"/>
          </a:xfrm>
        </p:spPr>
        <p:txBody>
          <a:bodyPr/>
          <a:lstStyle>
            <a:lvl1pPr marL="0" indent="0" algn="l">
              <a:buNone/>
              <a:defRPr sz="2100">
                <a:solidFill>
                  <a:srgbClr val="0000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en-US" dirty="0"/>
          </a:p>
        </p:txBody>
      </p:sp>
      <p:pic>
        <p:nvPicPr>
          <p:cNvPr id="16" name="Picture 4">
            <a:extLst>
              <a:ext uri="{FF2B5EF4-FFF2-40B4-BE49-F238E27FC236}">
                <a16:creationId xmlns:a16="http://schemas.microsoft.com/office/drawing/2014/main" id="{5FEA80F7-145D-0849-8076-9EE67B6E63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32" y="3528000"/>
            <a:ext cx="720000" cy="720000"/>
          </a:xfrm>
          <a:prstGeom prst="rect">
            <a:avLst/>
          </a:prstGeom>
        </p:spPr>
      </p:pic>
      <p:pic>
        <p:nvPicPr>
          <p:cNvPr id="17" name="图片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2320" y="3456000"/>
            <a:ext cx="4320000" cy="864000"/>
          </a:xfrm>
          <a:prstGeom prst="rect">
            <a:avLst/>
          </a:prstGeom>
        </p:spPr>
      </p:pic>
      <p:sp>
        <p:nvSpPr>
          <p:cNvPr id="18" name="TextBox 9"/>
          <p:cNvSpPr txBox="1"/>
          <p:nvPr userDrawn="1"/>
        </p:nvSpPr>
        <p:spPr>
          <a:xfrm>
            <a:off x="0" y="3780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20" name="L 形 19"/>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icture 34" descr="D:\Homepage\Images\core_logo_5.jpg"/>
          <p:cNvPicPr>
            <a:picLocks noChangeAspect="1" noChangeArrowheads="1"/>
          </p:cNvPicPr>
          <p:nvPr userDrawn="1"/>
        </p:nvPicPr>
        <p:blipFill>
          <a:blip r:embed="rId4" cstate="print"/>
          <a:stretch>
            <a:fillRect/>
          </a:stretch>
        </p:blipFill>
        <p:spPr bwMode="auto">
          <a:xfrm>
            <a:off x="1584032" y="3528000"/>
            <a:ext cx="720000" cy="720000"/>
          </a:xfrm>
          <a:prstGeom prst="rect">
            <a:avLst/>
          </a:prstGeom>
          <a:noFill/>
          <a:ln w="9525">
            <a:noFill/>
            <a:miter lim="800000"/>
            <a:headEnd/>
            <a:tailEnd/>
          </a:ln>
        </p:spPr>
      </p:pic>
      <p:sp>
        <p:nvSpPr>
          <p:cNvPr id="14"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标题 4"/>
          <p:cNvSpPr>
            <a:spLocks noGrp="1"/>
          </p:cNvSpPr>
          <p:nvPr>
            <p:ph type="title"/>
          </p:nvPr>
        </p:nvSpPr>
        <p:spPr>
          <a:xfrm>
            <a:off x="457200" y="-20538"/>
            <a:ext cx="8229600" cy="589360"/>
          </a:xfrm>
        </p:spPr>
        <p:txBody>
          <a:bodyPr/>
          <a:lstStyle>
            <a:lvl1pPr>
              <a:defRPr>
                <a:solidFill>
                  <a:schemeClr val="tx1"/>
                </a:solidFill>
              </a:defRPr>
            </a:lvl1pPr>
          </a:lstStyle>
          <a:p>
            <a:r>
              <a:rPr lang="zh-CN" altLang="en-US"/>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1608205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矩形 18"/>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L 形 17"/>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标题占位符 1"/>
          <p:cNvSpPr>
            <a:spLocks noGrp="1"/>
          </p:cNvSpPr>
          <p:nvPr>
            <p:ph type="title"/>
          </p:nvPr>
        </p:nvSpPr>
        <p:spPr bwMode="auto">
          <a:xfrm>
            <a:off x="457200" y="86917"/>
            <a:ext cx="8229600" cy="3786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endParaRPr lang="en-US" dirty="0"/>
          </a:p>
        </p:txBody>
      </p:sp>
      <p:sp>
        <p:nvSpPr>
          <p:cNvPr id="2051" name="文本占位符 2"/>
          <p:cNvSpPr>
            <a:spLocks noGrp="1"/>
          </p:cNvSpPr>
          <p:nvPr>
            <p:ph type="body" idx="1"/>
          </p:nvPr>
        </p:nvSpPr>
        <p:spPr bwMode="auto">
          <a:xfrm>
            <a:off x="457200" y="945358"/>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9" name="矩形 8"/>
          <p:cNvSpPr/>
          <p:nvPr/>
        </p:nvSpPr>
        <p:spPr>
          <a:xfrm>
            <a:off x="1357313" y="4936332"/>
            <a:ext cx="6429375" cy="369332"/>
          </a:xfrm>
          <a:prstGeom prst="rect">
            <a:avLst/>
          </a:prstGeom>
        </p:spPr>
        <p:txBody>
          <a:bodyPr>
            <a:spAutoFit/>
          </a:bodyPr>
          <a:lstStyle/>
          <a:p>
            <a:pPr algn="ctr">
              <a:defRPr/>
            </a:pPr>
            <a:r>
              <a:rPr lang="en-US" altLang="zh-CN" sz="900" b="0" dirty="0">
                <a:solidFill>
                  <a:schemeClr val="bg2">
                    <a:lumMod val="75000"/>
                  </a:schemeClr>
                </a:solidFill>
                <a:latin typeface="Tahoma" pitchFamily="34" charset="0"/>
                <a:ea typeface="黑体" pitchFamily="2" charset="-122"/>
              </a:rPr>
              <a:t>Lecture 17: </a:t>
            </a:r>
            <a:r>
              <a:rPr lang="en-US" altLang="zh-CN" sz="900" b="0" kern="1200" dirty="0">
                <a:solidFill>
                  <a:schemeClr val="bg2">
                    <a:lumMod val="75000"/>
                  </a:schemeClr>
                </a:solidFill>
                <a:latin typeface="Tahoma" pitchFamily="34" charset="0"/>
                <a:ea typeface="黑体" pitchFamily="2" charset="-122"/>
                <a:cs typeface="+mn-cs"/>
              </a:rPr>
              <a:t>Atlantic: Deep Circulation and Meridional Overturning Circulation </a:t>
            </a:r>
            <a:br>
              <a:rPr lang="en-US" altLang="zh-CN" sz="900" b="0" kern="1200" dirty="0">
                <a:solidFill>
                  <a:schemeClr val="bg2">
                    <a:lumMod val="75000"/>
                  </a:schemeClr>
                </a:solidFill>
                <a:latin typeface="Tahoma" pitchFamily="34" charset="0"/>
                <a:ea typeface="黑体" pitchFamily="2" charset="-122"/>
                <a:cs typeface="+mn-cs"/>
              </a:rPr>
            </a:br>
            <a:endParaRPr lang="en-US" altLang="zh-CN" sz="900" b="0" kern="1200" dirty="0">
              <a:solidFill>
                <a:schemeClr val="bg2">
                  <a:lumMod val="75000"/>
                </a:schemeClr>
              </a:solidFill>
              <a:latin typeface="Tahoma" pitchFamily="34" charset="0"/>
              <a:ea typeface="黑体" pitchFamily="2" charset="-122"/>
              <a:cs typeface="+mn-cs"/>
            </a:endParaRPr>
          </a:p>
        </p:txBody>
      </p:sp>
      <p:sp>
        <p:nvSpPr>
          <p:cNvPr id="12" name="TextBox 11"/>
          <p:cNvSpPr txBox="1"/>
          <p:nvPr/>
        </p:nvSpPr>
        <p:spPr>
          <a:xfrm>
            <a:off x="7776001" y="4914000"/>
            <a:ext cx="1223963" cy="230832"/>
          </a:xfrm>
          <a:prstGeom prst="rect">
            <a:avLst/>
          </a:prstGeom>
          <a:noFill/>
        </p:spPr>
        <p:txBody>
          <a:bodyPr>
            <a:spAutoFit/>
          </a:bodyPr>
          <a:lstStyle/>
          <a:p>
            <a:pPr algn="r">
              <a:defRPr/>
            </a:pPr>
            <a:fld id="{F3E45D66-6E39-4568-A96F-A06B5A2F671E}" type="slidenum">
              <a:rPr lang="en-US" altLang="zh-CN" sz="900">
                <a:solidFill>
                  <a:srgbClr val="663300"/>
                </a:solidFill>
              </a:rPr>
              <a:pPr algn="r">
                <a:defRPr/>
              </a:pPr>
              <a:t>‹#›</a:t>
            </a:fld>
            <a:endParaRPr lang="zh-CN" altLang="en-US" sz="1050" dirty="0">
              <a:solidFill>
                <a:srgbClr val="663300"/>
              </a:solidFill>
            </a:endParaRPr>
          </a:p>
        </p:txBody>
      </p:sp>
      <p:sp>
        <p:nvSpPr>
          <p:cNvPr id="15" name="矩形 14"/>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9"/>
          <p:cNvSpPr txBox="1"/>
          <p:nvPr userDrawn="1"/>
        </p:nvSpPr>
        <p:spPr>
          <a:xfrm>
            <a:off x="0" y="370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17" name="L 形 16"/>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pic>
        <p:nvPicPr>
          <p:cNvPr id="21" name="Picture 27">
            <a:extLst>
              <a:ext uri="{FF2B5EF4-FFF2-40B4-BE49-F238E27FC236}">
                <a16:creationId xmlns:a16="http://schemas.microsoft.com/office/drawing/2014/main" id="{23E9449C-5E7B-094E-A5BC-AB83C01E6C2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4860000"/>
            <a:ext cx="263793" cy="263793"/>
          </a:xfrm>
          <a:prstGeom prst="rect">
            <a:avLst/>
          </a:prstGeom>
        </p:spPr>
      </p:pic>
      <p:pic>
        <p:nvPicPr>
          <p:cNvPr id="22" name="图片 21"/>
          <p:cNvPicPr>
            <a:picLocks noChangeAspect="1"/>
          </p:cNvPicPr>
          <p:nvPr userDrawn="1"/>
        </p:nvPicPr>
        <p:blipFill rotWithShape="1">
          <a:blip r:embed="rId8" cstate="print">
            <a:extLst>
              <a:ext uri="{28A0092B-C50C-407E-A947-70E740481C1C}">
                <a14:useLocalDpi xmlns:a14="http://schemas.microsoft.com/office/drawing/2010/main" val="0"/>
              </a:ext>
            </a:extLst>
          </a:blip>
          <a:srcRect t="7841" r="85009" b="8816"/>
          <a:stretch/>
        </p:blipFill>
        <p:spPr>
          <a:xfrm>
            <a:off x="288000" y="4842000"/>
            <a:ext cx="259009" cy="288000"/>
          </a:xfrm>
          <a:prstGeom prst="rect">
            <a:avLst/>
          </a:prstGeom>
        </p:spPr>
      </p:pic>
      <p:pic>
        <p:nvPicPr>
          <p:cNvPr id="23" name="Picture 27" descr="D:\Homepage\Images\core_logo_5.jpg"/>
          <p:cNvPicPr>
            <a:picLocks noChangeAspect="1" noChangeArrowheads="1"/>
          </p:cNvPicPr>
          <p:nvPr userDrawn="1"/>
        </p:nvPicPr>
        <p:blipFill>
          <a:blip r:embed="rId9" cstate="print"/>
          <a:stretch>
            <a:fillRect/>
          </a:stretch>
        </p:blipFill>
        <p:spPr bwMode="auto">
          <a:xfrm>
            <a:off x="576000" y="4860000"/>
            <a:ext cx="270000" cy="270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4" r:id="rId1"/>
    <p:sldLayoutId id="2147484331" r:id="rId2"/>
    <p:sldLayoutId id="2147484332" r:id="rId3"/>
    <p:sldLayoutId id="2147484333" r:id="rId4"/>
    <p:sldLayoutId id="2147484335" r:id="rId5"/>
  </p:sldLayoutIdLst>
  <p:hf sldNum="0" hdr="0" ftr="0" dt="0"/>
  <p:txStyles>
    <p:title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257175" indent="-257175" algn="l" rtl="0" eaLnBrk="0" fontAlgn="base" hangingPunct="0">
        <a:spcBef>
          <a:spcPct val="20000"/>
        </a:spcBef>
        <a:spcAft>
          <a:spcPct val="0"/>
        </a:spcAft>
        <a:buClr>
          <a:schemeClr val="accent1"/>
        </a:buClr>
        <a:buSzPct val="50000"/>
        <a:buFont typeface="Wingdings 2" pitchFamily="18" charset="2"/>
        <a:buChar char=""/>
        <a:defRPr sz="2400" kern="1200">
          <a:solidFill>
            <a:srgbClr val="0000FF"/>
          </a:solidFill>
          <a:latin typeface="+mn-lt"/>
          <a:ea typeface="+mn-ea"/>
          <a:cs typeface="华文楷体" charset="0"/>
        </a:defRPr>
      </a:lvl1pPr>
      <a:lvl2pPr marL="557213" indent="-214313" algn="l" rtl="0" eaLnBrk="0" fontAlgn="base" hangingPunct="0">
        <a:spcBef>
          <a:spcPct val="20000"/>
        </a:spcBef>
        <a:spcAft>
          <a:spcPct val="0"/>
        </a:spcAft>
        <a:buClr>
          <a:schemeClr val="accent2"/>
        </a:buClr>
        <a:buSzPct val="50000"/>
        <a:buFont typeface="Wingdings 2" pitchFamily="18" charset="2"/>
        <a:buChar char="³"/>
        <a:defRPr sz="2100" kern="1200">
          <a:solidFill>
            <a:srgbClr val="0000FF"/>
          </a:solidFill>
          <a:latin typeface="+mn-lt"/>
          <a:ea typeface="+mn-ea"/>
          <a:cs typeface="华文楷体" charset="0"/>
        </a:defRPr>
      </a:lvl2pPr>
      <a:lvl3pPr marL="857250" indent="-171450" algn="l" rtl="0" eaLnBrk="0" fontAlgn="base" hangingPunct="0">
        <a:spcBef>
          <a:spcPct val="20000"/>
        </a:spcBef>
        <a:spcAft>
          <a:spcPct val="0"/>
        </a:spcAft>
        <a:buClr>
          <a:srgbClr val="7B9B57"/>
        </a:buClr>
        <a:buSzPct val="60000"/>
        <a:buFont typeface="Wingdings 2" pitchFamily="18" charset="2"/>
        <a:buChar char="®"/>
        <a:defRPr sz="1800" kern="1200">
          <a:solidFill>
            <a:srgbClr val="0000FF"/>
          </a:solidFill>
          <a:latin typeface="+mn-lt"/>
          <a:ea typeface="+mn-ea"/>
          <a:cs typeface="华文楷体" charset="0"/>
        </a:defRPr>
      </a:lvl3pPr>
      <a:lvl4pPr marL="1200150" indent="-171450" algn="l" rtl="0" eaLnBrk="0" fontAlgn="base" hangingPunct="0">
        <a:spcBef>
          <a:spcPct val="20000"/>
        </a:spcBef>
        <a:spcAft>
          <a:spcPct val="0"/>
        </a:spcAft>
        <a:buClr>
          <a:srgbClr val="8B7396"/>
        </a:buClr>
        <a:buSzPct val="45000"/>
        <a:buFont typeface="Wingdings 2" pitchFamily="18" charset="2"/>
        <a:buChar char="¯"/>
        <a:defRPr sz="1500" kern="1200">
          <a:solidFill>
            <a:srgbClr val="0000FF"/>
          </a:solidFill>
          <a:latin typeface="+mn-lt"/>
          <a:ea typeface="+mn-ea"/>
          <a:cs typeface="华文楷体" charset="0"/>
        </a:defRPr>
      </a:lvl4pPr>
      <a:lvl5pPr marL="1543050" indent="-171450" algn="l" rtl="0" eaLnBrk="0" fontAlgn="base" hangingPunct="0">
        <a:spcBef>
          <a:spcPct val="20000"/>
        </a:spcBef>
        <a:spcAft>
          <a:spcPct val="0"/>
        </a:spcAft>
        <a:buClr>
          <a:srgbClr val="E89A53"/>
        </a:buClr>
        <a:buFont typeface="Wingdings 2" pitchFamily="18" charset="2"/>
        <a:buChar char=""/>
        <a:defRPr sz="1500" kern="1200">
          <a:solidFill>
            <a:srgbClr val="0000FF"/>
          </a:solidFill>
          <a:latin typeface="+mn-lt"/>
          <a:ea typeface="+mn-ea"/>
          <a:cs typeface="华文楷体" charset="0"/>
        </a:defRPr>
      </a:lvl5pPr>
      <a:lvl6pPr marL="1885950" indent="-171450" algn="l" rtl="0" eaLnBrk="1" latinLnBrk="0" hangingPunct="1">
        <a:spcBef>
          <a:spcPct val="20000"/>
        </a:spcBef>
        <a:buFont typeface="Arial"/>
        <a:buChar char="•"/>
        <a:defRPr kumimoji="0" sz="1500" kern="1200">
          <a:solidFill>
            <a:schemeClr val="tx1"/>
          </a:solidFill>
          <a:latin typeface="+mn-lt"/>
          <a:ea typeface="+mn-ea"/>
          <a:cs typeface="+mn-cs"/>
        </a:defRPr>
      </a:lvl6pPr>
      <a:lvl7pPr marL="2228850" indent="-171450" algn="l" rtl="0" eaLnBrk="1" latinLnBrk="0" hangingPunct="1">
        <a:spcBef>
          <a:spcPct val="20000"/>
        </a:spcBef>
        <a:buFont typeface="Arial"/>
        <a:buChar char="•"/>
        <a:defRPr kumimoji="0" sz="1500" kern="1200">
          <a:solidFill>
            <a:schemeClr val="tx1"/>
          </a:solidFill>
          <a:latin typeface="+mn-lt"/>
          <a:ea typeface="+mn-ea"/>
          <a:cs typeface="+mn-cs"/>
        </a:defRPr>
      </a:lvl7pPr>
      <a:lvl8pPr marL="2571750" indent="-171450" algn="l" rtl="0" eaLnBrk="1" latinLnBrk="0" hangingPunct="1">
        <a:spcBef>
          <a:spcPct val="20000"/>
        </a:spcBef>
        <a:buFont typeface="Arial"/>
        <a:buChar char="•"/>
        <a:defRPr kumimoji="0" sz="1500" kern="1200">
          <a:solidFill>
            <a:schemeClr val="tx1"/>
          </a:solidFill>
          <a:latin typeface="+mn-lt"/>
          <a:ea typeface="+mn-ea"/>
          <a:cs typeface="+mn-cs"/>
        </a:defRPr>
      </a:lvl8pPr>
      <a:lvl9pPr marL="2914650" indent="-171450" algn="l" rtl="0" eaLnBrk="1" latinLnBrk="0" hangingPunct="1">
        <a:spcBef>
          <a:spcPct val="20000"/>
        </a:spcBef>
        <a:buFont typeface="Arial"/>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anghj@fudan.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22.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536" y="627534"/>
            <a:ext cx="8352928" cy="1296144"/>
          </a:xfrm>
        </p:spPr>
        <p:txBody>
          <a:bodyPr/>
          <a:lstStyle/>
          <a:p>
            <a:pPr algn="ctr" eaLnBrk="1" hangingPunct="1">
              <a:defRPr/>
            </a:pPr>
            <a:br>
              <a:rPr lang="en-US" altLang="zh-CN" sz="2400" b="1" dirty="0">
                <a:solidFill>
                  <a:srgbClr val="C00000"/>
                </a:solidFill>
                <a:latin typeface="Arial" panose="020B0604020202020204" pitchFamily="34" charset="0"/>
                <a:cs typeface="Arial" panose="020B0604020202020204" pitchFamily="34" charset="0"/>
              </a:rPr>
            </a:br>
            <a:r>
              <a:rPr lang="en-US" altLang="zh-CN" sz="2400" b="1" dirty="0">
                <a:solidFill>
                  <a:srgbClr val="960000"/>
                </a:solidFill>
                <a:latin typeface="Arial" panose="020B0604020202020204" pitchFamily="34" charset="0"/>
                <a:cs typeface="Arial" panose="020B0604020202020204" pitchFamily="34" charset="0"/>
              </a:rPr>
              <a:t>Lecture 17: Atlantic: Deep Circulation and Meridional Overturning Circulation </a:t>
            </a:r>
            <a:br>
              <a:rPr lang="en-US" altLang="zh-CN" sz="2400" b="1" dirty="0">
                <a:solidFill>
                  <a:srgbClr val="960000"/>
                </a:solidFill>
                <a:latin typeface="Arial" panose="020B0604020202020204" pitchFamily="34" charset="0"/>
                <a:cs typeface="Arial" panose="020B0604020202020204" pitchFamily="34" charset="0"/>
              </a:rPr>
            </a:br>
            <a:br>
              <a:rPr lang="en-US" altLang="zh-CN" sz="1000" b="1" dirty="0">
                <a:solidFill>
                  <a:srgbClr val="960000"/>
                </a:solidFill>
                <a:latin typeface="Arial" panose="020B0604020202020204" pitchFamily="34" charset="0"/>
                <a:cs typeface="Arial" panose="020B0604020202020204" pitchFamily="34" charset="0"/>
              </a:rPr>
            </a:br>
            <a:r>
              <a:rPr lang="en-US" altLang="zh-CN" sz="1800" b="1" dirty="0">
                <a:solidFill>
                  <a:schemeClr val="accent2">
                    <a:lumMod val="75000"/>
                  </a:schemeClr>
                </a:solidFill>
                <a:latin typeface="Arial" panose="020B0604020202020204" pitchFamily="34" charset="0"/>
                <a:cs typeface="Arial" panose="020B0604020202020204" pitchFamily="34" charset="0"/>
              </a:rPr>
              <a:t> </a:t>
            </a:r>
            <a:r>
              <a:rPr lang="en-US" altLang="zh-CN" sz="1800" b="1" dirty="0">
                <a:solidFill>
                  <a:srgbClr val="0070C0"/>
                </a:solidFill>
                <a:latin typeface="Arial" panose="020B0604020202020204" pitchFamily="34" charset="0"/>
                <a:cs typeface="Arial" panose="020B0604020202020204" pitchFamily="34" charset="0"/>
              </a:rPr>
              <a:t>Descriptive Physical Oceanography</a:t>
            </a:r>
            <a:endParaRPr lang="en-US" altLang="zh-CN" sz="2100" b="1" dirty="0">
              <a:solidFill>
                <a:srgbClr val="0070C0"/>
              </a:solidFill>
              <a:latin typeface="Arial" panose="020B0604020202020204" pitchFamily="34" charset="0"/>
              <a:cs typeface="Arial" panose="020B0604020202020204" pitchFamily="34" charset="0"/>
            </a:endParaRPr>
          </a:p>
        </p:txBody>
      </p:sp>
      <p:sp>
        <p:nvSpPr>
          <p:cNvPr id="6" name="Rectangle 3"/>
          <p:cNvSpPr>
            <a:spLocks noGrp="1" noChangeArrowheads="1"/>
          </p:cNvSpPr>
          <p:nvPr>
            <p:ph type="subTitle" idx="1"/>
          </p:nvPr>
        </p:nvSpPr>
        <p:spPr>
          <a:xfrm>
            <a:off x="1580621" y="2067694"/>
            <a:ext cx="5994666" cy="1080120"/>
          </a:xfrm>
        </p:spPr>
        <p:txBody>
          <a:bodyPr rtlCol="0">
            <a:noAutofit/>
          </a:bodyPr>
          <a:lstStyle/>
          <a:p>
            <a:pPr algn="ctr" eaLnBrk="1" fontAlgn="auto" hangingPunct="1">
              <a:lnSpc>
                <a:spcPct val="150000"/>
              </a:lnSpc>
              <a:spcAft>
                <a:spcPts val="0"/>
              </a:spcAft>
              <a:defRPr/>
            </a:pPr>
            <a:r>
              <a:rPr lang="zh-CN" altLang="en-US" sz="1200" dirty="0">
                <a:solidFill>
                  <a:srgbClr val="000080"/>
                </a:solidFill>
                <a:latin typeface="微软雅黑" panose="020B0503020204020204" pitchFamily="34" charset="-122"/>
                <a:ea typeface="微软雅黑" panose="020B0503020204020204" pitchFamily="34" charset="-122"/>
              </a:rPr>
              <a:t>杨海军（</a:t>
            </a:r>
            <a:r>
              <a:rPr lang="en-US" altLang="zh-CN" sz="1200" dirty="0">
                <a:solidFill>
                  <a:srgbClr val="000080"/>
                </a:solidFill>
                <a:latin typeface="微软雅黑" panose="020B0503020204020204" pitchFamily="34" charset="-122"/>
                <a:ea typeface="微软雅黑" panose="020B0503020204020204" pitchFamily="34" charset="-122"/>
              </a:rPr>
              <a:t>YANG </a:t>
            </a:r>
            <a:r>
              <a:rPr lang="en-US" altLang="zh-CN" sz="1200" dirty="0" err="1">
                <a:solidFill>
                  <a:srgbClr val="000080"/>
                </a:solidFill>
                <a:latin typeface="微软雅黑" panose="020B0503020204020204" pitchFamily="34" charset="-122"/>
                <a:ea typeface="微软雅黑" panose="020B0503020204020204" pitchFamily="34" charset="-122"/>
              </a:rPr>
              <a:t>Haijun</a:t>
            </a:r>
            <a:r>
              <a:rPr lang="zh-CN" altLang="en-US" sz="1200" dirty="0">
                <a:solidFill>
                  <a:srgbClr val="000080"/>
                </a:solidFill>
                <a:latin typeface="微软雅黑" panose="020B0503020204020204" pitchFamily="34" charset="-122"/>
                <a:ea typeface="微软雅黑" panose="020B0503020204020204" pitchFamily="34" charset="-122"/>
              </a:rPr>
              <a:t>）复旦大学大气与海洋科学系</a:t>
            </a:r>
            <a:endParaRPr lang="en-US" altLang="zh-CN" sz="1200" dirty="0">
              <a:solidFill>
                <a:srgbClr val="000080"/>
              </a:solidFill>
              <a:latin typeface="微软雅黑" panose="020B0503020204020204" pitchFamily="34" charset="-122"/>
              <a:ea typeface="微软雅黑" panose="020B0503020204020204" pitchFamily="34" charset="-122"/>
            </a:endParaRP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Department of Atmospheric and Oceanic Sciences, Fudan University</a:t>
            </a: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Email: </a:t>
            </a:r>
            <a:r>
              <a:rPr lang="en-US" altLang="zh-CN" sz="1200" dirty="0">
                <a:solidFill>
                  <a:srgbClr val="000080"/>
                </a:solidFill>
                <a:latin typeface="微软雅黑" panose="020B0503020204020204" pitchFamily="34" charset="-122"/>
                <a:ea typeface="微软雅黑" panose="020B0503020204020204" pitchFamily="34" charset="-122"/>
                <a:hlinkClick r:id="rId2"/>
              </a:rPr>
              <a:t>yanghj@fudan.edu.cn</a:t>
            </a:r>
            <a:endParaRPr lang="en-US" altLang="zh-CN" sz="1200" dirty="0">
              <a:solidFill>
                <a:srgbClr val="000080"/>
              </a:solidFill>
              <a:latin typeface="微软雅黑" panose="020B0503020204020204" pitchFamily="34" charset="-122"/>
              <a:ea typeface="微软雅黑" panose="020B0503020204020204" pitchFamily="34" charset="-122"/>
            </a:endParaRPr>
          </a:p>
        </p:txBody>
      </p:sp>
      <p:sp>
        <p:nvSpPr>
          <p:cNvPr id="7" name="Text Box 6"/>
          <p:cNvSpPr txBox="1">
            <a:spLocks noChangeArrowheads="1"/>
          </p:cNvSpPr>
          <p:nvPr/>
        </p:nvSpPr>
        <p:spPr bwMode="auto">
          <a:xfrm>
            <a:off x="395536" y="4443958"/>
            <a:ext cx="8466138" cy="457200"/>
          </a:xfrm>
          <a:prstGeom prst="rect">
            <a:avLst/>
          </a:prstGeom>
          <a:noFill/>
          <a:ln w="9525">
            <a:noFill/>
            <a:miter lim="800000"/>
            <a:headEnd/>
            <a:tailEnd/>
          </a:ln>
        </p:spPr>
        <p:txBody>
          <a:bodyPr>
            <a:spAutoFit/>
          </a:bodyPr>
          <a:lstStyle/>
          <a:p>
            <a:pPr algn="ctr" eaLnBrk="0" hangingPunct="0">
              <a:spcBef>
                <a:spcPct val="50000"/>
              </a:spcBef>
            </a:pPr>
            <a:r>
              <a:rPr lang="en-US" altLang="zh-CN" sz="1200" b="0" dirty="0">
                <a:solidFill>
                  <a:schemeClr val="folHlink"/>
                </a:solidFill>
              </a:rPr>
              <a:t>This </a:t>
            </a:r>
            <a:r>
              <a:rPr lang="en-US" altLang="zh-CN" sz="1200" b="0" dirty="0" err="1">
                <a:solidFill>
                  <a:schemeClr val="folHlink"/>
                </a:solidFill>
              </a:rPr>
              <a:t>powerpoint</a:t>
            </a:r>
            <a:r>
              <a:rPr lang="en-US" altLang="zh-CN" sz="1200" b="0" dirty="0">
                <a:solidFill>
                  <a:schemeClr val="folHlink"/>
                </a:solidFill>
              </a:rPr>
              <a:t> was prepared for purposes of this lecture and course only.  It contains graphics from copyrighted books, journals and other products.  Please do not use without acknowledgment of these sources.</a:t>
            </a:r>
            <a:endParaRPr lang="en-US" altLang="zh-CN" sz="1200" b="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zh-CN"/>
              <a:t>Diffusion</a:t>
            </a:r>
          </a:p>
        </p:txBody>
      </p:sp>
      <mc:AlternateContent xmlns:mc="http://schemas.openxmlformats.org/markup-compatibility/2006">
        <mc:Choice xmlns:a14="http://schemas.microsoft.com/office/drawing/2010/main" Requires="a14">
          <p:sp>
            <p:nvSpPr>
              <p:cNvPr id="22531" name="Rectangle 7"/>
              <p:cNvSpPr>
                <a:spLocks noChangeArrowheads="1"/>
              </p:cNvSpPr>
              <p:nvPr/>
            </p:nvSpPr>
            <p:spPr bwMode="auto">
              <a:xfrm>
                <a:off x="503999" y="699542"/>
                <a:ext cx="8136000" cy="3181064"/>
              </a:xfrm>
              <a:prstGeom prst="rect">
                <a:avLst/>
              </a:prstGeom>
              <a:noFill/>
              <a:ln w="9525" algn="ctr">
                <a:noFill/>
                <a:miter lim="800000"/>
                <a:headEnd/>
                <a:tailEnd/>
              </a:ln>
            </p:spPr>
            <p:txBody>
              <a:bodyPr wrap="square" anchor="ctr">
                <a:spAutoFit/>
              </a:bodyPr>
              <a:lstStyle/>
              <a:p>
                <a:pPr marL="264319" indent="-264319">
                  <a:lnSpc>
                    <a:spcPct val="150000"/>
                  </a:lnSpc>
                  <a:spcBef>
                    <a:spcPts val="450"/>
                  </a:spcBef>
                  <a:buClr>
                    <a:schemeClr val="accent1"/>
                  </a:buClr>
                  <a:buSzPct val="75000"/>
                  <a:buFont typeface="Wingdings" pitchFamily="2" charset="2"/>
                  <a:buChar char="n"/>
                  <a:tabLst>
                    <a:tab pos="264319" algn="l"/>
                    <a:tab pos="676275" algn="l"/>
                  </a:tabLst>
                  <a:defRPr/>
                </a:pPr>
                <a:r>
                  <a:rPr lang="en-US" altLang="zh-CN" b="0" dirty="0">
                    <a:solidFill>
                      <a:srgbClr val="0000FF"/>
                    </a:solidFill>
                    <a:latin typeface="+mn-lt"/>
                  </a:rPr>
                  <a:t>The diapycnal eddy diffusivity estimate was based on the idea of isolated sources of deep water and general upwelling of this deep water through all of the oceans back to the surface.  The upwelling requires downward diffusion of heat. </a:t>
                </a:r>
                <a:r>
                  <a:rPr lang="en-US" altLang="zh-CN" b="0" dirty="0" err="1">
                    <a:solidFill>
                      <a:srgbClr val="0000FF"/>
                    </a:solidFill>
                    <a:latin typeface="+mn-lt"/>
                  </a:rPr>
                  <a:t>Munk</a:t>
                </a:r>
                <a:r>
                  <a:rPr lang="en-US" altLang="zh-CN" b="0" dirty="0">
                    <a:solidFill>
                      <a:srgbClr val="0000FF"/>
                    </a:solidFill>
                    <a:latin typeface="+mn-lt"/>
                  </a:rPr>
                  <a:t> assumed that most of the ocean is dominated by the balance</a:t>
                </a:r>
              </a:p>
              <a:p>
                <a:pPr marL="676275" lvl="1" indent="-208360">
                  <a:lnSpc>
                    <a:spcPct val="150000"/>
                  </a:lnSpc>
                  <a:spcBef>
                    <a:spcPts val="450"/>
                  </a:spcBef>
                  <a:buClr>
                    <a:schemeClr val="accent1"/>
                  </a:buClr>
                  <a:buSzPct val="75000"/>
                  <a:buFont typeface="Wingdings" pitchFamily="2" charset="2"/>
                  <a:buChar char="n"/>
                  <a:tabLst>
                    <a:tab pos="264319" algn="l"/>
                    <a:tab pos="676275" algn="l"/>
                  </a:tabLst>
                  <a:defRPr/>
                </a:pPr>
                <a:r>
                  <a:rPr lang="en-US" altLang="zh-CN" sz="2100" b="0" dirty="0">
                    <a:solidFill>
                      <a:srgbClr val="0000FF"/>
                    </a:solidFill>
                    <a:latin typeface="+mn-lt"/>
                  </a:rPr>
                  <a:t>Vertical advection = </a:t>
                </a:r>
                <a:r>
                  <a:rPr lang="en-US" altLang="zh-CN" sz="2100" b="0" dirty="0">
                    <a:solidFill>
                      <a:srgbClr val="00B0F0"/>
                    </a:solidFill>
                    <a:latin typeface="+mn-lt"/>
                  </a:rPr>
                  <a:t>Vertical diffusion</a:t>
                </a:r>
                <a:r>
                  <a:rPr lang="en-US" altLang="zh-CN" sz="2100" b="0" dirty="0">
                    <a:solidFill>
                      <a:srgbClr val="0000FF"/>
                    </a:solidFill>
                    <a:latin typeface="+mn-lt"/>
                  </a:rPr>
                  <a:t>, that is,</a:t>
                </a:r>
              </a:p>
              <a:p>
                <a:pPr marL="467915" lvl="1">
                  <a:lnSpc>
                    <a:spcPct val="150000"/>
                  </a:lnSpc>
                  <a:spcBef>
                    <a:spcPts val="450"/>
                  </a:spcBef>
                  <a:buClr>
                    <a:schemeClr val="accent1"/>
                  </a:buClr>
                  <a:buSzPct val="75000"/>
                  <a:tabLst>
                    <a:tab pos="264319" algn="l"/>
                    <a:tab pos="676275" algn="l"/>
                  </a:tabLst>
                  <a:defRPr/>
                </a:pPr>
                <a14:m>
                  <m:oMathPara xmlns:m="http://schemas.openxmlformats.org/officeDocument/2006/math">
                    <m:oMathParaPr>
                      <m:jc m:val="centerGroup"/>
                    </m:oMathParaPr>
                    <m:oMath xmlns:m="http://schemas.openxmlformats.org/officeDocument/2006/math">
                      <m:r>
                        <a:rPr lang="en-US" altLang="zh-CN" sz="2000" b="0" i="1" smtClean="0">
                          <a:solidFill>
                            <a:srgbClr val="C00000"/>
                          </a:solidFill>
                          <a:latin typeface="Cambria Math" panose="02040503050406030204" pitchFamily="18" charset="0"/>
                          <a:sym typeface="Symbol" pitchFamily="18" charset="2"/>
                        </a:rPr>
                        <m:t>𝑤</m:t>
                      </m:r>
                      <m:f>
                        <m:fPr>
                          <m:ctrlPr>
                            <a:rPr lang="en-US" altLang="zh-CN" sz="2000" b="0" i="1" smtClean="0">
                              <a:solidFill>
                                <a:srgbClr val="C00000"/>
                              </a:solidFill>
                              <a:latin typeface="Cambria Math" panose="02040503050406030204" pitchFamily="18" charset="0"/>
                              <a:sym typeface="Symbol" pitchFamily="18" charset="2"/>
                            </a:rPr>
                          </m:ctrlPr>
                        </m:fPr>
                        <m:num>
                          <m:r>
                            <a:rPr lang="en-US" altLang="zh-CN" sz="2000" b="0" i="1" smtClean="0">
                              <a:solidFill>
                                <a:srgbClr val="C00000"/>
                              </a:solidFill>
                              <a:latin typeface="Cambria Math" panose="02040503050406030204" pitchFamily="18" charset="0"/>
                              <a:sym typeface="Symbol" pitchFamily="18" charset="2"/>
                            </a:rPr>
                            <m:t>𝜕</m:t>
                          </m:r>
                          <m:r>
                            <a:rPr lang="en-US" altLang="zh-CN" sz="2000" b="0" i="1" smtClean="0">
                              <a:solidFill>
                                <a:srgbClr val="C00000"/>
                              </a:solidFill>
                              <a:latin typeface="Cambria Math" panose="02040503050406030204" pitchFamily="18" charset="0"/>
                              <a:sym typeface="Symbol" pitchFamily="18" charset="2"/>
                            </a:rPr>
                            <m:t>𝑇</m:t>
                          </m:r>
                        </m:num>
                        <m:den>
                          <m:r>
                            <a:rPr lang="en-US" altLang="zh-CN" sz="2000" b="0" i="1" smtClean="0">
                              <a:solidFill>
                                <a:srgbClr val="C00000"/>
                              </a:solidFill>
                              <a:latin typeface="Cambria Math" panose="02040503050406030204" pitchFamily="18" charset="0"/>
                              <a:sym typeface="Symbol" pitchFamily="18" charset="2"/>
                            </a:rPr>
                            <m:t>𝜕</m:t>
                          </m:r>
                          <m:r>
                            <a:rPr lang="en-US" altLang="zh-CN" sz="2000" b="0" i="1" smtClean="0">
                              <a:solidFill>
                                <a:srgbClr val="C00000"/>
                              </a:solidFill>
                              <a:latin typeface="Cambria Math" panose="02040503050406030204" pitchFamily="18" charset="0"/>
                              <a:sym typeface="Symbol" pitchFamily="18" charset="2"/>
                            </a:rPr>
                            <m:t>𝑧</m:t>
                          </m:r>
                        </m:den>
                      </m:f>
                      <m:r>
                        <a:rPr lang="en-US" altLang="zh-CN" sz="2000" b="0" i="1" smtClean="0">
                          <a:solidFill>
                            <a:srgbClr val="C00000"/>
                          </a:solidFill>
                          <a:latin typeface="Cambria Math" panose="02040503050406030204" pitchFamily="18" charset="0"/>
                          <a:sym typeface="Symbol" pitchFamily="18" charset="2"/>
                        </a:rPr>
                        <m:t>=</m:t>
                      </m:r>
                      <m:f>
                        <m:fPr>
                          <m:ctrlPr>
                            <a:rPr lang="en-US" altLang="zh-CN" sz="2000" b="0" i="1" smtClean="0">
                              <a:solidFill>
                                <a:srgbClr val="C00000"/>
                              </a:solidFill>
                              <a:latin typeface="Cambria Math" panose="02040503050406030204" pitchFamily="18" charset="0"/>
                              <a:sym typeface="Symbol" pitchFamily="18" charset="2"/>
                            </a:rPr>
                          </m:ctrlPr>
                        </m:fPr>
                        <m:num>
                          <m:r>
                            <a:rPr lang="en-US" altLang="zh-CN" sz="2000" b="0" i="1" smtClean="0">
                              <a:solidFill>
                                <a:srgbClr val="C00000"/>
                              </a:solidFill>
                              <a:latin typeface="Cambria Math" panose="02040503050406030204" pitchFamily="18" charset="0"/>
                              <a:sym typeface="Symbol" pitchFamily="18" charset="2"/>
                            </a:rPr>
                            <m:t>𝜕</m:t>
                          </m:r>
                        </m:num>
                        <m:den>
                          <m:r>
                            <a:rPr lang="en-US" altLang="zh-CN" sz="2000" b="0" i="1" smtClean="0">
                              <a:solidFill>
                                <a:srgbClr val="C00000"/>
                              </a:solidFill>
                              <a:latin typeface="Cambria Math" panose="02040503050406030204" pitchFamily="18" charset="0"/>
                              <a:sym typeface="Symbol" pitchFamily="18" charset="2"/>
                            </a:rPr>
                            <m:t>𝜕</m:t>
                          </m:r>
                          <m:r>
                            <a:rPr lang="en-US" altLang="zh-CN" sz="2000" b="0" i="1" smtClean="0">
                              <a:solidFill>
                                <a:srgbClr val="C00000"/>
                              </a:solidFill>
                              <a:latin typeface="Cambria Math" panose="02040503050406030204" pitchFamily="18" charset="0"/>
                              <a:sym typeface="Symbol" pitchFamily="18" charset="2"/>
                            </a:rPr>
                            <m:t>𝑧</m:t>
                          </m:r>
                        </m:den>
                      </m:f>
                      <m:r>
                        <a:rPr lang="en-US" altLang="zh-CN" sz="2000" b="0" i="1" smtClean="0">
                          <a:solidFill>
                            <a:srgbClr val="C00000"/>
                          </a:solidFill>
                          <a:latin typeface="Cambria Math" panose="02040503050406030204" pitchFamily="18" charset="0"/>
                          <a:sym typeface="Symbol" pitchFamily="18" charset="2"/>
                        </a:rPr>
                        <m:t>(</m:t>
                      </m:r>
                      <m:sSub>
                        <m:sSubPr>
                          <m:ctrlPr>
                            <a:rPr lang="en-US" altLang="zh-CN" sz="2000" b="0" i="1" smtClean="0">
                              <a:solidFill>
                                <a:srgbClr val="C00000"/>
                              </a:solidFill>
                              <a:latin typeface="Cambria Math" panose="02040503050406030204" pitchFamily="18" charset="0"/>
                              <a:sym typeface="Symbol" pitchFamily="18" charset="2"/>
                            </a:rPr>
                          </m:ctrlPr>
                        </m:sSubPr>
                        <m:e>
                          <m:r>
                            <a:rPr lang="zh-CN" altLang="en-US" sz="2000" b="0" i="1" smtClean="0">
                              <a:solidFill>
                                <a:srgbClr val="C00000"/>
                              </a:solidFill>
                              <a:latin typeface="Cambria Math" panose="02040503050406030204" pitchFamily="18" charset="0"/>
                              <a:sym typeface="Symbol" pitchFamily="18" charset="2"/>
                            </a:rPr>
                            <m:t>𝜅</m:t>
                          </m:r>
                        </m:e>
                        <m:sub>
                          <m:r>
                            <a:rPr lang="en-US" altLang="zh-CN" sz="2000" b="0" i="1" smtClean="0">
                              <a:solidFill>
                                <a:srgbClr val="C00000"/>
                              </a:solidFill>
                              <a:latin typeface="Cambria Math" panose="02040503050406030204" pitchFamily="18" charset="0"/>
                              <a:sym typeface="Symbol" pitchFamily="18" charset="2"/>
                            </a:rPr>
                            <m:t>𝑣</m:t>
                          </m:r>
                        </m:sub>
                      </m:sSub>
                      <m:f>
                        <m:fPr>
                          <m:ctrlPr>
                            <a:rPr lang="en-US" altLang="zh-CN" sz="2000" b="0" i="1" smtClean="0">
                              <a:solidFill>
                                <a:srgbClr val="C00000"/>
                              </a:solidFill>
                              <a:latin typeface="Cambria Math" panose="02040503050406030204" pitchFamily="18" charset="0"/>
                              <a:sym typeface="Symbol" pitchFamily="18" charset="2"/>
                            </a:rPr>
                          </m:ctrlPr>
                        </m:fPr>
                        <m:num>
                          <m:r>
                            <a:rPr lang="en-US" altLang="zh-CN" sz="2000" b="0" i="1" smtClean="0">
                              <a:solidFill>
                                <a:srgbClr val="C00000"/>
                              </a:solidFill>
                              <a:latin typeface="Cambria Math" panose="02040503050406030204" pitchFamily="18" charset="0"/>
                              <a:sym typeface="Symbol" pitchFamily="18" charset="2"/>
                            </a:rPr>
                            <m:t>𝜕</m:t>
                          </m:r>
                          <m:r>
                            <a:rPr lang="en-US" altLang="zh-CN" sz="2000" b="0" i="1" smtClean="0">
                              <a:solidFill>
                                <a:srgbClr val="C00000"/>
                              </a:solidFill>
                              <a:latin typeface="Cambria Math" panose="02040503050406030204" pitchFamily="18" charset="0"/>
                              <a:sym typeface="Symbol" pitchFamily="18" charset="2"/>
                            </a:rPr>
                            <m:t>𝑇</m:t>
                          </m:r>
                        </m:num>
                        <m:den>
                          <m:r>
                            <a:rPr lang="en-US" altLang="zh-CN" sz="2000" b="0" i="1" smtClean="0">
                              <a:solidFill>
                                <a:srgbClr val="C00000"/>
                              </a:solidFill>
                              <a:latin typeface="Cambria Math" panose="02040503050406030204" pitchFamily="18" charset="0"/>
                              <a:sym typeface="Symbol" pitchFamily="18" charset="2"/>
                            </a:rPr>
                            <m:t>𝜕</m:t>
                          </m:r>
                          <m:r>
                            <a:rPr lang="en-US" altLang="zh-CN" sz="2000" b="0" i="1" smtClean="0">
                              <a:solidFill>
                                <a:srgbClr val="C00000"/>
                              </a:solidFill>
                              <a:latin typeface="Cambria Math" panose="02040503050406030204" pitchFamily="18" charset="0"/>
                              <a:sym typeface="Symbol" pitchFamily="18" charset="2"/>
                            </a:rPr>
                            <m:t>𝑧</m:t>
                          </m:r>
                        </m:den>
                      </m:f>
                      <m:r>
                        <a:rPr lang="en-US" altLang="zh-CN" sz="2000" b="0" i="1" smtClean="0">
                          <a:solidFill>
                            <a:srgbClr val="C00000"/>
                          </a:solidFill>
                          <a:latin typeface="Cambria Math" panose="02040503050406030204" pitchFamily="18" charset="0"/>
                          <a:sym typeface="Symbol" pitchFamily="18" charset="2"/>
                        </a:rPr>
                        <m:t>)</m:t>
                      </m:r>
                    </m:oMath>
                  </m:oMathPara>
                </a14:m>
                <a:endParaRPr lang="en-US" altLang="zh-CN" sz="2400" b="0" dirty="0">
                  <a:solidFill>
                    <a:srgbClr val="C00000"/>
                  </a:solidFill>
                  <a:latin typeface="+mn-lt"/>
                  <a:sym typeface="Symbol" pitchFamily="18" charset="2"/>
                </a:endParaRPr>
              </a:p>
            </p:txBody>
          </p:sp>
        </mc:Choice>
        <mc:Fallback>
          <p:sp>
            <p:nvSpPr>
              <p:cNvPr id="22531" name="Rectangle 7"/>
              <p:cNvSpPr>
                <a:spLocks noRot="1" noChangeAspect="1" noMove="1" noResize="1" noEditPoints="1" noAdjustHandles="1" noChangeArrowheads="1" noChangeShapeType="1" noTextEdit="1"/>
              </p:cNvSpPr>
              <p:nvPr/>
            </p:nvSpPr>
            <p:spPr bwMode="auto">
              <a:xfrm>
                <a:off x="503999" y="699542"/>
                <a:ext cx="8136000" cy="3181064"/>
              </a:xfrm>
              <a:prstGeom prst="rect">
                <a:avLst/>
              </a:prstGeom>
              <a:blipFill>
                <a:blip r:embed="rId3"/>
                <a:stretch>
                  <a:fillRect l="-75"/>
                </a:stretch>
              </a:blipFill>
              <a:ln w="9525" algn="ctr">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43526225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zh-CN"/>
              <a:t>Diffusion</a:t>
            </a:r>
          </a:p>
        </p:txBody>
      </p:sp>
      <p:sp>
        <p:nvSpPr>
          <p:cNvPr id="22531" name="Rectangle 7"/>
          <p:cNvSpPr>
            <a:spLocks noChangeArrowheads="1"/>
          </p:cNvSpPr>
          <p:nvPr/>
        </p:nvSpPr>
        <p:spPr bwMode="auto">
          <a:xfrm>
            <a:off x="504000" y="706957"/>
            <a:ext cx="8136000" cy="2728889"/>
          </a:xfrm>
          <a:prstGeom prst="rect">
            <a:avLst/>
          </a:prstGeom>
          <a:noFill/>
          <a:ln w="9525" algn="ctr">
            <a:noFill/>
            <a:miter lim="800000"/>
            <a:headEnd/>
            <a:tailEnd/>
          </a:ln>
        </p:spPr>
        <p:txBody>
          <a:bodyPr wrap="square" anchor="ctr">
            <a:spAutoFit/>
          </a:bodyPr>
          <a:lstStyle/>
          <a:p>
            <a:pPr marL="264319" indent="-264319">
              <a:lnSpc>
                <a:spcPts val="2600"/>
              </a:lnSpc>
              <a:spcBef>
                <a:spcPts val="600"/>
              </a:spcBef>
              <a:buClr>
                <a:schemeClr val="accent1"/>
              </a:buClr>
              <a:buSzPct val="75000"/>
              <a:buFont typeface="Wingdings" pitchFamily="2" charset="2"/>
              <a:buChar char="n"/>
              <a:tabLst>
                <a:tab pos="264319" algn="l"/>
                <a:tab pos="676275" algn="l"/>
              </a:tabLst>
              <a:defRPr/>
            </a:pPr>
            <a:r>
              <a:rPr lang="en-US" altLang="zh-CN" b="0" dirty="0">
                <a:solidFill>
                  <a:srgbClr val="0000FF"/>
                </a:solidFill>
                <a:latin typeface="+mn-lt"/>
                <a:sym typeface="Symbol" pitchFamily="18" charset="2"/>
              </a:rPr>
              <a:t>Given the observed shape of the temperature distribution with depth, which is nearly exponential below the surface layer, and an estimate of the vertical velocity, a diapycnal diffusivity can be estimated. It has since been found through measurements that the true diffusivity in the open ocean away from boundaries is 10 times smaller than that given by above.  This means that there must be much larger diffusivity in some regions of the ocean, now thought to be at the </a:t>
            </a:r>
            <a:r>
              <a:rPr lang="en-US" altLang="zh-CN" b="0" dirty="0">
                <a:solidFill>
                  <a:srgbClr val="00B0F0"/>
                </a:solidFill>
                <a:latin typeface="+mn-lt"/>
                <a:sym typeface="Symbol" pitchFamily="18" charset="2"/>
              </a:rPr>
              <a:t>boundaries</a:t>
            </a:r>
            <a:r>
              <a:rPr lang="en-US" altLang="zh-CN" b="0" dirty="0">
                <a:solidFill>
                  <a:srgbClr val="0000FF"/>
                </a:solidFill>
                <a:latin typeface="+mn-lt"/>
                <a:sym typeface="Symbol" pitchFamily="18" charset="2"/>
              </a:rPr>
              <a:t>, at large </a:t>
            </a:r>
            <a:r>
              <a:rPr lang="en-US" altLang="zh-CN" b="0" dirty="0">
                <a:solidFill>
                  <a:srgbClr val="00B0F0"/>
                </a:solidFill>
                <a:latin typeface="+mn-lt"/>
                <a:sym typeface="Symbol" pitchFamily="18" charset="2"/>
              </a:rPr>
              <a:t>seamount</a:t>
            </a:r>
            <a:r>
              <a:rPr lang="en-US" altLang="zh-CN" b="0" dirty="0">
                <a:solidFill>
                  <a:srgbClr val="0000FF"/>
                </a:solidFill>
                <a:latin typeface="+mn-lt"/>
                <a:sym typeface="Symbol" pitchFamily="18" charset="2"/>
              </a:rPr>
              <a:t> and </a:t>
            </a:r>
            <a:r>
              <a:rPr lang="en-US" altLang="zh-CN" b="0" dirty="0">
                <a:solidFill>
                  <a:srgbClr val="00B0F0"/>
                </a:solidFill>
                <a:latin typeface="+mn-lt"/>
                <a:sym typeface="Symbol" pitchFamily="18" charset="2"/>
              </a:rPr>
              <a:t>island</a:t>
            </a:r>
            <a:r>
              <a:rPr lang="en-US" altLang="zh-CN" b="0" dirty="0">
                <a:solidFill>
                  <a:srgbClr val="0000FF"/>
                </a:solidFill>
                <a:latin typeface="+mn-lt"/>
                <a:sym typeface="Symbol" pitchFamily="18" charset="2"/>
              </a:rPr>
              <a:t> chains, and possibly the </a:t>
            </a:r>
            <a:r>
              <a:rPr lang="en-US" altLang="zh-CN" b="0" dirty="0">
                <a:solidFill>
                  <a:srgbClr val="00B0F0"/>
                </a:solidFill>
                <a:latin typeface="+mn-lt"/>
                <a:sym typeface="Symbol" pitchFamily="18" charset="2"/>
              </a:rPr>
              <a:t>equator</a:t>
            </a:r>
            <a:r>
              <a:rPr lang="en-US" altLang="zh-CN" b="0" dirty="0">
                <a:solidFill>
                  <a:srgbClr val="0000FF"/>
                </a:solidFill>
                <a:latin typeface="+mn-lt"/>
                <a:sym typeface="Symbol" pitchFamily="18" charset="2"/>
              </a:rPr>
              <a:t>. </a:t>
            </a:r>
          </a:p>
        </p:txBody>
      </p:sp>
    </p:spTree>
    <p:extLst>
      <p:ext uri="{BB962C8B-B14F-4D97-AF65-F5344CB8AC3E}">
        <p14:creationId xmlns:p14="http://schemas.microsoft.com/office/powerpoint/2010/main" val="16192113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zh-CN" dirty="0"/>
              <a:t>Abyssal Circulation: </a:t>
            </a:r>
            <a:r>
              <a:rPr lang="en-US" altLang="zh-CN" dirty="0" err="1"/>
              <a:t>Stommel-Arons</a:t>
            </a:r>
            <a:r>
              <a:rPr lang="en-US" altLang="zh-CN" dirty="0"/>
              <a:t>’ Solution</a:t>
            </a:r>
          </a:p>
        </p:txBody>
      </p:sp>
      <p:pic>
        <p:nvPicPr>
          <p:cNvPr id="17411" name="Picture 3" descr="chapter8_fig40a"/>
          <p:cNvPicPr>
            <a:picLocks noChangeAspect="1" noChangeArrowheads="1"/>
          </p:cNvPicPr>
          <p:nvPr/>
        </p:nvPicPr>
        <p:blipFill>
          <a:blip r:embed="rId3" cstate="print"/>
          <a:srcRect/>
          <a:stretch>
            <a:fillRect/>
          </a:stretch>
        </p:blipFill>
        <p:spPr bwMode="auto">
          <a:xfrm>
            <a:off x="1692000" y="1008000"/>
            <a:ext cx="2089547" cy="2089547"/>
          </a:xfrm>
          <a:prstGeom prst="rect">
            <a:avLst/>
          </a:prstGeom>
          <a:noFill/>
          <a:ln w="9525">
            <a:noFill/>
            <a:miter lim="800000"/>
            <a:headEnd/>
            <a:tailEnd/>
          </a:ln>
        </p:spPr>
      </p:pic>
      <p:sp>
        <p:nvSpPr>
          <p:cNvPr id="2053" name="Rectangle 9"/>
          <p:cNvSpPr>
            <a:spLocks noChangeArrowheads="1"/>
          </p:cNvSpPr>
          <p:nvPr/>
        </p:nvSpPr>
        <p:spPr bwMode="auto">
          <a:xfrm>
            <a:off x="504000" y="3312000"/>
            <a:ext cx="8136000" cy="1034129"/>
          </a:xfrm>
          <a:prstGeom prst="rect">
            <a:avLst/>
          </a:prstGeom>
          <a:noFill/>
          <a:ln w="9525" algn="ctr">
            <a:noFill/>
            <a:miter lim="800000"/>
            <a:headEnd/>
            <a:tailEnd/>
          </a:ln>
        </p:spPr>
        <p:txBody>
          <a:bodyPr wrap="square">
            <a:spAutoFit/>
          </a:bodyPr>
          <a:lstStyle/>
          <a:p>
            <a:pPr marL="264319" indent="-264319">
              <a:spcBef>
                <a:spcPct val="40000"/>
              </a:spcBef>
              <a:buClr>
                <a:schemeClr val="accent1"/>
              </a:buClr>
              <a:buSzPct val="75000"/>
              <a:defRPr/>
            </a:pPr>
            <a:r>
              <a:rPr lang="en-US" altLang="zh-CN" b="0" dirty="0">
                <a:solidFill>
                  <a:srgbClr val="0000FF"/>
                </a:solidFill>
                <a:latin typeface="+mn-lt"/>
              </a:rPr>
              <a:t>Model assumption:</a:t>
            </a:r>
          </a:p>
          <a:p>
            <a:pPr marL="264319" indent="-264319">
              <a:spcBef>
                <a:spcPct val="40000"/>
              </a:spcBef>
              <a:buClr>
                <a:schemeClr val="accent1"/>
              </a:buClr>
              <a:buSzPct val="75000"/>
              <a:buFont typeface="Wingdings" pitchFamily="2" charset="2"/>
              <a:buChar char="n"/>
              <a:defRPr/>
            </a:pPr>
            <a:r>
              <a:rPr lang="en-US" altLang="zh-CN" b="0" dirty="0">
                <a:solidFill>
                  <a:srgbClr val="0000FF"/>
                </a:solidFill>
                <a:latin typeface="+mn-lt"/>
              </a:rPr>
              <a:t>A </a:t>
            </a:r>
            <a:r>
              <a:rPr lang="en-US" altLang="zh-CN" b="0" dirty="0">
                <a:solidFill>
                  <a:srgbClr val="FF0000"/>
                </a:solidFill>
                <a:latin typeface="+mn-lt"/>
              </a:rPr>
              <a:t>2-layer ocean</a:t>
            </a:r>
            <a:r>
              <a:rPr lang="en-US" altLang="zh-CN" b="0" dirty="0">
                <a:solidFill>
                  <a:srgbClr val="0000FF"/>
                </a:solidFill>
                <a:latin typeface="+mn-lt"/>
              </a:rPr>
              <a:t>; A source of deep water at the northernmost latitude; A uniformly upwelling everywhere; The Earth is rotating, </a:t>
            </a:r>
            <a:r>
              <a:rPr lang="en-US" altLang="zh-CN" b="0" dirty="0">
                <a:solidFill>
                  <a:srgbClr val="0000FF"/>
                </a:solidFill>
                <a:latin typeface="+mn-lt"/>
                <a:sym typeface="Symbol" pitchFamily="18" charset="2"/>
              </a:rPr>
              <a:t></a:t>
            </a:r>
            <a:r>
              <a:rPr lang="en-US" altLang="zh-CN" b="0" dirty="0">
                <a:solidFill>
                  <a:srgbClr val="0000FF"/>
                </a:solidFill>
                <a:latin typeface="+mn-lt"/>
              </a:rPr>
              <a:t>–effect</a:t>
            </a:r>
          </a:p>
        </p:txBody>
      </p:sp>
      <p:grpSp>
        <p:nvGrpSpPr>
          <p:cNvPr id="17413" name="组合 53"/>
          <p:cNvGrpSpPr>
            <a:grpSpLocks/>
          </p:cNvGrpSpPr>
          <p:nvPr/>
        </p:nvGrpSpPr>
        <p:grpSpPr bwMode="auto">
          <a:xfrm>
            <a:off x="4392000" y="828000"/>
            <a:ext cx="3780854" cy="2634854"/>
            <a:chOff x="3746412" y="1071546"/>
            <a:chExt cx="5041391" cy="3513219"/>
          </a:xfrm>
        </p:grpSpPr>
        <p:pic>
          <p:nvPicPr>
            <p:cNvPr id="17414" name="图片 44" descr="Sanxing.jpg"/>
            <p:cNvPicPr>
              <a:picLocks noChangeAspect="1"/>
            </p:cNvPicPr>
            <p:nvPr/>
          </p:nvPicPr>
          <p:blipFill>
            <a:blip r:embed="rId4" cstate="print"/>
            <a:srcRect/>
            <a:stretch>
              <a:fillRect/>
            </a:stretch>
          </p:blipFill>
          <p:spPr bwMode="auto">
            <a:xfrm>
              <a:off x="4286248" y="1071546"/>
              <a:ext cx="3857652" cy="3513219"/>
            </a:xfrm>
            <a:prstGeom prst="rect">
              <a:avLst/>
            </a:prstGeom>
            <a:noFill/>
            <a:ln w="9525">
              <a:noFill/>
              <a:miter lim="800000"/>
              <a:headEnd/>
              <a:tailEnd/>
            </a:ln>
          </p:spPr>
        </p:pic>
        <p:sp>
          <p:nvSpPr>
            <p:cNvPr id="49" name="TextBox 48"/>
            <p:cNvSpPr txBox="1"/>
            <p:nvPr/>
          </p:nvSpPr>
          <p:spPr>
            <a:xfrm>
              <a:off x="8144006" y="3357600"/>
              <a:ext cx="643797" cy="492454"/>
            </a:xfrm>
            <a:prstGeom prst="rect">
              <a:avLst/>
            </a:prstGeom>
            <a:noFill/>
          </p:spPr>
          <p:txBody>
            <a:bodyPr wrap="none">
              <a:spAutoFit/>
            </a:bodyPr>
            <a:lstStyle/>
            <a:p>
              <a:pPr>
                <a:defRPr/>
              </a:pPr>
              <a:r>
                <a:rPr lang="en-US" altLang="zh-CN" dirty="0">
                  <a:latin typeface="+mn-lt"/>
                </a:rPr>
                <a:t>NP</a:t>
              </a:r>
              <a:endParaRPr lang="zh-CN" altLang="en-US" dirty="0">
                <a:latin typeface="+mn-lt"/>
              </a:endParaRPr>
            </a:p>
          </p:txBody>
        </p:sp>
        <p:sp>
          <p:nvSpPr>
            <p:cNvPr id="50" name="TextBox 49"/>
            <p:cNvSpPr txBox="1"/>
            <p:nvPr/>
          </p:nvSpPr>
          <p:spPr>
            <a:xfrm>
              <a:off x="3746412" y="3344898"/>
              <a:ext cx="634393" cy="492454"/>
            </a:xfrm>
            <a:prstGeom prst="rect">
              <a:avLst/>
            </a:prstGeom>
            <a:noFill/>
          </p:spPr>
          <p:txBody>
            <a:bodyPr wrap="none">
              <a:spAutoFit/>
            </a:bodyPr>
            <a:lstStyle/>
            <a:p>
              <a:pPr>
                <a:defRPr/>
              </a:pPr>
              <a:r>
                <a:rPr lang="en-US" altLang="zh-CN" dirty="0">
                  <a:latin typeface="+mn-lt"/>
                </a:rPr>
                <a:t>EQ</a:t>
              </a:r>
              <a:endParaRPr lang="zh-CN" altLang="en-US" dirty="0">
                <a:latin typeface="+mn-lt"/>
              </a:endParaRPr>
            </a:p>
          </p:txBody>
        </p:sp>
        <p:sp>
          <p:nvSpPr>
            <p:cNvPr id="51" name="TextBox 50"/>
            <p:cNvSpPr txBox="1"/>
            <p:nvPr/>
          </p:nvSpPr>
          <p:spPr>
            <a:xfrm>
              <a:off x="4571953" y="1416042"/>
              <a:ext cx="2791760" cy="492454"/>
            </a:xfrm>
            <a:prstGeom prst="rect">
              <a:avLst/>
            </a:prstGeom>
            <a:noFill/>
          </p:spPr>
          <p:txBody>
            <a:bodyPr wrap="none">
              <a:spAutoFit/>
            </a:bodyPr>
            <a:lstStyle/>
            <a:p>
              <a:pPr>
                <a:defRPr/>
              </a:pPr>
              <a:r>
                <a:rPr lang="en-US" altLang="zh-CN" dirty="0">
                  <a:latin typeface="+mn-lt"/>
                </a:rPr>
                <a:t>Upper, motionless</a:t>
              </a:r>
              <a:endParaRPr lang="zh-CN" altLang="en-US" dirty="0">
                <a:latin typeface="+mn-lt"/>
              </a:endParaRPr>
            </a:p>
          </p:txBody>
        </p:sp>
        <p:sp>
          <p:nvSpPr>
            <p:cNvPr id="52" name="TextBox 51"/>
            <p:cNvSpPr txBox="1"/>
            <p:nvPr/>
          </p:nvSpPr>
          <p:spPr>
            <a:xfrm>
              <a:off x="4754525" y="3559216"/>
              <a:ext cx="2061950" cy="492454"/>
            </a:xfrm>
            <a:prstGeom prst="rect">
              <a:avLst/>
            </a:prstGeom>
            <a:noFill/>
          </p:spPr>
          <p:txBody>
            <a:bodyPr wrap="none">
              <a:spAutoFit/>
            </a:bodyPr>
            <a:lstStyle/>
            <a:p>
              <a:pPr>
                <a:defRPr/>
              </a:pPr>
              <a:r>
                <a:rPr lang="en-US" altLang="zh-CN" dirty="0">
                  <a:solidFill>
                    <a:srgbClr val="FF0000"/>
                  </a:solidFill>
                  <a:latin typeface="+mn-lt"/>
                </a:rPr>
                <a:t>Lower, active</a:t>
              </a:r>
              <a:endParaRPr lang="zh-CN" altLang="en-US" dirty="0">
                <a:solidFill>
                  <a:srgbClr val="FF0000"/>
                </a:solidFill>
                <a:latin typeface="+mn-lt"/>
              </a:endParaRPr>
            </a:p>
          </p:txBody>
        </p:sp>
        <p:sp>
          <p:nvSpPr>
            <p:cNvPr id="53" name="云形 52"/>
            <p:cNvSpPr/>
            <p:nvPr/>
          </p:nvSpPr>
          <p:spPr>
            <a:xfrm>
              <a:off x="7572479" y="2571769"/>
              <a:ext cx="428646" cy="857270"/>
            </a:xfrm>
            <a:prstGeom prst="cloud">
              <a:avLst/>
            </a:prstGeom>
            <a:solidFill>
              <a:srgbClr val="FF0000">
                <a:alpha val="37000"/>
              </a:srgb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Tree>
    <p:extLst>
      <p:ext uri="{BB962C8B-B14F-4D97-AF65-F5344CB8AC3E}">
        <p14:creationId xmlns:p14="http://schemas.microsoft.com/office/powerpoint/2010/main" val="27943463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altLang="zh-CN" dirty="0"/>
              <a:t>Abyssal Circulation: </a:t>
            </a:r>
            <a:r>
              <a:rPr lang="en-US" altLang="zh-CN" dirty="0" err="1"/>
              <a:t>Stommel-Arons</a:t>
            </a:r>
            <a:r>
              <a:rPr lang="en-US" altLang="zh-CN" dirty="0">
                <a:latin typeface="Verdana" pitchFamily="34" charset="0"/>
              </a:rPr>
              <a:t>’</a:t>
            </a:r>
            <a:r>
              <a:rPr lang="en-US" altLang="zh-CN" dirty="0"/>
              <a:t> Solution</a:t>
            </a:r>
          </a:p>
        </p:txBody>
      </p:sp>
      <p:sp>
        <p:nvSpPr>
          <p:cNvPr id="2053" name="Rectangle 9"/>
          <p:cNvSpPr>
            <a:spLocks noChangeArrowheads="1"/>
          </p:cNvSpPr>
          <p:nvPr/>
        </p:nvSpPr>
        <p:spPr bwMode="auto">
          <a:xfrm>
            <a:off x="504000" y="2628000"/>
            <a:ext cx="8136000" cy="1892826"/>
          </a:xfrm>
          <a:prstGeom prst="rect">
            <a:avLst/>
          </a:prstGeom>
          <a:noFill/>
          <a:ln w="9525" algn="ctr">
            <a:noFill/>
            <a:miter lim="800000"/>
            <a:headEnd/>
            <a:tailEnd/>
          </a:ln>
        </p:spPr>
        <p:txBody>
          <a:bodyPr wrap="square">
            <a:spAutoFit/>
          </a:bodyPr>
          <a:lstStyle/>
          <a:p>
            <a:pPr marL="264319" indent="-264319">
              <a:spcBef>
                <a:spcPct val="40000"/>
              </a:spcBef>
              <a:buClr>
                <a:schemeClr val="accent1"/>
              </a:buClr>
              <a:buSzPct val="75000"/>
              <a:defRPr/>
            </a:pPr>
            <a:r>
              <a:rPr lang="en-US" altLang="zh-CN" sz="1500" b="0" dirty="0">
                <a:solidFill>
                  <a:srgbClr val="0000FF"/>
                </a:solidFill>
                <a:latin typeface="+mn-lt"/>
              </a:rPr>
              <a:t>Results:</a:t>
            </a:r>
          </a:p>
          <a:p>
            <a:pPr marL="264319" indent="-264319">
              <a:spcBef>
                <a:spcPct val="40000"/>
              </a:spcBef>
              <a:buClr>
                <a:schemeClr val="accent1"/>
              </a:buClr>
              <a:buSzPct val="75000"/>
              <a:buFont typeface="Wingdings" pitchFamily="2" charset="2"/>
              <a:buChar char="n"/>
              <a:defRPr/>
            </a:pPr>
            <a:r>
              <a:rPr lang="en-US" altLang="zh-CN" sz="1500" b="0" dirty="0">
                <a:solidFill>
                  <a:srgbClr val="0000FF"/>
                </a:solidFill>
                <a:latin typeface="+mn-lt"/>
              </a:rPr>
              <a:t>poleward flow, due to vortex stretching by the upwelling, which results in flow to a region of higher Coriolis parameter in order to conserve potential vorticity.  This direction of flow is analogous to the flow in cyclonic wind-driven gyres with Ekman upwelling.  The interior flow is therefore counterintuitive – it runs towards the deepwater source!</a:t>
            </a:r>
          </a:p>
          <a:p>
            <a:pPr marL="264319" indent="-264319">
              <a:spcBef>
                <a:spcPct val="40000"/>
              </a:spcBef>
              <a:buClr>
                <a:schemeClr val="accent1"/>
              </a:buClr>
              <a:buSzPct val="75000"/>
              <a:buFont typeface="Wingdings" pitchFamily="2" charset="2"/>
              <a:buChar char="n"/>
              <a:defRPr/>
            </a:pPr>
            <a:r>
              <a:rPr lang="en-US" altLang="zh-CN" sz="1500" b="0" i="1" dirty="0">
                <a:solidFill>
                  <a:srgbClr val="FF0000"/>
                </a:solidFill>
                <a:latin typeface="+mn-lt"/>
              </a:rPr>
              <a:t>Deep Western Boundary Currents  </a:t>
            </a:r>
            <a:r>
              <a:rPr lang="en-US" altLang="zh-CN" sz="1500" b="0" dirty="0">
                <a:solidFill>
                  <a:srgbClr val="FF0000"/>
                </a:solidFill>
                <a:latin typeface="+mn-lt"/>
              </a:rPr>
              <a:t>(DWBC) </a:t>
            </a:r>
            <a:r>
              <a:rPr lang="en-US" altLang="zh-CN" sz="1500" b="0" dirty="0">
                <a:solidFill>
                  <a:srgbClr val="0000FF"/>
                </a:solidFill>
                <a:latin typeface="+mn-lt"/>
              </a:rPr>
              <a:t>connects the isolated deepwater source and the interior poleward flow</a:t>
            </a:r>
          </a:p>
        </p:txBody>
      </p:sp>
      <p:pic>
        <p:nvPicPr>
          <p:cNvPr id="2" name="Picture 3" descr="D:\图片1.png"/>
          <p:cNvPicPr>
            <a:picLocks noChangeAspect="1" noChangeArrowheads="1"/>
          </p:cNvPicPr>
          <p:nvPr/>
        </p:nvPicPr>
        <p:blipFill>
          <a:blip r:embed="rId3" cstate="print"/>
          <a:srcRect l="2150" t="7930" r="3262" b="4840"/>
          <a:stretch>
            <a:fillRect/>
          </a:stretch>
        </p:blipFill>
        <p:spPr bwMode="auto">
          <a:xfrm>
            <a:off x="1980000" y="792000"/>
            <a:ext cx="5148000" cy="1930500"/>
          </a:xfrm>
          <a:prstGeom prst="rect">
            <a:avLst/>
          </a:prstGeom>
          <a:noFill/>
        </p:spPr>
      </p:pic>
    </p:spTree>
    <p:extLst>
      <p:ext uri="{BB962C8B-B14F-4D97-AF65-F5344CB8AC3E}">
        <p14:creationId xmlns:p14="http://schemas.microsoft.com/office/powerpoint/2010/main" val="126980691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56160" y="122635"/>
            <a:ext cx="5772150" cy="342900"/>
          </a:xfrm>
        </p:spPr>
        <p:txBody>
          <a:bodyPr/>
          <a:lstStyle/>
          <a:p>
            <a:r>
              <a:rPr lang="en-US" altLang="zh-CN"/>
              <a:t>N. Atlantic Deep Western Boundary Current</a:t>
            </a:r>
            <a:endParaRPr lang="en-US" altLang="zh-CN" sz="2400"/>
          </a:p>
        </p:txBody>
      </p:sp>
      <p:grpSp>
        <p:nvGrpSpPr>
          <p:cNvPr id="18435" name="Group 8"/>
          <p:cNvGrpSpPr>
            <a:grpSpLocks noChangeAspect="1"/>
          </p:cNvGrpSpPr>
          <p:nvPr/>
        </p:nvGrpSpPr>
        <p:grpSpPr bwMode="auto">
          <a:xfrm>
            <a:off x="980229" y="900000"/>
            <a:ext cx="2490395" cy="2556000"/>
            <a:chOff x="476" y="754"/>
            <a:chExt cx="1542" cy="1860"/>
          </a:xfrm>
        </p:grpSpPr>
        <p:pic>
          <p:nvPicPr>
            <p:cNvPr id="18443" name="Picture 7" descr="slide0050_image112"/>
            <p:cNvPicPr>
              <a:picLocks noChangeAspect="1" noChangeArrowheads="1"/>
            </p:cNvPicPr>
            <p:nvPr/>
          </p:nvPicPr>
          <p:blipFill>
            <a:blip r:embed="rId3" cstate="print"/>
            <a:srcRect l="6686" t="4509" r="2071" b="2304"/>
            <a:stretch>
              <a:fillRect/>
            </a:stretch>
          </p:blipFill>
          <p:spPr bwMode="auto">
            <a:xfrm>
              <a:off x="476" y="754"/>
              <a:ext cx="1542" cy="1860"/>
            </a:xfrm>
            <a:prstGeom prst="rect">
              <a:avLst/>
            </a:prstGeom>
            <a:noFill/>
            <a:ln w="9525">
              <a:noFill/>
              <a:miter lim="800000"/>
              <a:headEnd/>
              <a:tailEnd/>
            </a:ln>
          </p:spPr>
        </p:pic>
        <p:sp>
          <p:nvSpPr>
            <p:cNvPr id="18444" name="Line 5"/>
            <p:cNvSpPr>
              <a:spLocks noChangeShapeType="1"/>
            </p:cNvSpPr>
            <p:nvPr/>
          </p:nvSpPr>
          <p:spPr bwMode="auto">
            <a:xfrm>
              <a:off x="843" y="1238"/>
              <a:ext cx="144" cy="0"/>
            </a:xfrm>
            <a:prstGeom prst="line">
              <a:avLst/>
            </a:prstGeom>
            <a:noFill/>
            <a:ln w="76200">
              <a:solidFill>
                <a:srgbClr val="FF0000"/>
              </a:solidFill>
              <a:round/>
              <a:headEnd/>
              <a:tailEnd/>
            </a:ln>
          </p:spPr>
          <p:txBody>
            <a:bodyPr wrap="none" anchor="ctr"/>
            <a:lstStyle/>
            <a:p>
              <a:endParaRPr lang="zh-CN" altLang="en-US"/>
            </a:p>
          </p:txBody>
        </p:sp>
      </p:grpSp>
      <p:sp>
        <p:nvSpPr>
          <p:cNvPr id="23557" name="Text Box 6"/>
          <p:cNvSpPr txBox="1">
            <a:spLocks noChangeArrowheads="1"/>
          </p:cNvSpPr>
          <p:nvPr/>
        </p:nvSpPr>
        <p:spPr bwMode="auto">
          <a:xfrm>
            <a:off x="899592" y="3651870"/>
            <a:ext cx="3030240" cy="646331"/>
          </a:xfrm>
          <a:prstGeom prst="rect">
            <a:avLst/>
          </a:prstGeom>
          <a:noFill/>
          <a:ln w="9525">
            <a:noFill/>
            <a:miter lim="800000"/>
            <a:headEnd/>
            <a:tailEnd/>
          </a:ln>
        </p:spPr>
        <p:txBody>
          <a:bodyPr wrap="square">
            <a:spAutoFit/>
          </a:bodyPr>
          <a:lstStyle/>
          <a:p>
            <a:pPr eaLnBrk="0" hangingPunct="0">
              <a:spcBef>
                <a:spcPct val="50000"/>
              </a:spcBef>
              <a:defRPr/>
            </a:pPr>
            <a:r>
              <a:rPr lang="en-US" altLang="zh-CN" b="0" dirty="0">
                <a:solidFill>
                  <a:srgbClr val="0000FF"/>
                </a:solidFill>
                <a:latin typeface="+mn-lt"/>
              </a:rPr>
              <a:t>Swallow and Worthington: first observation of DWBC</a:t>
            </a:r>
          </a:p>
        </p:txBody>
      </p:sp>
      <p:grpSp>
        <p:nvGrpSpPr>
          <p:cNvPr id="18437" name="组合 12"/>
          <p:cNvGrpSpPr>
            <a:grpSpLocks noChangeAspect="1"/>
          </p:cNvGrpSpPr>
          <p:nvPr/>
        </p:nvGrpSpPr>
        <p:grpSpPr bwMode="auto">
          <a:xfrm>
            <a:off x="4139952" y="792000"/>
            <a:ext cx="2950706" cy="3636000"/>
            <a:chOff x="4787900" y="1196975"/>
            <a:chExt cx="3800475" cy="4683125"/>
          </a:xfrm>
        </p:grpSpPr>
        <p:pic>
          <p:nvPicPr>
            <p:cNvPr id="18439" name="Picture 3" descr="atlantis"/>
            <p:cNvPicPr>
              <a:picLocks noChangeAspect="1" noChangeArrowheads="1"/>
            </p:cNvPicPr>
            <p:nvPr/>
          </p:nvPicPr>
          <p:blipFill>
            <a:blip r:embed="rId4" cstate="print"/>
            <a:srcRect l="10587" t="1320" r="6699" b="4950"/>
            <a:stretch>
              <a:fillRect/>
            </a:stretch>
          </p:blipFill>
          <p:spPr bwMode="auto">
            <a:xfrm>
              <a:off x="4787900" y="1196975"/>
              <a:ext cx="3800475" cy="4683125"/>
            </a:xfrm>
            <a:prstGeom prst="rect">
              <a:avLst/>
            </a:prstGeom>
            <a:noFill/>
            <a:ln w="9525">
              <a:noFill/>
              <a:miter lim="800000"/>
              <a:headEnd/>
              <a:tailEnd/>
            </a:ln>
          </p:spPr>
        </p:pic>
        <p:grpSp>
          <p:nvGrpSpPr>
            <p:cNvPr id="18440" name="Group 11"/>
            <p:cNvGrpSpPr>
              <a:grpSpLocks/>
            </p:cNvGrpSpPr>
            <p:nvPr/>
          </p:nvGrpSpPr>
          <p:grpSpPr bwMode="auto">
            <a:xfrm>
              <a:off x="5651500" y="3933825"/>
              <a:ext cx="647700" cy="647700"/>
              <a:chOff x="2200" y="3475"/>
              <a:chExt cx="408" cy="408"/>
            </a:xfrm>
          </p:grpSpPr>
          <p:sp>
            <p:nvSpPr>
              <p:cNvPr id="18441" name="Oval 9"/>
              <p:cNvSpPr>
                <a:spLocks noChangeArrowheads="1"/>
              </p:cNvSpPr>
              <p:nvPr/>
            </p:nvSpPr>
            <p:spPr bwMode="auto">
              <a:xfrm>
                <a:off x="2200" y="3475"/>
                <a:ext cx="408" cy="408"/>
              </a:xfrm>
              <a:prstGeom prst="ellipse">
                <a:avLst/>
              </a:prstGeom>
              <a:noFill/>
              <a:ln w="57150" algn="ctr">
                <a:solidFill>
                  <a:srgbClr val="0000FF"/>
                </a:solidFill>
                <a:round/>
                <a:headEnd/>
                <a:tailEnd/>
              </a:ln>
            </p:spPr>
            <p:txBody>
              <a:bodyPr wrap="none" anchor="ctr"/>
              <a:lstStyle/>
              <a:p>
                <a:endParaRPr lang="zh-CN" altLang="en-US"/>
              </a:p>
            </p:txBody>
          </p:sp>
          <p:sp>
            <p:nvSpPr>
              <p:cNvPr id="18442" name="AutoShape 10"/>
              <p:cNvSpPr>
                <a:spLocks noChangeArrowheads="1"/>
              </p:cNvSpPr>
              <p:nvPr/>
            </p:nvSpPr>
            <p:spPr bwMode="auto">
              <a:xfrm>
                <a:off x="2336" y="3612"/>
                <a:ext cx="136" cy="136"/>
              </a:xfrm>
              <a:prstGeom prst="flowChartConnector">
                <a:avLst/>
              </a:prstGeom>
              <a:solidFill>
                <a:schemeClr val="hlink"/>
              </a:solidFill>
              <a:ln w="9525" algn="ctr">
                <a:noFill/>
                <a:round/>
                <a:headEnd/>
                <a:tailEnd/>
              </a:ln>
            </p:spPr>
            <p:txBody>
              <a:bodyPr wrap="none" anchor="ctr"/>
              <a:lstStyle/>
              <a:p>
                <a:endParaRPr lang="zh-CN" altLang="en-US"/>
              </a:p>
            </p:txBody>
          </p:sp>
        </p:grpSp>
      </p:grpSp>
      <p:sp>
        <p:nvSpPr>
          <p:cNvPr id="23559" name="Text Box 12"/>
          <p:cNvSpPr txBox="1">
            <a:spLocks noChangeArrowheads="1"/>
          </p:cNvSpPr>
          <p:nvPr/>
        </p:nvSpPr>
        <p:spPr bwMode="auto">
          <a:xfrm>
            <a:off x="5615305" y="3220169"/>
            <a:ext cx="2473562" cy="369332"/>
          </a:xfrm>
          <a:prstGeom prst="rect">
            <a:avLst/>
          </a:prstGeom>
          <a:solidFill>
            <a:schemeClr val="bg1"/>
          </a:solidFill>
          <a:ln w="9525" algn="ctr">
            <a:noFill/>
            <a:miter lim="800000"/>
            <a:headEnd/>
            <a:tailEnd/>
          </a:ln>
        </p:spPr>
        <p:txBody>
          <a:bodyPr wrap="none">
            <a:spAutoFit/>
          </a:bodyPr>
          <a:lstStyle/>
          <a:p>
            <a:pPr>
              <a:defRPr/>
            </a:pPr>
            <a:r>
              <a:rPr lang="en-US" altLang="zh-CN" dirty="0">
                <a:solidFill>
                  <a:srgbClr val="FF0000"/>
                </a:solidFill>
                <a:latin typeface="+mn-lt"/>
              </a:rPr>
              <a:t>Southward: 5-10cm/s</a:t>
            </a:r>
          </a:p>
        </p:txBody>
      </p:sp>
      <p:cxnSp>
        <p:nvCxnSpPr>
          <p:cNvPr id="3" name="直接连接符 2">
            <a:extLst>
              <a:ext uri="{FF2B5EF4-FFF2-40B4-BE49-F238E27FC236}">
                <a16:creationId xmlns:a16="http://schemas.microsoft.com/office/drawing/2014/main" id="{10381E98-18DE-4BA2-A2D9-DBC614462544}"/>
              </a:ext>
            </a:extLst>
          </p:cNvPr>
          <p:cNvCxnSpPr/>
          <p:nvPr/>
        </p:nvCxnSpPr>
        <p:spPr>
          <a:xfrm>
            <a:off x="4283968" y="2211710"/>
            <a:ext cx="2736304" cy="0"/>
          </a:xfrm>
          <a:prstGeom prst="line">
            <a:avLst/>
          </a:prstGeom>
        </p:spPr>
        <p:style>
          <a:lnRef idx="2">
            <a:schemeClr val="accent6"/>
          </a:lnRef>
          <a:fillRef idx="0">
            <a:schemeClr val="accent6"/>
          </a:fillRef>
          <a:effectRef idx="1">
            <a:schemeClr val="accent6"/>
          </a:effectRef>
          <a:fontRef idx="minor">
            <a:schemeClr val="tx1"/>
          </a:fontRef>
        </p:style>
      </p:cxnSp>
      <p:sp>
        <p:nvSpPr>
          <p:cNvPr id="15" name="Text Box 12">
            <a:extLst>
              <a:ext uri="{FF2B5EF4-FFF2-40B4-BE49-F238E27FC236}">
                <a16:creationId xmlns:a16="http://schemas.microsoft.com/office/drawing/2014/main" id="{258FEF2F-C315-411E-A5D0-9981472BC744}"/>
              </a:ext>
            </a:extLst>
          </p:cNvPr>
          <p:cNvSpPr txBox="1">
            <a:spLocks noChangeArrowheads="1"/>
          </p:cNvSpPr>
          <p:nvPr/>
        </p:nvSpPr>
        <p:spPr bwMode="auto">
          <a:xfrm>
            <a:off x="6588224" y="2012338"/>
            <a:ext cx="2133020" cy="369332"/>
          </a:xfrm>
          <a:prstGeom prst="rect">
            <a:avLst/>
          </a:prstGeom>
          <a:solidFill>
            <a:schemeClr val="bg1"/>
          </a:solidFill>
          <a:ln w="9525" algn="ctr">
            <a:noFill/>
            <a:miter lim="800000"/>
            <a:headEnd/>
            <a:tailEnd/>
          </a:ln>
        </p:spPr>
        <p:txBody>
          <a:bodyPr wrap="none">
            <a:spAutoFit/>
          </a:bodyPr>
          <a:lstStyle/>
          <a:p>
            <a:pPr>
              <a:defRPr/>
            </a:pPr>
            <a:r>
              <a:rPr lang="en-US" altLang="zh-CN" i="1" dirty="0">
                <a:solidFill>
                  <a:srgbClr val="C00000"/>
                </a:solidFill>
                <a:latin typeface="+mn-lt"/>
              </a:rPr>
              <a:t>Level of no motion</a:t>
            </a:r>
          </a:p>
        </p:txBody>
      </p:sp>
      <p:sp>
        <p:nvSpPr>
          <p:cNvPr id="16" name="Oval 9">
            <a:extLst>
              <a:ext uri="{FF2B5EF4-FFF2-40B4-BE49-F238E27FC236}">
                <a16:creationId xmlns:a16="http://schemas.microsoft.com/office/drawing/2014/main" id="{12549B47-3F77-4079-B1A4-2359C1780CAE}"/>
              </a:ext>
            </a:extLst>
          </p:cNvPr>
          <p:cNvSpPr>
            <a:spLocks noChangeArrowheads="1"/>
          </p:cNvSpPr>
          <p:nvPr/>
        </p:nvSpPr>
        <p:spPr bwMode="auto">
          <a:xfrm>
            <a:off x="4355976" y="843558"/>
            <a:ext cx="502877" cy="502877"/>
          </a:xfrm>
          <a:prstGeom prst="ellipse">
            <a:avLst/>
          </a:prstGeom>
          <a:noFill/>
          <a:ln w="57150" algn="ctr">
            <a:solidFill>
              <a:srgbClr val="C00000"/>
            </a:solidFill>
            <a:round/>
            <a:headEnd/>
            <a:tailEnd/>
          </a:ln>
        </p:spPr>
        <p:txBody>
          <a:bodyPr wrap="none" anchor="ctr"/>
          <a:lstStyle/>
          <a:p>
            <a:endParaRPr lang="zh-CN" altLang="en-US"/>
          </a:p>
        </p:txBody>
      </p:sp>
      <p:sp>
        <p:nvSpPr>
          <p:cNvPr id="4" name="乘号 3">
            <a:extLst>
              <a:ext uri="{FF2B5EF4-FFF2-40B4-BE49-F238E27FC236}">
                <a16:creationId xmlns:a16="http://schemas.microsoft.com/office/drawing/2014/main" id="{30D7C5A2-1829-456A-9454-851F75B325F3}"/>
              </a:ext>
            </a:extLst>
          </p:cNvPr>
          <p:cNvSpPr>
            <a:spLocks noChangeAspect="1"/>
          </p:cNvSpPr>
          <p:nvPr/>
        </p:nvSpPr>
        <p:spPr>
          <a:xfrm>
            <a:off x="4428000" y="900000"/>
            <a:ext cx="360000" cy="3600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6137764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zh-CN"/>
              <a:t>Abyssal Circulation: Stommel-Arons</a:t>
            </a:r>
            <a:r>
              <a:rPr lang="en-US" altLang="zh-CN">
                <a:latin typeface="Verdana" pitchFamily="34" charset="0"/>
              </a:rPr>
              <a:t>’</a:t>
            </a:r>
            <a:r>
              <a:rPr lang="en-US" altLang="zh-CN"/>
              <a:t> Solution</a:t>
            </a:r>
          </a:p>
        </p:txBody>
      </p:sp>
      <p:grpSp>
        <p:nvGrpSpPr>
          <p:cNvPr id="3076" name="组合 7"/>
          <p:cNvGrpSpPr>
            <a:grpSpLocks/>
          </p:cNvGrpSpPr>
          <p:nvPr/>
        </p:nvGrpSpPr>
        <p:grpSpPr bwMode="auto">
          <a:xfrm>
            <a:off x="2088000" y="792000"/>
            <a:ext cx="4947047" cy="3168253"/>
            <a:chOff x="1000100" y="1196975"/>
            <a:chExt cx="6596088" cy="4224691"/>
          </a:xfrm>
        </p:grpSpPr>
        <p:graphicFrame>
          <p:nvGraphicFramePr>
            <p:cNvPr id="3074" name="Object 2"/>
            <p:cNvGraphicFramePr>
              <a:graphicFrameLocks noChangeAspect="1"/>
            </p:cNvGraphicFramePr>
            <p:nvPr/>
          </p:nvGraphicFramePr>
          <p:xfrm>
            <a:off x="1000100" y="1196975"/>
            <a:ext cx="6596088" cy="4224691"/>
          </p:xfrm>
          <a:graphic>
            <a:graphicData uri="http://schemas.openxmlformats.org/presentationml/2006/ole">
              <mc:AlternateContent xmlns:mc="http://schemas.openxmlformats.org/markup-compatibility/2006">
                <mc:Choice xmlns:v="urn:schemas-microsoft-com:vml" Requires="v">
                  <p:oleObj spid="_x0000_s2066" name="Document" r:id="rId4" imgW="4459224" imgH="2855976" progId="Word.Document.8">
                    <p:embed/>
                  </p:oleObj>
                </mc:Choice>
                <mc:Fallback>
                  <p:oleObj name="Document" r:id="rId4" imgW="4459224" imgH="2855976" progId="Word.Document.8">
                    <p:embed/>
                    <p:pic>
                      <p:nvPicPr>
                        <p:cNvPr id="307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00" y="1196975"/>
                          <a:ext cx="6596088" cy="42246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 Box 6"/>
            <p:cNvSpPr txBox="1">
              <a:spLocks noChangeArrowheads="1"/>
            </p:cNvSpPr>
            <p:nvPr/>
          </p:nvSpPr>
          <p:spPr bwMode="auto">
            <a:xfrm>
              <a:off x="4895856" y="1400164"/>
              <a:ext cx="533399" cy="492484"/>
            </a:xfrm>
            <a:prstGeom prst="rect">
              <a:avLst/>
            </a:prstGeom>
            <a:noFill/>
            <a:ln w="9525">
              <a:noFill/>
              <a:miter lim="800000"/>
              <a:headEnd/>
              <a:tailEnd/>
            </a:ln>
          </p:spPr>
          <p:txBody>
            <a:bodyPr>
              <a:spAutoFit/>
            </a:bodyPr>
            <a:lstStyle/>
            <a:p>
              <a:pPr eaLnBrk="0" hangingPunct="0">
                <a:spcBef>
                  <a:spcPct val="50000"/>
                </a:spcBef>
              </a:pPr>
              <a:r>
                <a:rPr lang="en-US" altLang="zh-CN">
                  <a:solidFill>
                    <a:srgbClr val="FF0F12"/>
                  </a:solidFill>
                  <a:latin typeface="ヒラギノ角ゴ Pro W3"/>
                </a:rPr>
                <a:t>X</a:t>
              </a:r>
              <a:endParaRPr lang="en-US" altLang="zh-CN">
                <a:latin typeface="Times" pitchFamily="18" charset="0"/>
              </a:endParaRPr>
            </a:p>
          </p:txBody>
        </p:sp>
        <p:sp>
          <p:nvSpPr>
            <p:cNvPr id="3079" name="Text Box 7"/>
            <p:cNvSpPr txBox="1">
              <a:spLocks noChangeArrowheads="1"/>
            </p:cNvSpPr>
            <p:nvPr/>
          </p:nvSpPr>
          <p:spPr bwMode="auto">
            <a:xfrm>
              <a:off x="4643438" y="4829188"/>
              <a:ext cx="533399" cy="492484"/>
            </a:xfrm>
            <a:prstGeom prst="rect">
              <a:avLst/>
            </a:prstGeom>
            <a:noFill/>
            <a:ln w="9525">
              <a:noFill/>
              <a:miter lim="800000"/>
              <a:headEnd/>
              <a:tailEnd/>
            </a:ln>
          </p:spPr>
          <p:txBody>
            <a:bodyPr>
              <a:spAutoFit/>
            </a:bodyPr>
            <a:lstStyle/>
            <a:p>
              <a:pPr eaLnBrk="0" hangingPunct="0">
                <a:spcBef>
                  <a:spcPct val="50000"/>
                </a:spcBef>
              </a:pPr>
              <a:r>
                <a:rPr lang="en-US" altLang="zh-CN">
                  <a:solidFill>
                    <a:srgbClr val="FF0F12"/>
                  </a:solidFill>
                  <a:latin typeface="ヒラギノ角ゴ Pro W3"/>
                </a:rPr>
                <a:t>X</a:t>
              </a:r>
              <a:endParaRPr lang="en-US" altLang="zh-CN">
                <a:latin typeface="Times" pitchFamily="18" charset="0"/>
              </a:endParaRPr>
            </a:p>
          </p:txBody>
        </p:sp>
      </p:grpSp>
      <p:sp>
        <p:nvSpPr>
          <p:cNvPr id="3078" name="Text Box 8"/>
          <p:cNvSpPr txBox="1">
            <a:spLocks noChangeArrowheads="1"/>
          </p:cNvSpPr>
          <p:nvPr/>
        </p:nvSpPr>
        <p:spPr bwMode="auto">
          <a:xfrm>
            <a:off x="503999" y="3960000"/>
            <a:ext cx="8136000" cy="523220"/>
          </a:xfrm>
          <a:prstGeom prst="rect">
            <a:avLst/>
          </a:prstGeom>
          <a:noFill/>
          <a:ln w="9525">
            <a:noFill/>
            <a:miter lim="800000"/>
            <a:headEnd/>
            <a:tailEnd/>
          </a:ln>
        </p:spPr>
        <p:txBody>
          <a:bodyPr>
            <a:spAutoFit/>
          </a:bodyPr>
          <a:lstStyle/>
          <a:p>
            <a:pPr eaLnBrk="0" hangingPunct="0">
              <a:spcBef>
                <a:spcPct val="50000"/>
              </a:spcBef>
              <a:defRPr/>
            </a:pPr>
            <a:r>
              <a:rPr lang="en-US" altLang="zh-CN" sz="1400" b="0" dirty="0">
                <a:solidFill>
                  <a:srgbClr val="0000FF"/>
                </a:solidFill>
                <a:latin typeface="+mn-lt"/>
              </a:rPr>
              <a:t>Local deep water sources in the northern North Atlantic and in the Antarctic  and general upwelling everywhere yield poleward interior flow, connected with Deep Western Boundary Currents</a:t>
            </a:r>
          </a:p>
        </p:txBody>
      </p:sp>
    </p:spTree>
    <p:extLst>
      <p:ext uri="{BB962C8B-B14F-4D97-AF65-F5344CB8AC3E}">
        <p14:creationId xmlns:p14="http://schemas.microsoft.com/office/powerpoint/2010/main" val="172062616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31640" y="141685"/>
            <a:ext cx="6480720" cy="323850"/>
          </a:xfrm>
        </p:spPr>
        <p:txBody>
          <a:bodyPr/>
          <a:lstStyle/>
          <a:p>
            <a:r>
              <a:rPr lang="en-US" altLang="zh-CN" sz="1650" dirty="0"/>
              <a:t>Abyssal Circulation in Atlantic at 4000-4500 </a:t>
            </a:r>
            <a:r>
              <a:rPr lang="en-US" altLang="zh-CN" sz="1650" dirty="0" err="1"/>
              <a:t>dbar</a:t>
            </a:r>
            <a:r>
              <a:rPr lang="en-US" altLang="zh-CN" sz="1650" dirty="0"/>
              <a:t>(Reid, 1994)</a:t>
            </a:r>
          </a:p>
        </p:txBody>
      </p:sp>
      <p:pic>
        <p:nvPicPr>
          <p:cNvPr id="19459" name="Picture 3" descr="atl4000_4500"/>
          <p:cNvPicPr>
            <a:picLocks noChangeAspect="1" noChangeArrowheads="1"/>
          </p:cNvPicPr>
          <p:nvPr/>
        </p:nvPicPr>
        <p:blipFill>
          <a:blip r:embed="rId3" cstate="print"/>
          <a:srcRect l="17728" t="7150" r="5316" b="30278"/>
          <a:stretch>
            <a:fillRect/>
          </a:stretch>
        </p:blipFill>
        <p:spPr bwMode="auto">
          <a:xfrm>
            <a:off x="1728000" y="792001"/>
            <a:ext cx="5669756" cy="3363926"/>
          </a:xfrm>
          <a:prstGeom prst="rect">
            <a:avLst/>
          </a:prstGeom>
          <a:noFill/>
          <a:ln w="9525">
            <a:noFill/>
            <a:miter lim="800000"/>
            <a:headEnd/>
            <a:tailEnd/>
          </a:ln>
        </p:spPr>
      </p:pic>
      <p:sp>
        <p:nvSpPr>
          <p:cNvPr id="24580" name="Text Box 5"/>
          <p:cNvSpPr txBox="1">
            <a:spLocks noChangeArrowheads="1"/>
          </p:cNvSpPr>
          <p:nvPr/>
        </p:nvSpPr>
        <p:spPr bwMode="auto">
          <a:xfrm>
            <a:off x="1224080" y="4208770"/>
            <a:ext cx="6948320" cy="523220"/>
          </a:xfrm>
          <a:prstGeom prst="rect">
            <a:avLst/>
          </a:prstGeom>
          <a:noFill/>
          <a:ln w="9525">
            <a:noFill/>
            <a:miter lim="800000"/>
            <a:headEnd/>
            <a:tailEnd/>
          </a:ln>
        </p:spPr>
        <p:txBody>
          <a:bodyPr wrap="square">
            <a:spAutoFit/>
          </a:bodyPr>
          <a:lstStyle/>
          <a:p>
            <a:pPr eaLnBrk="0" hangingPunct="0">
              <a:spcBef>
                <a:spcPct val="50000"/>
              </a:spcBef>
              <a:defRPr/>
            </a:pPr>
            <a:r>
              <a:rPr lang="en-US" altLang="zh-CN" sz="1400" b="0" dirty="0">
                <a:solidFill>
                  <a:srgbClr val="0000FF"/>
                </a:solidFill>
                <a:latin typeface="+mn-lt"/>
              </a:rPr>
              <a:t>Northward flow in DWBC in S. Atlantic, then crossing to Mid-Atlantic Ridge in N. Atlantic, into Sargasso Sea area, Carries AABW (LCDW)</a:t>
            </a:r>
          </a:p>
        </p:txBody>
      </p:sp>
    </p:spTree>
    <p:extLst>
      <p:ext uri="{BB962C8B-B14F-4D97-AF65-F5344CB8AC3E}">
        <p14:creationId xmlns:p14="http://schemas.microsoft.com/office/powerpoint/2010/main" val="93063946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436000" y="828000"/>
            <a:ext cx="2736000" cy="1477328"/>
          </a:xfrm>
          <a:prstGeom prst="rect">
            <a:avLst/>
          </a:prstGeom>
          <a:noFill/>
          <a:ln w="9525">
            <a:noFill/>
            <a:miter lim="800000"/>
            <a:headEnd/>
            <a:tailEnd/>
          </a:ln>
        </p:spPr>
        <p:txBody>
          <a:bodyPr>
            <a:spAutoFit/>
          </a:bodyPr>
          <a:lstStyle/>
          <a:p>
            <a:pPr eaLnBrk="0" hangingPunct="0">
              <a:spcBef>
                <a:spcPct val="50000"/>
              </a:spcBef>
              <a:defRPr/>
            </a:pPr>
            <a:r>
              <a:rPr lang="en-US" altLang="zh-CN" b="0" dirty="0">
                <a:solidFill>
                  <a:srgbClr val="0000FF"/>
                </a:solidFill>
                <a:latin typeface="+mn-lt"/>
              </a:rPr>
              <a:t>Deep and bottom water production sites: big temperature changes</a:t>
            </a:r>
          </a:p>
        </p:txBody>
      </p:sp>
      <p:pic>
        <p:nvPicPr>
          <p:cNvPr id="20483" name="Picture 3"/>
          <p:cNvPicPr>
            <a:picLocks noChangeAspect="1" noChangeArrowheads="1"/>
          </p:cNvPicPr>
          <p:nvPr/>
        </p:nvPicPr>
        <p:blipFill>
          <a:blip r:embed="rId3" cstate="print"/>
          <a:srcRect l="3120" t="18219" r="4826" b="18219"/>
          <a:stretch>
            <a:fillRect/>
          </a:stretch>
        </p:blipFill>
        <p:spPr bwMode="auto">
          <a:xfrm>
            <a:off x="1692000" y="2700000"/>
            <a:ext cx="3714750" cy="1951434"/>
          </a:xfrm>
          <a:prstGeom prst="rect">
            <a:avLst/>
          </a:prstGeom>
          <a:noFill/>
          <a:ln w="9525">
            <a:noFill/>
            <a:miter lim="800000"/>
            <a:headEnd/>
            <a:tailEnd/>
          </a:ln>
        </p:spPr>
      </p:pic>
      <p:sp>
        <p:nvSpPr>
          <p:cNvPr id="25604" name="Text Box 4"/>
          <p:cNvSpPr txBox="1">
            <a:spLocks noChangeArrowheads="1"/>
          </p:cNvSpPr>
          <p:nvPr/>
        </p:nvSpPr>
        <p:spPr bwMode="auto">
          <a:xfrm>
            <a:off x="5436000" y="2880000"/>
            <a:ext cx="2736000" cy="1200329"/>
          </a:xfrm>
          <a:prstGeom prst="rect">
            <a:avLst/>
          </a:prstGeom>
          <a:noFill/>
          <a:ln w="9525">
            <a:noFill/>
            <a:miter lim="800000"/>
            <a:headEnd/>
            <a:tailEnd/>
          </a:ln>
        </p:spPr>
        <p:txBody>
          <a:bodyPr>
            <a:spAutoFit/>
          </a:bodyPr>
          <a:lstStyle/>
          <a:p>
            <a:pPr eaLnBrk="0" hangingPunct="0">
              <a:spcBef>
                <a:spcPct val="50000"/>
              </a:spcBef>
              <a:defRPr/>
            </a:pPr>
            <a:r>
              <a:rPr lang="en-US" altLang="zh-CN" b="0" dirty="0">
                <a:solidFill>
                  <a:srgbClr val="0000FF"/>
                </a:solidFill>
                <a:latin typeface="+mn-lt"/>
              </a:rPr>
              <a:t>Intermediate water production sites: major impacts on salinity</a:t>
            </a:r>
          </a:p>
        </p:txBody>
      </p:sp>
      <p:grpSp>
        <p:nvGrpSpPr>
          <p:cNvPr id="20485" name="Group 5"/>
          <p:cNvGrpSpPr>
            <a:grpSpLocks/>
          </p:cNvGrpSpPr>
          <p:nvPr/>
        </p:nvGrpSpPr>
        <p:grpSpPr bwMode="auto">
          <a:xfrm>
            <a:off x="1620000" y="792000"/>
            <a:ext cx="3771900" cy="1828800"/>
            <a:chOff x="192" y="624"/>
            <a:chExt cx="3168" cy="1536"/>
          </a:xfrm>
        </p:grpSpPr>
        <p:pic>
          <p:nvPicPr>
            <p:cNvPr id="20492" name="Picture 6"/>
            <p:cNvPicPr>
              <a:picLocks noChangeAspect="1" noChangeArrowheads="1"/>
            </p:cNvPicPr>
            <p:nvPr/>
          </p:nvPicPr>
          <p:blipFill>
            <a:blip r:embed="rId4" cstate="print"/>
            <a:srcRect t="14911" r="1492" b="22874"/>
            <a:stretch>
              <a:fillRect/>
            </a:stretch>
          </p:blipFill>
          <p:spPr bwMode="auto">
            <a:xfrm>
              <a:off x="192" y="647"/>
              <a:ext cx="3168" cy="1513"/>
            </a:xfrm>
            <a:prstGeom prst="rect">
              <a:avLst/>
            </a:prstGeom>
            <a:noFill/>
            <a:ln w="9525">
              <a:noFill/>
              <a:miter lim="800000"/>
              <a:headEnd/>
              <a:tailEnd/>
            </a:ln>
          </p:spPr>
        </p:pic>
        <p:sp>
          <p:nvSpPr>
            <p:cNvPr id="20493" name="AutoShape 7"/>
            <p:cNvSpPr>
              <a:spLocks noChangeArrowheads="1"/>
            </p:cNvSpPr>
            <p:nvPr/>
          </p:nvSpPr>
          <p:spPr bwMode="auto">
            <a:xfrm>
              <a:off x="1152" y="624"/>
              <a:ext cx="192" cy="192"/>
            </a:xfrm>
            <a:prstGeom prst="triangle">
              <a:avLst>
                <a:gd name="adj" fmla="val 50000"/>
              </a:avLst>
            </a:prstGeom>
            <a:solidFill>
              <a:srgbClr val="FF0303"/>
            </a:solidFill>
            <a:ln w="9525">
              <a:solidFill>
                <a:srgbClr val="FF0303"/>
              </a:solidFill>
              <a:miter lim="800000"/>
              <a:headEnd/>
              <a:tailEnd/>
            </a:ln>
          </p:spPr>
          <p:txBody>
            <a:bodyPr wrap="none" anchor="ctr"/>
            <a:lstStyle/>
            <a:p>
              <a:endParaRPr lang="zh-CN" altLang="en-US"/>
            </a:p>
          </p:txBody>
        </p:sp>
        <p:sp>
          <p:nvSpPr>
            <p:cNvPr id="20494" name="AutoShape 8"/>
            <p:cNvSpPr>
              <a:spLocks noChangeArrowheads="1"/>
            </p:cNvSpPr>
            <p:nvPr/>
          </p:nvSpPr>
          <p:spPr bwMode="auto">
            <a:xfrm>
              <a:off x="960" y="1968"/>
              <a:ext cx="192" cy="192"/>
            </a:xfrm>
            <a:prstGeom prst="triangle">
              <a:avLst>
                <a:gd name="adj" fmla="val 50000"/>
              </a:avLst>
            </a:prstGeom>
            <a:solidFill>
              <a:srgbClr val="FF0303"/>
            </a:solidFill>
            <a:ln w="9525">
              <a:solidFill>
                <a:srgbClr val="FF0303"/>
              </a:solidFill>
              <a:miter lim="800000"/>
              <a:headEnd/>
              <a:tailEnd/>
            </a:ln>
          </p:spPr>
          <p:txBody>
            <a:bodyPr wrap="none" anchor="ctr"/>
            <a:lstStyle/>
            <a:p>
              <a:endParaRPr lang="zh-CN" altLang="en-US"/>
            </a:p>
          </p:txBody>
        </p:sp>
        <p:sp>
          <p:nvSpPr>
            <p:cNvPr id="20495" name="AutoShape 9"/>
            <p:cNvSpPr>
              <a:spLocks noChangeArrowheads="1"/>
            </p:cNvSpPr>
            <p:nvPr/>
          </p:nvSpPr>
          <p:spPr bwMode="auto">
            <a:xfrm>
              <a:off x="2064" y="1824"/>
              <a:ext cx="192" cy="192"/>
            </a:xfrm>
            <a:prstGeom prst="triangle">
              <a:avLst>
                <a:gd name="adj" fmla="val 50000"/>
              </a:avLst>
            </a:prstGeom>
            <a:solidFill>
              <a:srgbClr val="FF0303"/>
            </a:solidFill>
            <a:ln w="9525">
              <a:solidFill>
                <a:srgbClr val="FF0303"/>
              </a:solidFill>
              <a:miter lim="800000"/>
              <a:headEnd/>
              <a:tailEnd/>
            </a:ln>
          </p:spPr>
          <p:txBody>
            <a:bodyPr wrap="none" anchor="ctr"/>
            <a:lstStyle/>
            <a:p>
              <a:endParaRPr lang="zh-CN" altLang="en-US"/>
            </a:p>
          </p:txBody>
        </p:sp>
        <p:sp>
          <p:nvSpPr>
            <p:cNvPr id="20496" name="AutoShape 10"/>
            <p:cNvSpPr>
              <a:spLocks noChangeArrowheads="1"/>
            </p:cNvSpPr>
            <p:nvPr/>
          </p:nvSpPr>
          <p:spPr bwMode="auto">
            <a:xfrm>
              <a:off x="2304" y="1968"/>
              <a:ext cx="192" cy="192"/>
            </a:xfrm>
            <a:prstGeom prst="triangle">
              <a:avLst>
                <a:gd name="adj" fmla="val 50000"/>
              </a:avLst>
            </a:prstGeom>
            <a:solidFill>
              <a:srgbClr val="FF0303"/>
            </a:solidFill>
            <a:ln w="9525">
              <a:solidFill>
                <a:srgbClr val="FF0303"/>
              </a:solidFill>
              <a:miter lim="800000"/>
              <a:headEnd/>
              <a:tailEnd/>
            </a:ln>
          </p:spPr>
          <p:txBody>
            <a:bodyPr wrap="none" anchor="ctr"/>
            <a:lstStyle/>
            <a:p>
              <a:endParaRPr lang="zh-CN" altLang="en-US"/>
            </a:p>
          </p:txBody>
        </p:sp>
      </p:grpSp>
      <p:sp>
        <p:nvSpPr>
          <p:cNvPr id="20486" name="AutoShape 11"/>
          <p:cNvSpPr>
            <a:spLocks noChangeArrowheads="1"/>
          </p:cNvSpPr>
          <p:nvPr/>
        </p:nvSpPr>
        <p:spPr bwMode="auto">
          <a:xfrm>
            <a:off x="2357438" y="3057525"/>
            <a:ext cx="228600" cy="228600"/>
          </a:xfrm>
          <a:prstGeom prst="triangle">
            <a:avLst>
              <a:gd name="adj" fmla="val 50000"/>
            </a:avLst>
          </a:prstGeom>
          <a:solidFill>
            <a:srgbClr val="FF0303"/>
          </a:solidFill>
          <a:ln w="9525">
            <a:solidFill>
              <a:srgbClr val="FF0303"/>
            </a:solidFill>
            <a:miter lim="800000"/>
            <a:headEnd/>
            <a:tailEnd/>
          </a:ln>
        </p:spPr>
        <p:txBody>
          <a:bodyPr wrap="none" anchor="ctr"/>
          <a:lstStyle/>
          <a:p>
            <a:endParaRPr lang="zh-CN" altLang="en-US"/>
          </a:p>
        </p:txBody>
      </p:sp>
      <p:sp>
        <p:nvSpPr>
          <p:cNvPr id="20487" name="AutoShape 12"/>
          <p:cNvSpPr>
            <a:spLocks noChangeArrowheads="1"/>
          </p:cNvSpPr>
          <p:nvPr/>
        </p:nvSpPr>
        <p:spPr bwMode="auto">
          <a:xfrm>
            <a:off x="2789635" y="3274219"/>
            <a:ext cx="228600" cy="228600"/>
          </a:xfrm>
          <a:prstGeom prst="triangle">
            <a:avLst>
              <a:gd name="adj" fmla="val 50000"/>
            </a:avLst>
          </a:prstGeom>
          <a:solidFill>
            <a:srgbClr val="FF0303"/>
          </a:solidFill>
          <a:ln w="9525">
            <a:solidFill>
              <a:srgbClr val="FF0303"/>
            </a:solidFill>
            <a:miter lim="800000"/>
            <a:headEnd/>
            <a:tailEnd/>
          </a:ln>
        </p:spPr>
        <p:txBody>
          <a:bodyPr wrap="none" anchor="ctr"/>
          <a:lstStyle/>
          <a:p>
            <a:endParaRPr lang="zh-CN" altLang="en-US"/>
          </a:p>
        </p:txBody>
      </p:sp>
      <p:sp>
        <p:nvSpPr>
          <p:cNvPr id="20488" name="AutoShape 13"/>
          <p:cNvSpPr>
            <a:spLocks noChangeArrowheads="1"/>
          </p:cNvSpPr>
          <p:nvPr/>
        </p:nvSpPr>
        <p:spPr bwMode="auto">
          <a:xfrm>
            <a:off x="3059906" y="3543300"/>
            <a:ext cx="228600" cy="228600"/>
          </a:xfrm>
          <a:prstGeom prst="triangle">
            <a:avLst>
              <a:gd name="adj" fmla="val 50000"/>
            </a:avLst>
          </a:prstGeom>
          <a:solidFill>
            <a:srgbClr val="FF0303"/>
          </a:solidFill>
          <a:ln w="9525">
            <a:solidFill>
              <a:srgbClr val="FF0303"/>
            </a:solidFill>
            <a:miter lim="800000"/>
            <a:headEnd/>
            <a:tailEnd/>
          </a:ln>
        </p:spPr>
        <p:txBody>
          <a:bodyPr wrap="none" anchor="ctr"/>
          <a:lstStyle/>
          <a:p>
            <a:endParaRPr lang="zh-CN" altLang="en-US"/>
          </a:p>
        </p:txBody>
      </p:sp>
      <p:sp>
        <p:nvSpPr>
          <p:cNvPr id="20489" name="AutoShape 14"/>
          <p:cNvSpPr>
            <a:spLocks noChangeArrowheads="1"/>
          </p:cNvSpPr>
          <p:nvPr/>
        </p:nvSpPr>
        <p:spPr bwMode="auto">
          <a:xfrm>
            <a:off x="2033588" y="4300538"/>
            <a:ext cx="228600" cy="228600"/>
          </a:xfrm>
          <a:prstGeom prst="triangle">
            <a:avLst>
              <a:gd name="adj" fmla="val 50000"/>
            </a:avLst>
          </a:prstGeom>
          <a:solidFill>
            <a:srgbClr val="FF0303"/>
          </a:solidFill>
          <a:ln w="9525">
            <a:solidFill>
              <a:srgbClr val="FF0303"/>
            </a:solidFill>
            <a:miter lim="800000"/>
            <a:headEnd/>
            <a:tailEnd/>
          </a:ln>
        </p:spPr>
        <p:txBody>
          <a:bodyPr wrap="none" anchor="ctr"/>
          <a:lstStyle/>
          <a:p>
            <a:endParaRPr lang="zh-CN" altLang="en-US"/>
          </a:p>
        </p:txBody>
      </p:sp>
      <p:sp>
        <p:nvSpPr>
          <p:cNvPr id="20490" name="AutoShape 15"/>
          <p:cNvSpPr>
            <a:spLocks noChangeArrowheads="1"/>
          </p:cNvSpPr>
          <p:nvPr/>
        </p:nvSpPr>
        <p:spPr bwMode="auto">
          <a:xfrm>
            <a:off x="3924300" y="3057525"/>
            <a:ext cx="228600" cy="228600"/>
          </a:xfrm>
          <a:prstGeom prst="triangle">
            <a:avLst>
              <a:gd name="adj" fmla="val 50000"/>
            </a:avLst>
          </a:prstGeom>
          <a:solidFill>
            <a:srgbClr val="FF0303"/>
          </a:solidFill>
          <a:ln w="9525">
            <a:solidFill>
              <a:srgbClr val="FF0303"/>
            </a:solidFill>
            <a:miter lim="800000"/>
            <a:headEnd/>
            <a:tailEnd/>
          </a:ln>
        </p:spPr>
        <p:txBody>
          <a:bodyPr wrap="none" anchor="ctr"/>
          <a:lstStyle/>
          <a:p>
            <a:endParaRPr lang="zh-CN" altLang="en-US"/>
          </a:p>
        </p:txBody>
      </p:sp>
      <p:sp>
        <p:nvSpPr>
          <p:cNvPr id="20491" name="Rectangle 16"/>
          <p:cNvSpPr>
            <a:spLocks noGrp="1" noChangeArrowheads="1"/>
          </p:cNvSpPr>
          <p:nvPr>
            <p:ph type="title"/>
          </p:nvPr>
        </p:nvSpPr>
        <p:spPr/>
        <p:txBody>
          <a:bodyPr/>
          <a:lstStyle/>
          <a:p>
            <a:r>
              <a:rPr lang="en-US" altLang="zh-CN"/>
              <a:t>Abyssal Circulation: Localized Sources</a:t>
            </a:r>
          </a:p>
        </p:txBody>
      </p:sp>
    </p:spTree>
    <p:extLst>
      <p:ext uri="{BB962C8B-B14F-4D97-AF65-F5344CB8AC3E}">
        <p14:creationId xmlns:p14="http://schemas.microsoft.com/office/powerpoint/2010/main" val="260603829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cstate="print"/>
          <a:srcRect l="1003" t="2052"/>
          <a:stretch>
            <a:fillRect/>
          </a:stretch>
        </p:blipFill>
        <p:spPr bwMode="auto">
          <a:xfrm>
            <a:off x="1368000" y="900000"/>
            <a:ext cx="6413897" cy="3278981"/>
          </a:xfrm>
          <a:prstGeom prst="rect">
            <a:avLst/>
          </a:prstGeom>
          <a:noFill/>
          <a:ln w="9525">
            <a:noFill/>
            <a:miter lim="800000"/>
            <a:headEnd/>
            <a:tailEnd/>
          </a:ln>
        </p:spPr>
      </p:pic>
      <p:sp>
        <p:nvSpPr>
          <p:cNvPr id="21507" name="Rectangle 5"/>
          <p:cNvSpPr>
            <a:spLocks noGrp="1" noChangeArrowheads="1"/>
          </p:cNvSpPr>
          <p:nvPr>
            <p:ph type="title"/>
          </p:nvPr>
        </p:nvSpPr>
        <p:spPr>
          <a:xfrm>
            <a:off x="683568" y="140494"/>
            <a:ext cx="7848872" cy="540544"/>
          </a:xfrm>
        </p:spPr>
        <p:txBody>
          <a:bodyPr/>
          <a:lstStyle/>
          <a:p>
            <a:r>
              <a:rPr lang="en-US" altLang="zh-CN" sz="1800" dirty="0"/>
              <a:t>Deep circulation - popular schematic </a:t>
            </a:r>
            <a:r>
              <a:rPr lang="en-US" altLang="zh-CN" sz="1800" dirty="0">
                <a:latin typeface="Verdana" pitchFamily="34" charset="0"/>
              </a:rPr>
              <a:t>“</a:t>
            </a:r>
            <a:r>
              <a:rPr lang="en-US" altLang="zh-CN" sz="1800" dirty="0"/>
              <a:t>Ocean Conveyor Belt</a:t>
            </a:r>
            <a:r>
              <a:rPr lang="en-US" altLang="zh-CN" sz="1800" dirty="0">
                <a:latin typeface="Verdana" pitchFamily="34" charset="0"/>
              </a:rPr>
              <a:t>”</a:t>
            </a:r>
            <a:r>
              <a:rPr lang="en-US" altLang="zh-CN" sz="1800" dirty="0"/>
              <a:t>, but of course deeper circulation is more complex than this</a:t>
            </a:r>
            <a:endParaRPr lang="zh-CN" altLang="en-US" sz="1800" dirty="0"/>
          </a:p>
        </p:txBody>
      </p:sp>
    </p:spTree>
    <p:extLst>
      <p:ext uri="{BB962C8B-B14F-4D97-AF65-F5344CB8AC3E}">
        <p14:creationId xmlns:p14="http://schemas.microsoft.com/office/powerpoint/2010/main" val="178114002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1410891" y="792000"/>
            <a:ext cx="6322219" cy="1415709"/>
          </a:xfrm>
          <a:prstGeom prst="rect">
            <a:avLst/>
          </a:prstGeom>
          <a:noFill/>
          <a:ln w="9525">
            <a:noFill/>
            <a:miter lim="800000"/>
            <a:headEnd/>
            <a:tailEnd/>
          </a:ln>
        </p:spPr>
        <p:txBody>
          <a:bodyPr>
            <a:spAutoFit/>
          </a:bodyPr>
          <a:lstStyle/>
          <a:p>
            <a:pPr marL="342900" indent="-342900" eaLnBrk="0" hangingPunct="0">
              <a:lnSpc>
                <a:spcPct val="150000"/>
              </a:lnSpc>
              <a:spcBef>
                <a:spcPts val="450"/>
              </a:spcBef>
              <a:buClr>
                <a:schemeClr val="accent1"/>
              </a:buClr>
              <a:buSzPct val="75000"/>
              <a:buFont typeface="Wingdings" pitchFamily="2" charset="2"/>
              <a:buChar char="n"/>
              <a:defRPr/>
            </a:pPr>
            <a:r>
              <a:rPr lang="en-US" altLang="zh-CN" b="0" dirty="0">
                <a:solidFill>
                  <a:srgbClr val="0000FF"/>
                </a:solidFill>
                <a:latin typeface="+mn-lt"/>
              </a:rPr>
              <a:t>Large impact, saline, high oxygen, low nutrient water mass</a:t>
            </a:r>
          </a:p>
          <a:p>
            <a:pPr marL="342900" indent="-342900" eaLnBrk="0" hangingPunct="0">
              <a:lnSpc>
                <a:spcPct val="150000"/>
              </a:lnSpc>
              <a:spcBef>
                <a:spcPts val="450"/>
              </a:spcBef>
              <a:buClr>
                <a:schemeClr val="accent1"/>
              </a:buClr>
              <a:buSzPct val="75000"/>
              <a:buFont typeface="Wingdings" pitchFamily="2" charset="2"/>
              <a:buChar char="n"/>
              <a:defRPr/>
            </a:pPr>
            <a:r>
              <a:rPr lang="en-US" altLang="zh-CN" b="0" dirty="0">
                <a:solidFill>
                  <a:srgbClr val="0000FF"/>
                </a:solidFill>
                <a:latin typeface="+mn-lt"/>
              </a:rPr>
              <a:t>Around 2000 m depth as it exits the N. Atlantic to the south</a:t>
            </a:r>
          </a:p>
          <a:p>
            <a:pPr marL="342900" indent="-342900" eaLnBrk="0" hangingPunct="0">
              <a:lnSpc>
                <a:spcPct val="150000"/>
              </a:lnSpc>
              <a:spcBef>
                <a:spcPts val="450"/>
              </a:spcBef>
              <a:buClr>
                <a:schemeClr val="accent1"/>
              </a:buClr>
              <a:buSzPct val="75000"/>
              <a:buFont typeface="Wingdings" pitchFamily="2" charset="2"/>
              <a:buChar char="n"/>
              <a:defRPr/>
            </a:pPr>
            <a:r>
              <a:rPr lang="en-US" altLang="zh-CN" b="0" dirty="0">
                <a:solidFill>
                  <a:srgbClr val="0000FF"/>
                </a:solidFill>
                <a:latin typeface="+mn-lt"/>
              </a:rPr>
              <a:t>Signature found throughout world ocean</a:t>
            </a:r>
          </a:p>
        </p:txBody>
      </p:sp>
      <p:sp>
        <p:nvSpPr>
          <p:cNvPr id="22531" name="Rectangle 2"/>
          <p:cNvSpPr>
            <a:spLocks noGrp="1" noChangeArrowheads="1"/>
          </p:cNvSpPr>
          <p:nvPr>
            <p:ph type="title"/>
          </p:nvPr>
        </p:nvSpPr>
        <p:spPr>
          <a:xfrm>
            <a:off x="1494235" y="141685"/>
            <a:ext cx="6123384" cy="323850"/>
          </a:xfrm>
        </p:spPr>
        <p:txBody>
          <a:bodyPr/>
          <a:lstStyle/>
          <a:p>
            <a:r>
              <a:rPr lang="en-US" altLang="zh-CN"/>
              <a:t>North Atlantic Deep Water </a:t>
            </a:r>
          </a:p>
        </p:txBody>
      </p:sp>
    </p:spTree>
    <p:extLst>
      <p:ext uri="{BB962C8B-B14F-4D97-AF65-F5344CB8AC3E}">
        <p14:creationId xmlns:p14="http://schemas.microsoft.com/office/powerpoint/2010/main" val="143774572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1771650" y="681037"/>
            <a:ext cx="5829300" cy="3776663"/>
          </a:xfrm>
        </p:spPr>
        <p:txBody>
          <a:bodyPr/>
          <a:lstStyle/>
          <a:p>
            <a:pPr>
              <a:spcBef>
                <a:spcPct val="40000"/>
              </a:spcBef>
            </a:pPr>
            <a:r>
              <a:rPr lang="en-US" altLang="zh-CN" dirty="0"/>
              <a:t>Reading</a:t>
            </a:r>
            <a:r>
              <a:rPr lang="en-US" altLang="zh-CN" sz="1500" dirty="0"/>
              <a:t>: </a:t>
            </a:r>
          </a:p>
          <a:p>
            <a:pPr lvl="1">
              <a:lnSpc>
                <a:spcPct val="90000"/>
              </a:lnSpc>
            </a:pPr>
            <a:r>
              <a:rPr lang="en-US" altLang="zh-CN" sz="1500" dirty="0" err="1"/>
              <a:t>Tomczak</a:t>
            </a:r>
            <a:r>
              <a:rPr lang="en-US" altLang="zh-CN" sz="1500" dirty="0"/>
              <a:t> and Godfrey chapters 14 and 15</a:t>
            </a:r>
          </a:p>
          <a:p>
            <a:pPr lvl="1">
              <a:lnSpc>
                <a:spcPct val="90000"/>
              </a:lnSpc>
            </a:pPr>
            <a:r>
              <a:rPr lang="en-US" altLang="zh-CN" sz="1500" dirty="0"/>
              <a:t>Emery, Talley and Pickard chapter 8.9.1.1, 8.9.1.2 and 8.9.2</a:t>
            </a:r>
          </a:p>
          <a:p>
            <a:pPr>
              <a:spcBef>
                <a:spcPct val="40000"/>
              </a:spcBef>
            </a:pPr>
            <a:r>
              <a:rPr lang="en-US" altLang="zh-CN" dirty="0"/>
              <a:t>Outline</a:t>
            </a:r>
            <a:r>
              <a:rPr lang="en-US" altLang="zh-CN" sz="1500" dirty="0"/>
              <a:t>:</a:t>
            </a:r>
          </a:p>
          <a:p>
            <a:pPr lvl="1"/>
            <a:r>
              <a:rPr lang="en-US" altLang="zh-CN" sz="1500" dirty="0"/>
              <a:t>Abyssal circulation dynamics</a:t>
            </a:r>
          </a:p>
          <a:p>
            <a:pPr lvl="1"/>
            <a:r>
              <a:rPr lang="en-US" altLang="zh-CN" sz="1500" dirty="0"/>
              <a:t>North Atlantic Deep Water</a:t>
            </a:r>
          </a:p>
          <a:p>
            <a:pPr lvl="1"/>
            <a:r>
              <a:rPr lang="en-US" altLang="zh-CN" sz="1500" dirty="0"/>
              <a:t>Meridional overturning circulation</a:t>
            </a:r>
          </a:p>
        </p:txBody>
      </p:sp>
    </p:spTree>
    <p:extLst>
      <p:ext uri="{BB962C8B-B14F-4D97-AF65-F5344CB8AC3E}">
        <p14:creationId xmlns:p14="http://schemas.microsoft.com/office/powerpoint/2010/main" val="219344423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t="38309"/>
          <a:stretch>
            <a:fillRect/>
          </a:stretch>
        </p:blipFill>
        <p:spPr bwMode="auto">
          <a:xfrm>
            <a:off x="1467941" y="1303089"/>
            <a:ext cx="6253163" cy="3140869"/>
          </a:xfrm>
          <a:prstGeom prst="rect">
            <a:avLst/>
          </a:prstGeom>
          <a:noFill/>
          <a:ln w="9525">
            <a:noFill/>
            <a:miter lim="800000"/>
            <a:headEnd/>
            <a:tailEnd/>
          </a:ln>
        </p:spPr>
      </p:pic>
      <p:sp>
        <p:nvSpPr>
          <p:cNvPr id="23555" name="Rectangle 3"/>
          <p:cNvSpPr>
            <a:spLocks noGrp="1" noChangeArrowheads="1"/>
          </p:cNvSpPr>
          <p:nvPr>
            <p:ph type="title"/>
          </p:nvPr>
        </p:nvSpPr>
        <p:spPr>
          <a:xfrm>
            <a:off x="576000" y="108000"/>
            <a:ext cx="7992888" cy="576288"/>
          </a:xfrm>
        </p:spPr>
        <p:txBody>
          <a:bodyPr/>
          <a:lstStyle/>
          <a:p>
            <a:r>
              <a:rPr lang="en-US" altLang="zh-CN" sz="1800" dirty="0"/>
              <a:t>NADW Global Cell: upper ocean inflow including surface waters and Antarctic Intermediate Water</a:t>
            </a:r>
            <a:endParaRPr lang="en-US" altLang="zh-CN" sz="2000" dirty="0"/>
          </a:p>
        </p:txBody>
      </p:sp>
      <p:sp>
        <p:nvSpPr>
          <p:cNvPr id="1350660" name="Text Box 4"/>
          <p:cNvSpPr txBox="1">
            <a:spLocks noChangeArrowheads="1"/>
          </p:cNvSpPr>
          <p:nvPr/>
        </p:nvSpPr>
        <p:spPr bwMode="auto">
          <a:xfrm>
            <a:off x="1403648" y="825649"/>
            <a:ext cx="4308872" cy="369332"/>
          </a:xfrm>
          <a:prstGeom prst="rect">
            <a:avLst/>
          </a:prstGeom>
          <a:solidFill>
            <a:srgbClr val="FF6600"/>
          </a:solidFill>
          <a:ln w="38100">
            <a:solidFill>
              <a:srgbClr val="00FF00"/>
            </a:solidFill>
            <a:miter lim="800000"/>
            <a:headEnd/>
            <a:tailEnd/>
          </a:ln>
          <a:effectLst/>
        </p:spPr>
        <p:txBody>
          <a:bodyPr>
            <a:spAutoFit/>
          </a:bodyPr>
          <a:lstStyle/>
          <a:p>
            <a:pPr algn="ctr" eaLnBrk="0" hangingPunct="0">
              <a:spcBef>
                <a:spcPct val="50000"/>
              </a:spcBef>
              <a:defRPr/>
            </a:pPr>
            <a:r>
              <a:rPr lang="en-US" altLang="zh-CN" i="1" dirty="0">
                <a:effectLst>
                  <a:outerShdw blurRad="38100" dist="38100" dir="2700000" algn="tl">
                    <a:srgbClr val="FFFFFF"/>
                  </a:outerShdw>
                </a:effectLst>
                <a:latin typeface="Times" pitchFamily="112" charset="0"/>
              </a:rPr>
              <a:t>Upper and intermediate ocean inflow</a:t>
            </a:r>
          </a:p>
        </p:txBody>
      </p:sp>
      <p:sp>
        <p:nvSpPr>
          <p:cNvPr id="23557" name="Line 5"/>
          <p:cNvSpPr>
            <a:spLocks noChangeShapeType="1"/>
          </p:cNvSpPr>
          <p:nvPr/>
        </p:nvSpPr>
        <p:spPr bwMode="auto">
          <a:xfrm>
            <a:off x="1996579" y="1204268"/>
            <a:ext cx="321469" cy="1107281"/>
          </a:xfrm>
          <a:prstGeom prst="line">
            <a:avLst/>
          </a:prstGeom>
          <a:noFill/>
          <a:ln w="76200">
            <a:solidFill>
              <a:srgbClr val="FF0000"/>
            </a:solidFill>
            <a:round/>
            <a:headEnd/>
            <a:tailEnd type="triangle" w="med" len="med"/>
          </a:ln>
        </p:spPr>
        <p:txBody>
          <a:bodyPr wrap="none" anchor="ctr"/>
          <a:lstStyle/>
          <a:p>
            <a:endParaRPr lang="zh-CN" altLang="en-US"/>
          </a:p>
        </p:txBody>
      </p:sp>
      <p:sp>
        <p:nvSpPr>
          <p:cNvPr id="23558" name="Line 6"/>
          <p:cNvSpPr>
            <a:spLocks noChangeShapeType="1"/>
          </p:cNvSpPr>
          <p:nvPr/>
        </p:nvSpPr>
        <p:spPr bwMode="auto">
          <a:xfrm>
            <a:off x="2807395" y="1204267"/>
            <a:ext cx="216694" cy="756047"/>
          </a:xfrm>
          <a:prstGeom prst="line">
            <a:avLst/>
          </a:prstGeom>
          <a:noFill/>
          <a:ln w="76200">
            <a:solidFill>
              <a:srgbClr val="FF0000"/>
            </a:solidFill>
            <a:round/>
            <a:headEnd/>
            <a:tailEnd type="triangle" w="med" len="med"/>
          </a:ln>
        </p:spPr>
        <p:txBody>
          <a:bodyPr wrap="none" anchor="ctr"/>
          <a:lstStyle/>
          <a:p>
            <a:endParaRPr lang="zh-CN" altLang="en-US"/>
          </a:p>
        </p:txBody>
      </p:sp>
      <p:sp>
        <p:nvSpPr>
          <p:cNvPr id="23559" name="Line 7"/>
          <p:cNvSpPr>
            <a:spLocks noChangeShapeType="1"/>
          </p:cNvSpPr>
          <p:nvPr/>
        </p:nvSpPr>
        <p:spPr bwMode="auto">
          <a:xfrm>
            <a:off x="3346747" y="1204268"/>
            <a:ext cx="161925" cy="539353"/>
          </a:xfrm>
          <a:prstGeom prst="line">
            <a:avLst/>
          </a:prstGeom>
          <a:noFill/>
          <a:ln w="76200">
            <a:solidFill>
              <a:srgbClr val="FF0000"/>
            </a:solidFill>
            <a:round/>
            <a:headEnd/>
            <a:tailEnd type="triangle" w="med" len="med"/>
          </a:ln>
        </p:spPr>
        <p:txBody>
          <a:bodyPr wrap="none" anchor="ctr"/>
          <a:lstStyle/>
          <a:p>
            <a:endParaRPr lang="zh-CN" altLang="en-US"/>
          </a:p>
        </p:txBody>
      </p:sp>
      <p:sp>
        <p:nvSpPr>
          <p:cNvPr id="23560" name="Line 8"/>
          <p:cNvSpPr>
            <a:spLocks noChangeShapeType="1"/>
          </p:cNvSpPr>
          <p:nvPr/>
        </p:nvSpPr>
        <p:spPr bwMode="auto">
          <a:xfrm>
            <a:off x="2320429" y="1204267"/>
            <a:ext cx="456010" cy="1565672"/>
          </a:xfrm>
          <a:prstGeom prst="line">
            <a:avLst/>
          </a:prstGeom>
          <a:noFill/>
          <a:ln w="76200">
            <a:solidFill>
              <a:srgbClr val="00FF00"/>
            </a:solidFill>
            <a:round/>
            <a:headEnd/>
            <a:tailEnd type="triangle" w="med" len="med"/>
          </a:ln>
        </p:spPr>
        <p:txBody>
          <a:bodyPr wrap="none" anchor="ctr"/>
          <a:lstStyle/>
          <a:p>
            <a:endParaRPr lang="zh-CN" altLang="en-US"/>
          </a:p>
        </p:txBody>
      </p:sp>
      <p:sp>
        <p:nvSpPr>
          <p:cNvPr id="23561" name="Line 9"/>
          <p:cNvSpPr>
            <a:spLocks noChangeShapeType="1"/>
          </p:cNvSpPr>
          <p:nvPr/>
        </p:nvSpPr>
        <p:spPr bwMode="auto">
          <a:xfrm>
            <a:off x="2590701" y="1204267"/>
            <a:ext cx="494109" cy="1775222"/>
          </a:xfrm>
          <a:prstGeom prst="line">
            <a:avLst/>
          </a:prstGeom>
          <a:noFill/>
          <a:ln w="76200">
            <a:solidFill>
              <a:srgbClr val="FF0000"/>
            </a:solidFill>
            <a:round/>
            <a:headEnd/>
            <a:tailEnd type="triangle" w="med" len="med"/>
          </a:ln>
        </p:spPr>
        <p:txBody>
          <a:bodyPr wrap="none" anchor="ctr"/>
          <a:lstStyle/>
          <a:p>
            <a:endParaRPr lang="zh-CN" altLang="en-US"/>
          </a:p>
        </p:txBody>
      </p:sp>
    </p:spTree>
    <p:extLst>
      <p:ext uri="{BB962C8B-B14F-4D97-AF65-F5344CB8AC3E}">
        <p14:creationId xmlns:p14="http://schemas.microsoft.com/office/powerpoint/2010/main" val="406117759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376000" y="195486"/>
            <a:ext cx="4482703" cy="377428"/>
          </a:xfrm>
        </p:spPr>
        <p:txBody>
          <a:bodyPr/>
          <a:lstStyle/>
          <a:p>
            <a:r>
              <a:rPr lang="en-US" altLang="zh-CN" dirty="0"/>
              <a:t>Atlantic 25</a:t>
            </a:r>
            <a:r>
              <a:rPr lang="en-US" altLang="zh-CN" dirty="0">
                <a:sym typeface="Symbol" panose="05050102010706020507" pitchFamily="18" charset="2"/>
              </a:rPr>
              <a:t></a:t>
            </a:r>
            <a:r>
              <a:rPr lang="en-US" altLang="zh-CN" dirty="0"/>
              <a:t>W Salinity</a:t>
            </a:r>
          </a:p>
        </p:txBody>
      </p:sp>
      <p:pic>
        <p:nvPicPr>
          <p:cNvPr id="24579" name="Picture 3"/>
          <p:cNvPicPr>
            <a:picLocks noChangeAspect="1" noChangeArrowheads="1"/>
          </p:cNvPicPr>
          <p:nvPr/>
        </p:nvPicPr>
        <p:blipFill>
          <a:blip r:embed="rId3" cstate="print"/>
          <a:srcRect l="5989" t="11110" b="16666"/>
          <a:stretch>
            <a:fillRect/>
          </a:stretch>
        </p:blipFill>
        <p:spPr bwMode="auto">
          <a:xfrm>
            <a:off x="2448000" y="576000"/>
            <a:ext cx="4160044" cy="4135040"/>
          </a:xfrm>
          <a:prstGeom prst="rect">
            <a:avLst/>
          </a:prstGeom>
          <a:noFill/>
          <a:ln w="9525">
            <a:noFill/>
            <a:miter lim="800000"/>
            <a:headEnd/>
            <a:tailEnd/>
          </a:ln>
        </p:spPr>
      </p:pic>
      <p:sp>
        <p:nvSpPr>
          <p:cNvPr id="1332228" name="Text Box 4"/>
          <p:cNvSpPr txBox="1">
            <a:spLocks noChangeArrowheads="1"/>
          </p:cNvSpPr>
          <p:nvPr/>
        </p:nvSpPr>
        <p:spPr bwMode="auto">
          <a:xfrm>
            <a:off x="2802849" y="4404123"/>
            <a:ext cx="617023" cy="323165"/>
          </a:xfrm>
          <a:prstGeom prst="rect">
            <a:avLst/>
          </a:prstGeom>
          <a:solidFill>
            <a:schemeClr val="bg1"/>
          </a:solidFill>
          <a:ln w="9525">
            <a:noFill/>
            <a:miter lim="800000"/>
            <a:headEnd/>
            <a:tailEnd/>
          </a:ln>
          <a:effectLst/>
        </p:spPr>
        <p:txBody>
          <a:bodyPr wrap="square">
            <a:spAutoFit/>
          </a:bodyPr>
          <a:lstStyle/>
          <a:p>
            <a:pPr algn="ctr" eaLnBrk="0" hangingPunct="0">
              <a:spcBef>
                <a:spcPct val="50000"/>
              </a:spcBef>
              <a:defRPr/>
            </a:pPr>
            <a:r>
              <a:rPr lang="en-US" altLang="zh-CN" sz="1500" dirty="0">
                <a:effectLst>
                  <a:outerShdw blurRad="38100" dist="38100" dir="2700000" algn="tl">
                    <a:srgbClr val="FFFFFF"/>
                  </a:outerShdw>
                </a:effectLst>
                <a:latin typeface="Times" pitchFamily="112" charset="0"/>
              </a:rPr>
              <a:t>30</a:t>
            </a:r>
            <a:r>
              <a:rPr lang="en-US" altLang="zh-CN" sz="1500" dirty="0">
                <a:effectLst>
                  <a:outerShdw blurRad="38100" dist="38100" dir="2700000" algn="tl">
                    <a:srgbClr val="FFFFFF"/>
                  </a:outerShdw>
                </a:effectLst>
                <a:latin typeface="Times" pitchFamily="112" charset="0"/>
                <a:sym typeface="Symbol"/>
              </a:rPr>
              <a:t></a:t>
            </a:r>
            <a:r>
              <a:rPr lang="en-US" altLang="zh-CN" sz="1500" dirty="0">
                <a:effectLst>
                  <a:outerShdw blurRad="38100" dist="38100" dir="2700000" algn="tl">
                    <a:srgbClr val="FFFFFF"/>
                  </a:outerShdw>
                </a:effectLst>
                <a:latin typeface="Times" pitchFamily="112" charset="0"/>
              </a:rPr>
              <a:t>S</a:t>
            </a:r>
          </a:p>
        </p:txBody>
      </p:sp>
      <p:sp>
        <p:nvSpPr>
          <p:cNvPr id="1332229" name="Text Box 5"/>
          <p:cNvSpPr txBox="1">
            <a:spLocks noChangeArrowheads="1"/>
          </p:cNvSpPr>
          <p:nvPr/>
        </p:nvSpPr>
        <p:spPr bwMode="auto">
          <a:xfrm>
            <a:off x="4441032" y="4404123"/>
            <a:ext cx="617023" cy="323165"/>
          </a:xfrm>
          <a:prstGeom prst="rect">
            <a:avLst/>
          </a:prstGeom>
          <a:solidFill>
            <a:schemeClr val="bg1"/>
          </a:solidFill>
          <a:ln w="9525">
            <a:noFill/>
            <a:miter lim="800000"/>
            <a:headEnd/>
            <a:tailEnd/>
          </a:ln>
          <a:effectLst/>
        </p:spPr>
        <p:txBody>
          <a:bodyPr wrap="square">
            <a:spAutoFit/>
          </a:bodyPr>
          <a:lstStyle/>
          <a:p>
            <a:pPr algn="ctr" eaLnBrk="0" hangingPunct="0">
              <a:spcBef>
                <a:spcPct val="50000"/>
              </a:spcBef>
              <a:defRPr/>
            </a:pPr>
            <a:r>
              <a:rPr lang="en-US" altLang="zh-CN" sz="1500" dirty="0">
                <a:effectLst>
                  <a:outerShdw blurRad="38100" dist="38100" dir="2700000" algn="tl">
                    <a:srgbClr val="FFFFFF"/>
                  </a:outerShdw>
                </a:effectLst>
                <a:latin typeface="Times" pitchFamily="112" charset="0"/>
              </a:rPr>
              <a:t>24</a:t>
            </a:r>
            <a:r>
              <a:rPr lang="en-US" altLang="zh-CN" sz="1500" dirty="0">
                <a:effectLst>
                  <a:outerShdw blurRad="38100" dist="38100" dir="2700000" algn="tl">
                    <a:srgbClr val="FFFFFF"/>
                  </a:outerShdw>
                </a:effectLst>
                <a:latin typeface="Times" pitchFamily="112" charset="0"/>
                <a:sym typeface="Symbol"/>
              </a:rPr>
              <a:t></a:t>
            </a:r>
            <a:r>
              <a:rPr lang="en-US" altLang="zh-CN" sz="1500" dirty="0">
                <a:effectLst>
                  <a:outerShdw blurRad="38100" dist="38100" dir="2700000" algn="tl">
                    <a:srgbClr val="FFFFFF"/>
                  </a:outerShdw>
                </a:effectLst>
                <a:latin typeface="Times" pitchFamily="112" charset="0"/>
              </a:rPr>
              <a:t>N</a:t>
            </a:r>
            <a:endParaRPr lang="en-US" altLang="zh-CN" sz="1500" dirty="0">
              <a:latin typeface="Times" pitchFamily="112" charset="0"/>
            </a:endParaRPr>
          </a:p>
        </p:txBody>
      </p:sp>
      <p:sp>
        <p:nvSpPr>
          <p:cNvPr id="24582" name="Line 6"/>
          <p:cNvSpPr>
            <a:spLocks noChangeShapeType="1"/>
          </p:cNvSpPr>
          <p:nvPr/>
        </p:nvSpPr>
        <p:spPr bwMode="auto">
          <a:xfrm flipV="1">
            <a:off x="4726781" y="858441"/>
            <a:ext cx="1191" cy="3415903"/>
          </a:xfrm>
          <a:prstGeom prst="line">
            <a:avLst/>
          </a:prstGeom>
          <a:noFill/>
          <a:ln w="9525">
            <a:solidFill>
              <a:schemeClr val="tx1"/>
            </a:solidFill>
            <a:round/>
            <a:headEnd/>
            <a:tailEnd/>
          </a:ln>
        </p:spPr>
        <p:txBody>
          <a:bodyPr wrap="none" anchor="ctr"/>
          <a:lstStyle/>
          <a:p>
            <a:endParaRPr lang="zh-CN" altLang="en-US"/>
          </a:p>
        </p:txBody>
      </p:sp>
      <p:sp>
        <p:nvSpPr>
          <p:cNvPr id="24583" name="Line 7"/>
          <p:cNvSpPr>
            <a:spLocks noChangeShapeType="1"/>
          </p:cNvSpPr>
          <p:nvPr/>
        </p:nvSpPr>
        <p:spPr bwMode="auto">
          <a:xfrm flipV="1">
            <a:off x="3069431" y="858441"/>
            <a:ext cx="1191" cy="3415903"/>
          </a:xfrm>
          <a:prstGeom prst="line">
            <a:avLst/>
          </a:prstGeom>
          <a:noFill/>
          <a:ln w="9525">
            <a:solidFill>
              <a:schemeClr val="tx1"/>
            </a:solidFill>
            <a:round/>
            <a:headEnd/>
            <a:tailEnd/>
          </a:ln>
        </p:spPr>
        <p:txBody>
          <a:bodyPr wrap="none" anchor="ctr"/>
          <a:lstStyle/>
          <a:p>
            <a:endParaRPr lang="zh-CN" altLang="en-US"/>
          </a:p>
        </p:txBody>
      </p:sp>
      <p:pic>
        <p:nvPicPr>
          <p:cNvPr id="24584" name="Picture 8"/>
          <p:cNvPicPr>
            <a:picLocks noChangeAspect="1" noChangeArrowheads="1"/>
          </p:cNvPicPr>
          <p:nvPr/>
        </p:nvPicPr>
        <p:blipFill>
          <a:blip r:embed="rId4" cstate="print"/>
          <a:srcRect l="10823" t="68182" r="65646" b="7545"/>
          <a:stretch>
            <a:fillRect/>
          </a:stretch>
        </p:blipFill>
        <p:spPr bwMode="auto">
          <a:xfrm>
            <a:off x="1584000" y="777478"/>
            <a:ext cx="835819" cy="1116806"/>
          </a:xfrm>
          <a:prstGeom prst="rect">
            <a:avLst/>
          </a:prstGeom>
          <a:noFill/>
          <a:ln w="38100">
            <a:solidFill>
              <a:srgbClr val="800080"/>
            </a:solidFill>
            <a:miter lim="800000"/>
            <a:headEnd/>
            <a:tailEnd/>
          </a:ln>
        </p:spPr>
      </p:pic>
      <p:sp>
        <p:nvSpPr>
          <p:cNvPr id="1332233" name="Text Box 9"/>
          <p:cNvSpPr txBox="1">
            <a:spLocks noChangeArrowheads="1"/>
          </p:cNvSpPr>
          <p:nvPr/>
        </p:nvSpPr>
        <p:spPr bwMode="auto">
          <a:xfrm>
            <a:off x="6291422" y="886658"/>
            <a:ext cx="1908000" cy="553998"/>
          </a:xfrm>
          <a:prstGeom prst="rect">
            <a:avLst/>
          </a:prstGeom>
          <a:noFill/>
          <a:ln w="28575">
            <a:solidFill>
              <a:schemeClr val="accent1"/>
            </a:solidFill>
            <a:miter lim="800000"/>
            <a:headEnd/>
            <a:tailEnd/>
          </a:ln>
          <a:effectLst/>
        </p:spPr>
        <p:txBody>
          <a:bodyPr>
            <a:spAutoFit/>
          </a:bodyPr>
          <a:lstStyle/>
          <a:p>
            <a:pPr eaLnBrk="0" hangingPunct="0">
              <a:spcBef>
                <a:spcPct val="50000"/>
              </a:spcBef>
              <a:defRPr/>
            </a:pPr>
            <a:r>
              <a:rPr lang="en-US" altLang="zh-CN" sz="1500" i="1" dirty="0">
                <a:effectLst>
                  <a:outerShdw blurRad="38100" dist="38100" dir="2700000" algn="tl">
                    <a:srgbClr val="FFFFFF"/>
                  </a:outerShdw>
                </a:effectLst>
                <a:latin typeface="Times" pitchFamily="112" charset="0"/>
              </a:rPr>
              <a:t>High salinity North Atlantic waters</a:t>
            </a:r>
          </a:p>
        </p:txBody>
      </p:sp>
      <p:sp>
        <p:nvSpPr>
          <p:cNvPr id="1332234" name="Text Box 10"/>
          <p:cNvSpPr txBox="1">
            <a:spLocks noChangeArrowheads="1"/>
          </p:cNvSpPr>
          <p:nvPr/>
        </p:nvSpPr>
        <p:spPr bwMode="auto">
          <a:xfrm>
            <a:off x="467490" y="2096251"/>
            <a:ext cx="1944000" cy="784830"/>
          </a:xfrm>
          <a:prstGeom prst="rect">
            <a:avLst/>
          </a:prstGeom>
          <a:solidFill>
            <a:srgbClr val="CCFFFF"/>
          </a:solidFill>
          <a:ln w="9525">
            <a:solidFill>
              <a:schemeClr val="tx1"/>
            </a:solidFill>
            <a:miter lim="800000"/>
            <a:headEnd/>
            <a:tailEnd/>
          </a:ln>
          <a:effectLst/>
        </p:spPr>
        <p:txBody>
          <a:bodyPr wrap="square">
            <a:spAutoFit/>
          </a:bodyPr>
          <a:lstStyle/>
          <a:p>
            <a:pPr eaLnBrk="0" hangingPunct="0">
              <a:spcBef>
                <a:spcPct val="50000"/>
              </a:spcBef>
              <a:defRPr/>
            </a:pPr>
            <a:r>
              <a:rPr lang="en-US" altLang="zh-CN" sz="1500" i="1" dirty="0">
                <a:solidFill>
                  <a:srgbClr val="0000FF"/>
                </a:solidFill>
                <a:latin typeface="Times" pitchFamily="112" charset="0"/>
              </a:rPr>
              <a:t>Low salinity Antarctic intermediate and bottom waters </a:t>
            </a:r>
          </a:p>
        </p:txBody>
      </p:sp>
      <p:sp>
        <p:nvSpPr>
          <p:cNvPr id="24587" name="AutoShape 11"/>
          <p:cNvSpPr>
            <a:spLocks noChangeArrowheads="1"/>
          </p:cNvSpPr>
          <p:nvPr/>
        </p:nvSpPr>
        <p:spPr bwMode="auto">
          <a:xfrm>
            <a:off x="2772000" y="3280172"/>
            <a:ext cx="721519" cy="209550"/>
          </a:xfrm>
          <a:prstGeom prst="rightArrow">
            <a:avLst>
              <a:gd name="adj1" fmla="val 50000"/>
              <a:gd name="adj2" fmla="val 86080"/>
            </a:avLst>
          </a:prstGeom>
          <a:solidFill>
            <a:srgbClr val="0000FF"/>
          </a:solidFill>
          <a:ln w="9525">
            <a:solidFill>
              <a:srgbClr val="660033"/>
            </a:solidFill>
            <a:miter lim="800000"/>
            <a:headEnd/>
            <a:tailEnd/>
          </a:ln>
        </p:spPr>
        <p:txBody>
          <a:bodyPr wrap="none" anchor="ctr"/>
          <a:lstStyle/>
          <a:p>
            <a:endParaRPr lang="zh-CN" altLang="en-US"/>
          </a:p>
        </p:txBody>
      </p:sp>
      <p:sp>
        <p:nvSpPr>
          <p:cNvPr id="24588" name="AutoShape 12"/>
          <p:cNvSpPr>
            <a:spLocks noChangeArrowheads="1"/>
          </p:cNvSpPr>
          <p:nvPr/>
        </p:nvSpPr>
        <p:spPr bwMode="auto">
          <a:xfrm>
            <a:off x="2916000" y="1335881"/>
            <a:ext cx="721519" cy="209550"/>
          </a:xfrm>
          <a:prstGeom prst="rightArrow">
            <a:avLst>
              <a:gd name="adj1" fmla="val 50000"/>
              <a:gd name="adj2" fmla="val 86080"/>
            </a:avLst>
          </a:prstGeom>
          <a:solidFill>
            <a:srgbClr val="0000FF"/>
          </a:solidFill>
          <a:ln w="9525">
            <a:solidFill>
              <a:srgbClr val="660033"/>
            </a:solidFill>
            <a:miter lim="800000"/>
            <a:headEnd/>
            <a:tailEnd/>
          </a:ln>
        </p:spPr>
        <p:txBody>
          <a:bodyPr wrap="none" anchor="ctr"/>
          <a:lstStyle/>
          <a:p>
            <a:endParaRPr lang="zh-CN" altLang="en-US"/>
          </a:p>
        </p:txBody>
      </p:sp>
      <p:sp>
        <p:nvSpPr>
          <p:cNvPr id="24589" name="AutoShape 13"/>
          <p:cNvSpPr>
            <a:spLocks noChangeArrowheads="1"/>
          </p:cNvSpPr>
          <p:nvPr/>
        </p:nvSpPr>
        <p:spPr bwMode="auto">
          <a:xfrm>
            <a:off x="3634979" y="2632472"/>
            <a:ext cx="721519" cy="209550"/>
          </a:xfrm>
          <a:prstGeom prst="leftArrow">
            <a:avLst>
              <a:gd name="adj1" fmla="val 50000"/>
              <a:gd name="adj2" fmla="val 86080"/>
            </a:avLst>
          </a:prstGeom>
          <a:solidFill>
            <a:schemeClr val="tx1"/>
          </a:solidFill>
          <a:ln w="9525">
            <a:solidFill>
              <a:srgbClr val="660033"/>
            </a:solidFill>
            <a:miter lim="800000"/>
            <a:headEnd/>
            <a:tailEnd/>
          </a:ln>
        </p:spPr>
        <p:txBody>
          <a:bodyPr wrap="none" anchor="ctr"/>
          <a:lstStyle/>
          <a:p>
            <a:endParaRPr lang="zh-CN" altLang="en-US"/>
          </a:p>
        </p:txBody>
      </p:sp>
      <p:sp>
        <p:nvSpPr>
          <p:cNvPr id="1332238" name="Text Box 14"/>
          <p:cNvSpPr txBox="1">
            <a:spLocks noChangeArrowheads="1"/>
          </p:cNvSpPr>
          <p:nvPr/>
        </p:nvSpPr>
        <p:spPr bwMode="auto">
          <a:xfrm>
            <a:off x="5076000" y="1116000"/>
            <a:ext cx="828000" cy="369332"/>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n-US" altLang="zh-CN" dirty="0">
                <a:solidFill>
                  <a:srgbClr val="0000CC"/>
                </a:solidFill>
                <a:latin typeface="Times" pitchFamily="18" charset="0"/>
              </a:rPr>
              <a:t>MOW</a:t>
            </a:r>
          </a:p>
        </p:txBody>
      </p:sp>
      <p:sp>
        <p:nvSpPr>
          <p:cNvPr id="1332239" name="Text Box 15"/>
          <p:cNvSpPr txBox="1">
            <a:spLocks noChangeArrowheads="1"/>
          </p:cNvSpPr>
          <p:nvPr/>
        </p:nvSpPr>
        <p:spPr bwMode="auto">
          <a:xfrm>
            <a:off x="5400000" y="1584000"/>
            <a:ext cx="720000" cy="369332"/>
          </a:xfrm>
          <a:prstGeom prst="rect">
            <a:avLst/>
          </a:prstGeom>
          <a:solidFill>
            <a:schemeClr val="bg1"/>
          </a:solidFill>
          <a:ln w="9525">
            <a:noFill/>
            <a:miter lim="800000"/>
            <a:headEnd/>
            <a:tailEnd/>
          </a:ln>
        </p:spPr>
        <p:txBody>
          <a:bodyPr>
            <a:spAutoFit/>
          </a:bodyPr>
          <a:lstStyle/>
          <a:p>
            <a:pPr eaLnBrk="0" hangingPunct="0">
              <a:spcBef>
                <a:spcPct val="50000"/>
              </a:spcBef>
            </a:pPr>
            <a:r>
              <a:rPr lang="en-US" altLang="zh-CN" dirty="0">
                <a:solidFill>
                  <a:srgbClr val="0000CC"/>
                </a:solidFill>
                <a:latin typeface="Times" pitchFamily="18" charset="0"/>
              </a:rPr>
              <a:t>LSW</a:t>
            </a:r>
          </a:p>
        </p:txBody>
      </p:sp>
      <p:sp>
        <p:nvSpPr>
          <p:cNvPr id="1332240" name="Text Box 16"/>
          <p:cNvSpPr txBox="1">
            <a:spLocks noChangeArrowheads="1"/>
          </p:cNvSpPr>
          <p:nvPr/>
        </p:nvSpPr>
        <p:spPr bwMode="auto">
          <a:xfrm>
            <a:off x="3708000" y="1275160"/>
            <a:ext cx="864000" cy="369332"/>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n-US" altLang="zh-CN" dirty="0">
                <a:solidFill>
                  <a:srgbClr val="0000CC"/>
                </a:solidFill>
                <a:latin typeface="Times" pitchFamily="18" charset="0"/>
              </a:rPr>
              <a:t>AAIW</a:t>
            </a:r>
          </a:p>
        </p:txBody>
      </p:sp>
      <p:sp>
        <p:nvSpPr>
          <p:cNvPr id="1332241" name="Text Box 17"/>
          <p:cNvSpPr txBox="1">
            <a:spLocks noChangeArrowheads="1"/>
          </p:cNvSpPr>
          <p:nvPr/>
        </p:nvSpPr>
        <p:spPr bwMode="auto">
          <a:xfrm>
            <a:off x="3708000" y="2412000"/>
            <a:ext cx="927497" cy="369332"/>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n-US" altLang="zh-CN" dirty="0">
                <a:solidFill>
                  <a:srgbClr val="0000CC"/>
                </a:solidFill>
                <a:latin typeface="Times" pitchFamily="18" charset="0"/>
              </a:rPr>
              <a:t>NADW</a:t>
            </a:r>
          </a:p>
        </p:txBody>
      </p:sp>
      <p:sp>
        <p:nvSpPr>
          <p:cNvPr id="1332242" name="Text Box 18"/>
          <p:cNvSpPr txBox="1">
            <a:spLocks noChangeArrowheads="1"/>
          </p:cNvSpPr>
          <p:nvPr/>
        </p:nvSpPr>
        <p:spPr bwMode="auto">
          <a:xfrm>
            <a:off x="3600000" y="3204000"/>
            <a:ext cx="923925" cy="369332"/>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n-US" altLang="zh-CN" dirty="0">
                <a:solidFill>
                  <a:srgbClr val="0000CC"/>
                </a:solidFill>
                <a:latin typeface="Times" pitchFamily="18" charset="0"/>
              </a:rPr>
              <a:t>AABW</a:t>
            </a:r>
          </a:p>
        </p:txBody>
      </p:sp>
      <p:sp>
        <p:nvSpPr>
          <p:cNvPr id="1332243" name="Text Box 19"/>
          <p:cNvSpPr txBox="1">
            <a:spLocks noChangeArrowheads="1"/>
          </p:cNvSpPr>
          <p:nvPr/>
        </p:nvSpPr>
        <p:spPr bwMode="auto">
          <a:xfrm>
            <a:off x="5328000" y="2304000"/>
            <a:ext cx="900000" cy="369332"/>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n-US" altLang="zh-CN" dirty="0">
                <a:solidFill>
                  <a:srgbClr val="0000CC"/>
                </a:solidFill>
                <a:latin typeface="Times" pitchFamily="18" charset="0"/>
              </a:rPr>
              <a:t>NSOW</a:t>
            </a:r>
          </a:p>
        </p:txBody>
      </p:sp>
    </p:spTree>
    <p:extLst>
      <p:ext uri="{BB962C8B-B14F-4D97-AF65-F5344CB8AC3E}">
        <p14:creationId xmlns:p14="http://schemas.microsoft.com/office/powerpoint/2010/main" val="902471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22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22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22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2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38" grpId="0" animBg="1"/>
      <p:bldP spid="1332239" grpId="0" animBg="1"/>
      <p:bldP spid="1332240" grpId="0" animBg="1"/>
      <p:bldP spid="1332241" grpId="0" animBg="1"/>
      <p:bldP spid="1332242" grpId="0" animBg="1"/>
      <p:bldP spid="13322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g5a_b_vertsalsections"/>
          <p:cNvPicPr>
            <a:picLocks noChangeAspect="1" noChangeArrowheads="1"/>
          </p:cNvPicPr>
          <p:nvPr/>
        </p:nvPicPr>
        <p:blipFill>
          <a:blip r:embed="rId3" cstate="print"/>
          <a:srcRect b="49915"/>
          <a:stretch>
            <a:fillRect/>
          </a:stretch>
        </p:blipFill>
        <p:spPr bwMode="auto">
          <a:xfrm>
            <a:off x="2664000" y="720000"/>
            <a:ext cx="3708000" cy="3890454"/>
          </a:xfrm>
          <a:prstGeom prst="rect">
            <a:avLst/>
          </a:prstGeom>
          <a:noFill/>
          <a:ln w="9525">
            <a:noFill/>
            <a:miter lim="800000"/>
            <a:headEnd/>
            <a:tailEnd/>
          </a:ln>
        </p:spPr>
      </p:pic>
      <p:sp>
        <p:nvSpPr>
          <p:cNvPr id="25603" name="Rectangle 3"/>
          <p:cNvSpPr>
            <a:spLocks noGrp="1" noChangeArrowheads="1"/>
          </p:cNvSpPr>
          <p:nvPr>
            <p:ph type="title"/>
          </p:nvPr>
        </p:nvSpPr>
        <p:spPr>
          <a:xfrm>
            <a:off x="2304000" y="0"/>
            <a:ext cx="4475683" cy="594122"/>
          </a:xfrm>
        </p:spPr>
        <p:txBody>
          <a:bodyPr/>
          <a:lstStyle/>
          <a:p>
            <a:r>
              <a:rPr lang="en-US" altLang="zh-CN" sz="2000" dirty="0"/>
              <a:t>Atlantic Salinity at 24</a:t>
            </a:r>
            <a:r>
              <a:rPr lang="en-US" altLang="zh-CN" sz="2000" dirty="0">
                <a:sym typeface="Symbol" pitchFamily="18" charset="2"/>
              </a:rPr>
              <a:t></a:t>
            </a:r>
            <a:r>
              <a:rPr lang="en-US" altLang="zh-CN" sz="2000" dirty="0"/>
              <a:t>N</a:t>
            </a:r>
          </a:p>
        </p:txBody>
      </p:sp>
    </p:spTree>
    <p:extLst>
      <p:ext uri="{BB962C8B-B14F-4D97-AF65-F5344CB8AC3E}">
        <p14:creationId xmlns:p14="http://schemas.microsoft.com/office/powerpoint/2010/main" val="103325835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a:xfrm>
            <a:off x="611560" y="108000"/>
            <a:ext cx="7992888" cy="323850"/>
          </a:xfrm>
        </p:spPr>
        <p:txBody>
          <a:bodyPr/>
          <a:lstStyle/>
          <a:p>
            <a:r>
              <a:rPr lang="en-US" altLang="zh-CN" sz="2000" dirty="0"/>
              <a:t>Low and High Salinity Intermediate Waters: 1000-2000 m depth</a:t>
            </a:r>
            <a:endParaRPr lang="en-US" altLang="zh-CN" sz="2400" dirty="0"/>
          </a:p>
        </p:txBody>
      </p:sp>
      <p:grpSp>
        <p:nvGrpSpPr>
          <p:cNvPr id="26627" name="组合 8"/>
          <p:cNvGrpSpPr>
            <a:grpSpLocks/>
          </p:cNvGrpSpPr>
          <p:nvPr/>
        </p:nvGrpSpPr>
        <p:grpSpPr bwMode="auto">
          <a:xfrm>
            <a:off x="1152000" y="732992"/>
            <a:ext cx="6444672" cy="3550173"/>
            <a:chOff x="443800" y="1265238"/>
            <a:chExt cx="8592895" cy="4735061"/>
          </a:xfrm>
        </p:grpSpPr>
        <p:pic>
          <p:nvPicPr>
            <p:cNvPr id="26628" name="Picture 2" descr="intwater_color_lohi"/>
            <p:cNvPicPr>
              <a:picLocks noChangeAspect="1" noChangeArrowheads="1"/>
            </p:cNvPicPr>
            <p:nvPr/>
          </p:nvPicPr>
          <p:blipFill>
            <a:blip r:embed="rId3" cstate="print"/>
            <a:srcRect l="3186" t="20270" r="4762" b="19244"/>
            <a:stretch>
              <a:fillRect/>
            </a:stretch>
          </p:blipFill>
          <p:spPr bwMode="auto">
            <a:xfrm>
              <a:off x="1042988" y="1663700"/>
              <a:ext cx="7993062" cy="3997325"/>
            </a:xfrm>
            <a:prstGeom prst="rect">
              <a:avLst/>
            </a:prstGeom>
            <a:noFill/>
            <a:ln w="9525">
              <a:noFill/>
              <a:miter lim="800000"/>
              <a:headEnd/>
              <a:tailEnd/>
            </a:ln>
          </p:spPr>
        </p:pic>
        <p:sp>
          <p:nvSpPr>
            <p:cNvPr id="1346564" name="Text Box 4"/>
            <p:cNvSpPr txBox="1">
              <a:spLocks noChangeArrowheads="1"/>
            </p:cNvSpPr>
            <p:nvPr/>
          </p:nvSpPr>
          <p:spPr bwMode="auto">
            <a:xfrm>
              <a:off x="443800" y="1265238"/>
              <a:ext cx="3718494" cy="431023"/>
            </a:xfrm>
            <a:prstGeom prst="rect">
              <a:avLst/>
            </a:prstGeom>
            <a:solidFill>
              <a:srgbClr val="3366FF"/>
            </a:solidFill>
            <a:ln w="38100">
              <a:noFill/>
              <a:miter lim="800000"/>
              <a:headEnd/>
              <a:tailEnd/>
            </a:ln>
            <a:effectLst/>
          </p:spPr>
          <p:txBody>
            <a:bodyPr wrap="square">
              <a:spAutoFit/>
            </a:bodyPr>
            <a:lstStyle/>
            <a:p>
              <a:pPr eaLnBrk="0" hangingPunct="0">
                <a:spcBef>
                  <a:spcPct val="50000"/>
                </a:spcBef>
                <a:defRPr/>
              </a:pPr>
              <a:r>
                <a:rPr lang="en-US" altLang="zh-CN" sz="1500" i="1" dirty="0">
                  <a:effectLst>
                    <a:outerShdw blurRad="38100" dist="38100" dir="2700000" algn="tl">
                      <a:srgbClr val="FFFFFF"/>
                    </a:outerShdw>
                  </a:effectLst>
                  <a:latin typeface="Times" pitchFamily="112" charset="0"/>
                </a:rPr>
                <a:t>Labrador Sea Water - convection</a:t>
              </a:r>
              <a:endParaRPr lang="en-US" altLang="zh-CN" i="1" dirty="0">
                <a:effectLst>
                  <a:outerShdw blurRad="38100" dist="38100" dir="2700000" algn="tl">
                    <a:srgbClr val="FFFFFF"/>
                  </a:outerShdw>
                </a:effectLst>
                <a:latin typeface="Times" pitchFamily="112" charset="0"/>
              </a:endParaRPr>
            </a:p>
          </p:txBody>
        </p:sp>
        <p:sp>
          <p:nvSpPr>
            <p:cNvPr id="1346565" name="Text Box 5"/>
            <p:cNvSpPr txBox="1">
              <a:spLocks noChangeArrowheads="1"/>
            </p:cNvSpPr>
            <p:nvPr/>
          </p:nvSpPr>
          <p:spPr bwMode="auto">
            <a:xfrm>
              <a:off x="971800" y="5569276"/>
              <a:ext cx="8064895" cy="431023"/>
            </a:xfrm>
            <a:prstGeom prst="rect">
              <a:avLst/>
            </a:prstGeom>
            <a:solidFill>
              <a:srgbClr val="008000"/>
            </a:solidFill>
            <a:ln w="38100">
              <a:noFill/>
              <a:miter lim="800000"/>
              <a:headEnd/>
              <a:tailEnd/>
            </a:ln>
            <a:effectLst/>
          </p:spPr>
          <p:txBody>
            <a:bodyPr wrap="square">
              <a:spAutoFit/>
            </a:bodyPr>
            <a:lstStyle/>
            <a:p>
              <a:pPr eaLnBrk="0" hangingPunct="0">
                <a:spcBef>
                  <a:spcPct val="50000"/>
                </a:spcBef>
                <a:defRPr/>
              </a:pPr>
              <a:r>
                <a:rPr lang="en-US" altLang="zh-CN" sz="1500" i="1" dirty="0">
                  <a:effectLst>
                    <a:outerShdw blurRad="38100" dist="38100" dir="2700000" algn="tl">
                      <a:srgbClr val="FFFFFF"/>
                    </a:outerShdw>
                  </a:effectLst>
                  <a:latin typeface="Times" pitchFamily="112" charset="0"/>
                </a:rPr>
                <a:t>Antarctic Intermediate Water- SE Pacific convection/SW Atlantic mixing</a:t>
              </a:r>
            </a:p>
          </p:txBody>
        </p:sp>
        <p:sp>
          <p:nvSpPr>
            <p:cNvPr id="26631" name="Text Box 6"/>
            <p:cNvSpPr txBox="1">
              <a:spLocks noChangeArrowheads="1"/>
            </p:cNvSpPr>
            <p:nvPr/>
          </p:nvSpPr>
          <p:spPr bwMode="auto">
            <a:xfrm>
              <a:off x="5410200" y="4495800"/>
              <a:ext cx="381000" cy="492598"/>
            </a:xfrm>
            <a:prstGeom prst="rect">
              <a:avLst/>
            </a:prstGeom>
            <a:noFill/>
            <a:ln w="9525">
              <a:noFill/>
              <a:miter lim="800000"/>
              <a:headEnd/>
              <a:tailEnd/>
            </a:ln>
          </p:spPr>
          <p:txBody>
            <a:bodyPr>
              <a:spAutoFit/>
            </a:bodyPr>
            <a:lstStyle/>
            <a:p>
              <a:pPr eaLnBrk="0" hangingPunct="0">
                <a:spcBef>
                  <a:spcPct val="50000"/>
                </a:spcBef>
              </a:pPr>
              <a:r>
                <a:rPr lang="en-US" altLang="zh-CN">
                  <a:solidFill>
                    <a:srgbClr val="FF0000"/>
                  </a:solidFill>
                  <a:latin typeface="Times" pitchFamily="18" charset="0"/>
                </a:rPr>
                <a:t>x</a:t>
              </a:r>
            </a:p>
          </p:txBody>
        </p:sp>
        <p:sp>
          <p:nvSpPr>
            <p:cNvPr id="1346567" name="Text Box 7"/>
            <p:cNvSpPr txBox="1">
              <a:spLocks noChangeArrowheads="1"/>
            </p:cNvSpPr>
            <p:nvPr/>
          </p:nvSpPr>
          <p:spPr bwMode="auto">
            <a:xfrm>
              <a:off x="4139800" y="2016153"/>
              <a:ext cx="1831331" cy="738898"/>
            </a:xfrm>
            <a:prstGeom prst="rect">
              <a:avLst/>
            </a:prstGeom>
            <a:solidFill>
              <a:srgbClr val="FFCC00"/>
            </a:solidFill>
            <a:ln w="41275">
              <a:noFill/>
              <a:miter lim="800000"/>
              <a:headEnd/>
              <a:tailEnd/>
            </a:ln>
            <a:effectLst/>
          </p:spPr>
          <p:txBody>
            <a:bodyPr wrap="square">
              <a:spAutoFit/>
            </a:bodyPr>
            <a:lstStyle/>
            <a:p>
              <a:pPr eaLnBrk="0" hangingPunct="0">
                <a:spcBef>
                  <a:spcPct val="50000"/>
                </a:spcBef>
                <a:defRPr/>
              </a:pPr>
              <a:r>
                <a:rPr lang="en-US" altLang="zh-CN" sz="1500" i="1" dirty="0">
                  <a:solidFill>
                    <a:schemeClr val="accent5">
                      <a:lumMod val="75000"/>
                    </a:schemeClr>
                  </a:solidFill>
                  <a:effectLst>
                    <a:outerShdw blurRad="38100" dist="38100" dir="2700000" algn="tl">
                      <a:srgbClr val="000000"/>
                    </a:outerShdw>
                  </a:effectLst>
                  <a:latin typeface="Times" pitchFamily="112" charset="0"/>
                </a:rPr>
                <a:t>Mediterranean Outflow Water</a:t>
              </a:r>
              <a:endParaRPr lang="en-US" altLang="zh-CN" sz="1500" i="1" dirty="0">
                <a:solidFill>
                  <a:schemeClr val="accent5">
                    <a:lumMod val="75000"/>
                  </a:schemeClr>
                </a:solidFill>
                <a:effectLst>
                  <a:outerShdw blurRad="38100" dist="38100" dir="2700000" algn="tl">
                    <a:srgbClr val="FFFFFF"/>
                  </a:outerShdw>
                </a:effectLst>
                <a:latin typeface="Times" pitchFamily="112" charset="0"/>
              </a:endParaRPr>
            </a:p>
          </p:txBody>
        </p:sp>
      </p:grpSp>
    </p:spTree>
    <p:extLst>
      <p:ext uri="{BB962C8B-B14F-4D97-AF65-F5344CB8AC3E}">
        <p14:creationId xmlns:p14="http://schemas.microsoft.com/office/powerpoint/2010/main" val="315980182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t="38309"/>
          <a:stretch>
            <a:fillRect/>
          </a:stretch>
        </p:blipFill>
        <p:spPr bwMode="auto">
          <a:xfrm>
            <a:off x="1463279" y="792000"/>
            <a:ext cx="6323409" cy="3175397"/>
          </a:xfrm>
          <a:prstGeom prst="rect">
            <a:avLst/>
          </a:prstGeom>
          <a:noFill/>
          <a:ln w="9525">
            <a:noFill/>
            <a:miter lim="800000"/>
            <a:headEnd/>
            <a:tailEnd/>
          </a:ln>
        </p:spPr>
      </p:pic>
      <p:sp>
        <p:nvSpPr>
          <p:cNvPr id="32771" name="Rectangle 3"/>
          <p:cNvSpPr>
            <a:spLocks noGrp="1" noChangeArrowheads="1"/>
          </p:cNvSpPr>
          <p:nvPr>
            <p:ph type="title"/>
          </p:nvPr>
        </p:nvSpPr>
        <p:spPr>
          <a:xfrm>
            <a:off x="1357312" y="3939902"/>
            <a:ext cx="6482954" cy="610790"/>
          </a:xfrm>
        </p:spPr>
        <p:txBody>
          <a:bodyPr/>
          <a:lstStyle/>
          <a:p>
            <a:pPr>
              <a:spcBef>
                <a:spcPct val="40000"/>
              </a:spcBef>
              <a:defRPr/>
            </a:pPr>
            <a:r>
              <a:rPr lang="en-US" altLang="zh-CN" sz="1350" dirty="0">
                <a:solidFill>
                  <a:srgbClr val="0000FF"/>
                </a:solidFill>
                <a:latin typeface="+mn-lt"/>
              </a:rPr>
              <a:t>Formation of Mediterranean overflow water (MOW) high salinity intermediate water mass becomes part of the NADW, including a major part of its high salinity signature</a:t>
            </a:r>
          </a:p>
        </p:txBody>
      </p:sp>
      <p:sp>
        <p:nvSpPr>
          <p:cNvPr id="27652" name="Line 4"/>
          <p:cNvSpPr>
            <a:spLocks noChangeShapeType="1"/>
          </p:cNvSpPr>
          <p:nvPr/>
        </p:nvSpPr>
        <p:spPr bwMode="auto">
          <a:xfrm flipH="1">
            <a:off x="3443288" y="638175"/>
            <a:ext cx="485775" cy="969169"/>
          </a:xfrm>
          <a:prstGeom prst="line">
            <a:avLst/>
          </a:prstGeom>
          <a:noFill/>
          <a:ln w="76200">
            <a:solidFill>
              <a:srgbClr val="00FF00"/>
            </a:solidFill>
            <a:round/>
            <a:headEnd/>
            <a:tailEnd type="triangle" w="med" len="med"/>
          </a:ln>
        </p:spPr>
        <p:txBody>
          <a:bodyPr wrap="none" anchor="ctr"/>
          <a:lstStyle/>
          <a:p>
            <a:endParaRPr lang="zh-CN" altLang="en-US"/>
          </a:p>
        </p:txBody>
      </p:sp>
      <p:sp>
        <p:nvSpPr>
          <p:cNvPr id="5" name="Rectangle 3"/>
          <p:cNvSpPr txBox="1">
            <a:spLocks noChangeArrowheads="1"/>
          </p:cNvSpPr>
          <p:nvPr/>
        </p:nvSpPr>
        <p:spPr bwMode="auto">
          <a:xfrm>
            <a:off x="1368000" y="72000"/>
            <a:ext cx="6372000" cy="378619"/>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defRPr/>
            </a:pPr>
            <a:r>
              <a:rPr lang="en-US" altLang="zh-CN" sz="2100" b="0" dirty="0">
                <a:latin typeface="微软雅黑" panose="020B0503020204020204" pitchFamily="34" charset="-122"/>
                <a:ea typeface="微软雅黑" panose="020B0503020204020204" pitchFamily="34" charset="-122"/>
                <a:cs typeface="隶书" charset="0"/>
              </a:rPr>
              <a:t>Mediterranean Overflow Water formation</a:t>
            </a:r>
          </a:p>
        </p:txBody>
      </p:sp>
    </p:spTree>
    <p:extLst>
      <p:ext uri="{BB962C8B-B14F-4D97-AF65-F5344CB8AC3E}">
        <p14:creationId xmlns:p14="http://schemas.microsoft.com/office/powerpoint/2010/main" val="155707505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chapter8_fig7c_price_watermasstrans"/>
          <p:cNvPicPr>
            <a:picLocks noChangeAspect="1" noChangeArrowheads="1"/>
          </p:cNvPicPr>
          <p:nvPr/>
        </p:nvPicPr>
        <p:blipFill>
          <a:blip r:embed="rId3" cstate="print"/>
          <a:srcRect l="4167" t="13333" r="4167" b="15555"/>
          <a:stretch>
            <a:fillRect/>
          </a:stretch>
        </p:blipFill>
        <p:spPr bwMode="auto">
          <a:xfrm>
            <a:off x="1908000" y="828000"/>
            <a:ext cx="5345906" cy="3111103"/>
          </a:xfrm>
          <a:prstGeom prst="rect">
            <a:avLst/>
          </a:prstGeom>
          <a:noFill/>
          <a:ln w="9525">
            <a:noFill/>
            <a:miter lim="800000"/>
            <a:headEnd/>
            <a:tailEnd/>
          </a:ln>
        </p:spPr>
      </p:pic>
      <p:sp>
        <p:nvSpPr>
          <p:cNvPr id="28675" name="Rectangle 2"/>
          <p:cNvSpPr>
            <a:spLocks noGrp="1" noChangeArrowheads="1"/>
          </p:cNvSpPr>
          <p:nvPr>
            <p:ph type="title"/>
          </p:nvPr>
        </p:nvSpPr>
        <p:spPr>
          <a:xfrm>
            <a:off x="683568" y="86916"/>
            <a:ext cx="7560839" cy="702469"/>
          </a:xfrm>
        </p:spPr>
        <p:txBody>
          <a:bodyPr/>
          <a:lstStyle/>
          <a:p>
            <a:r>
              <a:rPr lang="en-US" altLang="zh-CN" dirty="0"/>
              <a:t>N. Atlantic transformed waters:</a:t>
            </a:r>
            <a:br>
              <a:rPr lang="en-US" altLang="zh-CN" dirty="0"/>
            </a:br>
            <a:r>
              <a:rPr lang="en-US" altLang="zh-CN" dirty="0"/>
              <a:t>Mediterranean Overflow Water (MOW)</a:t>
            </a:r>
          </a:p>
        </p:txBody>
      </p:sp>
      <p:sp>
        <p:nvSpPr>
          <p:cNvPr id="33796" name="Text Box 3"/>
          <p:cNvSpPr txBox="1">
            <a:spLocks noChangeArrowheads="1"/>
          </p:cNvSpPr>
          <p:nvPr/>
        </p:nvSpPr>
        <p:spPr bwMode="auto">
          <a:xfrm>
            <a:off x="1843088" y="3960000"/>
            <a:ext cx="5537597" cy="553998"/>
          </a:xfrm>
          <a:prstGeom prst="rect">
            <a:avLst/>
          </a:prstGeom>
          <a:noFill/>
          <a:ln w="9525">
            <a:noFill/>
            <a:miter lim="800000"/>
            <a:headEnd/>
            <a:tailEnd/>
          </a:ln>
        </p:spPr>
        <p:txBody>
          <a:bodyPr>
            <a:spAutoFit/>
          </a:bodyPr>
          <a:lstStyle/>
          <a:p>
            <a:pPr algn="ctr" eaLnBrk="0" hangingPunct="0">
              <a:spcBef>
                <a:spcPct val="40000"/>
              </a:spcBef>
              <a:defRPr/>
            </a:pPr>
            <a:r>
              <a:rPr lang="en-US" altLang="zh-CN" sz="1500" b="0" dirty="0">
                <a:solidFill>
                  <a:srgbClr val="0000FF"/>
                </a:solidFill>
                <a:latin typeface="+mn-lt"/>
              </a:rPr>
              <a:t>High salinity water mass, formed by net evaporation in the Mediterranean Sea (involves deep convection there)</a:t>
            </a:r>
          </a:p>
        </p:txBody>
      </p:sp>
    </p:spTree>
    <p:extLst>
      <p:ext uri="{BB962C8B-B14F-4D97-AF65-F5344CB8AC3E}">
        <p14:creationId xmlns:p14="http://schemas.microsoft.com/office/powerpoint/2010/main" val="321645388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t="38309"/>
          <a:stretch>
            <a:fillRect/>
          </a:stretch>
        </p:blipFill>
        <p:spPr bwMode="auto">
          <a:xfrm>
            <a:off x="1571625" y="962025"/>
            <a:ext cx="6078141" cy="3053954"/>
          </a:xfrm>
          <a:prstGeom prst="rect">
            <a:avLst/>
          </a:prstGeom>
          <a:noFill/>
          <a:ln w="9525">
            <a:noFill/>
            <a:miter lim="800000"/>
            <a:headEnd/>
            <a:tailEnd/>
          </a:ln>
        </p:spPr>
      </p:pic>
      <p:sp>
        <p:nvSpPr>
          <p:cNvPr id="29699" name="Rectangle 3"/>
          <p:cNvSpPr>
            <a:spLocks noGrp="1" noChangeArrowheads="1"/>
          </p:cNvSpPr>
          <p:nvPr>
            <p:ph type="title"/>
          </p:nvPr>
        </p:nvSpPr>
        <p:spPr>
          <a:xfrm>
            <a:off x="1871663" y="86916"/>
            <a:ext cx="5379244" cy="378619"/>
          </a:xfrm>
        </p:spPr>
        <p:txBody>
          <a:bodyPr/>
          <a:lstStyle/>
          <a:p>
            <a:r>
              <a:rPr lang="en-US" altLang="zh-CN" dirty="0"/>
              <a:t>Labrador Sea Water formation</a:t>
            </a:r>
          </a:p>
        </p:txBody>
      </p:sp>
      <p:sp>
        <p:nvSpPr>
          <p:cNvPr id="29700" name="Line 4"/>
          <p:cNvSpPr>
            <a:spLocks noChangeShapeType="1"/>
          </p:cNvSpPr>
          <p:nvPr/>
        </p:nvSpPr>
        <p:spPr bwMode="auto">
          <a:xfrm flipH="1">
            <a:off x="2857501" y="573881"/>
            <a:ext cx="107156" cy="863204"/>
          </a:xfrm>
          <a:prstGeom prst="line">
            <a:avLst/>
          </a:prstGeom>
          <a:noFill/>
          <a:ln w="76200">
            <a:solidFill>
              <a:srgbClr val="00FF00"/>
            </a:solidFill>
            <a:round/>
            <a:headEnd/>
            <a:tailEnd type="triangle" w="med" len="med"/>
          </a:ln>
        </p:spPr>
        <p:txBody>
          <a:bodyPr wrap="none" anchor="ctr"/>
          <a:lstStyle/>
          <a:p>
            <a:endParaRPr lang="zh-CN" altLang="en-US"/>
          </a:p>
        </p:txBody>
      </p:sp>
    </p:spTree>
    <p:extLst>
      <p:ext uri="{BB962C8B-B14F-4D97-AF65-F5344CB8AC3E}">
        <p14:creationId xmlns:p14="http://schemas.microsoft.com/office/powerpoint/2010/main" val="206459170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l="4544" t="15686" r="4544" b="22548"/>
          <a:stretch>
            <a:fillRect/>
          </a:stretch>
        </p:blipFill>
        <p:spPr bwMode="auto">
          <a:xfrm>
            <a:off x="1678781" y="907256"/>
            <a:ext cx="5920979" cy="3271838"/>
          </a:xfrm>
          <a:prstGeom prst="rect">
            <a:avLst/>
          </a:prstGeom>
          <a:noFill/>
          <a:ln w="9525">
            <a:noFill/>
            <a:miter lim="800000"/>
            <a:headEnd/>
            <a:tailEnd/>
          </a:ln>
        </p:spPr>
      </p:pic>
      <p:sp>
        <p:nvSpPr>
          <p:cNvPr id="36867" name="Text Box 3"/>
          <p:cNvSpPr txBox="1">
            <a:spLocks noChangeArrowheads="1"/>
          </p:cNvSpPr>
          <p:nvPr/>
        </p:nvSpPr>
        <p:spPr bwMode="auto">
          <a:xfrm>
            <a:off x="1331119" y="86916"/>
            <a:ext cx="6429375" cy="415498"/>
          </a:xfrm>
          <a:prstGeom prst="rect">
            <a:avLst/>
          </a:prstGeom>
          <a:noFill/>
          <a:ln w="9525">
            <a:noFill/>
            <a:miter lim="800000"/>
            <a:headEnd/>
            <a:tailEnd/>
          </a:ln>
        </p:spPr>
        <p:txBody>
          <a:bodyPr>
            <a:spAutoFit/>
          </a:bodyPr>
          <a:lstStyle/>
          <a:p>
            <a:pPr algn="ctr" eaLnBrk="0" hangingPunct="0">
              <a:spcBef>
                <a:spcPct val="50000"/>
              </a:spcBef>
              <a:defRPr/>
            </a:pPr>
            <a:r>
              <a:rPr lang="en-US" altLang="zh-CN" sz="2100" b="0" dirty="0">
                <a:solidFill>
                  <a:schemeClr val="tx2"/>
                </a:solidFill>
                <a:latin typeface="微软雅黑" panose="020B0503020204020204" pitchFamily="34" charset="-122"/>
                <a:ea typeface="微软雅黑" panose="020B0503020204020204" pitchFamily="34" charset="-122"/>
              </a:rPr>
              <a:t>Deep and Bottom Waters</a:t>
            </a:r>
          </a:p>
        </p:txBody>
      </p:sp>
      <p:sp>
        <p:nvSpPr>
          <p:cNvPr id="1348612" name="Text Box 4"/>
          <p:cNvSpPr txBox="1">
            <a:spLocks noChangeArrowheads="1"/>
          </p:cNvSpPr>
          <p:nvPr/>
        </p:nvSpPr>
        <p:spPr bwMode="auto">
          <a:xfrm>
            <a:off x="1925242" y="681038"/>
            <a:ext cx="3182540" cy="369332"/>
          </a:xfrm>
          <a:prstGeom prst="rect">
            <a:avLst/>
          </a:prstGeom>
          <a:solidFill>
            <a:srgbClr val="CCFFFF"/>
          </a:solidFill>
          <a:ln w="38100">
            <a:noFill/>
            <a:miter lim="800000"/>
            <a:headEnd/>
            <a:tailEnd/>
          </a:ln>
          <a:effectLst/>
        </p:spPr>
        <p:txBody>
          <a:bodyPr>
            <a:spAutoFit/>
          </a:bodyPr>
          <a:lstStyle/>
          <a:p>
            <a:pPr algn="ctr" eaLnBrk="0" hangingPunct="0">
              <a:spcBef>
                <a:spcPct val="50000"/>
              </a:spcBef>
              <a:defRPr/>
            </a:pPr>
            <a:r>
              <a:rPr lang="en-US" altLang="zh-CN" i="1">
                <a:effectLst>
                  <a:outerShdw blurRad="38100" dist="38100" dir="2700000" algn="tl">
                    <a:srgbClr val="FFFFFF"/>
                  </a:outerShdw>
                </a:effectLst>
                <a:latin typeface="Times" pitchFamily="112" charset="0"/>
              </a:rPr>
              <a:t>Nordic Sea waters/NADW</a:t>
            </a:r>
            <a:endParaRPr lang="en-US" altLang="zh-CN" i="1">
              <a:latin typeface="Times" pitchFamily="112" charset="0"/>
            </a:endParaRPr>
          </a:p>
        </p:txBody>
      </p:sp>
      <p:sp>
        <p:nvSpPr>
          <p:cNvPr id="1348613" name="Text Box 5"/>
          <p:cNvSpPr txBox="1">
            <a:spLocks noChangeArrowheads="1"/>
          </p:cNvSpPr>
          <p:nvPr/>
        </p:nvSpPr>
        <p:spPr bwMode="auto">
          <a:xfrm>
            <a:off x="2107407" y="4018360"/>
            <a:ext cx="5089922" cy="369332"/>
          </a:xfrm>
          <a:prstGeom prst="rect">
            <a:avLst/>
          </a:prstGeom>
          <a:solidFill>
            <a:srgbClr val="3366FF"/>
          </a:solidFill>
          <a:ln w="38100">
            <a:noFill/>
            <a:miter lim="800000"/>
            <a:headEnd/>
            <a:tailEnd/>
          </a:ln>
          <a:effectLst/>
        </p:spPr>
        <p:txBody>
          <a:bodyPr>
            <a:spAutoFit/>
          </a:bodyPr>
          <a:lstStyle/>
          <a:p>
            <a:pPr algn="ctr" eaLnBrk="0" hangingPunct="0">
              <a:spcBef>
                <a:spcPct val="50000"/>
              </a:spcBef>
              <a:defRPr/>
            </a:pPr>
            <a:r>
              <a:rPr lang="en-US" altLang="zh-CN" i="1" dirty="0">
                <a:effectLst>
                  <a:outerShdw blurRad="38100" dist="38100" dir="2700000" algn="tl">
                    <a:srgbClr val="FFFFFF"/>
                  </a:outerShdw>
                </a:effectLst>
                <a:latin typeface="Times" pitchFamily="112" charset="0"/>
              </a:rPr>
              <a:t>Antarctic shelf waters (ice) /AABW or LCDW</a:t>
            </a:r>
          </a:p>
        </p:txBody>
      </p:sp>
      <p:sp>
        <p:nvSpPr>
          <p:cNvPr id="36870" name="Rectangle 6"/>
          <p:cNvSpPr>
            <a:spLocks noChangeArrowheads="1"/>
          </p:cNvSpPr>
          <p:nvPr/>
        </p:nvSpPr>
        <p:spPr bwMode="auto">
          <a:xfrm>
            <a:off x="1357313" y="4386263"/>
            <a:ext cx="6429375" cy="461665"/>
          </a:xfrm>
          <a:prstGeom prst="rect">
            <a:avLst/>
          </a:prstGeom>
          <a:noFill/>
          <a:ln w="9525" algn="ctr">
            <a:noFill/>
            <a:miter lim="800000"/>
            <a:headEnd/>
            <a:tailEnd/>
          </a:ln>
        </p:spPr>
        <p:txBody>
          <a:bodyPr>
            <a:spAutoFit/>
          </a:bodyPr>
          <a:lstStyle/>
          <a:p>
            <a:pPr>
              <a:defRPr/>
            </a:pPr>
            <a:r>
              <a:rPr lang="en-US" altLang="zh-CN" sz="1200" b="0" dirty="0">
                <a:solidFill>
                  <a:srgbClr val="0000FF"/>
                </a:solidFill>
                <a:latin typeface="+mn-lt"/>
              </a:rPr>
              <a:t>Bottom water inflow: Antarctic Bottom Water (also called Lower Circumpolar Deep Water), very cold, fresh, formed around Antarctica</a:t>
            </a:r>
            <a:endParaRPr lang="zh-CN" altLang="en-US" sz="1200" b="0" dirty="0">
              <a:solidFill>
                <a:srgbClr val="0000FF"/>
              </a:solidFill>
              <a:latin typeface="+mn-lt"/>
            </a:endParaRPr>
          </a:p>
        </p:txBody>
      </p:sp>
    </p:spTree>
    <p:extLst>
      <p:ext uri="{BB962C8B-B14F-4D97-AF65-F5344CB8AC3E}">
        <p14:creationId xmlns:p14="http://schemas.microsoft.com/office/powerpoint/2010/main" val="2425048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486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48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8612" grpId="0" animBg="1" autoUpdateAnimBg="0"/>
      <p:bldP spid="1348613"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85900" y="141685"/>
            <a:ext cx="6172200" cy="270272"/>
          </a:xfrm>
        </p:spPr>
        <p:txBody>
          <a:bodyPr/>
          <a:lstStyle/>
          <a:p>
            <a:r>
              <a:rPr lang="en-US" altLang="zh-CN"/>
              <a:t>Questions (Due in 2-week)</a:t>
            </a:r>
          </a:p>
        </p:txBody>
      </p:sp>
      <p:sp>
        <p:nvSpPr>
          <p:cNvPr id="31747" name="Rectangle 3"/>
          <p:cNvSpPr>
            <a:spLocks noGrp="1" noChangeArrowheads="1"/>
          </p:cNvSpPr>
          <p:nvPr>
            <p:ph type="body" idx="1"/>
          </p:nvPr>
        </p:nvSpPr>
        <p:spPr>
          <a:xfrm>
            <a:off x="503999" y="792000"/>
            <a:ext cx="8136000" cy="3618310"/>
          </a:xfrm>
        </p:spPr>
        <p:txBody>
          <a:bodyPr/>
          <a:lstStyle/>
          <a:p>
            <a:pPr marL="371475" indent="-371475">
              <a:spcBef>
                <a:spcPct val="40000"/>
              </a:spcBef>
              <a:buClrTx/>
              <a:buSzPct val="100000"/>
              <a:buFont typeface="Wingdings" pitchFamily="2" charset="2"/>
              <a:buAutoNum type="arabicPeriod"/>
            </a:pPr>
            <a:r>
              <a:rPr lang="en-US" altLang="zh-CN" sz="1500" dirty="0"/>
              <a:t>What are the major water masses of the North Atlantic? What are their sources and what distinguishes them? How is each one formed? </a:t>
            </a:r>
          </a:p>
          <a:p>
            <a:pPr marL="371475" indent="-371475">
              <a:spcBef>
                <a:spcPct val="40000"/>
              </a:spcBef>
              <a:buClrTx/>
              <a:buSzPct val="100000"/>
              <a:buFont typeface="Wingdings" pitchFamily="2" charset="2"/>
              <a:buAutoNum type="arabicPeriod"/>
            </a:pPr>
            <a:r>
              <a:rPr lang="en-US" altLang="zh-CN" sz="1500" dirty="0"/>
              <a:t>Locate the Antarctic Intermediate Water in the Atlantic using its most common characteristic. How far north is it easily discernible? </a:t>
            </a:r>
          </a:p>
          <a:p>
            <a:pPr marL="371475" indent="-371475">
              <a:spcBef>
                <a:spcPct val="40000"/>
              </a:spcBef>
              <a:buClrTx/>
              <a:buSzPct val="100000"/>
              <a:buFont typeface="Wingdings" pitchFamily="2" charset="2"/>
              <a:buAutoNum type="arabicPeriod"/>
            </a:pPr>
            <a:r>
              <a:rPr lang="en-US" altLang="zh-CN" sz="1500" dirty="0"/>
              <a:t>Locate deeper waters of Antarctic origin on meridional sections extending to the north. What properties are used to differentiate these from Deep Waters moving south? </a:t>
            </a:r>
          </a:p>
          <a:p>
            <a:pPr marL="371475" indent="-371475">
              <a:spcBef>
                <a:spcPct val="40000"/>
              </a:spcBef>
              <a:buClrTx/>
              <a:buSzPct val="100000"/>
              <a:buFont typeface="Wingdings" pitchFamily="2" charset="2"/>
              <a:buAutoNum type="arabicPeriod"/>
            </a:pPr>
            <a:r>
              <a:rPr lang="en-US" altLang="zh-CN" sz="1500" dirty="0"/>
              <a:t>Where is there active and relatively deep (&gt;1000m) convection in the North Atlantic and adjacent seas? </a:t>
            </a:r>
          </a:p>
          <a:p>
            <a:pPr marL="371475" indent="-371475">
              <a:spcBef>
                <a:spcPct val="40000"/>
              </a:spcBef>
              <a:buClrTx/>
              <a:buSzPct val="100000"/>
              <a:buFont typeface="Wingdings" pitchFamily="2" charset="2"/>
              <a:buAutoNum type="arabicPeriod"/>
            </a:pPr>
            <a:r>
              <a:rPr lang="en-US" altLang="zh-CN" sz="1500" dirty="0"/>
              <a:t>Where does the densest water form in the northern hemisphere? </a:t>
            </a:r>
          </a:p>
          <a:p>
            <a:pPr marL="371475" indent="-371475">
              <a:spcBef>
                <a:spcPct val="40000"/>
              </a:spcBef>
              <a:buClrTx/>
              <a:buSzPct val="100000"/>
              <a:buFont typeface="Wingdings" pitchFamily="2" charset="2"/>
              <a:buAutoNum type="arabicPeriod"/>
            </a:pPr>
            <a:r>
              <a:rPr lang="en-US" altLang="zh-CN" sz="1500" dirty="0"/>
              <a:t>Why does the deep western boundary current in the North Atlantic go the opposite direction from the Gulf Stream? </a:t>
            </a:r>
          </a:p>
        </p:txBody>
      </p:sp>
    </p:spTree>
    <p:extLst>
      <p:ext uri="{BB962C8B-B14F-4D97-AF65-F5344CB8AC3E}">
        <p14:creationId xmlns:p14="http://schemas.microsoft.com/office/powerpoint/2010/main" val="383623335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485900" y="141685"/>
            <a:ext cx="6172200" cy="270272"/>
          </a:xfrm>
        </p:spPr>
        <p:txBody>
          <a:bodyPr/>
          <a:lstStyle/>
          <a:p>
            <a:r>
              <a:rPr lang="en-US" altLang="zh-CN"/>
              <a:t>Calculations</a:t>
            </a:r>
          </a:p>
        </p:txBody>
      </p:sp>
      <p:sp>
        <p:nvSpPr>
          <p:cNvPr id="32771" name="Rectangle 3"/>
          <p:cNvSpPr>
            <a:spLocks noGrp="1" noChangeArrowheads="1"/>
          </p:cNvSpPr>
          <p:nvPr>
            <p:ph type="body" idx="1"/>
          </p:nvPr>
        </p:nvSpPr>
        <p:spPr>
          <a:xfrm>
            <a:off x="504000" y="792000"/>
            <a:ext cx="8136000" cy="3394472"/>
          </a:xfrm>
        </p:spPr>
        <p:txBody>
          <a:bodyPr/>
          <a:lstStyle/>
          <a:p>
            <a:pPr marL="285750" indent="-285750">
              <a:spcBef>
                <a:spcPct val="40000"/>
              </a:spcBef>
              <a:buClrTx/>
              <a:buSzPct val="100000"/>
              <a:buFont typeface="Wingdings" pitchFamily="2" charset="2"/>
              <a:buAutoNum type="arabicPeriod"/>
            </a:pPr>
            <a:r>
              <a:rPr lang="en-US" altLang="zh-CN" sz="1400" dirty="0"/>
              <a:t>The formation rate of North Atlantic Deep Water is approximately 13 </a:t>
            </a:r>
            <a:r>
              <a:rPr lang="en-US" altLang="zh-CN" sz="1400" dirty="0" err="1"/>
              <a:t>Sv</a:t>
            </a:r>
            <a:r>
              <a:rPr lang="en-US" altLang="zh-CN" sz="1400" dirty="0"/>
              <a:t> (1 SV = 10</a:t>
            </a:r>
            <a:r>
              <a:rPr lang="en-US" altLang="zh-CN" sz="1400" baseline="30000" dirty="0"/>
              <a:t>6</a:t>
            </a:r>
            <a:r>
              <a:rPr lang="en-US" altLang="zh-CN" sz="1400" dirty="0"/>
              <a:t> m</a:t>
            </a:r>
            <a:r>
              <a:rPr lang="en-US" altLang="zh-CN" sz="1400" baseline="30000" dirty="0"/>
              <a:t>3</a:t>
            </a:r>
            <a:r>
              <a:rPr lang="en-US" altLang="zh-CN" sz="1400" dirty="0"/>
              <a:t>/s) and the mean potential temperature of the water mass is 2.5</a:t>
            </a:r>
            <a:r>
              <a:rPr lang="en-US" altLang="zh-CN" sz="1400" baseline="30000" dirty="0"/>
              <a:t>o</a:t>
            </a:r>
            <a:r>
              <a:rPr lang="en-US" altLang="zh-CN" sz="1400" dirty="0"/>
              <a:t>C. Suppose the source water which feeds the formation process enters the North Atlantic basin by crossing the equator with a mean temperature of 16</a:t>
            </a:r>
            <a:r>
              <a:rPr lang="en-US" altLang="zh-CN" sz="1400" baseline="30000" dirty="0"/>
              <a:t>o</a:t>
            </a:r>
            <a:r>
              <a:rPr lang="en-US" altLang="zh-CN" sz="1400" dirty="0"/>
              <a:t>C. What is the magnitude of the heat loss (over the combined North Atlantic and Greenland/Norwegian Seas) associated with the formation of NADW? (in Watts) </a:t>
            </a:r>
          </a:p>
          <a:p>
            <a:pPr marL="285750" indent="-285750">
              <a:spcBef>
                <a:spcPct val="40000"/>
              </a:spcBef>
              <a:buClrTx/>
              <a:buSzPct val="100000"/>
              <a:buFont typeface="Wingdings" pitchFamily="2" charset="2"/>
              <a:buAutoNum type="arabicPeriod"/>
            </a:pPr>
            <a:r>
              <a:rPr lang="en-US" altLang="zh-CN" sz="1400" dirty="0"/>
              <a:t>The surface inflow to the Mediterranean Sea through the Strait of </a:t>
            </a:r>
            <a:r>
              <a:rPr lang="en-US" altLang="zh-CN" sz="1400" dirty="0" err="1"/>
              <a:t>Gibralter</a:t>
            </a:r>
            <a:r>
              <a:rPr lang="en-US" altLang="zh-CN" sz="1400" dirty="0"/>
              <a:t> is 1 </a:t>
            </a:r>
            <a:r>
              <a:rPr lang="en-US" altLang="zh-CN" sz="1400" dirty="0" err="1"/>
              <a:t>Sv</a:t>
            </a:r>
            <a:r>
              <a:rPr lang="en-US" altLang="zh-CN" sz="1400" dirty="0"/>
              <a:t> with a mean salinity of 36.1 </a:t>
            </a:r>
            <a:r>
              <a:rPr lang="en-US" altLang="zh-CN" sz="1400" dirty="0" err="1"/>
              <a:t>psu</a:t>
            </a:r>
            <a:r>
              <a:rPr lang="en-US" altLang="zh-CN" sz="1400" dirty="0"/>
              <a:t>. The mean salinity of the lower, outflowing layer is observed to be 38.4 </a:t>
            </a:r>
            <a:r>
              <a:rPr lang="en-US" altLang="zh-CN" sz="1400" dirty="0" err="1"/>
              <a:t>psu</a:t>
            </a:r>
            <a:r>
              <a:rPr lang="en-US" altLang="zh-CN" sz="1400" dirty="0"/>
              <a:t>. Assuming that salt is conserved in the Mediterranean basin, what is the size of the transport of the outflowing layer? What is the sum of Evaporation-minus-Precipitation for the basin (in kg/s)? The area of the basin is about 2.5 x 10</a:t>
            </a:r>
            <a:r>
              <a:rPr lang="en-US" altLang="zh-CN" sz="1400" baseline="30000" dirty="0"/>
              <a:t>6</a:t>
            </a:r>
            <a:r>
              <a:rPr lang="en-US" altLang="zh-CN" sz="1400" dirty="0"/>
              <a:t> km</a:t>
            </a:r>
            <a:r>
              <a:rPr lang="en-US" altLang="zh-CN" sz="1400" baseline="30000" dirty="0"/>
              <a:t>2</a:t>
            </a:r>
            <a:r>
              <a:rPr lang="en-US" altLang="zh-CN" sz="1400" dirty="0"/>
              <a:t>. What is the average (E-P) in cm/</a:t>
            </a:r>
            <a:r>
              <a:rPr lang="en-US" altLang="zh-CN" sz="1400" dirty="0" err="1"/>
              <a:t>yr</a:t>
            </a:r>
            <a:r>
              <a:rPr lang="en-US" altLang="zh-CN" sz="1400" dirty="0"/>
              <a:t>? (Neglect river runoff in you calculations) </a:t>
            </a:r>
            <a:endParaRPr lang="zh-CN" altLang="en-US" sz="1400" dirty="0"/>
          </a:p>
        </p:txBody>
      </p:sp>
    </p:spTree>
    <p:extLst>
      <p:ext uri="{BB962C8B-B14F-4D97-AF65-F5344CB8AC3E}">
        <p14:creationId xmlns:p14="http://schemas.microsoft.com/office/powerpoint/2010/main" val="231446859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ice_scene"/>
          <p:cNvPicPr>
            <a:picLocks noChangeAspect="1" noChangeArrowheads="1"/>
          </p:cNvPicPr>
          <p:nvPr/>
        </p:nvPicPr>
        <p:blipFill>
          <a:blip r:embed="rId2" cstate="print"/>
          <a:srcRect/>
          <a:stretch>
            <a:fillRect/>
          </a:stretch>
        </p:blipFill>
        <p:spPr bwMode="auto">
          <a:xfrm>
            <a:off x="1143000" y="389335"/>
            <a:ext cx="6749654" cy="4168378"/>
          </a:xfrm>
          <a:prstGeom prst="rect">
            <a:avLst/>
          </a:prstGeom>
          <a:noFill/>
          <a:ln w="9525">
            <a:noFill/>
            <a:miter lim="800000"/>
            <a:headEnd/>
            <a:tailEnd/>
          </a:ln>
        </p:spPr>
      </p:pic>
    </p:spTree>
    <p:extLst>
      <p:ext uri="{BB962C8B-B14F-4D97-AF65-F5344CB8AC3E}">
        <p14:creationId xmlns:p14="http://schemas.microsoft.com/office/powerpoint/2010/main" val="215957906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logo_v2_1.png"/>
          <p:cNvPicPr>
            <a:picLocks noGrp="1" noChangeAspect="1"/>
          </p:cNvPicPr>
          <p:nvPr>
            <p:ph idx="1"/>
          </p:nvPr>
        </p:nvPicPr>
        <p:blipFill>
          <a:blip r:embed="rId2" cstate="print"/>
          <a:stretch>
            <a:fillRect/>
          </a:stretch>
        </p:blipFill>
        <p:spPr>
          <a:xfrm>
            <a:off x="3744000" y="1224000"/>
            <a:ext cx="1670482" cy="1800000"/>
          </a:xfrm>
        </p:spPr>
      </p:pic>
      <p:sp>
        <p:nvSpPr>
          <p:cNvPr id="5" name="Rectangle 2"/>
          <p:cNvSpPr txBox="1">
            <a:spLocks noChangeArrowheads="1"/>
          </p:cNvSpPr>
          <p:nvPr/>
        </p:nvSpPr>
        <p:spPr bwMode="auto">
          <a:xfrm>
            <a:off x="1476000" y="3096000"/>
            <a:ext cx="6228000" cy="576000"/>
          </a:xfrm>
          <a:prstGeom prst="rect">
            <a:avLst/>
          </a:prstGeom>
          <a:noFill/>
          <a:ln w="9525">
            <a:noFill/>
            <a:miter lim="800000"/>
            <a:headEnd/>
            <a:tailEnd/>
          </a:ln>
        </p:spPr>
        <p:txBody>
          <a:bodyPr anchor="ctr">
            <a:noAutofit/>
          </a:bodyPr>
          <a:lstStyle/>
          <a:p>
            <a:pPr algn="ctr" eaLnBrk="0" hangingPunct="0">
              <a:lnSpc>
                <a:spcPct val="150000"/>
              </a:lnSpc>
              <a:defRPr/>
            </a:pPr>
            <a:r>
              <a:rPr lang="en-US" altLang="zh-CN" sz="1600" dirty="0">
                <a:solidFill>
                  <a:srgbClr val="C00000"/>
                </a:solidFill>
                <a:effectLst>
                  <a:outerShdw blurRad="38100" dist="38100" dir="2700000" algn="tl">
                    <a:srgbClr val="000000">
                      <a:alpha val="43137"/>
                    </a:srgbClr>
                  </a:outerShdw>
                </a:effectLst>
                <a:latin typeface="Lucida Calligraphy" pitchFamily="66" charset="0"/>
                <a:ea typeface="+mj-ea"/>
                <a:cs typeface="+mj-cs"/>
              </a:rPr>
              <a:t>Learning about the Ocean, the Climate and the Nature</a:t>
            </a:r>
            <a:endParaRPr lang="en-US" altLang="zh-CN" sz="2000" dirty="0">
              <a:solidFill>
                <a:srgbClr val="C00000"/>
              </a:solidFill>
              <a:effectLst>
                <a:outerShdw blurRad="38100" dist="38100" dir="2700000" algn="tl">
                  <a:srgbClr val="000000">
                    <a:alpha val="43137"/>
                  </a:srgbClr>
                </a:outerShdw>
              </a:effectLst>
              <a:latin typeface="Lucida Calligraphy" pitchFamily="66" charset="0"/>
              <a:ea typeface="+mj-ea"/>
              <a:cs typeface="+mj-cs"/>
              <a:hlinkClick r:id="" action="ppaction://hlinkshowjump?jump=firstslide"/>
            </a:endParaRPr>
          </a:p>
        </p:txBody>
      </p:sp>
    </p:spTree>
    <p:extLst>
      <p:ext uri="{BB962C8B-B14F-4D97-AF65-F5344CB8AC3E}">
        <p14:creationId xmlns:p14="http://schemas.microsoft.com/office/powerpoint/2010/main" val="201438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31640" y="141685"/>
            <a:ext cx="6480720" cy="270272"/>
          </a:xfrm>
        </p:spPr>
        <p:txBody>
          <a:bodyPr/>
          <a:lstStyle/>
          <a:p>
            <a:r>
              <a:rPr lang="en-US" altLang="zh-CN" dirty="0"/>
              <a:t>Abyssal Circulation Dynamics</a:t>
            </a:r>
            <a:r>
              <a:rPr lang="zh-CN" altLang="en-US" dirty="0"/>
              <a:t>（深水环流动力学）</a:t>
            </a:r>
            <a:endParaRPr lang="en-US" altLang="zh-CN" dirty="0"/>
          </a:p>
        </p:txBody>
      </p:sp>
      <p:sp>
        <p:nvSpPr>
          <p:cNvPr id="10243" name="Rectangle 3"/>
          <p:cNvSpPr>
            <a:spLocks noGrp="1" noChangeArrowheads="1"/>
          </p:cNvSpPr>
          <p:nvPr>
            <p:ph type="body" idx="1"/>
          </p:nvPr>
        </p:nvSpPr>
        <p:spPr>
          <a:xfrm>
            <a:off x="504000" y="792000"/>
            <a:ext cx="8136000" cy="3394472"/>
          </a:xfrm>
        </p:spPr>
        <p:txBody>
          <a:bodyPr/>
          <a:lstStyle/>
          <a:p>
            <a:pPr>
              <a:lnSpc>
                <a:spcPct val="90000"/>
              </a:lnSpc>
              <a:spcBef>
                <a:spcPts val="450"/>
              </a:spcBef>
            </a:pPr>
            <a:r>
              <a:rPr lang="en-US" altLang="zh-CN" sz="1800" dirty="0"/>
              <a:t>temperature change + temperature advection = </a:t>
            </a:r>
            <a:r>
              <a:rPr lang="en-US" altLang="zh-CN" sz="1800" dirty="0">
                <a:solidFill>
                  <a:srgbClr val="00B0F0"/>
                </a:solidFill>
              </a:rPr>
              <a:t>heating/cooling term  + diffusion</a:t>
            </a:r>
            <a:r>
              <a:rPr lang="en-US" altLang="zh-CN" sz="1800" dirty="0"/>
              <a:t> </a:t>
            </a:r>
          </a:p>
          <a:p>
            <a:pPr>
              <a:lnSpc>
                <a:spcPct val="90000"/>
              </a:lnSpc>
              <a:spcBef>
                <a:spcPts val="450"/>
              </a:spcBef>
            </a:pPr>
            <a:r>
              <a:rPr lang="en-US" altLang="zh-CN" sz="1800" dirty="0"/>
              <a:t>salinity change + salinity advection = </a:t>
            </a:r>
            <a:r>
              <a:rPr lang="en-US" altLang="zh-CN" sz="1800" dirty="0">
                <a:solidFill>
                  <a:srgbClr val="00B0F0"/>
                </a:solidFill>
              </a:rPr>
              <a:t>evaporation/precipitation/brine rejection + diffusion</a:t>
            </a:r>
          </a:p>
          <a:p>
            <a:pPr>
              <a:lnSpc>
                <a:spcPct val="90000"/>
              </a:lnSpc>
              <a:spcBef>
                <a:spcPts val="450"/>
              </a:spcBef>
            </a:pPr>
            <a:r>
              <a:rPr lang="en-US" altLang="zh-CN" sz="1800" b="1" dirty="0">
                <a:solidFill>
                  <a:srgbClr val="FF0000"/>
                </a:solidFill>
              </a:rPr>
              <a:t>Thermohaline processes</a:t>
            </a:r>
            <a:r>
              <a:rPr lang="en-US" altLang="zh-CN" sz="1800" dirty="0">
                <a:solidFill>
                  <a:srgbClr val="FF0000"/>
                </a:solidFill>
              </a:rPr>
              <a:t> </a:t>
            </a:r>
            <a:r>
              <a:rPr lang="en-US" altLang="zh-CN" sz="1800" dirty="0"/>
              <a:t>that most strongly impact deep waters: cooling (convection), brine rejection and diffusion</a:t>
            </a:r>
          </a:p>
          <a:p>
            <a:pPr>
              <a:lnSpc>
                <a:spcPct val="90000"/>
              </a:lnSpc>
              <a:spcBef>
                <a:spcPts val="450"/>
              </a:spcBef>
            </a:pPr>
            <a:r>
              <a:rPr lang="en-US" altLang="zh-CN" sz="1800" b="1" dirty="0">
                <a:solidFill>
                  <a:srgbClr val="FF0000"/>
                </a:solidFill>
              </a:rPr>
              <a:t>Convection</a:t>
            </a:r>
            <a:r>
              <a:rPr lang="en-US" altLang="zh-CN" sz="1800" dirty="0"/>
              <a:t>.  Deep convection in world’s oceans: actually mostly to 1500 m. Example: Labrador Sea</a:t>
            </a:r>
            <a:endParaRPr lang="zh-CN" altLang="en-US" sz="1800" dirty="0"/>
          </a:p>
        </p:txBody>
      </p:sp>
    </p:spTree>
    <p:extLst>
      <p:ext uri="{BB962C8B-B14F-4D97-AF65-F5344CB8AC3E}">
        <p14:creationId xmlns:p14="http://schemas.microsoft.com/office/powerpoint/2010/main" val="317988573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zh-CN" dirty="0"/>
              <a:t>Convection</a:t>
            </a:r>
          </a:p>
        </p:txBody>
      </p:sp>
      <p:sp>
        <p:nvSpPr>
          <p:cNvPr id="19459" name="Text Box 3"/>
          <p:cNvSpPr txBox="1">
            <a:spLocks noChangeArrowheads="1"/>
          </p:cNvSpPr>
          <p:nvPr/>
        </p:nvSpPr>
        <p:spPr bwMode="auto">
          <a:xfrm>
            <a:off x="504000" y="3564000"/>
            <a:ext cx="8136000" cy="1200329"/>
          </a:xfrm>
          <a:prstGeom prst="rect">
            <a:avLst/>
          </a:prstGeom>
          <a:noFill/>
          <a:ln w="9525">
            <a:noFill/>
            <a:miter lim="800000"/>
            <a:headEnd/>
            <a:tailEnd/>
          </a:ln>
        </p:spPr>
        <p:txBody>
          <a:bodyPr wrap="square">
            <a:spAutoFit/>
          </a:bodyPr>
          <a:lstStyle/>
          <a:p>
            <a:pPr eaLnBrk="0" hangingPunct="0">
              <a:spcBef>
                <a:spcPct val="40000"/>
              </a:spcBef>
              <a:defRPr/>
            </a:pPr>
            <a:r>
              <a:rPr lang="en-US" altLang="zh-CN" sz="1200" b="0" dirty="0">
                <a:solidFill>
                  <a:srgbClr val="0000CC"/>
                </a:solidFill>
                <a:latin typeface="+mn-lt"/>
              </a:rPr>
              <a:t>Structure of convection:  (1) a </a:t>
            </a:r>
            <a:r>
              <a:rPr lang="en-US" altLang="zh-CN" sz="1200" b="0" i="1" dirty="0">
                <a:solidFill>
                  <a:srgbClr val="C00000"/>
                </a:solidFill>
                <a:latin typeface="+mn-lt"/>
              </a:rPr>
              <a:t>chimney</a:t>
            </a:r>
            <a:r>
              <a:rPr lang="en-US" altLang="zh-CN" sz="1200" b="0" dirty="0">
                <a:solidFill>
                  <a:srgbClr val="0000CC"/>
                </a:solidFill>
                <a:latin typeface="+mn-lt"/>
              </a:rPr>
              <a:t>, which is a patch about 100 to 200 kilometers across within which preconditioning can allow convection, and (2) convective </a:t>
            </a:r>
            <a:r>
              <a:rPr lang="en-US" altLang="zh-CN" sz="1200" b="0" i="1" dirty="0">
                <a:solidFill>
                  <a:srgbClr val="C00000"/>
                </a:solidFill>
                <a:latin typeface="+mn-lt"/>
              </a:rPr>
              <a:t>plumes</a:t>
            </a:r>
            <a:r>
              <a:rPr lang="en-US" altLang="zh-CN" sz="1200" b="0" dirty="0">
                <a:solidFill>
                  <a:srgbClr val="0000CC"/>
                </a:solidFill>
                <a:latin typeface="+mn-lt"/>
              </a:rPr>
              <a:t> which are the actual sites of convection and which are about 1 kilometer or less across.  The plumes are about the same size across as they are deep. It is not yet clearly known what the vertical velocity structure is within the convective plumes.  Observations in the Labrador Sea have suggested that there is more downward motion than upward motion, and that the required upward motion might occur more slowly over a broader area within the chimney.</a:t>
            </a:r>
          </a:p>
        </p:txBody>
      </p:sp>
      <p:pic>
        <p:nvPicPr>
          <p:cNvPr id="11268" name="Picture 4" descr="chapter8_fig39"/>
          <p:cNvPicPr>
            <a:picLocks noChangeAspect="1" noChangeArrowheads="1"/>
          </p:cNvPicPr>
          <p:nvPr/>
        </p:nvPicPr>
        <p:blipFill>
          <a:blip r:embed="rId3" cstate="print"/>
          <a:srcRect/>
          <a:stretch>
            <a:fillRect/>
          </a:stretch>
        </p:blipFill>
        <p:spPr bwMode="auto">
          <a:xfrm>
            <a:off x="2520000" y="792000"/>
            <a:ext cx="4088606" cy="2763441"/>
          </a:xfrm>
          <a:prstGeom prst="rect">
            <a:avLst/>
          </a:prstGeom>
          <a:noFill/>
          <a:ln w="9525">
            <a:noFill/>
            <a:miter lim="800000"/>
            <a:headEnd/>
            <a:tailEnd/>
          </a:ln>
        </p:spPr>
      </p:pic>
    </p:spTree>
    <p:extLst>
      <p:ext uri="{BB962C8B-B14F-4D97-AF65-F5344CB8AC3E}">
        <p14:creationId xmlns:p14="http://schemas.microsoft.com/office/powerpoint/2010/main" val="339686131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zh-CN" dirty="0"/>
              <a:t>Deep Convection</a:t>
            </a:r>
          </a:p>
        </p:txBody>
      </p:sp>
      <p:graphicFrame>
        <p:nvGraphicFramePr>
          <p:cNvPr id="1026" name="Object 2"/>
          <p:cNvGraphicFramePr>
            <a:graphicFrameLocks noChangeAspect="1"/>
          </p:cNvGraphicFramePr>
          <p:nvPr>
            <p:extLst>
              <p:ext uri="{D42A27DB-BD31-4B8C-83A1-F6EECF244321}">
                <p14:modId xmlns:p14="http://schemas.microsoft.com/office/powerpoint/2010/main" val="3788896631"/>
              </p:ext>
            </p:extLst>
          </p:nvPr>
        </p:nvGraphicFramePr>
        <p:xfrm>
          <a:off x="1232298" y="792000"/>
          <a:ext cx="2750344" cy="2672953"/>
        </p:xfrm>
        <a:graphic>
          <a:graphicData uri="http://schemas.openxmlformats.org/presentationml/2006/ole">
            <mc:AlternateContent xmlns:mc="http://schemas.openxmlformats.org/markup-compatibility/2006">
              <mc:Choice xmlns:v="urn:schemas-microsoft-com:vml" Requires="v">
                <p:oleObj spid="_x0000_s1041" name="Document" r:id="rId4" imgW="2822658" imgH="2744836" progId="Word.Document.8">
                  <p:embed/>
                </p:oleObj>
              </mc:Choice>
              <mc:Fallback>
                <p:oleObj name="Document" r:id="rId4" imgW="2822658" imgH="2744836" progId="Word.Document.8">
                  <p:embed/>
                  <p:pic>
                    <p:nvPicPr>
                      <p:cNvPr id="10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2298" y="792000"/>
                        <a:ext cx="2750344" cy="26729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6" descr="image139"/>
          <p:cNvPicPr>
            <a:picLocks noChangeAspect="1" noChangeArrowheads="1"/>
          </p:cNvPicPr>
          <p:nvPr/>
        </p:nvPicPr>
        <p:blipFill>
          <a:blip r:embed="rId6" cstate="print"/>
          <a:srcRect l="1541" t="10318" r="2158" b="3091"/>
          <a:stretch>
            <a:fillRect/>
          </a:stretch>
        </p:blipFill>
        <p:spPr bwMode="auto">
          <a:xfrm>
            <a:off x="4011216" y="792000"/>
            <a:ext cx="3861197" cy="2615803"/>
          </a:xfrm>
          <a:prstGeom prst="rect">
            <a:avLst/>
          </a:prstGeom>
          <a:noFill/>
          <a:ln w="9525">
            <a:noFill/>
            <a:miter lim="800000"/>
            <a:headEnd/>
            <a:tailEnd/>
          </a:ln>
        </p:spPr>
      </p:pic>
      <p:sp>
        <p:nvSpPr>
          <p:cNvPr id="1029" name="Rectangle 7"/>
          <p:cNvSpPr>
            <a:spLocks noChangeArrowheads="1"/>
          </p:cNvSpPr>
          <p:nvPr/>
        </p:nvSpPr>
        <p:spPr bwMode="auto">
          <a:xfrm>
            <a:off x="504000" y="3492000"/>
            <a:ext cx="8136000" cy="1126462"/>
          </a:xfrm>
          <a:prstGeom prst="rect">
            <a:avLst/>
          </a:prstGeom>
          <a:noFill/>
          <a:ln w="9525" algn="ctr">
            <a:noFill/>
            <a:miter lim="800000"/>
            <a:headEnd/>
            <a:tailEnd/>
          </a:ln>
        </p:spPr>
        <p:txBody>
          <a:bodyPr wrap="square">
            <a:spAutoFit/>
          </a:bodyPr>
          <a:lstStyle/>
          <a:p>
            <a:pPr>
              <a:spcBef>
                <a:spcPct val="40000"/>
              </a:spcBef>
              <a:defRPr/>
            </a:pPr>
            <a:r>
              <a:rPr lang="en-US" altLang="zh-CN" sz="1050" b="0" dirty="0">
                <a:solidFill>
                  <a:srgbClr val="0000CC"/>
                </a:solidFill>
                <a:latin typeface="+mn-lt"/>
              </a:rPr>
              <a:t>(a) Potential density profiles from a deep convection region in the Labrador Sea in late winter of 1997 ("119" in the deep convection patch; "62" in a western boundary convection regime; "59" typical of stratified water). (b) Vertical section through the Labrador Sea in late winter 1997 that includes deep convection stations. </a:t>
            </a:r>
          </a:p>
          <a:p>
            <a:pPr>
              <a:spcBef>
                <a:spcPct val="40000"/>
              </a:spcBef>
              <a:defRPr/>
            </a:pPr>
            <a:r>
              <a:rPr lang="en-US" altLang="zh-CN" sz="1050" b="0" dirty="0">
                <a:solidFill>
                  <a:srgbClr val="0000CC"/>
                </a:solidFill>
                <a:latin typeface="+mn-lt"/>
              </a:rPr>
              <a:t>Deep convection occurs in only a very few special locations around the world: Greenland Sea, Labrador Sea, Mediterranean Sea, Weddell Sea, Ross Sea, and Japan Sea. These sites (except the Japan Sea), which is effectively isolated from the global ocean, ventilate most of the deep waters of the world.  </a:t>
            </a:r>
            <a:endParaRPr lang="zh-CN" altLang="en-US" sz="1050" b="0" dirty="0">
              <a:solidFill>
                <a:srgbClr val="0000CC"/>
              </a:solidFill>
              <a:latin typeface="+mn-lt"/>
            </a:endParaRPr>
          </a:p>
        </p:txBody>
      </p:sp>
    </p:spTree>
    <p:extLst>
      <p:ext uri="{BB962C8B-B14F-4D97-AF65-F5344CB8AC3E}">
        <p14:creationId xmlns:p14="http://schemas.microsoft.com/office/powerpoint/2010/main" val="231050629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55576" y="792000"/>
            <a:ext cx="3564424" cy="1783556"/>
          </a:xfrm>
        </p:spPr>
        <p:txBody>
          <a:bodyPr/>
          <a:lstStyle/>
          <a:p>
            <a:pPr algn="l">
              <a:lnSpc>
                <a:spcPct val="150000"/>
              </a:lnSpc>
              <a:spcBef>
                <a:spcPct val="40000"/>
              </a:spcBef>
              <a:defRPr/>
            </a:pPr>
            <a:r>
              <a:rPr lang="en-US" altLang="zh-CN" sz="2000" dirty="0">
                <a:solidFill>
                  <a:srgbClr val="0000CC"/>
                </a:solidFill>
                <a:latin typeface="+mn-lt"/>
              </a:rPr>
              <a:t>Labrador Sea Water formation: thick mixed layers, intermediate depth convection in Labrador Sea</a:t>
            </a:r>
          </a:p>
        </p:txBody>
      </p:sp>
      <p:pic>
        <p:nvPicPr>
          <p:cNvPr id="12291" name="Picture 3" descr="lavender"/>
          <p:cNvPicPr>
            <a:picLocks noChangeAspect="1" noChangeArrowheads="1"/>
          </p:cNvPicPr>
          <p:nvPr/>
        </p:nvPicPr>
        <p:blipFill>
          <a:blip r:embed="rId3" cstate="print"/>
          <a:srcRect l="5440" t="13748" r="8147" b="15588"/>
          <a:stretch>
            <a:fillRect/>
          </a:stretch>
        </p:blipFill>
        <p:spPr bwMode="auto">
          <a:xfrm>
            <a:off x="4320000" y="792000"/>
            <a:ext cx="3600000" cy="4018272"/>
          </a:xfrm>
          <a:prstGeom prst="rect">
            <a:avLst/>
          </a:prstGeom>
          <a:noFill/>
          <a:ln w="9525">
            <a:noFill/>
            <a:miter lim="800000"/>
            <a:headEnd/>
            <a:tailEnd/>
          </a:ln>
        </p:spPr>
      </p:pic>
      <p:sp>
        <p:nvSpPr>
          <p:cNvPr id="4" name="Rectangle 2"/>
          <p:cNvSpPr txBox="1">
            <a:spLocks noChangeArrowheads="1"/>
          </p:cNvSpPr>
          <p:nvPr/>
        </p:nvSpPr>
        <p:spPr bwMode="auto">
          <a:xfrm>
            <a:off x="457200" y="86917"/>
            <a:ext cx="8229600" cy="3786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en-US" altLang="zh-CN" b="0"/>
              <a:t>Deep Convection</a:t>
            </a:r>
            <a:endParaRPr lang="en-US" altLang="zh-CN" b="0" dirty="0"/>
          </a:p>
        </p:txBody>
      </p:sp>
    </p:spTree>
    <p:extLst>
      <p:ext uri="{BB962C8B-B14F-4D97-AF65-F5344CB8AC3E}">
        <p14:creationId xmlns:p14="http://schemas.microsoft.com/office/powerpoint/2010/main" val="245301898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35919" y="86917"/>
            <a:ext cx="5829300" cy="325040"/>
          </a:xfrm>
        </p:spPr>
        <p:txBody>
          <a:bodyPr/>
          <a:lstStyle/>
          <a:p>
            <a:r>
              <a:rPr lang="en-US" altLang="zh-CN"/>
              <a:t>Deep Convection and Brine Rejection Sites</a:t>
            </a:r>
          </a:p>
        </p:txBody>
      </p:sp>
      <p:grpSp>
        <p:nvGrpSpPr>
          <p:cNvPr id="13315" name="Group 34"/>
          <p:cNvGrpSpPr>
            <a:grpSpLocks/>
          </p:cNvGrpSpPr>
          <p:nvPr/>
        </p:nvGrpSpPr>
        <p:grpSpPr bwMode="auto">
          <a:xfrm>
            <a:off x="1331119" y="720000"/>
            <a:ext cx="6482954" cy="3791748"/>
            <a:chOff x="111" y="527"/>
            <a:chExt cx="5927" cy="3674"/>
          </a:xfrm>
        </p:grpSpPr>
        <p:pic>
          <p:nvPicPr>
            <p:cNvPr id="13316" name="Picture 4"/>
            <p:cNvPicPr>
              <a:picLocks noChangeAspect="1" noChangeArrowheads="1"/>
            </p:cNvPicPr>
            <p:nvPr/>
          </p:nvPicPr>
          <p:blipFill>
            <a:blip r:embed="rId3" cstate="print"/>
            <a:srcRect r="-11458" b="26538"/>
            <a:stretch>
              <a:fillRect/>
            </a:stretch>
          </p:blipFill>
          <p:spPr bwMode="auto">
            <a:xfrm>
              <a:off x="476" y="1104"/>
              <a:ext cx="5088" cy="2690"/>
            </a:xfrm>
            <a:prstGeom prst="rect">
              <a:avLst/>
            </a:prstGeom>
            <a:noFill/>
            <a:ln w="9525">
              <a:noFill/>
              <a:miter lim="800000"/>
              <a:headEnd/>
              <a:tailEnd/>
            </a:ln>
          </p:spPr>
        </p:pic>
        <p:sp>
          <p:nvSpPr>
            <p:cNvPr id="13317" name="Text Box 5"/>
            <p:cNvSpPr txBox="1">
              <a:spLocks noChangeArrowheads="1"/>
            </p:cNvSpPr>
            <p:nvPr/>
          </p:nvSpPr>
          <p:spPr bwMode="auto">
            <a:xfrm>
              <a:off x="4208" y="1741"/>
              <a:ext cx="263" cy="358"/>
            </a:xfrm>
            <a:prstGeom prst="rect">
              <a:avLst/>
            </a:prstGeom>
            <a:noFill/>
            <a:ln w="9525">
              <a:noFill/>
              <a:miter lim="800000"/>
              <a:headEnd/>
              <a:tailEnd/>
            </a:ln>
          </p:spPr>
          <p:txBody>
            <a:bodyPr>
              <a:spAutoFit/>
            </a:bodyPr>
            <a:lstStyle/>
            <a:p>
              <a:pPr eaLnBrk="0" hangingPunct="0">
                <a:spcBef>
                  <a:spcPct val="50000"/>
                </a:spcBef>
              </a:pPr>
              <a:r>
                <a:rPr lang="en-US" altLang="zh-CN">
                  <a:solidFill>
                    <a:srgbClr val="FF0000"/>
                  </a:solidFill>
                  <a:latin typeface="Lucida Sans" pitchFamily="34" charset="0"/>
                </a:rPr>
                <a:t>X</a:t>
              </a:r>
              <a:endParaRPr lang="en-US" altLang="zh-CN">
                <a:solidFill>
                  <a:srgbClr val="FF0000"/>
                </a:solidFill>
                <a:latin typeface="Times" pitchFamily="18" charset="0"/>
              </a:endParaRPr>
            </a:p>
          </p:txBody>
        </p:sp>
        <p:grpSp>
          <p:nvGrpSpPr>
            <p:cNvPr id="13318" name="Group 6"/>
            <p:cNvGrpSpPr>
              <a:grpSpLocks/>
            </p:cNvGrpSpPr>
            <p:nvPr/>
          </p:nvGrpSpPr>
          <p:grpSpPr bwMode="auto">
            <a:xfrm>
              <a:off x="2224" y="1328"/>
              <a:ext cx="875" cy="788"/>
              <a:chOff x="1997" y="912"/>
              <a:chExt cx="883" cy="791"/>
            </a:xfrm>
          </p:grpSpPr>
          <p:sp>
            <p:nvSpPr>
              <p:cNvPr id="13342" name="Text Box 7"/>
              <p:cNvSpPr txBox="1">
                <a:spLocks noChangeArrowheads="1"/>
              </p:cNvSpPr>
              <p:nvPr/>
            </p:nvSpPr>
            <p:spPr bwMode="auto">
              <a:xfrm>
                <a:off x="2640" y="1344"/>
                <a:ext cx="240" cy="359"/>
              </a:xfrm>
              <a:prstGeom prst="rect">
                <a:avLst/>
              </a:prstGeom>
              <a:noFill/>
              <a:ln w="9525">
                <a:noFill/>
                <a:miter lim="800000"/>
                <a:headEnd/>
                <a:tailEnd/>
              </a:ln>
            </p:spPr>
            <p:txBody>
              <a:bodyPr>
                <a:spAutoFit/>
              </a:bodyPr>
              <a:lstStyle/>
              <a:p>
                <a:pPr eaLnBrk="0" hangingPunct="0">
                  <a:spcBef>
                    <a:spcPct val="50000"/>
                  </a:spcBef>
                </a:pPr>
                <a:r>
                  <a:rPr lang="en-US" altLang="zh-CN">
                    <a:solidFill>
                      <a:srgbClr val="FF070B"/>
                    </a:solidFill>
                    <a:latin typeface="Lucida Sans" pitchFamily="34" charset="0"/>
                  </a:rPr>
                  <a:t>X</a:t>
                </a:r>
                <a:endParaRPr lang="en-US" altLang="zh-CN">
                  <a:latin typeface="Times" pitchFamily="18" charset="0"/>
                </a:endParaRPr>
              </a:p>
            </p:txBody>
          </p:sp>
          <p:sp>
            <p:nvSpPr>
              <p:cNvPr id="13343" name="Text Box 8"/>
              <p:cNvSpPr txBox="1">
                <a:spLocks noChangeArrowheads="1"/>
              </p:cNvSpPr>
              <p:nvPr/>
            </p:nvSpPr>
            <p:spPr bwMode="auto">
              <a:xfrm>
                <a:off x="1997" y="1044"/>
                <a:ext cx="240" cy="359"/>
              </a:xfrm>
              <a:prstGeom prst="rect">
                <a:avLst/>
              </a:prstGeom>
              <a:noFill/>
              <a:ln w="9525">
                <a:noFill/>
                <a:miter lim="800000"/>
                <a:headEnd/>
                <a:tailEnd/>
              </a:ln>
            </p:spPr>
            <p:txBody>
              <a:bodyPr>
                <a:spAutoFit/>
              </a:bodyPr>
              <a:lstStyle/>
              <a:p>
                <a:pPr eaLnBrk="0" hangingPunct="0">
                  <a:spcBef>
                    <a:spcPct val="50000"/>
                  </a:spcBef>
                </a:pPr>
                <a:r>
                  <a:rPr lang="en-US" altLang="zh-CN">
                    <a:solidFill>
                      <a:srgbClr val="FF070B"/>
                    </a:solidFill>
                    <a:latin typeface="Lucida Sans" pitchFamily="34" charset="0"/>
                  </a:rPr>
                  <a:t>X</a:t>
                </a:r>
                <a:endParaRPr lang="en-US" altLang="zh-CN">
                  <a:latin typeface="Times" pitchFamily="18" charset="0"/>
                </a:endParaRPr>
              </a:p>
            </p:txBody>
          </p:sp>
          <p:sp>
            <p:nvSpPr>
              <p:cNvPr id="13344" name="Text Box 9"/>
              <p:cNvSpPr txBox="1">
                <a:spLocks noChangeArrowheads="1"/>
              </p:cNvSpPr>
              <p:nvPr/>
            </p:nvSpPr>
            <p:spPr bwMode="auto">
              <a:xfrm>
                <a:off x="2448" y="912"/>
                <a:ext cx="240" cy="359"/>
              </a:xfrm>
              <a:prstGeom prst="rect">
                <a:avLst/>
              </a:prstGeom>
              <a:noFill/>
              <a:ln w="9525">
                <a:noFill/>
                <a:miter lim="800000"/>
                <a:headEnd/>
                <a:tailEnd/>
              </a:ln>
            </p:spPr>
            <p:txBody>
              <a:bodyPr>
                <a:spAutoFit/>
              </a:bodyPr>
              <a:lstStyle/>
              <a:p>
                <a:pPr eaLnBrk="0" hangingPunct="0">
                  <a:spcBef>
                    <a:spcPct val="50000"/>
                  </a:spcBef>
                </a:pPr>
                <a:r>
                  <a:rPr lang="en-US" altLang="zh-CN">
                    <a:solidFill>
                      <a:srgbClr val="FF070B"/>
                    </a:solidFill>
                    <a:latin typeface="Lucida Sans" pitchFamily="34" charset="0"/>
                  </a:rPr>
                  <a:t>X</a:t>
                </a:r>
                <a:endParaRPr lang="en-US" altLang="zh-CN">
                  <a:latin typeface="Times" pitchFamily="18" charset="0"/>
                </a:endParaRPr>
              </a:p>
            </p:txBody>
          </p:sp>
        </p:grpSp>
        <p:grpSp>
          <p:nvGrpSpPr>
            <p:cNvPr id="13319" name="Group 10"/>
            <p:cNvGrpSpPr>
              <a:grpSpLocks/>
            </p:cNvGrpSpPr>
            <p:nvPr/>
          </p:nvGrpSpPr>
          <p:grpSpPr bwMode="auto">
            <a:xfrm>
              <a:off x="1473" y="3281"/>
              <a:ext cx="1236" cy="358"/>
              <a:chOff x="1200" y="2784"/>
              <a:chExt cx="1248" cy="361"/>
            </a:xfrm>
          </p:grpSpPr>
          <p:sp>
            <p:nvSpPr>
              <p:cNvPr id="13340" name="Text Box 11"/>
              <p:cNvSpPr txBox="1">
                <a:spLocks noChangeArrowheads="1"/>
              </p:cNvSpPr>
              <p:nvPr/>
            </p:nvSpPr>
            <p:spPr bwMode="auto">
              <a:xfrm>
                <a:off x="2209" y="2784"/>
                <a:ext cx="239" cy="361"/>
              </a:xfrm>
              <a:prstGeom prst="rect">
                <a:avLst/>
              </a:prstGeom>
              <a:noFill/>
              <a:ln w="9525">
                <a:noFill/>
                <a:miter lim="800000"/>
                <a:headEnd/>
                <a:tailEnd/>
              </a:ln>
            </p:spPr>
            <p:txBody>
              <a:bodyPr>
                <a:spAutoFit/>
              </a:bodyPr>
              <a:lstStyle/>
              <a:p>
                <a:pPr eaLnBrk="0" hangingPunct="0">
                  <a:spcBef>
                    <a:spcPct val="50000"/>
                  </a:spcBef>
                </a:pPr>
                <a:r>
                  <a:rPr lang="en-US" altLang="zh-CN">
                    <a:solidFill>
                      <a:srgbClr val="FF0000"/>
                    </a:solidFill>
                    <a:latin typeface="Lucida Sans" pitchFamily="34" charset="0"/>
                  </a:rPr>
                  <a:t>X</a:t>
                </a:r>
                <a:endParaRPr lang="en-US" altLang="zh-CN">
                  <a:solidFill>
                    <a:srgbClr val="FF0000"/>
                  </a:solidFill>
                  <a:latin typeface="Times" pitchFamily="18" charset="0"/>
                </a:endParaRPr>
              </a:p>
            </p:txBody>
          </p:sp>
          <p:sp>
            <p:nvSpPr>
              <p:cNvPr id="13341" name="Text Box 12"/>
              <p:cNvSpPr txBox="1">
                <a:spLocks noChangeArrowheads="1"/>
              </p:cNvSpPr>
              <p:nvPr/>
            </p:nvSpPr>
            <p:spPr bwMode="auto">
              <a:xfrm>
                <a:off x="1200" y="2784"/>
                <a:ext cx="242" cy="361"/>
              </a:xfrm>
              <a:prstGeom prst="rect">
                <a:avLst/>
              </a:prstGeom>
              <a:noFill/>
              <a:ln w="9525">
                <a:noFill/>
                <a:miter lim="800000"/>
                <a:headEnd/>
                <a:tailEnd/>
              </a:ln>
            </p:spPr>
            <p:txBody>
              <a:bodyPr>
                <a:spAutoFit/>
              </a:bodyPr>
              <a:lstStyle/>
              <a:p>
                <a:pPr eaLnBrk="0" hangingPunct="0">
                  <a:spcBef>
                    <a:spcPct val="50000"/>
                  </a:spcBef>
                </a:pPr>
                <a:r>
                  <a:rPr lang="en-US" altLang="zh-CN">
                    <a:solidFill>
                      <a:srgbClr val="FF0000"/>
                    </a:solidFill>
                    <a:latin typeface="Lucida Sans" pitchFamily="34" charset="0"/>
                  </a:rPr>
                  <a:t>X</a:t>
                </a:r>
                <a:endParaRPr lang="en-US" altLang="zh-CN">
                  <a:solidFill>
                    <a:srgbClr val="FF0000"/>
                  </a:solidFill>
                  <a:latin typeface="Times" pitchFamily="18" charset="0"/>
                </a:endParaRPr>
              </a:p>
            </p:txBody>
          </p:sp>
        </p:grpSp>
        <p:sp>
          <p:nvSpPr>
            <p:cNvPr id="13320" name="Text Box 13"/>
            <p:cNvSpPr txBox="1">
              <a:spLocks noChangeArrowheads="1"/>
            </p:cNvSpPr>
            <p:nvPr/>
          </p:nvSpPr>
          <p:spPr bwMode="auto">
            <a:xfrm>
              <a:off x="111" y="527"/>
              <a:ext cx="4947" cy="313"/>
            </a:xfrm>
            <a:prstGeom prst="rect">
              <a:avLst/>
            </a:prstGeom>
            <a:noFill/>
            <a:ln w="9525">
              <a:noFill/>
              <a:miter lim="800000"/>
              <a:headEnd/>
              <a:tailEnd/>
            </a:ln>
          </p:spPr>
          <p:txBody>
            <a:bodyPr>
              <a:spAutoFit/>
            </a:bodyPr>
            <a:lstStyle/>
            <a:p>
              <a:pPr eaLnBrk="0" hangingPunct="0">
                <a:spcBef>
                  <a:spcPct val="50000"/>
                </a:spcBef>
              </a:pPr>
              <a:r>
                <a:rPr lang="en-US" altLang="zh-CN" sz="1500">
                  <a:latin typeface="Times" pitchFamily="18" charset="0"/>
                </a:rPr>
                <a:t>   Labrador Sea          Greenland Sea      Mediterranean Sea</a:t>
              </a:r>
            </a:p>
          </p:txBody>
        </p:sp>
        <p:sp>
          <p:nvSpPr>
            <p:cNvPr id="13321" name="Text Box 14"/>
            <p:cNvSpPr txBox="1">
              <a:spLocks noChangeArrowheads="1"/>
            </p:cNvSpPr>
            <p:nvPr/>
          </p:nvSpPr>
          <p:spPr bwMode="auto">
            <a:xfrm>
              <a:off x="912" y="3888"/>
              <a:ext cx="2592" cy="313"/>
            </a:xfrm>
            <a:prstGeom prst="rect">
              <a:avLst/>
            </a:prstGeom>
            <a:noFill/>
            <a:ln w="9525">
              <a:noFill/>
              <a:miter lim="800000"/>
              <a:headEnd/>
              <a:tailEnd/>
            </a:ln>
          </p:spPr>
          <p:txBody>
            <a:bodyPr>
              <a:spAutoFit/>
            </a:bodyPr>
            <a:lstStyle/>
            <a:p>
              <a:pPr eaLnBrk="0" hangingPunct="0">
                <a:spcBef>
                  <a:spcPct val="50000"/>
                </a:spcBef>
              </a:pPr>
              <a:r>
                <a:rPr lang="en-US" altLang="zh-CN" sz="1500">
                  <a:latin typeface="Times" pitchFamily="18" charset="0"/>
                </a:rPr>
                <a:t>Ross Sea               Weddell Sea</a:t>
              </a:r>
            </a:p>
          </p:txBody>
        </p:sp>
        <p:sp>
          <p:nvSpPr>
            <p:cNvPr id="13322" name="Text Box 15"/>
            <p:cNvSpPr txBox="1">
              <a:spLocks noChangeArrowheads="1"/>
            </p:cNvSpPr>
            <p:nvPr/>
          </p:nvSpPr>
          <p:spPr bwMode="auto">
            <a:xfrm>
              <a:off x="5041" y="1584"/>
              <a:ext cx="997" cy="760"/>
            </a:xfrm>
            <a:prstGeom prst="rect">
              <a:avLst/>
            </a:prstGeom>
            <a:noFill/>
            <a:ln w="9525">
              <a:noFill/>
              <a:miter lim="800000"/>
              <a:headEnd/>
              <a:tailEnd/>
            </a:ln>
          </p:spPr>
          <p:txBody>
            <a:bodyPr>
              <a:spAutoFit/>
            </a:bodyPr>
            <a:lstStyle/>
            <a:p>
              <a:pPr eaLnBrk="0" hangingPunct="0">
                <a:spcBef>
                  <a:spcPct val="50000"/>
                </a:spcBef>
              </a:pPr>
              <a:r>
                <a:rPr lang="en-US" altLang="zh-CN" sz="1500" dirty="0">
                  <a:latin typeface="Times" pitchFamily="18" charset="0"/>
                </a:rPr>
                <a:t>Japan Sea (no global impact)</a:t>
              </a:r>
            </a:p>
          </p:txBody>
        </p:sp>
        <p:sp>
          <p:nvSpPr>
            <p:cNvPr id="13323" name="Line 16"/>
            <p:cNvSpPr>
              <a:spLocks noChangeShapeType="1"/>
            </p:cNvSpPr>
            <p:nvPr/>
          </p:nvSpPr>
          <p:spPr bwMode="auto">
            <a:xfrm>
              <a:off x="1008" y="816"/>
              <a:ext cx="1152" cy="672"/>
            </a:xfrm>
            <a:prstGeom prst="line">
              <a:avLst/>
            </a:prstGeom>
            <a:noFill/>
            <a:ln w="57150">
              <a:solidFill>
                <a:srgbClr val="FF0000"/>
              </a:solidFill>
              <a:round/>
              <a:headEnd type="none" w="med" len="med"/>
              <a:tailEnd type="triangle" w="med" len="med"/>
            </a:ln>
          </p:spPr>
          <p:txBody>
            <a:bodyPr wrap="none" anchor="ctr"/>
            <a:lstStyle/>
            <a:p>
              <a:endParaRPr lang="zh-CN" altLang="en-US"/>
            </a:p>
          </p:txBody>
        </p:sp>
        <p:sp>
          <p:nvSpPr>
            <p:cNvPr id="13324" name="Line 17"/>
            <p:cNvSpPr>
              <a:spLocks noChangeShapeType="1"/>
            </p:cNvSpPr>
            <p:nvPr/>
          </p:nvSpPr>
          <p:spPr bwMode="auto">
            <a:xfrm>
              <a:off x="2448" y="768"/>
              <a:ext cx="336" cy="624"/>
            </a:xfrm>
            <a:prstGeom prst="line">
              <a:avLst/>
            </a:prstGeom>
            <a:noFill/>
            <a:ln w="57150">
              <a:solidFill>
                <a:srgbClr val="FF0000"/>
              </a:solidFill>
              <a:round/>
              <a:headEnd type="none" w="med" len="med"/>
              <a:tailEnd type="triangle" w="med" len="med"/>
            </a:ln>
          </p:spPr>
          <p:txBody>
            <a:bodyPr wrap="none" anchor="ctr"/>
            <a:lstStyle/>
            <a:p>
              <a:endParaRPr lang="zh-CN" altLang="en-US"/>
            </a:p>
          </p:txBody>
        </p:sp>
        <p:sp>
          <p:nvSpPr>
            <p:cNvPr id="13325" name="Line 18"/>
            <p:cNvSpPr>
              <a:spLocks noChangeShapeType="1"/>
            </p:cNvSpPr>
            <p:nvPr/>
          </p:nvSpPr>
          <p:spPr bwMode="auto">
            <a:xfrm flipH="1">
              <a:off x="3024" y="816"/>
              <a:ext cx="432" cy="1008"/>
            </a:xfrm>
            <a:prstGeom prst="line">
              <a:avLst/>
            </a:prstGeom>
            <a:noFill/>
            <a:ln w="57150">
              <a:solidFill>
                <a:srgbClr val="FF0000"/>
              </a:solidFill>
              <a:round/>
              <a:headEnd type="none" w="med" len="med"/>
              <a:tailEnd type="triangle" w="med" len="med"/>
            </a:ln>
          </p:spPr>
          <p:txBody>
            <a:bodyPr wrap="none" anchor="ctr"/>
            <a:lstStyle/>
            <a:p>
              <a:endParaRPr lang="zh-CN" altLang="en-US"/>
            </a:p>
          </p:txBody>
        </p:sp>
        <p:sp>
          <p:nvSpPr>
            <p:cNvPr id="13326" name="Line 19"/>
            <p:cNvSpPr>
              <a:spLocks noChangeShapeType="1"/>
            </p:cNvSpPr>
            <p:nvPr/>
          </p:nvSpPr>
          <p:spPr bwMode="auto">
            <a:xfrm flipH="1">
              <a:off x="1248" y="3552"/>
              <a:ext cx="288" cy="384"/>
            </a:xfrm>
            <a:prstGeom prst="line">
              <a:avLst/>
            </a:prstGeom>
            <a:noFill/>
            <a:ln w="57150">
              <a:solidFill>
                <a:srgbClr val="FF0000"/>
              </a:solidFill>
              <a:round/>
              <a:headEnd type="triangle" w="med" len="med"/>
              <a:tailEnd type="none" w="med" len="med"/>
            </a:ln>
          </p:spPr>
          <p:txBody>
            <a:bodyPr wrap="none" anchor="ctr"/>
            <a:lstStyle/>
            <a:p>
              <a:endParaRPr lang="zh-CN" altLang="en-US"/>
            </a:p>
          </p:txBody>
        </p:sp>
        <p:sp>
          <p:nvSpPr>
            <p:cNvPr id="13327" name="Line 20"/>
            <p:cNvSpPr>
              <a:spLocks noChangeShapeType="1"/>
            </p:cNvSpPr>
            <p:nvPr/>
          </p:nvSpPr>
          <p:spPr bwMode="auto">
            <a:xfrm flipH="1">
              <a:off x="2592" y="3552"/>
              <a:ext cx="0" cy="384"/>
            </a:xfrm>
            <a:prstGeom prst="line">
              <a:avLst/>
            </a:prstGeom>
            <a:noFill/>
            <a:ln w="57150">
              <a:solidFill>
                <a:srgbClr val="FF0000"/>
              </a:solidFill>
              <a:round/>
              <a:headEnd type="triangle" w="med" len="med"/>
              <a:tailEnd type="none" w="med" len="med"/>
            </a:ln>
          </p:spPr>
          <p:txBody>
            <a:bodyPr wrap="none" anchor="ctr"/>
            <a:lstStyle/>
            <a:p>
              <a:endParaRPr lang="zh-CN" altLang="en-US"/>
            </a:p>
          </p:txBody>
        </p:sp>
        <p:sp>
          <p:nvSpPr>
            <p:cNvPr id="13328" name="Line 21"/>
            <p:cNvSpPr>
              <a:spLocks noChangeShapeType="1"/>
            </p:cNvSpPr>
            <p:nvPr/>
          </p:nvSpPr>
          <p:spPr bwMode="auto">
            <a:xfrm flipV="1">
              <a:off x="4388" y="1824"/>
              <a:ext cx="768" cy="96"/>
            </a:xfrm>
            <a:prstGeom prst="line">
              <a:avLst/>
            </a:prstGeom>
            <a:noFill/>
            <a:ln w="57150">
              <a:solidFill>
                <a:srgbClr val="FF0000"/>
              </a:solidFill>
              <a:round/>
              <a:headEnd type="triangle" w="med" len="med"/>
              <a:tailEnd type="none" w="med" len="med"/>
            </a:ln>
          </p:spPr>
          <p:txBody>
            <a:bodyPr wrap="none" anchor="ctr"/>
            <a:lstStyle/>
            <a:p>
              <a:endParaRPr lang="zh-CN" altLang="en-US"/>
            </a:p>
          </p:txBody>
        </p:sp>
        <p:grpSp>
          <p:nvGrpSpPr>
            <p:cNvPr id="13329" name="Group 23"/>
            <p:cNvGrpSpPr>
              <a:grpSpLocks/>
            </p:cNvGrpSpPr>
            <p:nvPr/>
          </p:nvGrpSpPr>
          <p:grpSpPr bwMode="auto">
            <a:xfrm>
              <a:off x="1111" y="1255"/>
              <a:ext cx="3312" cy="2470"/>
              <a:chOff x="1104" y="1248"/>
              <a:chExt cx="3312" cy="2470"/>
            </a:xfrm>
          </p:grpSpPr>
          <p:sp>
            <p:nvSpPr>
              <p:cNvPr id="13331" name="Text Box 24"/>
              <p:cNvSpPr txBox="1">
                <a:spLocks noChangeArrowheads="1"/>
              </p:cNvSpPr>
              <p:nvPr/>
            </p:nvSpPr>
            <p:spPr bwMode="auto">
              <a:xfrm>
                <a:off x="2928" y="1248"/>
                <a:ext cx="240" cy="358"/>
              </a:xfrm>
              <a:prstGeom prst="rect">
                <a:avLst/>
              </a:prstGeom>
              <a:noFill/>
              <a:ln w="9525">
                <a:noFill/>
                <a:miter lim="800000"/>
                <a:headEnd/>
                <a:tailEnd/>
              </a:ln>
            </p:spPr>
            <p:txBody>
              <a:bodyPr>
                <a:spAutoFit/>
              </a:bodyPr>
              <a:lstStyle/>
              <a:p>
                <a:pPr eaLnBrk="0" hangingPunct="0">
                  <a:spcBef>
                    <a:spcPct val="50000"/>
                  </a:spcBef>
                </a:pPr>
                <a:r>
                  <a:rPr lang="en-US" altLang="zh-CN">
                    <a:solidFill>
                      <a:srgbClr val="FF8C10"/>
                    </a:solidFill>
                    <a:latin typeface="Times" pitchFamily="18" charset="0"/>
                  </a:rPr>
                  <a:t>B</a:t>
                </a:r>
                <a:endParaRPr lang="en-US" altLang="zh-CN">
                  <a:latin typeface="Times" pitchFamily="18" charset="0"/>
                </a:endParaRPr>
              </a:p>
            </p:txBody>
          </p:sp>
          <p:sp>
            <p:nvSpPr>
              <p:cNvPr id="13332" name="Text Box 25"/>
              <p:cNvSpPr txBox="1">
                <a:spLocks noChangeArrowheads="1"/>
              </p:cNvSpPr>
              <p:nvPr/>
            </p:nvSpPr>
            <p:spPr bwMode="auto">
              <a:xfrm>
                <a:off x="4032" y="3215"/>
                <a:ext cx="240" cy="358"/>
              </a:xfrm>
              <a:prstGeom prst="rect">
                <a:avLst/>
              </a:prstGeom>
              <a:noFill/>
              <a:ln w="9525">
                <a:noFill/>
                <a:miter lim="800000"/>
                <a:headEnd/>
                <a:tailEnd/>
              </a:ln>
            </p:spPr>
            <p:txBody>
              <a:bodyPr>
                <a:spAutoFit/>
              </a:bodyPr>
              <a:lstStyle/>
              <a:p>
                <a:pPr eaLnBrk="0" hangingPunct="0">
                  <a:spcBef>
                    <a:spcPct val="50000"/>
                  </a:spcBef>
                </a:pPr>
                <a:r>
                  <a:rPr lang="en-US" altLang="zh-CN">
                    <a:solidFill>
                      <a:srgbClr val="FF8C10"/>
                    </a:solidFill>
                    <a:latin typeface="Times" pitchFamily="18" charset="0"/>
                  </a:rPr>
                  <a:t>B</a:t>
                </a:r>
                <a:endParaRPr lang="en-US" altLang="zh-CN">
                  <a:latin typeface="Times" pitchFamily="18" charset="0"/>
                </a:endParaRPr>
              </a:p>
            </p:txBody>
          </p:sp>
          <p:sp>
            <p:nvSpPr>
              <p:cNvPr id="13333" name="Text Box 26"/>
              <p:cNvSpPr txBox="1">
                <a:spLocks noChangeArrowheads="1"/>
              </p:cNvSpPr>
              <p:nvPr/>
            </p:nvSpPr>
            <p:spPr bwMode="auto">
              <a:xfrm>
                <a:off x="4176" y="1536"/>
                <a:ext cx="240" cy="358"/>
              </a:xfrm>
              <a:prstGeom prst="rect">
                <a:avLst/>
              </a:prstGeom>
              <a:noFill/>
              <a:ln w="9525">
                <a:noFill/>
                <a:miter lim="800000"/>
                <a:headEnd/>
                <a:tailEnd/>
              </a:ln>
            </p:spPr>
            <p:txBody>
              <a:bodyPr>
                <a:spAutoFit/>
              </a:bodyPr>
              <a:lstStyle/>
              <a:p>
                <a:pPr eaLnBrk="0" hangingPunct="0">
                  <a:spcBef>
                    <a:spcPct val="50000"/>
                  </a:spcBef>
                </a:pPr>
                <a:r>
                  <a:rPr lang="en-US" altLang="zh-CN">
                    <a:solidFill>
                      <a:srgbClr val="FF8C10"/>
                    </a:solidFill>
                    <a:latin typeface="Times" pitchFamily="18" charset="0"/>
                  </a:rPr>
                  <a:t>B</a:t>
                </a:r>
                <a:endParaRPr lang="en-US" altLang="zh-CN">
                  <a:latin typeface="Times" pitchFamily="18" charset="0"/>
                </a:endParaRPr>
              </a:p>
            </p:txBody>
          </p:sp>
          <p:sp>
            <p:nvSpPr>
              <p:cNvPr id="13334" name="Text Box 27"/>
              <p:cNvSpPr txBox="1">
                <a:spLocks noChangeArrowheads="1"/>
              </p:cNvSpPr>
              <p:nvPr/>
            </p:nvSpPr>
            <p:spPr bwMode="auto">
              <a:xfrm>
                <a:off x="1728" y="3360"/>
                <a:ext cx="240" cy="358"/>
              </a:xfrm>
              <a:prstGeom prst="rect">
                <a:avLst/>
              </a:prstGeom>
              <a:noFill/>
              <a:ln w="9525">
                <a:noFill/>
                <a:miter lim="800000"/>
                <a:headEnd/>
                <a:tailEnd/>
              </a:ln>
            </p:spPr>
            <p:txBody>
              <a:bodyPr>
                <a:spAutoFit/>
              </a:bodyPr>
              <a:lstStyle/>
              <a:p>
                <a:pPr eaLnBrk="0" hangingPunct="0">
                  <a:spcBef>
                    <a:spcPct val="50000"/>
                  </a:spcBef>
                </a:pPr>
                <a:r>
                  <a:rPr lang="en-US" altLang="zh-CN">
                    <a:solidFill>
                      <a:srgbClr val="FF8C10"/>
                    </a:solidFill>
                    <a:latin typeface="Times" pitchFamily="18" charset="0"/>
                  </a:rPr>
                  <a:t>B</a:t>
                </a:r>
                <a:endParaRPr lang="en-US" altLang="zh-CN">
                  <a:latin typeface="Times" pitchFamily="18" charset="0"/>
                </a:endParaRPr>
              </a:p>
            </p:txBody>
          </p:sp>
          <p:sp>
            <p:nvSpPr>
              <p:cNvPr id="13335" name="Text Box 28"/>
              <p:cNvSpPr txBox="1">
                <a:spLocks noChangeArrowheads="1"/>
              </p:cNvSpPr>
              <p:nvPr/>
            </p:nvSpPr>
            <p:spPr bwMode="auto">
              <a:xfrm>
                <a:off x="2256" y="3312"/>
                <a:ext cx="241" cy="358"/>
              </a:xfrm>
              <a:prstGeom prst="rect">
                <a:avLst/>
              </a:prstGeom>
              <a:noFill/>
              <a:ln w="9525">
                <a:noFill/>
                <a:miter lim="800000"/>
                <a:headEnd/>
                <a:tailEnd/>
              </a:ln>
            </p:spPr>
            <p:txBody>
              <a:bodyPr>
                <a:spAutoFit/>
              </a:bodyPr>
              <a:lstStyle/>
              <a:p>
                <a:pPr eaLnBrk="0" hangingPunct="0">
                  <a:spcBef>
                    <a:spcPct val="50000"/>
                  </a:spcBef>
                </a:pPr>
                <a:r>
                  <a:rPr lang="en-US" altLang="zh-CN">
                    <a:solidFill>
                      <a:srgbClr val="FF8C10"/>
                    </a:solidFill>
                    <a:latin typeface="Times" pitchFamily="18" charset="0"/>
                  </a:rPr>
                  <a:t>B</a:t>
                </a:r>
                <a:endParaRPr lang="en-US" altLang="zh-CN">
                  <a:latin typeface="Times" pitchFamily="18" charset="0"/>
                </a:endParaRPr>
              </a:p>
            </p:txBody>
          </p:sp>
          <p:sp>
            <p:nvSpPr>
              <p:cNvPr id="13336" name="Text Box 29"/>
              <p:cNvSpPr txBox="1">
                <a:spLocks noChangeArrowheads="1"/>
              </p:cNvSpPr>
              <p:nvPr/>
            </p:nvSpPr>
            <p:spPr bwMode="auto">
              <a:xfrm>
                <a:off x="3600" y="3264"/>
                <a:ext cx="240" cy="358"/>
              </a:xfrm>
              <a:prstGeom prst="rect">
                <a:avLst/>
              </a:prstGeom>
              <a:noFill/>
              <a:ln w="9525">
                <a:noFill/>
                <a:miter lim="800000"/>
                <a:headEnd/>
                <a:tailEnd/>
              </a:ln>
            </p:spPr>
            <p:txBody>
              <a:bodyPr>
                <a:spAutoFit/>
              </a:bodyPr>
              <a:lstStyle/>
              <a:p>
                <a:pPr eaLnBrk="0" hangingPunct="0">
                  <a:spcBef>
                    <a:spcPct val="50000"/>
                  </a:spcBef>
                </a:pPr>
                <a:r>
                  <a:rPr lang="en-US" altLang="zh-CN">
                    <a:solidFill>
                      <a:srgbClr val="FF8C10"/>
                    </a:solidFill>
                    <a:latin typeface="Times" pitchFamily="18" charset="0"/>
                  </a:rPr>
                  <a:t>B</a:t>
                </a:r>
                <a:endParaRPr lang="en-US" altLang="zh-CN">
                  <a:latin typeface="Times" pitchFamily="18" charset="0"/>
                </a:endParaRPr>
              </a:p>
            </p:txBody>
          </p:sp>
          <p:sp>
            <p:nvSpPr>
              <p:cNvPr id="13337" name="Text Box 30"/>
              <p:cNvSpPr txBox="1">
                <a:spLocks noChangeArrowheads="1"/>
              </p:cNvSpPr>
              <p:nvPr/>
            </p:nvSpPr>
            <p:spPr bwMode="auto">
              <a:xfrm>
                <a:off x="1488" y="1296"/>
                <a:ext cx="240" cy="358"/>
              </a:xfrm>
              <a:prstGeom prst="rect">
                <a:avLst/>
              </a:prstGeom>
              <a:noFill/>
              <a:ln w="9525">
                <a:noFill/>
                <a:miter lim="800000"/>
                <a:headEnd/>
                <a:tailEnd/>
              </a:ln>
            </p:spPr>
            <p:txBody>
              <a:bodyPr>
                <a:spAutoFit/>
              </a:bodyPr>
              <a:lstStyle/>
              <a:p>
                <a:pPr eaLnBrk="0" hangingPunct="0">
                  <a:spcBef>
                    <a:spcPct val="50000"/>
                  </a:spcBef>
                </a:pPr>
                <a:r>
                  <a:rPr lang="en-US" altLang="zh-CN">
                    <a:solidFill>
                      <a:srgbClr val="FF8C10"/>
                    </a:solidFill>
                    <a:latin typeface="Times" pitchFamily="18" charset="0"/>
                  </a:rPr>
                  <a:t>B</a:t>
                </a:r>
                <a:endParaRPr lang="en-US" altLang="zh-CN">
                  <a:latin typeface="Times" pitchFamily="18" charset="0"/>
                </a:endParaRPr>
              </a:p>
            </p:txBody>
          </p:sp>
          <p:sp>
            <p:nvSpPr>
              <p:cNvPr id="13338" name="Text Box 31"/>
              <p:cNvSpPr txBox="1">
                <a:spLocks noChangeArrowheads="1"/>
              </p:cNvSpPr>
              <p:nvPr/>
            </p:nvSpPr>
            <p:spPr bwMode="auto">
              <a:xfrm>
                <a:off x="3743" y="1248"/>
                <a:ext cx="241" cy="358"/>
              </a:xfrm>
              <a:prstGeom prst="rect">
                <a:avLst/>
              </a:prstGeom>
              <a:noFill/>
              <a:ln w="9525">
                <a:noFill/>
                <a:miter lim="800000"/>
                <a:headEnd/>
                <a:tailEnd/>
              </a:ln>
            </p:spPr>
            <p:txBody>
              <a:bodyPr>
                <a:spAutoFit/>
              </a:bodyPr>
              <a:lstStyle/>
              <a:p>
                <a:pPr eaLnBrk="0" hangingPunct="0">
                  <a:spcBef>
                    <a:spcPct val="50000"/>
                  </a:spcBef>
                </a:pPr>
                <a:r>
                  <a:rPr lang="en-US" altLang="zh-CN">
                    <a:solidFill>
                      <a:srgbClr val="FF8C10"/>
                    </a:solidFill>
                    <a:latin typeface="Times" pitchFamily="18" charset="0"/>
                  </a:rPr>
                  <a:t>B</a:t>
                </a:r>
                <a:endParaRPr lang="en-US" altLang="zh-CN">
                  <a:latin typeface="Times" pitchFamily="18" charset="0"/>
                </a:endParaRPr>
              </a:p>
            </p:txBody>
          </p:sp>
          <p:sp>
            <p:nvSpPr>
              <p:cNvPr id="13339" name="Text Box 32"/>
              <p:cNvSpPr txBox="1">
                <a:spLocks noChangeArrowheads="1"/>
              </p:cNvSpPr>
              <p:nvPr/>
            </p:nvSpPr>
            <p:spPr bwMode="auto">
              <a:xfrm>
                <a:off x="1104" y="1488"/>
                <a:ext cx="240" cy="358"/>
              </a:xfrm>
              <a:prstGeom prst="rect">
                <a:avLst/>
              </a:prstGeom>
              <a:noFill/>
              <a:ln w="9525">
                <a:noFill/>
                <a:miter lim="800000"/>
                <a:headEnd/>
                <a:tailEnd/>
              </a:ln>
            </p:spPr>
            <p:txBody>
              <a:bodyPr>
                <a:spAutoFit/>
              </a:bodyPr>
              <a:lstStyle/>
              <a:p>
                <a:pPr eaLnBrk="0" hangingPunct="0">
                  <a:spcBef>
                    <a:spcPct val="50000"/>
                  </a:spcBef>
                </a:pPr>
                <a:r>
                  <a:rPr lang="en-US" altLang="zh-CN">
                    <a:solidFill>
                      <a:srgbClr val="FF8C10"/>
                    </a:solidFill>
                    <a:latin typeface="Times" pitchFamily="18" charset="0"/>
                  </a:rPr>
                  <a:t>B</a:t>
                </a:r>
                <a:endParaRPr lang="en-US" altLang="zh-CN">
                  <a:latin typeface="Times" pitchFamily="18" charset="0"/>
                </a:endParaRPr>
              </a:p>
            </p:txBody>
          </p:sp>
        </p:grpSp>
        <p:sp>
          <p:nvSpPr>
            <p:cNvPr id="13330" name="Text Box 33"/>
            <p:cNvSpPr txBox="1">
              <a:spLocks noChangeArrowheads="1"/>
            </p:cNvSpPr>
            <p:nvPr/>
          </p:nvSpPr>
          <p:spPr bwMode="auto">
            <a:xfrm>
              <a:off x="4472" y="3615"/>
              <a:ext cx="1566" cy="537"/>
            </a:xfrm>
            <a:prstGeom prst="rect">
              <a:avLst/>
            </a:prstGeom>
            <a:solidFill>
              <a:schemeClr val="bg2"/>
            </a:solidFill>
            <a:ln w="9525">
              <a:noFill/>
              <a:miter lim="800000"/>
              <a:headEnd/>
              <a:tailEnd/>
            </a:ln>
          </p:spPr>
          <p:txBody>
            <a:bodyPr>
              <a:spAutoFit/>
            </a:bodyPr>
            <a:lstStyle/>
            <a:p>
              <a:pPr eaLnBrk="0" hangingPunct="0">
                <a:spcBef>
                  <a:spcPct val="50000"/>
                </a:spcBef>
              </a:pPr>
              <a:r>
                <a:rPr lang="en-US" altLang="zh-CN" sz="1500" dirty="0">
                  <a:solidFill>
                    <a:srgbClr val="FF8C10"/>
                  </a:solidFill>
                  <a:latin typeface="Times" pitchFamily="18" charset="0"/>
                </a:rPr>
                <a:t>Brine rejection in all sea ice areas</a:t>
              </a:r>
              <a:endParaRPr lang="en-US" altLang="zh-CN" sz="1500" dirty="0">
                <a:latin typeface="Times" pitchFamily="18" charset="0"/>
              </a:endParaRPr>
            </a:p>
          </p:txBody>
        </p:sp>
      </p:grpSp>
    </p:spTree>
    <p:extLst>
      <p:ext uri="{BB962C8B-B14F-4D97-AF65-F5344CB8AC3E}">
        <p14:creationId xmlns:p14="http://schemas.microsoft.com/office/powerpoint/2010/main" val="377285123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zh-CN" dirty="0"/>
              <a:t>Diffusion</a:t>
            </a:r>
          </a:p>
        </p:txBody>
      </p:sp>
      <p:sp>
        <p:nvSpPr>
          <p:cNvPr id="21507" name="Text Box 3"/>
          <p:cNvSpPr txBox="1">
            <a:spLocks noChangeArrowheads="1"/>
          </p:cNvSpPr>
          <p:nvPr/>
        </p:nvSpPr>
        <p:spPr bwMode="auto">
          <a:xfrm>
            <a:off x="504000" y="792000"/>
            <a:ext cx="8136000" cy="1541448"/>
          </a:xfrm>
          <a:prstGeom prst="rect">
            <a:avLst/>
          </a:prstGeom>
          <a:noFill/>
          <a:ln w="9525">
            <a:noFill/>
            <a:miter lim="800000"/>
            <a:headEnd/>
            <a:tailEnd/>
          </a:ln>
        </p:spPr>
        <p:txBody>
          <a:bodyPr wrap="square">
            <a:spAutoFit/>
          </a:bodyPr>
          <a:lstStyle/>
          <a:p>
            <a:pPr marL="264319" indent="-264319" eaLnBrk="0" hangingPunct="0">
              <a:spcBef>
                <a:spcPts val="450"/>
              </a:spcBef>
              <a:buClr>
                <a:schemeClr val="accent1"/>
              </a:buClr>
              <a:buSzPct val="75000"/>
              <a:buFont typeface="Wingdings" pitchFamily="2" charset="2"/>
              <a:buChar char="n"/>
              <a:defRPr/>
            </a:pPr>
            <a:r>
              <a:rPr lang="en-US" altLang="zh-CN" sz="1500" b="0" dirty="0">
                <a:solidFill>
                  <a:srgbClr val="0000CC"/>
                </a:solidFill>
                <a:latin typeface="+mn-lt"/>
              </a:rPr>
              <a:t>Since there are no significant deep heat sources in the world ocean, waters that fill the deep ocean can only return to the sea surface as a result of downward mixing of heat from the sea surface.  This occurs through eddy diffusion. The magnitude of eddy diffusion also helps set the stratification that convection sees.</a:t>
            </a:r>
          </a:p>
          <a:p>
            <a:pPr marL="264319" indent="-264319" eaLnBrk="0" hangingPunct="0">
              <a:spcBef>
                <a:spcPts val="450"/>
              </a:spcBef>
              <a:buClr>
                <a:schemeClr val="accent1"/>
              </a:buClr>
              <a:buSzPct val="75000"/>
              <a:buFont typeface="Wingdings" pitchFamily="2" charset="2"/>
              <a:buChar char="n"/>
              <a:defRPr/>
            </a:pPr>
            <a:r>
              <a:rPr lang="en-US" altLang="zh-CN" sz="1500" b="0" dirty="0">
                <a:solidFill>
                  <a:srgbClr val="FF0000"/>
                </a:solidFill>
                <a:latin typeface="+mn-lt"/>
              </a:rPr>
              <a:t>Diffusion</a:t>
            </a:r>
            <a:r>
              <a:rPr lang="en-US" altLang="zh-CN" sz="1500" b="0" dirty="0">
                <a:solidFill>
                  <a:srgbClr val="0000CC"/>
                </a:solidFill>
                <a:latin typeface="+mn-lt"/>
              </a:rPr>
              <a:t> (</a:t>
            </a:r>
            <a:r>
              <a:rPr lang="en-US" altLang="zh-CN" sz="1500" b="0" dirty="0">
                <a:solidFill>
                  <a:srgbClr val="FF0000"/>
                </a:solidFill>
                <a:latin typeface="+mn-lt"/>
              </a:rPr>
              <a:t>diapycnal</a:t>
            </a:r>
            <a:r>
              <a:rPr lang="en-US" altLang="zh-CN" sz="1500" b="0" dirty="0">
                <a:solidFill>
                  <a:srgbClr val="0000CC"/>
                </a:solidFill>
                <a:latin typeface="+mn-lt"/>
              </a:rPr>
              <a:t>, i.e. across isopycnals) is required to return </a:t>
            </a:r>
            <a:r>
              <a:rPr lang="en-US" altLang="zh-CN" sz="1500" b="0" dirty="0" err="1">
                <a:solidFill>
                  <a:srgbClr val="FF0000"/>
                </a:solidFill>
                <a:latin typeface="+mn-lt"/>
              </a:rPr>
              <a:t>convected</a:t>
            </a:r>
            <a:r>
              <a:rPr lang="en-US" altLang="zh-CN" sz="1500" b="0" dirty="0">
                <a:solidFill>
                  <a:srgbClr val="FF0000"/>
                </a:solidFill>
                <a:latin typeface="+mn-lt"/>
              </a:rPr>
              <a:t>/cooled</a:t>
            </a:r>
            <a:r>
              <a:rPr lang="en-US" altLang="zh-CN" sz="1500" b="0" dirty="0">
                <a:solidFill>
                  <a:srgbClr val="0000CC"/>
                </a:solidFill>
                <a:latin typeface="+mn-lt"/>
              </a:rPr>
              <a:t> waters back upwards to surface. </a:t>
            </a:r>
          </a:p>
        </p:txBody>
      </p:sp>
      <p:pic>
        <p:nvPicPr>
          <p:cNvPr id="14340" name="Picture 4" descr="chapter8_fig41"/>
          <p:cNvPicPr>
            <a:picLocks noChangeAspect="1" noChangeArrowheads="1"/>
          </p:cNvPicPr>
          <p:nvPr/>
        </p:nvPicPr>
        <p:blipFill>
          <a:blip r:embed="rId3" cstate="print"/>
          <a:srcRect/>
          <a:stretch>
            <a:fillRect/>
          </a:stretch>
        </p:blipFill>
        <p:spPr bwMode="auto">
          <a:xfrm>
            <a:off x="1188000" y="2304000"/>
            <a:ext cx="6840000" cy="2059632"/>
          </a:xfrm>
          <a:prstGeom prst="rect">
            <a:avLst/>
          </a:prstGeom>
          <a:noFill/>
          <a:ln w="9525">
            <a:noFill/>
            <a:miter lim="800000"/>
            <a:headEnd/>
            <a:tailEnd/>
          </a:ln>
        </p:spPr>
      </p:pic>
    </p:spTree>
    <p:extLst>
      <p:ext uri="{BB962C8B-B14F-4D97-AF65-F5344CB8AC3E}">
        <p14:creationId xmlns:p14="http://schemas.microsoft.com/office/powerpoint/2010/main" val="2810524717"/>
      </p:ext>
    </p:extLst>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KU_AOS">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2800</TotalTime>
  <Words>2946</Words>
  <Application>Microsoft Office PowerPoint</Application>
  <PresentationFormat>全屏显示(16:9)</PresentationFormat>
  <Paragraphs>164</Paragraphs>
  <Slides>30</Slides>
  <Notes>24</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48" baseType="lpstr">
      <vt:lpstr>ヒラギノ角ゴ Pro W3</vt:lpstr>
      <vt:lpstr>微软雅黑</vt:lpstr>
      <vt:lpstr>Arial</vt:lpstr>
      <vt:lpstr>Calibri</vt:lpstr>
      <vt:lpstr>Cambria</vt:lpstr>
      <vt:lpstr>Cambria Math</vt:lpstr>
      <vt:lpstr>Copperplate Gothic Light</vt:lpstr>
      <vt:lpstr>Lucida Calligraphy</vt:lpstr>
      <vt:lpstr>Lucida Sans</vt:lpstr>
      <vt:lpstr>Maiandra GD</vt:lpstr>
      <vt:lpstr>Tahoma</vt:lpstr>
      <vt:lpstr>Times</vt:lpstr>
      <vt:lpstr>Times New Roman</vt:lpstr>
      <vt:lpstr>Verdana</vt:lpstr>
      <vt:lpstr>Wingdings</vt:lpstr>
      <vt:lpstr>Wingdings 2</vt:lpstr>
      <vt:lpstr>PKU_AOS</vt:lpstr>
      <vt:lpstr>Document</vt:lpstr>
      <vt:lpstr> Lecture 17: Atlantic: Deep Circulation and Meridional Overturning Circulation    Descriptive Physical Oceanography</vt:lpstr>
      <vt:lpstr>PowerPoint 演示文稿</vt:lpstr>
      <vt:lpstr>PowerPoint 演示文稿</vt:lpstr>
      <vt:lpstr>Abyssal Circulation Dynamics（深水环流动力学）</vt:lpstr>
      <vt:lpstr>Convection</vt:lpstr>
      <vt:lpstr>Deep Convection</vt:lpstr>
      <vt:lpstr>Labrador Sea Water formation: thick mixed layers, intermediate depth convection in Labrador Sea</vt:lpstr>
      <vt:lpstr>Deep Convection and Brine Rejection Sites</vt:lpstr>
      <vt:lpstr>Diffusion</vt:lpstr>
      <vt:lpstr>Diffusion</vt:lpstr>
      <vt:lpstr>Diffusion</vt:lpstr>
      <vt:lpstr>Abyssal Circulation: Stommel-Arons’ Solution</vt:lpstr>
      <vt:lpstr>Abyssal Circulation: Stommel-Arons’ Solution</vt:lpstr>
      <vt:lpstr>N. Atlantic Deep Western Boundary Current</vt:lpstr>
      <vt:lpstr>Abyssal Circulation: Stommel-Arons’ Solution</vt:lpstr>
      <vt:lpstr>Abyssal Circulation in Atlantic at 4000-4500 dbar(Reid, 1994)</vt:lpstr>
      <vt:lpstr>Abyssal Circulation: Localized Sources</vt:lpstr>
      <vt:lpstr>Deep circulation - popular schematic “Ocean Conveyor Belt”, but of course deeper circulation is more complex than this</vt:lpstr>
      <vt:lpstr>North Atlantic Deep Water </vt:lpstr>
      <vt:lpstr>NADW Global Cell: upper ocean inflow including surface waters and Antarctic Intermediate Water</vt:lpstr>
      <vt:lpstr>Atlantic 25W Salinity</vt:lpstr>
      <vt:lpstr>Atlantic Salinity at 24N</vt:lpstr>
      <vt:lpstr>Low and High Salinity Intermediate Waters: 1000-2000 m depth</vt:lpstr>
      <vt:lpstr>Formation of Mediterranean overflow water (MOW) high salinity intermediate water mass becomes part of the NADW, including a major part of its high salinity signature</vt:lpstr>
      <vt:lpstr>N. Atlantic transformed waters: Mediterranean Overflow Water (MOW)</vt:lpstr>
      <vt:lpstr>Labrador Sea Water formation</vt:lpstr>
      <vt:lpstr>PowerPoint 演示文稿</vt:lpstr>
      <vt:lpstr>Questions (Due in 2-week)</vt:lpstr>
      <vt:lpstr>Calculations</vt:lpstr>
      <vt:lpstr>PowerPoint 演示文稿</vt:lpstr>
    </vt:vector>
  </TitlesOfParts>
  <Company>PKU-LaCOAS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Overview   Descriptive Physical Oceanography</dc:title>
  <dc:creator>Yang</dc:creator>
  <cp:lastModifiedBy>admin</cp:lastModifiedBy>
  <cp:revision>163</cp:revision>
  <dcterms:created xsi:type="dcterms:W3CDTF">2011-02-17T14:19:49Z</dcterms:created>
  <dcterms:modified xsi:type="dcterms:W3CDTF">2023-12-05T00:56:23Z</dcterms:modified>
</cp:coreProperties>
</file>