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9" r:id="rId1"/>
  </p:sldMasterIdLst>
  <p:notesMasterIdLst>
    <p:notesMasterId r:id="rId25"/>
  </p:notesMasterIdLst>
  <p:handoutMasterIdLst>
    <p:handoutMasterId r:id="rId26"/>
  </p:handoutMasterIdLst>
  <p:sldIdLst>
    <p:sldId id="497" r:id="rId2"/>
    <p:sldId id="565" r:id="rId3"/>
    <p:sldId id="566" r:id="rId4"/>
    <p:sldId id="567" r:id="rId5"/>
    <p:sldId id="568" r:id="rId6"/>
    <p:sldId id="569" r:id="rId7"/>
    <p:sldId id="570" r:id="rId8"/>
    <p:sldId id="571" r:id="rId9"/>
    <p:sldId id="572" r:id="rId10"/>
    <p:sldId id="573" r:id="rId11"/>
    <p:sldId id="574" r:id="rId12"/>
    <p:sldId id="575" r:id="rId13"/>
    <p:sldId id="576" r:id="rId14"/>
    <p:sldId id="577" r:id="rId15"/>
    <p:sldId id="578" r:id="rId16"/>
    <p:sldId id="579" r:id="rId17"/>
    <p:sldId id="580" r:id="rId18"/>
    <p:sldId id="581" r:id="rId19"/>
    <p:sldId id="582" r:id="rId20"/>
    <p:sldId id="583" r:id="rId21"/>
    <p:sldId id="584" r:id="rId22"/>
    <p:sldId id="585" r:id="rId23"/>
    <p:sldId id="563" r:id="rId24"/>
  </p:sldIdLst>
  <p:sldSz cx="9144000" cy="5143500" type="screen16x9"/>
  <p:notesSz cx="6858000" cy="9144000"/>
  <p:defaultTextStyle>
    <a:defPPr>
      <a:defRPr lang="zh-CN"/>
    </a:defPPr>
    <a:lvl1pPr algn="l" rtl="0" fontAlgn="base">
      <a:spcBef>
        <a:spcPct val="0"/>
      </a:spcBef>
      <a:spcAft>
        <a:spcPct val="0"/>
      </a:spcAft>
      <a:defRPr b="1" kern="1200">
        <a:solidFill>
          <a:schemeClr val="tx1"/>
        </a:solidFill>
        <a:latin typeface="Arial" pitchFamily="34" charset="0"/>
        <a:ea typeface="宋体" pitchFamily="2" charset="-122"/>
        <a:cs typeface="+mn-cs"/>
      </a:defRPr>
    </a:lvl1pPr>
    <a:lvl2pPr marL="342900" algn="l" rtl="0" fontAlgn="base">
      <a:spcBef>
        <a:spcPct val="0"/>
      </a:spcBef>
      <a:spcAft>
        <a:spcPct val="0"/>
      </a:spcAft>
      <a:defRPr b="1" kern="1200">
        <a:solidFill>
          <a:schemeClr val="tx1"/>
        </a:solidFill>
        <a:latin typeface="Arial" pitchFamily="34" charset="0"/>
        <a:ea typeface="宋体" pitchFamily="2" charset="-122"/>
        <a:cs typeface="+mn-cs"/>
      </a:defRPr>
    </a:lvl2pPr>
    <a:lvl3pPr marL="685800" algn="l" rtl="0" fontAlgn="base">
      <a:spcBef>
        <a:spcPct val="0"/>
      </a:spcBef>
      <a:spcAft>
        <a:spcPct val="0"/>
      </a:spcAft>
      <a:defRPr b="1" kern="1200">
        <a:solidFill>
          <a:schemeClr val="tx1"/>
        </a:solidFill>
        <a:latin typeface="Arial" pitchFamily="34" charset="0"/>
        <a:ea typeface="宋体" pitchFamily="2" charset="-122"/>
        <a:cs typeface="+mn-cs"/>
      </a:defRPr>
    </a:lvl3pPr>
    <a:lvl4pPr marL="1028700" algn="l" rtl="0" fontAlgn="base">
      <a:spcBef>
        <a:spcPct val="0"/>
      </a:spcBef>
      <a:spcAft>
        <a:spcPct val="0"/>
      </a:spcAft>
      <a:defRPr b="1" kern="1200">
        <a:solidFill>
          <a:schemeClr val="tx1"/>
        </a:solidFill>
        <a:latin typeface="Arial" pitchFamily="34" charset="0"/>
        <a:ea typeface="宋体" pitchFamily="2" charset="-122"/>
        <a:cs typeface="+mn-cs"/>
      </a:defRPr>
    </a:lvl4pPr>
    <a:lvl5pPr marL="1371600" algn="l" rtl="0" fontAlgn="base">
      <a:spcBef>
        <a:spcPct val="0"/>
      </a:spcBef>
      <a:spcAft>
        <a:spcPct val="0"/>
      </a:spcAft>
      <a:defRPr b="1" kern="1200">
        <a:solidFill>
          <a:schemeClr val="tx1"/>
        </a:solidFill>
        <a:latin typeface="Arial" pitchFamily="34" charset="0"/>
        <a:ea typeface="宋体" pitchFamily="2" charset="-122"/>
        <a:cs typeface="+mn-cs"/>
      </a:defRPr>
    </a:lvl5pPr>
    <a:lvl6pPr marL="1714500" algn="l" defTabSz="685800" rtl="0" eaLnBrk="1" latinLnBrk="0" hangingPunct="1">
      <a:defRPr b="1" kern="1200">
        <a:solidFill>
          <a:schemeClr val="tx1"/>
        </a:solidFill>
        <a:latin typeface="Arial" pitchFamily="34" charset="0"/>
        <a:ea typeface="宋体" pitchFamily="2" charset="-122"/>
        <a:cs typeface="+mn-cs"/>
      </a:defRPr>
    </a:lvl6pPr>
    <a:lvl7pPr marL="2057400" algn="l" defTabSz="685800" rtl="0" eaLnBrk="1" latinLnBrk="0" hangingPunct="1">
      <a:defRPr b="1" kern="1200">
        <a:solidFill>
          <a:schemeClr val="tx1"/>
        </a:solidFill>
        <a:latin typeface="Arial" pitchFamily="34" charset="0"/>
        <a:ea typeface="宋体" pitchFamily="2" charset="-122"/>
        <a:cs typeface="+mn-cs"/>
      </a:defRPr>
    </a:lvl7pPr>
    <a:lvl8pPr marL="2400300" algn="l" defTabSz="685800" rtl="0" eaLnBrk="1" latinLnBrk="0" hangingPunct="1">
      <a:defRPr b="1" kern="1200">
        <a:solidFill>
          <a:schemeClr val="tx1"/>
        </a:solidFill>
        <a:latin typeface="Arial" pitchFamily="34" charset="0"/>
        <a:ea typeface="宋体" pitchFamily="2" charset="-122"/>
        <a:cs typeface="+mn-cs"/>
      </a:defRPr>
    </a:lvl8pPr>
    <a:lvl9pPr marL="2743200" algn="l" defTabSz="685800" rtl="0" eaLnBrk="1" latinLnBrk="0" hangingPunct="1">
      <a:defRPr b="1"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960000"/>
    <a:srgbClr val="0000FF"/>
    <a:srgbClr val="663300"/>
    <a:srgbClr val="5F5F5F"/>
    <a:srgbClr val="FB7F75"/>
    <a:srgbClr val="FF0000"/>
    <a:srgbClr val="CC33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4101" autoAdjust="0"/>
  </p:normalViewPr>
  <p:slideViewPr>
    <p:cSldViewPr>
      <p:cViewPr varScale="1">
        <p:scale>
          <a:sx n="111" d="100"/>
          <a:sy n="111" d="100"/>
        </p:scale>
        <p:origin x="496" y="68"/>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200" b="0">
                <a:latin typeface="Times New Roman" pitchFamily="18" charset="0"/>
              </a:defRPr>
            </a:lvl1pPr>
          </a:lstStyle>
          <a:p>
            <a:pPr>
              <a:defRPr/>
            </a:pPr>
            <a:endParaRPr lang="en-US" altLang="zh-CN"/>
          </a:p>
        </p:txBody>
      </p:sp>
      <p:sp>
        <p:nvSpPr>
          <p:cNvPr id="614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200" b="0">
                <a:latin typeface="Times New Roman" pitchFamily="18" charset="0"/>
              </a:defRPr>
            </a:lvl1pPr>
          </a:lstStyle>
          <a:p>
            <a:pPr>
              <a:defRPr/>
            </a:pPr>
            <a:endParaRPr lang="en-US" altLang="zh-CN"/>
          </a:p>
        </p:txBody>
      </p:sp>
      <p:sp>
        <p:nvSpPr>
          <p:cNvPr id="614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1" sz="1200" b="0">
                <a:latin typeface="Times New Roman" pitchFamily="18" charset="0"/>
              </a:defRPr>
            </a:lvl1pPr>
          </a:lstStyle>
          <a:p>
            <a:pPr>
              <a:defRPr/>
            </a:pPr>
            <a:endParaRPr lang="en-US" altLang="zh-CN"/>
          </a:p>
        </p:txBody>
      </p:sp>
      <p:sp>
        <p:nvSpPr>
          <p:cNvPr id="614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1" sz="1200" b="0">
                <a:latin typeface="Times New Roman" pitchFamily="18" charset="0"/>
              </a:defRPr>
            </a:lvl1pPr>
          </a:lstStyle>
          <a:p>
            <a:pPr>
              <a:defRPr/>
            </a:pPr>
            <a:fld id="{73AE4608-E3F8-4298-A22D-6352295EE8B7}" type="slidenum">
              <a:rPr lang="en-US" altLang="zh-CN"/>
              <a:pPr>
                <a:defRPr/>
              </a:pPr>
              <a:t>‹#›</a:t>
            </a:fld>
            <a:endParaRPr lang="en-US" altLang="zh-CN"/>
          </a:p>
        </p:txBody>
      </p:sp>
    </p:spTree>
    <p:extLst>
      <p:ext uri="{BB962C8B-B14F-4D97-AF65-F5344CB8AC3E}">
        <p14:creationId xmlns:p14="http://schemas.microsoft.com/office/powerpoint/2010/main" val="5129274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200" b="0">
                <a:latin typeface="Times New Roman" pitchFamily="18" charset="0"/>
              </a:defRPr>
            </a:lvl1pPr>
          </a:lstStyle>
          <a:p>
            <a:pPr>
              <a:defRPr/>
            </a:pPr>
            <a:endParaRPr lang="en-US" altLang="zh-CN"/>
          </a:p>
        </p:txBody>
      </p:sp>
      <p:sp>
        <p:nvSpPr>
          <p:cNvPr id="112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200" b="0">
                <a:latin typeface="Times New Roman" pitchFamily="18" charset="0"/>
              </a:defRPr>
            </a:lvl1pPr>
          </a:lstStyle>
          <a:p>
            <a:pPr>
              <a:defRPr/>
            </a:pPr>
            <a:endParaRPr lang="en-US" altLang="zh-CN"/>
          </a:p>
        </p:txBody>
      </p:sp>
      <p:sp>
        <p:nvSpPr>
          <p:cNvPr id="5939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12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1" sz="1200" b="0">
                <a:latin typeface="Times New Roman" pitchFamily="18" charset="0"/>
              </a:defRPr>
            </a:lvl1pPr>
          </a:lstStyle>
          <a:p>
            <a:pPr>
              <a:defRPr/>
            </a:pPr>
            <a:endParaRPr lang="en-US" altLang="zh-CN"/>
          </a:p>
        </p:txBody>
      </p:sp>
      <p:sp>
        <p:nvSpPr>
          <p:cNvPr id="112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1" sz="1200" b="0">
                <a:latin typeface="Times New Roman" pitchFamily="18" charset="0"/>
              </a:defRPr>
            </a:lvl1pPr>
          </a:lstStyle>
          <a:p>
            <a:pPr>
              <a:defRPr/>
            </a:pPr>
            <a:fld id="{D3249D15-DF68-45E7-B41B-A7BEE83676C4}" type="slidenum">
              <a:rPr lang="en-US" altLang="zh-CN"/>
              <a:pPr>
                <a:defRPr/>
              </a:pPr>
              <a:t>‹#›</a:t>
            </a:fld>
            <a:endParaRPr lang="en-US" altLang="zh-CN"/>
          </a:p>
        </p:txBody>
      </p:sp>
    </p:spTree>
    <p:extLst>
      <p:ext uri="{BB962C8B-B14F-4D97-AF65-F5344CB8AC3E}">
        <p14:creationId xmlns:p14="http://schemas.microsoft.com/office/powerpoint/2010/main" val="238571345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900" kern="1200">
        <a:solidFill>
          <a:schemeClr val="tx1"/>
        </a:solidFill>
        <a:latin typeface="Times New Roman" pitchFamily="18" charset="0"/>
        <a:ea typeface="宋体" pitchFamily="2" charset="-122"/>
        <a:cs typeface="宋体" charset="0"/>
      </a:defRPr>
    </a:lvl1pPr>
    <a:lvl2pPr marL="342900" algn="l" rtl="0" eaLnBrk="0" fontAlgn="base" hangingPunct="0">
      <a:spcBef>
        <a:spcPct val="30000"/>
      </a:spcBef>
      <a:spcAft>
        <a:spcPct val="0"/>
      </a:spcAft>
      <a:defRPr sz="900" kern="1200">
        <a:solidFill>
          <a:schemeClr val="tx1"/>
        </a:solidFill>
        <a:latin typeface="Times New Roman" pitchFamily="18" charset="0"/>
        <a:ea typeface="宋体" pitchFamily="2" charset="-122"/>
        <a:cs typeface="宋体" charset="0"/>
      </a:defRPr>
    </a:lvl2pPr>
    <a:lvl3pPr marL="685800" algn="l" rtl="0" eaLnBrk="0" fontAlgn="base" hangingPunct="0">
      <a:spcBef>
        <a:spcPct val="30000"/>
      </a:spcBef>
      <a:spcAft>
        <a:spcPct val="0"/>
      </a:spcAft>
      <a:defRPr sz="900" kern="1200">
        <a:solidFill>
          <a:schemeClr val="tx1"/>
        </a:solidFill>
        <a:latin typeface="Times New Roman" pitchFamily="18" charset="0"/>
        <a:ea typeface="宋体" pitchFamily="2" charset="-122"/>
        <a:cs typeface="宋体" charset="0"/>
      </a:defRPr>
    </a:lvl3pPr>
    <a:lvl4pPr marL="1028700" algn="l" rtl="0" eaLnBrk="0" fontAlgn="base" hangingPunct="0">
      <a:spcBef>
        <a:spcPct val="30000"/>
      </a:spcBef>
      <a:spcAft>
        <a:spcPct val="0"/>
      </a:spcAft>
      <a:defRPr sz="900" kern="1200">
        <a:solidFill>
          <a:schemeClr val="tx1"/>
        </a:solidFill>
        <a:latin typeface="Times New Roman" pitchFamily="18" charset="0"/>
        <a:ea typeface="宋体" pitchFamily="2" charset="-122"/>
        <a:cs typeface="宋体" charset="0"/>
      </a:defRPr>
    </a:lvl4pPr>
    <a:lvl5pPr marL="1371600" algn="l" rtl="0" eaLnBrk="0" fontAlgn="base" hangingPunct="0">
      <a:spcBef>
        <a:spcPct val="30000"/>
      </a:spcBef>
      <a:spcAft>
        <a:spcPct val="0"/>
      </a:spcAft>
      <a:defRPr sz="900" kern="1200">
        <a:solidFill>
          <a:schemeClr val="tx1"/>
        </a:solidFill>
        <a:latin typeface="Times New Roman" pitchFamily="18" charset="0"/>
        <a:ea typeface="宋体" pitchFamily="2" charset="-122"/>
        <a:cs typeface="宋体" charset="0"/>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oceancurrents.rsmas.miami.edu/southern/antarctic-coastal.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5FC59E8E-C9AA-43BB-A70C-5600A4C42B72}" type="slidenum">
              <a:rPr lang="zh-CN" altLang="en-US" smtClean="0"/>
              <a:pPr/>
              <a:t>2</a:t>
            </a:fld>
            <a:endParaRPr lang="en-US" altLang="zh-CN"/>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r>
              <a:rPr lang="en-US" altLang="zh-CN"/>
              <a:t>A glance at the distribution of high quality ocean data tells us that the Atlantic Ocean is by far the best researched part of the world ocean. This is particularly true of the North Atlantic Ocean, the home ground of many oceanographic research institutions</a:t>
            </a:r>
          </a:p>
          <a:p>
            <a:r>
              <a:rPr lang="en-US" altLang="zh-CN"/>
              <a:t>of the USA and Europe. We therefore have a wealth of information, and our task in describing the essential features of the Atlantic Ocean will not so much consist of finding reasonable estimates for missing data but finding the correct level of generalization from a bewildering and complex data set.</a:t>
            </a:r>
          </a:p>
          <a:p>
            <a:endParaRPr lang="zh-CN" altLang="en-US"/>
          </a:p>
        </p:txBody>
      </p:sp>
    </p:spTree>
    <p:extLst>
      <p:ext uri="{BB962C8B-B14F-4D97-AF65-F5344CB8AC3E}">
        <p14:creationId xmlns:p14="http://schemas.microsoft.com/office/powerpoint/2010/main" val="2589690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DC6482C6-D4A6-4A76-AC97-C881C264251D}" type="slidenum">
              <a:rPr lang="zh-CN" altLang="en-US" smtClean="0"/>
              <a:pPr/>
              <a:t>11</a:t>
            </a:fld>
            <a:endParaRPr lang="en-US" altLang="zh-CN"/>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r>
              <a:rPr lang="en-US" altLang="zh-CN" sz="1000"/>
              <a:t>In reality, the positions of the fronts and divergences vary greatly in time, and the</a:t>
            </a:r>
          </a:p>
          <a:p>
            <a:r>
              <a:rPr lang="en-US" altLang="zh-CN" sz="1000"/>
              <a:t>intensity of sinking and rising motion is variable as well. There can be no doubt that the</a:t>
            </a:r>
          </a:p>
          <a:p>
            <a:r>
              <a:rPr lang="en-US" altLang="zh-CN" sz="1000"/>
              <a:t>largest variability occurs in the Subtropical Front. Observations like those shown in</a:t>
            </a:r>
          </a:p>
          <a:p>
            <a:r>
              <a:rPr lang="en-US" altLang="zh-CN" sz="1000"/>
              <a:t>Figure 6.9 usually indicate that the band of strong horizontal temperature and salinity</a:t>
            </a:r>
          </a:p>
          <a:p>
            <a:r>
              <a:rPr lang="en-US" altLang="zh-CN" sz="1000"/>
              <a:t>gradients does not extend simply in a zonal direction but includes meanders, convolutions</a:t>
            </a:r>
          </a:p>
          <a:p>
            <a:r>
              <a:rPr lang="en-US" altLang="zh-CN" sz="1000"/>
              <a:t>and eddies of various sizes. They also indicate large shifts in the meridional position of the</a:t>
            </a:r>
          </a:p>
          <a:p>
            <a:r>
              <a:rPr lang="en-US" altLang="zh-CN" sz="1000"/>
              <a:t>front, probably in response to variations in the wind stress field. An idea of these variations</a:t>
            </a:r>
          </a:p>
          <a:p>
            <a:r>
              <a:rPr lang="en-US" altLang="zh-CN" sz="1000"/>
              <a:t>can be gained if it is recalled that the wind is geostrophic, too, and meridional shifts of the</a:t>
            </a:r>
          </a:p>
          <a:p>
            <a:r>
              <a:rPr lang="en-US" altLang="zh-CN" sz="1000"/>
              <a:t>boundary between the Trades and the Westerlies are coupled with similar shifts in</a:t>
            </a:r>
          </a:p>
          <a:p>
            <a:r>
              <a:rPr lang="en-US" altLang="zh-CN" sz="1000"/>
              <a:t>atmospheric isobars. Figure 6.10 shows, for the five years 1972 - 1977, the southernmost</a:t>
            </a:r>
          </a:p>
          <a:p>
            <a:r>
              <a:rPr lang="en-US" altLang="zh-CN" sz="1000"/>
              <a:t>position of the 1015 hPa isobar, which on average (Figure 6.3) coincides with the position</a:t>
            </a:r>
          </a:p>
          <a:p>
            <a:r>
              <a:rPr lang="en-US" altLang="zh-CN" sz="1000"/>
              <a:t>of the Subtropical Front (Figure 6.7). Seasonal variability appears small in the Indian,</a:t>
            </a:r>
          </a:p>
          <a:p>
            <a:r>
              <a:rPr lang="en-US" altLang="zh-CN" sz="1000"/>
              <a:t>Atlantic, and eastern Pacific sectors; but in the western and central Pacific sector the</a:t>
            </a:r>
          </a:p>
          <a:p>
            <a:r>
              <a:rPr lang="en-US" altLang="zh-CN" sz="1000"/>
              <a:t>difference between summer and winter can exceed 10 degrees in latitude. This is the same</a:t>
            </a:r>
          </a:p>
          <a:p>
            <a:r>
              <a:rPr lang="en-US" altLang="zh-CN" sz="1000"/>
              <a:t>region where interannual variability is highest (Figure 6.10b), although the Indian sector</a:t>
            </a:r>
          </a:p>
          <a:p>
            <a:r>
              <a:rPr lang="en-US" altLang="zh-CN" sz="1000"/>
              <a:t>also displays large differences, particularly in summer.</a:t>
            </a:r>
          </a:p>
          <a:p>
            <a:endParaRPr lang="zh-CN" altLang="en-US" sz="1000"/>
          </a:p>
        </p:txBody>
      </p:sp>
    </p:spTree>
    <p:extLst>
      <p:ext uri="{BB962C8B-B14F-4D97-AF65-F5344CB8AC3E}">
        <p14:creationId xmlns:p14="http://schemas.microsoft.com/office/powerpoint/2010/main" val="2914699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67BAC6F1-B286-437D-80DD-AA105C5BA0B7}" type="slidenum">
              <a:rPr lang="zh-CN" altLang="en-US" smtClean="0"/>
              <a:pPr/>
              <a:t>12</a:t>
            </a:fld>
            <a:endParaRPr lang="en-US" altLang="zh-CN"/>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r>
              <a:rPr lang="en-US" altLang="zh-CN" sz="1000" dirty="0"/>
              <a:t>In reality, the positions of the fronts and divergences vary greatly in time, and the</a:t>
            </a:r>
          </a:p>
          <a:p>
            <a:r>
              <a:rPr lang="en-US" altLang="zh-CN" sz="1000" dirty="0"/>
              <a:t>intensity of sinking and rising motion is variable as well. There can be no doubt that the</a:t>
            </a:r>
          </a:p>
          <a:p>
            <a:r>
              <a:rPr lang="en-US" altLang="zh-CN" sz="1000" dirty="0"/>
              <a:t>largest variability occurs in the Subtropical Front. Observations like those shown in</a:t>
            </a:r>
          </a:p>
          <a:p>
            <a:r>
              <a:rPr lang="en-US" altLang="zh-CN" sz="1000" dirty="0"/>
              <a:t>Figure 6.9 usually indicate that the band of strong horizontal temperature and salinity</a:t>
            </a:r>
          </a:p>
          <a:p>
            <a:r>
              <a:rPr lang="en-US" altLang="zh-CN" sz="1000" dirty="0"/>
              <a:t>gradients does not extend simply in a zonal direction but includes meanders, convolutions</a:t>
            </a:r>
          </a:p>
          <a:p>
            <a:r>
              <a:rPr lang="en-US" altLang="zh-CN" sz="1000" dirty="0"/>
              <a:t>and eddies of various sizes. They also indicate large shifts in the meridional position of the</a:t>
            </a:r>
          </a:p>
          <a:p>
            <a:r>
              <a:rPr lang="en-US" altLang="zh-CN" sz="1000" dirty="0"/>
              <a:t>front, probably in response to variations in the wind stress field. An idea of these variations</a:t>
            </a:r>
          </a:p>
          <a:p>
            <a:r>
              <a:rPr lang="en-US" altLang="zh-CN" sz="1000" dirty="0"/>
              <a:t>can be gained if it is recalled that the wind is geostrophic, too, and meridional shifts of the</a:t>
            </a:r>
          </a:p>
          <a:p>
            <a:r>
              <a:rPr lang="en-US" altLang="zh-CN" sz="1000" dirty="0"/>
              <a:t>boundary between the Trades and the Westerlies are coupled with similar shifts in</a:t>
            </a:r>
          </a:p>
          <a:p>
            <a:r>
              <a:rPr lang="en-US" altLang="zh-CN" sz="1000" dirty="0"/>
              <a:t>atmospheric isobars. Figure 6.10 shows, for the five years 1972 - 1977, the southernmost</a:t>
            </a:r>
          </a:p>
          <a:p>
            <a:r>
              <a:rPr lang="en-US" altLang="zh-CN" sz="1000" dirty="0"/>
              <a:t>position of the 1015 </a:t>
            </a:r>
            <a:r>
              <a:rPr lang="en-US" altLang="zh-CN" sz="1000" dirty="0" err="1"/>
              <a:t>hPa</a:t>
            </a:r>
            <a:r>
              <a:rPr lang="en-US" altLang="zh-CN" sz="1000" dirty="0"/>
              <a:t> isobar, which on average (Figure 6.3) coincides with the position</a:t>
            </a:r>
          </a:p>
          <a:p>
            <a:r>
              <a:rPr lang="en-US" altLang="zh-CN" sz="1000" dirty="0"/>
              <a:t>of the Subtropical Front (Figure 6.7). Seasonal variability appears small in the Indian,</a:t>
            </a:r>
          </a:p>
          <a:p>
            <a:r>
              <a:rPr lang="en-US" altLang="zh-CN" sz="1000" dirty="0"/>
              <a:t>Atlantic, and eastern Pacific sectors; but in the western and central Pacific sector the</a:t>
            </a:r>
          </a:p>
          <a:p>
            <a:r>
              <a:rPr lang="en-US" altLang="zh-CN" sz="1000" dirty="0"/>
              <a:t>difference between summer and winter can exceed 10 degrees in latitude. This is the same</a:t>
            </a:r>
          </a:p>
          <a:p>
            <a:r>
              <a:rPr lang="en-US" altLang="zh-CN" sz="1000" dirty="0"/>
              <a:t>region where interannual variability is highest (Figure 6.10b), although the Indian sector</a:t>
            </a:r>
          </a:p>
          <a:p>
            <a:r>
              <a:rPr lang="en-US" altLang="zh-CN" sz="1000" dirty="0"/>
              <a:t>also displays large differences, particularly in summer.</a:t>
            </a:r>
          </a:p>
          <a:p>
            <a:endParaRPr lang="zh-CN" altLang="en-US" sz="1000" dirty="0"/>
          </a:p>
        </p:txBody>
      </p:sp>
    </p:spTree>
    <p:extLst>
      <p:ext uri="{BB962C8B-B14F-4D97-AF65-F5344CB8AC3E}">
        <p14:creationId xmlns:p14="http://schemas.microsoft.com/office/powerpoint/2010/main" val="67213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8573872B-7C16-4B64-BDEE-314744797409}" type="slidenum">
              <a:rPr lang="zh-CN" altLang="en-US" smtClean="0"/>
              <a:pPr/>
              <a:t>13</a:t>
            </a:fld>
            <a:endParaRPr lang="en-US" altLang="zh-CN"/>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605504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418E405A-1FC4-43CE-94D5-4FC6DC9843FD}" type="slidenum">
              <a:rPr lang="zh-CN" altLang="en-US" smtClean="0"/>
              <a:pPr/>
              <a:t>14</a:t>
            </a:fld>
            <a:endParaRPr lang="en-US" altLang="zh-CN"/>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a:lnSpc>
                <a:spcPct val="80000"/>
              </a:lnSpc>
            </a:pPr>
            <a:r>
              <a:rPr lang="en-US" altLang="zh-CN" sz="800"/>
              <a:t>The areas where convective sinking occurs (Figure 6.14a) are believed to be relatively</a:t>
            </a:r>
          </a:p>
          <a:p>
            <a:pPr>
              <a:lnSpc>
                <a:spcPct val="80000"/>
              </a:lnSpc>
            </a:pPr>
            <a:r>
              <a:rPr lang="en-US" altLang="zh-CN" sz="800"/>
              <a:t>limited in size. The only location where sinking to the ocean floor by convective</a:t>
            </a:r>
          </a:p>
          <a:p>
            <a:pPr>
              <a:lnSpc>
                <a:spcPct val="80000"/>
              </a:lnSpc>
            </a:pPr>
            <a:r>
              <a:rPr lang="en-US" altLang="zh-CN" sz="800"/>
              <a:t>overturning has been identified from data is Bransfield Strait; but the water which sinks</a:t>
            </a:r>
          </a:p>
          <a:p>
            <a:pPr>
              <a:lnSpc>
                <a:spcPct val="80000"/>
              </a:lnSpc>
            </a:pPr>
            <a:r>
              <a:rPr lang="en-US" altLang="zh-CN" sz="800"/>
              <a:t>there is collected in an isolated trough of between 1100 m and 2800 m depth and of little</a:t>
            </a:r>
          </a:p>
          <a:p>
            <a:pPr>
              <a:lnSpc>
                <a:spcPct val="80000"/>
              </a:lnSpc>
            </a:pPr>
            <a:r>
              <a:rPr lang="en-US" altLang="zh-CN" sz="800"/>
              <a:t>consequence for Bottom Water formation. In all other areas (the Weddell Sea, the Ross Sea,</a:t>
            </a:r>
          </a:p>
          <a:p>
            <a:pPr>
              <a:lnSpc>
                <a:spcPct val="80000"/>
              </a:lnSpc>
            </a:pPr>
            <a:r>
              <a:rPr lang="en-US" altLang="zh-CN" sz="800"/>
              <a:t>and probably also along the Adélie Coast and Enderby Land) the sinking occurs underneath</a:t>
            </a:r>
          </a:p>
          <a:p>
            <a:pPr>
              <a:lnSpc>
                <a:spcPct val="80000"/>
              </a:lnSpc>
            </a:pPr>
            <a:r>
              <a:rPr lang="en-US" altLang="zh-CN" sz="800"/>
              <a:t>the ice and is difficult to verify directly. There are, however, sufficient data which show the</a:t>
            </a:r>
          </a:p>
          <a:p>
            <a:pPr>
              <a:lnSpc>
                <a:spcPct val="80000"/>
              </a:lnSpc>
            </a:pPr>
            <a:r>
              <a:rPr lang="en-US" altLang="zh-CN" sz="800"/>
              <a:t>effect of the sinking. In the Weddell Sea, which probably contributes most to Bottom</a:t>
            </a:r>
          </a:p>
          <a:p>
            <a:pPr>
              <a:lnSpc>
                <a:spcPct val="80000"/>
              </a:lnSpc>
            </a:pPr>
            <a:r>
              <a:rPr lang="en-US" altLang="zh-CN" sz="800"/>
              <a:t>Water formation, the water as it sinks flows westward under the influence of the Coriolis</a:t>
            </a:r>
          </a:p>
          <a:p>
            <a:pPr>
              <a:lnSpc>
                <a:spcPct val="80000"/>
              </a:lnSpc>
            </a:pPr>
            <a:r>
              <a:rPr lang="en-US" altLang="zh-CN" sz="800"/>
              <a:t>force, forming a thin layer of extremely cold water above the continental slope</a:t>
            </a:r>
          </a:p>
          <a:p>
            <a:pPr>
              <a:lnSpc>
                <a:spcPct val="80000"/>
              </a:lnSpc>
            </a:pPr>
            <a:r>
              <a:rPr lang="en-US" altLang="zh-CN" sz="800"/>
              <a:t>(Figure 6.14c). It mixes with the overlying water, which is recirculated with the large</a:t>
            </a:r>
          </a:p>
          <a:p>
            <a:pPr>
              <a:lnSpc>
                <a:spcPct val="80000"/>
              </a:lnSpc>
            </a:pPr>
            <a:r>
              <a:rPr lang="en-US" altLang="zh-CN" sz="800"/>
              <a:t>cyclonic eddy in the central Weddell Sea. This water, known as </a:t>
            </a:r>
            <a:r>
              <a:rPr lang="en-US" altLang="zh-CN" sz="800" i="1"/>
              <a:t>Weddell Deep Water</a:t>
            </a:r>
            <a:r>
              <a:rPr lang="en-US" altLang="zh-CN" sz="800"/>
              <a:t>, has</a:t>
            </a:r>
          </a:p>
          <a:p>
            <a:pPr>
              <a:lnSpc>
                <a:spcPct val="80000"/>
              </a:lnSpc>
            </a:pPr>
            <a:r>
              <a:rPr lang="en-US" altLang="zh-CN" sz="800"/>
              <a:t>very stable properties; its potential temperature usually is above 0.4°C and below 0.7°C. It</a:t>
            </a:r>
          </a:p>
          <a:p>
            <a:pPr>
              <a:lnSpc>
                <a:spcPct val="80000"/>
              </a:lnSpc>
            </a:pPr>
            <a:r>
              <a:rPr lang="en-US" altLang="zh-CN" sz="800"/>
              <a:t>is renewed by surface cooling and subsequent convection in the ice-free central part</a:t>
            </a:r>
          </a:p>
          <a:p>
            <a:pPr>
              <a:lnSpc>
                <a:spcPct val="80000"/>
              </a:lnSpc>
            </a:pPr>
            <a:r>
              <a:rPr lang="en-US" altLang="zh-CN" sz="800"/>
              <a:t>(polynya) of the Weddell Sea (Gordon, 1982). The opportunity for the water on the slope to</a:t>
            </a:r>
          </a:p>
          <a:p>
            <a:pPr>
              <a:lnSpc>
                <a:spcPct val="80000"/>
              </a:lnSpc>
            </a:pPr>
            <a:r>
              <a:rPr lang="en-US" altLang="zh-CN" sz="800"/>
              <a:t>mix with Weddell Deep Water is enhanced by the fact that sinking does not occur along the</a:t>
            </a:r>
          </a:p>
          <a:p>
            <a:pPr>
              <a:lnSpc>
                <a:spcPct val="80000"/>
              </a:lnSpc>
            </a:pPr>
            <a:r>
              <a:rPr lang="en-US" altLang="zh-CN" sz="800"/>
              <a:t>shortest possible path but in nearly horizontal motion along the slope. On reaching 65°S</a:t>
            </a:r>
          </a:p>
          <a:p>
            <a:pPr>
              <a:lnSpc>
                <a:spcPct val="80000"/>
              </a:lnSpc>
            </a:pPr>
            <a:r>
              <a:rPr lang="en-US" altLang="zh-CN" sz="800"/>
              <a:t>some of the water gets injected into the Circumpolar Current, where it continues to mix</a:t>
            </a:r>
          </a:p>
          <a:p>
            <a:pPr>
              <a:lnSpc>
                <a:spcPct val="80000"/>
              </a:lnSpc>
            </a:pPr>
            <a:r>
              <a:rPr lang="en-US" altLang="zh-CN" sz="800"/>
              <a:t>with the Circumpolar Water. The properties of the sinking water are somewhat known from</a:t>
            </a:r>
          </a:p>
          <a:p>
            <a:pPr>
              <a:lnSpc>
                <a:spcPct val="80000"/>
              </a:lnSpc>
            </a:pPr>
            <a:r>
              <a:rPr lang="en-US" altLang="zh-CN" sz="800"/>
              <a:t>ships that have been trapped in the ice over winter. They measured bottom potential</a:t>
            </a:r>
          </a:p>
          <a:p>
            <a:pPr>
              <a:lnSpc>
                <a:spcPct val="80000"/>
              </a:lnSpc>
            </a:pPr>
            <a:r>
              <a:rPr lang="en-US" altLang="zh-CN" sz="800"/>
              <a:t>temperatures around the freezing point (about -1.9°C) and salinities of 34.7 - 34.9. By the</a:t>
            </a:r>
          </a:p>
          <a:p>
            <a:pPr>
              <a:lnSpc>
                <a:spcPct val="80000"/>
              </a:lnSpc>
            </a:pPr>
            <a:r>
              <a:rPr lang="en-US" altLang="zh-CN" sz="800"/>
              <a:t>time the water leaves the Weddell Sea its temperature has risen to -0.8°C. The further path</a:t>
            </a:r>
          </a:p>
          <a:p>
            <a:pPr>
              <a:lnSpc>
                <a:spcPct val="80000"/>
              </a:lnSpc>
            </a:pPr>
            <a:r>
              <a:rPr lang="en-US" altLang="zh-CN" sz="800"/>
              <a:t>of Antarctic Bottom Water can be followed by looking at the potential bottom temperature</a:t>
            </a:r>
          </a:p>
          <a:p>
            <a:pPr>
              <a:lnSpc>
                <a:spcPct val="80000"/>
              </a:lnSpc>
            </a:pPr>
            <a:r>
              <a:rPr lang="en-US" altLang="zh-CN" sz="800"/>
              <a:t>map (Figure 6.15); it indicates the Adélie Shelf and the Ross Sea as other important</a:t>
            </a:r>
          </a:p>
          <a:p>
            <a:pPr>
              <a:lnSpc>
                <a:spcPct val="80000"/>
              </a:lnSpc>
            </a:pPr>
            <a:r>
              <a:rPr lang="en-US" altLang="zh-CN" sz="800"/>
              <a:t>regions where cold - and saline - water is injected from the surface. Eventually, the water</a:t>
            </a:r>
          </a:p>
          <a:p>
            <a:pPr>
              <a:lnSpc>
                <a:spcPct val="80000"/>
              </a:lnSpc>
            </a:pPr>
            <a:r>
              <a:rPr lang="en-US" altLang="zh-CN" sz="800"/>
              <a:t>spreads from the Circumpolar Current (i.e. with the properties of Circumpolar Water) into</a:t>
            </a:r>
          </a:p>
          <a:p>
            <a:pPr>
              <a:lnSpc>
                <a:spcPct val="80000"/>
              </a:lnSpc>
            </a:pPr>
            <a:r>
              <a:rPr lang="en-US" altLang="zh-CN" sz="800"/>
              <a:t>all three oceans. At that stage its properties are best described as 0.3°C and 34.7 salinity.</a:t>
            </a:r>
          </a:p>
          <a:p>
            <a:pPr>
              <a:lnSpc>
                <a:spcPct val="80000"/>
              </a:lnSpc>
            </a:pPr>
            <a:endParaRPr lang="zh-CN" altLang="en-US" sz="800"/>
          </a:p>
        </p:txBody>
      </p:sp>
    </p:spTree>
    <p:extLst>
      <p:ext uri="{BB962C8B-B14F-4D97-AF65-F5344CB8AC3E}">
        <p14:creationId xmlns:p14="http://schemas.microsoft.com/office/powerpoint/2010/main" val="1327210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Air T &lt; -20C,</a:t>
            </a:r>
            <a:r>
              <a:rPr lang="en-US" altLang="zh-CN" baseline="0" dirty="0"/>
              <a:t> sea water &lt; -1.9C</a:t>
            </a:r>
          </a:p>
          <a:p>
            <a:endParaRPr lang="en-US" altLang="zh-CN" baseline="0" dirty="0"/>
          </a:p>
          <a:p>
            <a:r>
              <a:rPr lang="en-US" altLang="zh-CN" dirty="0" err="1"/>
              <a:t>Mr</a:t>
            </a:r>
            <a:r>
              <a:rPr lang="en-US" altLang="zh-CN" dirty="0"/>
              <a:t> Miller set up the rig of </a:t>
            </a:r>
            <a:r>
              <a:rPr lang="en-US" altLang="zh-CN" dirty="0" err="1"/>
              <a:t>timelapse</a:t>
            </a:r>
            <a:r>
              <a:rPr lang="en-US" altLang="zh-CN" dirty="0"/>
              <a:t> equipment to capture the growing </a:t>
            </a:r>
            <a:r>
              <a:rPr lang="en-US" altLang="zh-CN" dirty="0" err="1"/>
              <a:t>brinicle</a:t>
            </a:r>
            <a:r>
              <a:rPr lang="en-US" altLang="zh-CN" dirty="0"/>
              <a:t> under the ice at Little Razorback Island, near Antarctica's Ross Archipelago. </a:t>
            </a:r>
            <a:endParaRPr lang="en-US" altLang="zh-CN" baseline="0" dirty="0"/>
          </a:p>
          <a:p>
            <a:endParaRPr lang="en-US" altLang="zh-CN" baseline="0" dirty="0"/>
          </a:p>
          <a:p>
            <a:r>
              <a:rPr lang="en-US" altLang="zh-CN" dirty="0"/>
              <a:t>Freezing sea water doesn't make ice like the stuff you grow in your freezer. Instead of a solid dense lump, it is more like a seawater-soaked sponge with a tiny network of brine channels within it.</a:t>
            </a:r>
          </a:p>
          <a:p>
            <a:r>
              <a:rPr lang="en-US" altLang="zh-CN" dirty="0"/>
              <a:t>In winter, the air temperature above the sea ice can be below -20C, whereas the sea water is only about -1.9C. Heat flows from the warmer sea up to the very cold air, forming new ice from the bottom. The salt in this newly formed ice is concentrated and pushed into the brine channels. And because it is very cold and salty, it is denser than the water beneath. </a:t>
            </a:r>
          </a:p>
          <a:p>
            <a:r>
              <a:rPr lang="en-US" altLang="zh-CN" dirty="0"/>
              <a:t>The result is the brine sinks in a descending plume. But as this extremely cold brine leaves the sea ice, it freezes the relatively fresh seawater it comes in contact with. This forms a fragile tube of ice around the descending plume, which grows into what has been called a </a:t>
            </a:r>
            <a:r>
              <a:rPr lang="en-US" altLang="zh-CN" dirty="0" err="1"/>
              <a:t>brinicle</a:t>
            </a:r>
            <a:r>
              <a:rPr lang="en-US" altLang="zh-CN" dirty="0"/>
              <a:t>. </a:t>
            </a:r>
          </a:p>
          <a:p>
            <a:r>
              <a:rPr lang="en-US" altLang="zh-CN" dirty="0" err="1"/>
              <a:t>Brinicles</a:t>
            </a:r>
            <a:r>
              <a:rPr lang="en-US" altLang="zh-CN" dirty="0"/>
              <a:t> are found in both the Arctic and the Antarctic, but it has to be relatively calm for them to grow as long as the ones the Frozen Planet team observed. </a:t>
            </a:r>
          </a:p>
          <a:p>
            <a:endParaRPr lang="zh-CN" altLang="en-US" dirty="0"/>
          </a:p>
        </p:txBody>
      </p:sp>
      <p:sp>
        <p:nvSpPr>
          <p:cNvPr id="4" name="灯片编号占位符 3"/>
          <p:cNvSpPr>
            <a:spLocks noGrp="1"/>
          </p:cNvSpPr>
          <p:nvPr>
            <p:ph type="sldNum" sz="quarter" idx="10"/>
          </p:nvPr>
        </p:nvSpPr>
        <p:spPr/>
        <p:txBody>
          <a:bodyPr/>
          <a:lstStyle/>
          <a:p>
            <a:pPr>
              <a:defRPr/>
            </a:pPr>
            <a:fld id="{98AB3F9D-AF8C-49A1-AA52-6936223D2BE5}" type="slidenum">
              <a:rPr lang="en-US" altLang="zh-CN" smtClean="0"/>
              <a:pPr>
                <a:defRPr/>
              </a:pPr>
              <a:t>17</a:t>
            </a:fld>
            <a:endParaRPr lang="en-US" altLang="zh-CN"/>
          </a:p>
        </p:txBody>
      </p:sp>
    </p:spTree>
    <p:extLst>
      <p:ext uri="{BB962C8B-B14F-4D97-AF65-F5344CB8AC3E}">
        <p14:creationId xmlns:p14="http://schemas.microsoft.com/office/powerpoint/2010/main" val="2412970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67C9EF4D-E411-4EC1-86F7-2B5F6F7241A4}" type="slidenum">
              <a:rPr lang="zh-CN" altLang="en-US" smtClean="0"/>
              <a:pPr/>
              <a:t>19</a:t>
            </a:fld>
            <a:endParaRPr lang="en-US" altLang="zh-CN"/>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2763888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4826CF7B-8A39-4096-8256-D2A44EF5C242}" type="slidenum">
              <a:rPr lang="zh-CN" altLang="en-US" smtClean="0"/>
              <a:pPr/>
              <a:t>20</a:t>
            </a:fld>
            <a:endParaRPr lang="en-US" altLang="zh-CN"/>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1119591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BD462D49-420D-491C-B6AF-4BECA6616697}" type="slidenum">
              <a:rPr lang="zh-CN" altLang="en-US" smtClean="0"/>
              <a:pPr/>
              <a:t>21</a:t>
            </a:fld>
            <a:endParaRPr lang="en-US" altLang="zh-CN"/>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3656748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40066F49-3ABF-42CE-8BD1-8A5AFF1847CB}" type="slidenum">
              <a:rPr lang="zh-CN" altLang="en-US" smtClean="0"/>
              <a:pPr/>
              <a:t>3</a:t>
            </a:fld>
            <a:endParaRPr lang="en-US" altLang="zh-CN"/>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r>
              <a:rPr lang="en-US" altLang="zh-CN" dirty="0"/>
              <a:t>More important for the dynamics than the basins are the ridges that separate them. The</a:t>
            </a:r>
          </a:p>
          <a:p>
            <a:r>
              <a:rPr lang="en-US" altLang="zh-CN" i="1" dirty="0"/>
              <a:t>Scotia Ridge</a:t>
            </a:r>
            <a:r>
              <a:rPr lang="en-US" altLang="zh-CN" dirty="0"/>
              <a:t>, which connects Antarctica with South America and contains numerous</a:t>
            </a:r>
          </a:p>
          <a:p>
            <a:r>
              <a:rPr lang="en-US" altLang="zh-CN" dirty="0"/>
              <a:t>islands, is located about 2000 km east of Drake Passage, a narrow constriction where the</a:t>
            </a:r>
          </a:p>
          <a:p>
            <a:r>
              <a:rPr lang="en-US" altLang="zh-CN" dirty="0"/>
              <a:t>southern tip of South America reaches 56°S while the Antarctic Peninsula extends to 63°S.</a:t>
            </a:r>
          </a:p>
          <a:p>
            <a:r>
              <a:rPr lang="en-US" altLang="zh-CN" dirty="0"/>
              <a:t>At the 500 m depth level, the width of Drake Passage is about 780 km. The Scotia Ridge</a:t>
            </a:r>
          </a:p>
          <a:p>
            <a:r>
              <a:rPr lang="en-US" altLang="zh-CN" dirty="0"/>
              <a:t>is generally less than 2000 m deep, but some openings exist at the 3000 m level. The</a:t>
            </a:r>
          </a:p>
          <a:p>
            <a:r>
              <a:rPr lang="en-US" altLang="zh-CN" dirty="0"/>
              <a:t>combined effect of Drake Passage and the Scotia Ridge on the Circumpolar Current is quite</a:t>
            </a:r>
          </a:p>
          <a:p>
            <a:r>
              <a:rPr lang="en-US" altLang="zh-CN" dirty="0"/>
              <a:t>dramatic: The current accelerates to squeeze through the gap and hits the obstacle at increased</a:t>
            </a:r>
          </a:p>
          <a:p>
            <a:r>
              <a:rPr lang="en-US" altLang="zh-CN" dirty="0"/>
              <a:t>speed. It emerges highly turbulent and shifts sharply northward. The shift is a result</a:t>
            </a:r>
          </a:p>
          <a:p>
            <a:r>
              <a:rPr lang="en-US" altLang="zh-CN" dirty="0"/>
              <a:t>of several factors, including deflection by the Coriolis force and changes in bottom depth</a:t>
            </a:r>
          </a:p>
          <a:p>
            <a:r>
              <a:rPr lang="en-US" altLang="zh-CN" dirty="0"/>
              <a:t>along its path; however, the dynamics are too complex to be considered here in detail.</a:t>
            </a:r>
          </a:p>
          <a:p>
            <a:endParaRPr lang="zh-CN" altLang="en-US" dirty="0"/>
          </a:p>
          <a:p>
            <a:r>
              <a:rPr lang="en-US" altLang="zh-CN" dirty="0"/>
              <a:t>The </a:t>
            </a:r>
            <a:r>
              <a:rPr lang="en-US" altLang="zh-CN" i="1" dirty="0"/>
              <a:t>Kerguelen Plateau</a:t>
            </a:r>
            <a:r>
              <a:rPr lang="en-US" altLang="zh-CN" dirty="0"/>
              <a:t>, which carries a few isolated islands, reaches and nearly blocks the</a:t>
            </a:r>
          </a:p>
          <a:p>
            <a:r>
              <a:rPr lang="en-US" altLang="zh-CN" dirty="0"/>
              <a:t>2000 m level, although most of its broad plateau is between 2000 m and 3000 m deep. It</a:t>
            </a:r>
          </a:p>
          <a:p>
            <a:r>
              <a:rPr lang="en-US" altLang="zh-CN" dirty="0"/>
              <a:t>leaves a narrow gap between itself and Antarctica through which flow can occur below the</a:t>
            </a:r>
          </a:p>
          <a:p>
            <a:r>
              <a:rPr lang="en-US" altLang="zh-CN" dirty="0"/>
              <a:t>3000 m level. No significant departure of the current direction across the plateau is</a:t>
            </a:r>
          </a:p>
          <a:p>
            <a:r>
              <a:rPr lang="en-US" altLang="zh-CN" dirty="0"/>
              <a:t>observed.</a:t>
            </a:r>
          </a:p>
          <a:p>
            <a:endParaRPr lang="zh-CN" altLang="en-US" dirty="0"/>
          </a:p>
          <a:p>
            <a:r>
              <a:rPr lang="en-US" altLang="zh-CN" dirty="0"/>
              <a:t>Finally, south of eastern Australia and</a:t>
            </a:r>
          </a:p>
          <a:p>
            <a:r>
              <a:rPr lang="en-US" altLang="zh-CN" dirty="0"/>
              <a:t>New Zealand the </a:t>
            </a:r>
            <a:r>
              <a:rPr lang="en-US" altLang="zh-CN" i="1" dirty="0"/>
              <a:t>Macquarie Ridge</a:t>
            </a:r>
            <a:r>
              <a:rPr lang="en-US" altLang="zh-CN" dirty="0"/>
              <a:t>, the</a:t>
            </a:r>
          </a:p>
          <a:p>
            <a:r>
              <a:rPr lang="en-US" altLang="zh-CN" i="1" dirty="0"/>
              <a:t>Pacific-Antarctic Ridge</a:t>
            </a:r>
            <a:r>
              <a:rPr lang="en-US" altLang="zh-CN" dirty="0"/>
              <a:t>, and the </a:t>
            </a:r>
            <a:r>
              <a:rPr lang="en-US" altLang="zh-CN" i="1" dirty="0"/>
              <a:t>South-East</a:t>
            </a:r>
          </a:p>
          <a:p>
            <a:r>
              <a:rPr lang="en-US" altLang="zh-CN" i="1" dirty="0"/>
              <a:t>Indian Ridge </a:t>
            </a:r>
            <a:r>
              <a:rPr lang="en-US" altLang="zh-CN" dirty="0"/>
              <a:t>combine to form the third</a:t>
            </a:r>
          </a:p>
          <a:p>
            <a:r>
              <a:rPr lang="en-US" altLang="zh-CN" dirty="0"/>
              <a:t>obstacle to the Circumpolar Current that</a:t>
            </a:r>
          </a:p>
          <a:p>
            <a:r>
              <a:rPr lang="en-US" altLang="zh-CN" dirty="0"/>
              <a:t>reaches the 3000 m level. The only gap at</a:t>
            </a:r>
          </a:p>
          <a:p>
            <a:r>
              <a:rPr lang="en-US" altLang="zh-CN" dirty="0"/>
              <a:t>that depth is located just south of the</a:t>
            </a:r>
          </a:p>
          <a:p>
            <a:r>
              <a:rPr lang="en-US" altLang="zh-CN" dirty="0"/>
              <a:t>Macquarie Ridge, at 59°S. On the other</a:t>
            </a:r>
          </a:p>
          <a:p>
            <a:r>
              <a:rPr lang="en-US" altLang="zh-CN" dirty="0"/>
              <a:t>hand, much of the Macquarie Ridge reaches</a:t>
            </a:r>
          </a:p>
          <a:p>
            <a:r>
              <a:rPr lang="en-US" altLang="zh-CN" dirty="0"/>
              <a:t>above 2000 m, and the ridge carries three</a:t>
            </a:r>
          </a:p>
          <a:p>
            <a:r>
              <a:rPr lang="en-US" altLang="zh-CN" dirty="0"/>
              <a:t>islands. The </a:t>
            </a:r>
            <a:r>
              <a:rPr lang="en-US" altLang="zh-CN" i="1" dirty="0"/>
              <a:t>Campbell Plateau</a:t>
            </a:r>
            <a:r>
              <a:rPr lang="en-US" altLang="zh-CN" dirty="0"/>
              <a:t>, a large</a:t>
            </a:r>
          </a:p>
          <a:p>
            <a:r>
              <a:rPr lang="en-US" altLang="zh-CN" dirty="0"/>
              <a:t>expanse of water less than 1000 m deep,</a:t>
            </a:r>
          </a:p>
          <a:p>
            <a:r>
              <a:rPr lang="en-US" altLang="zh-CN" dirty="0"/>
              <a:t>reaches 54°S just east of the ridge. As a</a:t>
            </a:r>
          </a:p>
          <a:p>
            <a:r>
              <a:rPr lang="en-US" altLang="zh-CN" dirty="0"/>
              <a:t>result of the complicated topography and</a:t>
            </a:r>
          </a:p>
          <a:p>
            <a:r>
              <a:rPr lang="en-US" altLang="zh-CN" dirty="0"/>
              <a:t>Coriolis force influence, the Circumpolar</a:t>
            </a:r>
          </a:p>
          <a:p>
            <a:r>
              <a:rPr lang="en-US" altLang="zh-CN" dirty="0"/>
              <a:t>Current shows a clear northward deflection in</a:t>
            </a:r>
          </a:p>
          <a:p>
            <a:r>
              <a:rPr lang="en-US" altLang="zh-CN" dirty="0"/>
              <a:t>this region.</a:t>
            </a:r>
          </a:p>
          <a:p>
            <a:endParaRPr lang="zh-CN" altLang="en-US" dirty="0"/>
          </a:p>
        </p:txBody>
      </p:sp>
    </p:spTree>
    <p:extLst>
      <p:ext uri="{BB962C8B-B14F-4D97-AF65-F5344CB8AC3E}">
        <p14:creationId xmlns:p14="http://schemas.microsoft.com/office/powerpoint/2010/main" val="625685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BA0265D8-5318-46CE-9AF5-32887160055F}" type="slidenum">
              <a:rPr lang="zh-CN" altLang="en-US" smtClean="0"/>
              <a:pPr/>
              <a:t>4</a:t>
            </a:fld>
            <a:endParaRPr lang="en-US" altLang="zh-CN"/>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4185452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16F3DB8-58B9-4383-A865-0D25A095BC4A}" type="slidenum">
              <a:rPr lang="zh-CN" altLang="en-US" smtClean="0"/>
              <a:pPr/>
              <a:t>5</a:t>
            </a:fld>
            <a:endParaRPr lang="en-US" altLang="zh-CN"/>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2077022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2F32016-DD5F-440B-B8C4-37371A1A0C88}" type="slidenum">
              <a:rPr lang="zh-CN" altLang="en-US" smtClean="0"/>
              <a:pPr/>
              <a:t>6</a:t>
            </a:fld>
            <a:endParaRPr lang="en-US" altLang="zh-CN"/>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668390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22A6C9C5-D4EF-46D0-BBBD-A42909484E9C}" type="slidenum">
              <a:rPr lang="zh-CN" altLang="en-US" smtClean="0"/>
              <a:pPr/>
              <a:t>7</a:t>
            </a:fld>
            <a:endParaRPr lang="en-US" altLang="zh-CN"/>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a:lnSpc>
                <a:spcPct val="90000"/>
              </a:lnSpc>
            </a:pPr>
            <a:r>
              <a:rPr lang="en-US" altLang="zh-CN" dirty="0"/>
              <a:t>One observation which stands out clearly in satellite data on the oceanic wave climate is</a:t>
            </a:r>
          </a:p>
          <a:p>
            <a:pPr>
              <a:lnSpc>
                <a:spcPct val="90000"/>
              </a:lnSpc>
            </a:pPr>
            <a:r>
              <a:rPr lang="en-US" altLang="zh-CN" dirty="0"/>
              <a:t>the combined effect of consistently large wind speeds with little variation in wind direction,</a:t>
            </a:r>
          </a:p>
          <a:p>
            <a:pPr>
              <a:lnSpc>
                <a:spcPct val="90000"/>
              </a:lnSpc>
            </a:pPr>
            <a:r>
              <a:rPr lang="en-US" altLang="zh-CN" dirty="0"/>
              <a:t>and no land barriers which could impede the build-up of a fully developed sea. The</a:t>
            </a:r>
          </a:p>
          <a:p>
            <a:pPr>
              <a:lnSpc>
                <a:spcPct val="90000"/>
              </a:lnSpc>
            </a:pPr>
            <a:r>
              <a:rPr lang="en-US" altLang="zh-CN" dirty="0"/>
              <a:t>combination of infinite fetch around Antarctica and high average wind stress makes the</a:t>
            </a:r>
          </a:p>
          <a:p>
            <a:pPr>
              <a:lnSpc>
                <a:spcPct val="90000"/>
              </a:lnSpc>
            </a:pPr>
            <a:r>
              <a:rPr lang="en-US" altLang="zh-CN" dirty="0"/>
              <a:t>Southern Ocean the region with the largest average wave height. Figure 6.6 shows results</a:t>
            </a:r>
          </a:p>
          <a:p>
            <a:pPr>
              <a:lnSpc>
                <a:spcPct val="90000"/>
              </a:lnSpc>
            </a:pPr>
            <a:r>
              <a:rPr lang="en-US" altLang="zh-CN" dirty="0"/>
              <a:t>from GEOSAT, a satellite launched in March 1985 and active until October 1989. Wave</a:t>
            </a:r>
          </a:p>
          <a:p>
            <a:pPr>
              <a:lnSpc>
                <a:spcPct val="90000"/>
              </a:lnSpc>
            </a:pPr>
            <a:r>
              <a:rPr lang="en-US" altLang="zh-CN" dirty="0"/>
              <a:t>data from GEOSAT were not available to non-military applications during the first eighteen</a:t>
            </a:r>
          </a:p>
          <a:p>
            <a:pPr>
              <a:lnSpc>
                <a:spcPct val="90000"/>
              </a:lnSpc>
            </a:pPr>
            <a:r>
              <a:rPr lang="en-US" altLang="zh-CN" dirty="0"/>
              <a:t>months of its mission; the data used for Figure 6.6 are therefore restricted to a period</a:t>
            </a:r>
          </a:p>
          <a:p>
            <a:pPr>
              <a:lnSpc>
                <a:spcPct val="90000"/>
              </a:lnSpc>
            </a:pPr>
            <a:r>
              <a:rPr lang="en-US" altLang="zh-CN" dirty="0"/>
              <a:t>between November 1986 and October 1989. This represents the best available estimate of</a:t>
            </a:r>
          </a:p>
          <a:p>
            <a:pPr>
              <a:lnSpc>
                <a:spcPct val="90000"/>
              </a:lnSpc>
            </a:pPr>
            <a:r>
              <a:rPr lang="en-US" altLang="zh-CN" dirty="0"/>
              <a:t>annual mean conditions at present. The figure shows the Southern Ocean as a region of</a:t>
            </a:r>
          </a:p>
          <a:p>
            <a:pPr>
              <a:lnSpc>
                <a:spcPct val="90000"/>
              </a:lnSpc>
            </a:pPr>
            <a:r>
              <a:rPr lang="en-US" altLang="zh-CN" dirty="0"/>
              <a:t>extremely high average wave height.</a:t>
            </a:r>
          </a:p>
          <a:p>
            <a:pPr>
              <a:lnSpc>
                <a:spcPct val="90000"/>
              </a:lnSpc>
            </a:pPr>
            <a:endParaRPr lang="zh-CN" altLang="en-US" dirty="0"/>
          </a:p>
        </p:txBody>
      </p:sp>
    </p:spTree>
    <p:extLst>
      <p:ext uri="{BB962C8B-B14F-4D97-AF65-F5344CB8AC3E}">
        <p14:creationId xmlns:p14="http://schemas.microsoft.com/office/powerpoint/2010/main" val="1310555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C9CF52D-C60F-4234-B044-9876F5D12503}" type="slidenum">
              <a:rPr lang="zh-CN" altLang="en-US" smtClean="0"/>
              <a:pPr/>
              <a:t>8</a:t>
            </a:fld>
            <a:endParaRPr lang="en-US" altLang="zh-CN"/>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a:lnSpc>
                <a:spcPct val="80000"/>
              </a:lnSpc>
            </a:pPr>
            <a:r>
              <a:rPr lang="en-US" altLang="zh-CN" sz="800"/>
              <a:t>The Antarctic Circumpolar Current (ACC) is the most important current in the Southern Ocean, and the only current that flows completely around the globe. The ACC, as it encircles the Antarctic continent, flows eastward through the southern portions of the Atlantic, Indian, and Pacific Oceans. Edmond Halley, the British astronomer, discovered the ACC while surveying the region during the 1699-1700 HMS Paramore expedition. Later, the famous mariners James Cook in 1772-1775, Thaddeus Bellingshausen (Estonia) in 1819-1821, and James Clark Ross in 1839-1843 described the Atlantic Circumpolar Current in their journals. Cook was the first person to use the term, Southern Ocean, to describe this area. Other notable expeditions were made by Sir Drake, who reached the tip of South America in 1578, Abel Tasman, who sailed south from Australia into the Southern Ocean in 1642, James Weddell in 1823, and by the HMS Challenger in 1873-74 (Deacon, 1984). </a:t>
            </a:r>
            <a:br>
              <a:rPr lang="en-US" altLang="zh-CN" sz="800"/>
            </a:br>
            <a:br>
              <a:rPr lang="en-US" altLang="zh-CN" sz="800"/>
            </a:br>
            <a:r>
              <a:rPr lang="en-US" altLang="zh-CN" sz="800"/>
              <a:t>The ACC is arguably the "mightiest current in the oceans" (Pickard and Emery, 1990). Despite its relatively slow eastward flow of less than 20 cm s-1 in regions between the fronts, the ACC transports more water than any other current (Klinck and Nowlin, 2001). The ACC extends from the sea surface to depths of 2000-4000 m and can be as wide as 2000 km. This tremendous cross-sectional area allows for the current's large volume transport. The Antarctic Circumpolar Current's eastward flow is driven by strong westerly winds. The average wind speed between 40°S and 60°S is 15 to 24 knots with strongest winds typically bewteen 45°S and 55°S. Historically, the ACC has been referred to as the 'West Wind Drift' because the prevailing westerly wind and current are both eastward. </a:t>
            </a:r>
            <a:br>
              <a:rPr lang="en-US" altLang="zh-CN" sz="800"/>
            </a:br>
            <a:br>
              <a:rPr lang="en-US" altLang="zh-CN" sz="800"/>
            </a:br>
            <a:r>
              <a:rPr lang="en-US" altLang="zh-CN" sz="800"/>
              <a:t>Without the aid of continental reference point, except for the Drake Passage, where by convention, all flow through the Passage is the ACC, the current's boundaries are generally defined by zonal variations in specific water properties of the Southern Ocean (Gordon et al., 1977). Variations in these properties have been used to classify regions whose edges are defined by fronts, where there is rapid changes in water properties which occur over a short distance. North of the ACC is the Subtropical Convergence or Subtropical Front (STF), usually found between 35°S and 45°S, where the average Sea Surface Temperature (SST) changes from about 12°C to 7 to 8°C and salinity decreases from greater than 34.9 to 34.6 or less. Three fronts, south of the STF associated with the ACC, are, from north to south; the Subantarctic Zone (SAZ), the Subantarctic Front (SAF), the Polar Frontal Zone (PFZ), the Polar Front (PF), the Antarctic Zone, and the Southern ACC Front. The Antartic Convergence is approximately 200 km south of the Polar Front. In the Antartic Convergence, summer SST varies between 3°C to 5°C, while winter SST varies between 1°C to 2°C. North of the SAF, average Sea Surface Temperature (SST) is greater than 4°C, while south of the Polar front, average SST is less than 2°C. A fourth zone, the Continental Zone, and the westward flowing </a:t>
            </a:r>
            <a:r>
              <a:rPr lang="en-US" altLang="zh-CN" sz="800">
                <a:hlinkClick r:id="rId3"/>
              </a:rPr>
              <a:t>Antarctic Coastal (or Polar) Current are located even further poleward, between the Southern Front and the Antarctic continent. SST poleward of 65°S is about -1.0°C (Deacon, 1984). </a:t>
            </a:r>
            <a:br>
              <a:rPr lang="en-US" altLang="zh-CN" sz="800">
                <a:hlinkClick r:id="rId3"/>
              </a:rPr>
            </a:br>
            <a:br>
              <a:rPr lang="en-US" altLang="zh-CN" sz="800">
                <a:hlinkClick r:id="rId3"/>
              </a:rPr>
            </a:br>
            <a:r>
              <a:rPr lang="en-US" altLang="zh-CN" sz="800">
                <a:hlinkClick r:id="rId3"/>
              </a:rPr>
              <a:t>The eastward flow of the Subantarctic Front (SAF) found between 48°S and 58°S in the Indian and Pacific Ocean and beween 42°S and 48°S in the Atlantic Ocean defines the ACC's northern boundary. A region of upwelling, the Antarctic Divergence, occurs at the Southern Front. This area of divergence has been considered to be the ACC's southern boundary (Klinck and Nowlin, 1986) but new analysis puts the southern boundary of the ACC further poleward. Orsi et al. (1995) define the southern boundary of the ACC as the poleward edge of the Upper Circumpolar Deep Water (T &gt; 1.8°C). The southern boundary of the ACC is approximately at 65°S in most of the Indian and Pacific Ocean, from 50°E to the dateline; moves northward to 60°S, east of the dateline to 140°W; is near 70°S by 120°W and moves northward to 60°S, east of the Drake Passage; and northward to 55°S at 10°E. Northward displacement of the southern boundary of the ACC are in the areas of gyres with clockwise surface circulation in the Weddell Sea and in the Ross Sea. </a:t>
            </a:r>
            <a:br>
              <a:rPr lang="en-US" altLang="zh-CN" sz="800">
                <a:hlinkClick r:id="rId3"/>
              </a:rPr>
            </a:br>
            <a:br>
              <a:rPr lang="en-US" altLang="zh-CN" sz="800">
                <a:hlinkClick r:id="rId3"/>
              </a:rPr>
            </a:br>
            <a:r>
              <a:rPr lang="en-US" altLang="zh-CN" sz="800">
                <a:hlinkClick r:id="rId3"/>
              </a:rPr>
              <a:t>Strong, nearly zonal, westerly winds force a large, near-surface, northward Ekman transport and a northward pressure gradient. The ACC current is in approximately geostrophic equilibrium, so that inclined layers of constant density slope towards the surface poleward across the ACC to balance the current's northward sea surface height elevation. The alignment between the prevailing winds and the resulting geostrophic current intensifies the ACC. Because stronger gradients give rise to stronger flow, the majority of the ACC transport is associated with the fronts within the current. Gille (1994) analyzed GEOSAT altimeter data and found 2 well-defined jets in the ACC, at the PF and the SAF, with widths between 35 and 50 km and a dominant meander wavelength of 150 km. Other investigators have found meander wavelengths between 100 and 200 km. </a:t>
            </a:r>
            <a:br>
              <a:rPr lang="en-US" altLang="zh-CN" sz="800">
                <a:hlinkClick r:id="rId3"/>
              </a:rPr>
            </a:br>
            <a:br>
              <a:rPr lang="en-US" altLang="zh-CN" sz="800">
                <a:hlinkClick r:id="rId3"/>
              </a:rPr>
            </a:br>
            <a:r>
              <a:rPr lang="en-US" altLang="zh-CN" sz="800">
                <a:hlinkClick r:id="rId3"/>
              </a:rPr>
              <a:t>In the vicinity of the fronts, eastward jets flow at approximately two to three times the speed of the current found between them (Klinck and Nowlin, 2001). Hoffman (1985) analyzed near-surface drifting buoys from FGGE and found average speeds of 20 cm s-1 at the STF, about 40 cm s-1 in the SAF and PF, and from 23 to 35 cm s-1 between fronts. Zambianchi et al. (1999) analyzed eleven WOCE standard drifting buoys, from 1993 and 1994, in the Eastern Pacific and found mean speeds greater than 15 cm s-1 north of the PF in the PFZ, and greater than 30 cm s-1 near the PF. They also note strong evidence of topographic steering by the Pacific-Antarctic ridge and that the floats bifurcate near 150°W, 55°S with floats either ending up in the Peru Current via the South Pacific Current or that the floats stayed in the ACC and travelled eastward toward the Drake Passage. </a:t>
            </a:r>
            <a:br>
              <a:rPr lang="en-US" altLang="zh-CN" sz="800">
                <a:hlinkClick r:id="rId3"/>
              </a:rPr>
            </a:br>
            <a:br>
              <a:rPr lang="en-US" altLang="zh-CN" sz="800">
                <a:hlinkClick r:id="rId3"/>
              </a:rPr>
            </a:br>
            <a:r>
              <a:rPr lang="en-US" altLang="zh-CN" sz="800">
                <a:hlinkClick r:id="rId3"/>
              </a:rPr>
              <a:t>Meridional ridges in the bottom topography provide a force balance for the Atlantic Circumpolar Current by generating frictional form drag. As the ACC crosses these ridges, frictional drag diminishes the current's deep flow (Munk and Palmen, 1951). Bottom topography also controls the path of the ACC, since slow large-scale oceanic flows are, on the average, parallel to lines of constant planetary vorticity (appoximately the Coriolis acceleration divided by the water depth). The Drake Passage, Kerguelen Plateau (and island), Campbell Plateau, Macquarie Ridge, and the Pacific-Antarctic Ridge are major topographic features that influence both the mean path of the ACC and its meandering. The degree of topographic blocking will also influence the current's eddy kinetic energy. For example, downstream of meridional ridges there will be an increase in the number of eddies present. Even relatively small eddies make up a significant percentage of the current's overall eddy kinetic energy (Knauss, 1996). Typical time and space scales of the eddies range from 2 weeks to 2 months and from 50 to 250 km. </a:t>
            </a:r>
            <a:br>
              <a:rPr lang="en-US" altLang="zh-CN" sz="800">
                <a:hlinkClick r:id="rId3"/>
              </a:rPr>
            </a:br>
            <a:br>
              <a:rPr lang="en-US" altLang="zh-CN" sz="800">
                <a:hlinkClick r:id="rId3"/>
              </a:rPr>
            </a:br>
            <a:r>
              <a:rPr lang="en-US" altLang="zh-CN" sz="800">
                <a:hlinkClick r:id="rId3"/>
              </a:rPr>
              <a:t>The path of the ACC is constrained by land where it flows through the Drake Passage, between Cape Horn and the Antarctic Peninsula. To date, the majority of field studies (hydrographic surveys, mooring deployments, etc.) conducted to better understand the ACC have taken place across this 800 km wide passage (Nowlin et al., 1977). Bryden and Pillsbury (1977) found variations over a yearlong current meter study across the Drake Passage between 28-290 Sv to a depth of 2700 meters. Such a large range of transport values have been found by numerous oceanographers. Historical transport estimates are listed in Table 1 of Peterson (1988) and Table 6 of Sarukhanyan (1985) and range from -15 Sv to 262 Sv with several entries greater than 200 Sv. These earlier measurements should be viewed with suspicion since the estimates are aliased by coarse resolution sampling in an energetic eddy field, and those based on hydrography assume a reference velocity. The most dense set of current meter measurements, during the DRAKE79 experiment, yielded a mean transport of 123 Sv and a range of 87 to 148 Sv (Whitworth, 1983; Peterson, 1988). Climatological estimates by Orsi et al (1995) based on hydrographic data show that the ACC transport, relative to 3000 m, is about 100 Sv at all longitudes. </a:t>
            </a:r>
            <a:br>
              <a:rPr lang="en-US" altLang="zh-CN" sz="800">
                <a:hlinkClick r:id="rId3"/>
              </a:rPr>
            </a:br>
            <a:br>
              <a:rPr lang="en-US" altLang="zh-CN" sz="800">
                <a:hlinkClick r:id="rId3"/>
              </a:rPr>
            </a:br>
            <a:r>
              <a:rPr lang="en-US" altLang="zh-CN" sz="800">
                <a:hlinkClick r:id="rId3"/>
              </a:rPr>
              <a:t>Using Drake Passage current meter measurements at 500 meters during the ISOS, Wearn and Baker (1980) found the variations with the transport correlated with the fluctuations in wind stress when considering periods of longer than 30 days. Similar results are reported for low-frequency time-scales in Peterson (1988) with strong coherence at semi-annual and annual time scales. </a:t>
            </a:r>
            <a:br>
              <a:rPr lang="en-US" altLang="zh-CN" sz="800">
                <a:hlinkClick r:id="rId3"/>
              </a:rPr>
            </a:br>
            <a:br>
              <a:rPr lang="en-US" altLang="zh-CN" sz="800">
                <a:hlinkClick r:id="rId3"/>
              </a:rPr>
            </a:br>
            <a:r>
              <a:rPr lang="en-US" altLang="zh-CN" sz="800">
                <a:hlinkClick r:id="rId3"/>
              </a:rPr>
              <a:t>In recent years, other areas such as sections of the ACC south of Tasmania and New Zealand have also been examined closely. Observations have revealed a mean ACC transport of 100-150 Sverdrups (1 Sv=106 m3 s-1) that can vary by 50 Sv within time scales as short as a month or two (Knauss, 1996). Variability in the ACC is due to tides (5-10 cm s-1), mesoscale eddies (35-50 cm s-1), near-inertial motion (10 cm s-1), and those forced by changes in the large-scale wind stress (25 cm s-1) (Sarukhanyan, 1985). </a:t>
            </a:r>
            <a:br>
              <a:rPr lang="en-US" altLang="zh-CN" sz="800">
                <a:hlinkClick r:id="rId3"/>
              </a:rPr>
            </a:br>
            <a:br>
              <a:rPr lang="en-US" altLang="zh-CN" sz="800">
                <a:hlinkClick r:id="rId3"/>
              </a:rPr>
            </a:br>
            <a:r>
              <a:rPr lang="en-US" altLang="zh-CN" sz="800">
                <a:hlinkClick r:id="rId3"/>
              </a:rPr>
              <a:t>The mean ACC temperature ranges from -1 to 5°C, depending on the time of year and location. The mean surface salinity decreases poleward, in general, from 34.9 at 35°S to 34.7 at 65°S. Typical salinity values are between 33.5 and 34.7, poleward of 65°S. This Temperature-Salinity signature is due to a combination of water masses that meet in the Southern Ocean and are mixed and redistributed by the Antarctic Circumpolar Current. Following the inclined isopycnals, deep waters from the North Atlantic (NADW) are upwelled at the Antarctic Divergence, the current's southern boundary. As this water rises to the surface it mixes with and becomes Antarctic Circumpolar Water (ACW). When the water mass reaches the near surface flow it is diverted northward by Ekman transport. This newly formed Antarctic Circumpolar Water (labeled by some 'modified NADW') travels north across the ACC until it reaches the convergence of the Polar Frontal Zone. Here, near surface Sub-Antarctic Water from the north mixes with the ACW and sinks to a mid-depth becoming Antarctic Intermediate Water (AAIW). While this mixing is taking place the geostrophic component of the ACC is translating the water eastward. The AAIW will continue north but, due to the 'West Wind Drift,' will be ejected into the Atlantic, Indian, and Pacific basins, where over time, it will be upwelled to the surface. The Antarctic Circumpolar Current is a critical component of the 'Great Ocean Conveyor Belt.' </a:t>
            </a:r>
            <a:br>
              <a:rPr lang="en-US" altLang="zh-CN" sz="800">
                <a:hlinkClick r:id="rId3"/>
              </a:rPr>
            </a:br>
            <a:br>
              <a:rPr lang="en-US" altLang="zh-CN" sz="800">
                <a:hlinkClick r:id="rId3"/>
              </a:rPr>
            </a:br>
            <a:r>
              <a:rPr lang="en-US" altLang="zh-CN" sz="800">
                <a:hlinkClick r:id="rId3"/>
              </a:rPr>
              <a:t>During the period July thru October 1978, Seasat radar altimeter measurements where made over the ACC. Fu and Chelton (1984) demonstrated the observational evidence of the temporal variability as well as the zonal coherence of the ACC. Satellite altimetry and sea surface height analysis have recently revealed a previously unknown feature of the Antarctic Circumpolar Current, the Antarctic Circumpolar Wave. This wave propagates westward against the current but ultimately ends up traveling eastward, due to the massive size of the ACC, at a slower rate than the mean flow. The wave circles the earth every eight to nine years (White and Peterson, 1996). It has a long wavelength (wavenumber=2) resulting in two crests and two troughs at any given time. The crests and troughs are associated with massive patches or pools of warm water and cold water respectively. The areas can be thousands of kilometers long. The warm patches are 2 to 3°C warmer than the mean sea surface temperature (SST) and the cold patches are 2 to 3°C cooler than the mean SST (White and Peterson, 1996). Though it is not yet clear how these waves are triggered or maintained, they directly influence the temperature of the overlying atmosphere. While the Wave's effects on climate are just beginning to be studied, the phase (warm pool vs. cold pool) correlates well with four to five year rainfall cycles found over areas of southern Australia and New Zealand (White and Cherry, 1998). Some scientists believe that the Antarctic Circumpolar Wave may be more important than El Niño in governing rainfall over these regions </a:t>
            </a:r>
            <a:endParaRPr lang="zh-CN" altLang="en-US" sz="800"/>
          </a:p>
        </p:txBody>
      </p:sp>
    </p:spTree>
    <p:extLst>
      <p:ext uri="{BB962C8B-B14F-4D97-AF65-F5344CB8AC3E}">
        <p14:creationId xmlns:p14="http://schemas.microsoft.com/office/powerpoint/2010/main" val="1824602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826544D-DC1A-49F6-8DFA-CF15DD17079C}" type="slidenum">
              <a:rPr lang="zh-CN" altLang="en-US" smtClean="0"/>
              <a:pPr/>
              <a:t>9</a:t>
            </a:fld>
            <a:endParaRPr lang="en-US" altLang="zh-CN"/>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212444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F822940D-22FE-4D08-A961-4F6C89D95257}" type="slidenum">
              <a:rPr lang="zh-CN" altLang="en-US" smtClean="0"/>
              <a:pPr/>
              <a:t>10</a:t>
            </a:fld>
            <a:endParaRPr lang="en-US" altLang="zh-CN"/>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3998976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1" name="矩形 20"/>
          <p:cNvSpPr/>
          <p:nvPr userDrawn="1"/>
        </p:nvSpPr>
        <p:spPr>
          <a:xfrm rot="10800000">
            <a:off x="8964000" y="1538"/>
            <a:ext cx="180000" cy="5130000"/>
          </a:xfrm>
          <a:prstGeom prst="rect">
            <a:avLst/>
          </a:prstGeom>
          <a:solidFill>
            <a:srgbClr val="006D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L 形 21"/>
          <p:cNvSpPr/>
          <p:nvPr userDrawn="1"/>
        </p:nvSpPr>
        <p:spPr>
          <a:xfrm rot="-5400000">
            <a:off x="8424000" y="4428000"/>
            <a:ext cx="972000" cy="468000"/>
          </a:xfrm>
          <a:prstGeom prst="corner">
            <a:avLst>
              <a:gd name="adj1" fmla="val 39863"/>
              <a:gd name="adj2" fmla="val 100327"/>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userDrawn="1"/>
        </p:nvSpPr>
        <p:spPr>
          <a:xfrm rot="10800000">
            <a:off x="0" y="0"/>
            <a:ext cx="180000" cy="5130000"/>
          </a:xfrm>
          <a:prstGeom prst="rect">
            <a:avLst/>
          </a:prstGeom>
          <a:solidFill>
            <a:srgbClr val="006D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0" y="53579"/>
            <a:ext cx="9144000" cy="253916"/>
          </a:xfrm>
          <a:prstGeom prst="rect">
            <a:avLst/>
          </a:prstGeom>
          <a:noFill/>
        </p:spPr>
        <p:txBody>
          <a:bodyPr>
            <a:spAutoFit/>
          </a:bodyPr>
          <a:lstStyle/>
          <a:p>
            <a:pPr algn="ctr">
              <a:defRPr/>
            </a:pPr>
            <a:r>
              <a:rPr lang="en-US" altLang="zh-CN" sz="1050" b="0" dirty="0">
                <a:solidFill>
                  <a:schemeClr val="bg2">
                    <a:lumMod val="50000"/>
                  </a:schemeClr>
                </a:solidFill>
                <a:latin typeface="Tahoma" pitchFamily="34" charset="0"/>
                <a:ea typeface="黑体" pitchFamily="2" charset="-122"/>
              </a:rPr>
              <a:t>DPO: A Course for Undergraduate and Graduate Majored in Oceanography and Atmosphere</a:t>
            </a:r>
          </a:p>
        </p:txBody>
      </p:sp>
      <p:sp>
        <p:nvSpPr>
          <p:cNvPr id="9" name="TextBox 8"/>
          <p:cNvSpPr txBox="1"/>
          <p:nvPr/>
        </p:nvSpPr>
        <p:spPr>
          <a:xfrm>
            <a:off x="7776001" y="4914000"/>
            <a:ext cx="1223963" cy="230832"/>
          </a:xfrm>
          <a:prstGeom prst="rect">
            <a:avLst/>
          </a:prstGeom>
          <a:noFill/>
        </p:spPr>
        <p:txBody>
          <a:bodyPr>
            <a:spAutoFit/>
          </a:bodyPr>
          <a:lstStyle/>
          <a:p>
            <a:pPr algn="r">
              <a:defRPr/>
            </a:pPr>
            <a:fld id="{481C4712-D969-495C-BB5C-F82C2B6B5CBE}" type="slidenum">
              <a:rPr lang="en-US" altLang="zh-CN" sz="900">
                <a:solidFill>
                  <a:srgbClr val="663300"/>
                </a:solidFill>
              </a:rPr>
              <a:pPr algn="r">
                <a:defRPr/>
              </a:pPr>
              <a:t>‹#›</a:t>
            </a:fld>
            <a:endParaRPr lang="zh-CN" altLang="en-US" dirty="0">
              <a:solidFill>
                <a:srgbClr val="663300"/>
              </a:solidFill>
            </a:endParaRPr>
          </a:p>
        </p:txBody>
      </p:sp>
      <p:sp>
        <p:nvSpPr>
          <p:cNvPr id="2" name="标题 1"/>
          <p:cNvSpPr>
            <a:spLocks noGrp="1"/>
          </p:cNvSpPr>
          <p:nvPr>
            <p:ph type="ctrTitle"/>
          </p:nvPr>
        </p:nvSpPr>
        <p:spPr>
          <a:xfrm>
            <a:off x="685800" y="750082"/>
            <a:ext cx="7772400" cy="1102519"/>
          </a:xfrm>
        </p:spPr>
        <p:txBody>
          <a:bodyPr anchor="b"/>
          <a:lstStyle>
            <a:lvl1pPr algn="l">
              <a:defRPr sz="3600">
                <a:solidFill>
                  <a:srgbClr val="0000FF"/>
                </a:solidFill>
              </a:defRPr>
            </a:lvl1pPr>
          </a:lstStyle>
          <a:p>
            <a:r>
              <a:rPr lang="zh-CN" altLang="en-US"/>
              <a:t>单击此处编辑母版标题样式</a:t>
            </a:r>
            <a:endParaRPr lang="en-US" dirty="0"/>
          </a:p>
        </p:txBody>
      </p:sp>
      <p:sp>
        <p:nvSpPr>
          <p:cNvPr id="3" name="副标题 2"/>
          <p:cNvSpPr>
            <a:spLocks noGrp="1"/>
          </p:cNvSpPr>
          <p:nvPr>
            <p:ph type="subTitle" idx="1"/>
          </p:nvPr>
        </p:nvSpPr>
        <p:spPr>
          <a:xfrm>
            <a:off x="687717" y="1846664"/>
            <a:ext cx="6670366" cy="1314450"/>
          </a:xfrm>
        </p:spPr>
        <p:txBody>
          <a:bodyPr/>
          <a:lstStyle>
            <a:lvl1pPr marL="0" indent="0" algn="l">
              <a:buNone/>
              <a:defRPr sz="2100">
                <a:solidFill>
                  <a:srgbClr val="0000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CN" altLang="en-US"/>
              <a:t>单击此处编辑母版副标题样式</a:t>
            </a:r>
            <a:endParaRPr lang="en-US" dirty="0"/>
          </a:p>
        </p:txBody>
      </p:sp>
      <p:pic>
        <p:nvPicPr>
          <p:cNvPr id="16" name="Picture 4">
            <a:extLst>
              <a:ext uri="{FF2B5EF4-FFF2-40B4-BE49-F238E27FC236}">
                <a16:creationId xmlns:a16="http://schemas.microsoft.com/office/drawing/2014/main" id="{5FEA80F7-145D-0849-8076-9EE67B6E63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0032" y="3528000"/>
            <a:ext cx="720000" cy="720000"/>
          </a:xfrm>
          <a:prstGeom prst="rect">
            <a:avLst/>
          </a:prstGeom>
        </p:spPr>
      </p:pic>
      <p:pic>
        <p:nvPicPr>
          <p:cNvPr id="17" name="图片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32320" y="3456000"/>
            <a:ext cx="4320000" cy="864000"/>
          </a:xfrm>
          <a:prstGeom prst="rect">
            <a:avLst/>
          </a:prstGeom>
        </p:spPr>
      </p:pic>
      <p:sp>
        <p:nvSpPr>
          <p:cNvPr id="18" name="TextBox 9"/>
          <p:cNvSpPr txBox="1"/>
          <p:nvPr userDrawn="1"/>
        </p:nvSpPr>
        <p:spPr>
          <a:xfrm>
            <a:off x="0" y="3780000"/>
            <a:ext cx="162000" cy="972000"/>
          </a:xfrm>
          <a:prstGeom prst="rect">
            <a:avLst/>
          </a:prstGeom>
          <a:noFill/>
        </p:spPr>
        <p:txBody>
          <a:bodyPr vert="eaVert" wrap="square" lIns="0" tIns="0" rIns="0" bIns="0">
            <a:spAutoFit/>
          </a:bodyPr>
          <a:lstStyle/>
          <a:p>
            <a:pPr>
              <a:defRPr/>
            </a:pPr>
            <a:r>
              <a:rPr lang="en-US" altLang="zh-CN" sz="788" dirty="0">
                <a:solidFill>
                  <a:schemeClr val="bg1"/>
                </a:solidFill>
                <a:latin typeface="Copperplate Gothic Light" pitchFamily="34" charset="0"/>
                <a:ea typeface="Verdana" pitchFamily="34" charset="0"/>
                <a:cs typeface="Verdana" pitchFamily="34" charset="0"/>
              </a:rPr>
              <a:t>F</a:t>
            </a:r>
            <a:r>
              <a:rPr lang="en-US" altLang="zh-CN" sz="700" dirty="0">
                <a:solidFill>
                  <a:schemeClr val="bg1"/>
                </a:solidFill>
                <a:latin typeface="Copperplate Gothic Light" pitchFamily="34" charset="0"/>
                <a:ea typeface="Verdana" pitchFamily="34" charset="0"/>
                <a:cs typeface="Verdana" pitchFamily="34" charset="0"/>
              </a:rPr>
              <a:t>UDAN</a:t>
            </a:r>
            <a:r>
              <a:rPr lang="en-US" altLang="zh-CN" sz="788" dirty="0">
                <a:solidFill>
                  <a:schemeClr val="bg1"/>
                </a:solidFill>
                <a:latin typeface="Copperplate Gothic Light" pitchFamily="34" charset="0"/>
                <a:ea typeface="Verdana" pitchFamily="34" charset="0"/>
                <a:cs typeface="Verdana" pitchFamily="34" charset="0"/>
              </a:rPr>
              <a:t> University</a:t>
            </a:r>
            <a:endParaRPr lang="zh-CN" altLang="en-US" sz="788" dirty="0">
              <a:solidFill>
                <a:srgbClr val="663300"/>
              </a:solidFill>
              <a:latin typeface="Copperplate Gothic Light" pitchFamily="34" charset="0"/>
              <a:cs typeface="Verdana" pitchFamily="34" charset="0"/>
            </a:endParaRPr>
          </a:p>
        </p:txBody>
      </p:sp>
      <p:sp>
        <p:nvSpPr>
          <p:cNvPr id="20" name="L 形 19"/>
          <p:cNvSpPr/>
          <p:nvPr userDrawn="1"/>
        </p:nvSpPr>
        <p:spPr>
          <a:xfrm rot="5400000">
            <a:off x="-252212" y="252002"/>
            <a:ext cx="972000" cy="468000"/>
          </a:xfrm>
          <a:prstGeom prst="corner">
            <a:avLst>
              <a:gd name="adj1" fmla="val 39863"/>
              <a:gd name="adj2" fmla="val 100327"/>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Picture 34" descr="D:\Homepage\Images\core_logo_5.jpg"/>
          <p:cNvPicPr>
            <a:picLocks noChangeAspect="1" noChangeArrowheads="1"/>
          </p:cNvPicPr>
          <p:nvPr userDrawn="1"/>
        </p:nvPicPr>
        <p:blipFill>
          <a:blip r:embed="rId4" cstate="print"/>
          <a:stretch>
            <a:fillRect/>
          </a:stretch>
        </p:blipFill>
        <p:spPr bwMode="auto">
          <a:xfrm>
            <a:off x="1584032" y="3528000"/>
            <a:ext cx="720000" cy="720000"/>
          </a:xfrm>
          <a:prstGeom prst="rect">
            <a:avLst/>
          </a:prstGeom>
          <a:noFill/>
          <a:ln w="9525">
            <a:noFill/>
            <a:miter lim="800000"/>
            <a:headEnd/>
            <a:tailEnd/>
          </a:ln>
        </p:spPr>
      </p:pic>
      <p:sp>
        <p:nvSpPr>
          <p:cNvPr id="14" name="TextBox 9"/>
          <p:cNvSpPr txBox="1"/>
          <p:nvPr userDrawn="1"/>
        </p:nvSpPr>
        <p:spPr>
          <a:xfrm>
            <a:off x="8964000" y="468000"/>
            <a:ext cx="162000" cy="972000"/>
          </a:xfrm>
          <a:prstGeom prst="rect">
            <a:avLst/>
          </a:prstGeom>
          <a:noFill/>
        </p:spPr>
        <p:txBody>
          <a:bodyPr vert="eaVert" wrap="square" lIns="0" tIns="0" rIns="0" bIns="0">
            <a:spAutoFit/>
          </a:bodyPr>
          <a:lstStyle/>
          <a:p>
            <a:pPr>
              <a:defRPr/>
            </a:pPr>
            <a:r>
              <a:rPr lang="en-US" altLang="zh-CN" sz="788" dirty="0">
                <a:solidFill>
                  <a:schemeClr val="bg1"/>
                </a:solidFill>
                <a:latin typeface="Copperplate Gothic Light" pitchFamily="34" charset="0"/>
                <a:ea typeface="Verdana" pitchFamily="34" charset="0"/>
                <a:cs typeface="Verdana" pitchFamily="34" charset="0"/>
              </a:rPr>
              <a:t>F</a:t>
            </a:r>
            <a:r>
              <a:rPr lang="en-US" altLang="zh-CN" sz="700" dirty="0">
                <a:solidFill>
                  <a:schemeClr val="bg1"/>
                </a:solidFill>
                <a:latin typeface="Copperplate Gothic Light" pitchFamily="34" charset="0"/>
                <a:ea typeface="Verdana" pitchFamily="34" charset="0"/>
                <a:cs typeface="Verdana" pitchFamily="34" charset="0"/>
              </a:rPr>
              <a:t>UDAN</a:t>
            </a:r>
            <a:r>
              <a:rPr lang="en-US" altLang="zh-CN" sz="788" dirty="0">
                <a:solidFill>
                  <a:schemeClr val="bg1"/>
                </a:solidFill>
                <a:latin typeface="Copperplate Gothic Light" pitchFamily="34" charset="0"/>
                <a:ea typeface="Verdana" pitchFamily="34" charset="0"/>
                <a:cs typeface="Verdana" pitchFamily="34" charset="0"/>
              </a:rPr>
              <a:t> University</a:t>
            </a:r>
            <a:endParaRPr lang="zh-CN" altLang="en-US" sz="788" dirty="0">
              <a:solidFill>
                <a:srgbClr val="663300"/>
              </a:solidFill>
              <a:latin typeface="Copperplate Gothic Light" pitchFamily="34" charset="0"/>
              <a:cs typeface="Verdana"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标题 4"/>
          <p:cNvSpPr>
            <a:spLocks noGrp="1"/>
          </p:cNvSpPr>
          <p:nvPr>
            <p:ph type="title"/>
          </p:nvPr>
        </p:nvSpPr>
        <p:spPr>
          <a:xfrm>
            <a:off x="457200" y="-20538"/>
            <a:ext cx="8229600" cy="589360"/>
          </a:xfrm>
        </p:spPr>
        <p:txBody>
          <a:bodyPr/>
          <a:lstStyle>
            <a:lvl1pPr>
              <a:defRPr>
                <a:solidFill>
                  <a:schemeClr val="tx1"/>
                </a:solidFill>
              </a:defRPr>
            </a:lvl1pPr>
          </a:lstStyle>
          <a:p>
            <a:r>
              <a:rPr lang="zh-CN" altLang="en-US"/>
              <a:t>单击此处编辑母版标题样式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sz="half" idx="1"/>
          </p:nvPr>
        </p:nvSpPr>
        <p:spPr>
          <a:xfrm>
            <a:off x="457200" y="945369"/>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内容占位符 3"/>
          <p:cNvSpPr>
            <a:spLocks noGrp="1"/>
          </p:cNvSpPr>
          <p:nvPr>
            <p:ph sz="half" idx="2"/>
          </p:nvPr>
        </p:nvSpPr>
        <p:spPr>
          <a:xfrm>
            <a:off x="4648200" y="945369"/>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Tree>
    <p:extLst>
      <p:ext uri="{BB962C8B-B14F-4D97-AF65-F5344CB8AC3E}">
        <p14:creationId xmlns:p14="http://schemas.microsoft.com/office/powerpoint/2010/main" val="1435471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矩形 18"/>
          <p:cNvSpPr/>
          <p:nvPr userDrawn="1"/>
        </p:nvSpPr>
        <p:spPr>
          <a:xfrm rot="10800000">
            <a:off x="8964000" y="1538"/>
            <a:ext cx="180000" cy="5130000"/>
          </a:xfrm>
          <a:prstGeom prst="rect">
            <a:avLst/>
          </a:prstGeom>
          <a:solidFill>
            <a:srgbClr val="006D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L 形 17"/>
          <p:cNvSpPr/>
          <p:nvPr userDrawn="1"/>
        </p:nvSpPr>
        <p:spPr>
          <a:xfrm rot="-5400000">
            <a:off x="8424000" y="4428000"/>
            <a:ext cx="972000" cy="468000"/>
          </a:xfrm>
          <a:prstGeom prst="corner">
            <a:avLst>
              <a:gd name="adj1" fmla="val 39863"/>
              <a:gd name="adj2" fmla="val 100327"/>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0" name="标题占位符 1"/>
          <p:cNvSpPr>
            <a:spLocks noGrp="1"/>
          </p:cNvSpPr>
          <p:nvPr>
            <p:ph type="title"/>
          </p:nvPr>
        </p:nvSpPr>
        <p:spPr bwMode="auto">
          <a:xfrm>
            <a:off x="457200" y="86917"/>
            <a:ext cx="8229600" cy="3786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endParaRPr lang="en-US" dirty="0"/>
          </a:p>
        </p:txBody>
      </p:sp>
      <p:sp>
        <p:nvSpPr>
          <p:cNvPr id="2051" name="文本占位符 2"/>
          <p:cNvSpPr>
            <a:spLocks noGrp="1"/>
          </p:cNvSpPr>
          <p:nvPr>
            <p:ph type="body" idx="1"/>
          </p:nvPr>
        </p:nvSpPr>
        <p:spPr bwMode="auto">
          <a:xfrm>
            <a:off x="457200" y="945358"/>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9" name="矩形 8"/>
          <p:cNvSpPr/>
          <p:nvPr/>
        </p:nvSpPr>
        <p:spPr>
          <a:xfrm>
            <a:off x="1357313" y="4936332"/>
            <a:ext cx="6429375" cy="230832"/>
          </a:xfrm>
          <a:prstGeom prst="rect">
            <a:avLst/>
          </a:prstGeom>
        </p:spPr>
        <p:txBody>
          <a:bodyPr>
            <a:spAutoFit/>
          </a:bodyPr>
          <a:lstStyle/>
          <a:p>
            <a:pPr algn="ctr">
              <a:defRPr/>
            </a:pPr>
            <a:r>
              <a:rPr lang="en-US" altLang="zh-CN" sz="900" b="0" dirty="0">
                <a:solidFill>
                  <a:schemeClr val="bg2">
                    <a:lumMod val="75000"/>
                  </a:schemeClr>
                </a:solidFill>
                <a:latin typeface="Tahoma" pitchFamily="34" charset="0"/>
                <a:ea typeface="黑体" pitchFamily="2" charset="-122"/>
              </a:rPr>
              <a:t>Lecture 18: </a:t>
            </a:r>
            <a:r>
              <a:rPr lang="en-US" altLang="zh-CN" sz="900" b="0" kern="1200" dirty="0">
                <a:solidFill>
                  <a:schemeClr val="bg2">
                    <a:lumMod val="75000"/>
                  </a:schemeClr>
                </a:solidFill>
                <a:latin typeface="Tahoma" pitchFamily="34" charset="0"/>
                <a:ea typeface="黑体" pitchFamily="2" charset="-122"/>
                <a:cs typeface="+mn-cs"/>
              </a:rPr>
              <a:t>Southern Ocean: Circulation and Water Properties </a:t>
            </a:r>
          </a:p>
        </p:txBody>
      </p:sp>
      <p:sp>
        <p:nvSpPr>
          <p:cNvPr id="12" name="TextBox 11"/>
          <p:cNvSpPr txBox="1"/>
          <p:nvPr/>
        </p:nvSpPr>
        <p:spPr>
          <a:xfrm>
            <a:off x="7776001" y="4914000"/>
            <a:ext cx="1223963" cy="230832"/>
          </a:xfrm>
          <a:prstGeom prst="rect">
            <a:avLst/>
          </a:prstGeom>
          <a:noFill/>
        </p:spPr>
        <p:txBody>
          <a:bodyPr>
            <a:spAutoFit/>
          </a:bodyPr>
          <a:lstStyle/>
          <a:p>
            <a:pPr algn="r">
              <a:defRPr/>
            </a:pPr>
            <a:fld id="{F3E45D66-6E39-4568-A96F-A06B5A2F671E}" type="slidenum">
              <a:rPr lang="en-US" altLang="zh-CN" sz="900">
                <a:solidFill>
                  <a:srgbClr val="663300"/>
                </a:solidFill>
              </a:rPr>
              <a:pPr algn="r">
                <a:defRPr/>
              </a:pPr>
              <a:t>‹#›</a:t>
            </a:fld>
            <a:endParaRPr lang="zh-CN" altLang="en-US" sz="1050" dirty="0">
              <a:solidFill>
                <a:srgbClr val="663300"/>
              </a:solidFill>
            </a:endParaRPr>
          </a:p>
        </p:txBody>
      </p:sp>
      <p:sp>
        <p:nvSpPr>
          <p:cNvPr id="15" name="矩形 14"/>
          <p:cNvSpPr/>
          <p:nvPr userDrawn="1"/>
        </p:nvSpPr>
        <p:spPr>
          <a:xfrm rot="10800000">
            <a:off x="0" y="0"/>
            <a:ext cx="180000" cy="5130000"/>
          </a:xfrm>
          <a:prstGeom prst="rect">
            <a:avLst/>
          </a:prstGeom>
          <a:solidFill>
            <a:srgbClr val="006D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9"/>
          <p:cNvSpPr txBox="1"/>
          <p:nvPr userDrawn="1"/>
        </p:nvSpPr>
        <p:spPr>
          <a:xfrm>
            <a:off x="0" y="3708000"/>
            <a:ext cx="162000" cy="972000"/>
          </a:xfrm>
          <a:prstGeom prst="rect">
            <a:avLst/>
          </a:prstGeom>
          <a:noFill/>
        </p:spPr>
        <p:txBody>
          <a:bodyPr vert="eaVert" wrap="square" lIns="0" tIns="0" rIns="0" bIns="0">
            <a:spAutoFit/>
          </a:bodyPr>
          <a:lstStyle/>
          <a:p>
            <a:pPr>
              <a:defRPr/>
            </a:pPr>
            <a:r>
              <a:rPr lang="en-US" altLang="zh-CN" sz="788" dirty="0">
                <a:solidFill>
                  <a:schemeClr val="bg1"/>
                </a:solidFill>
                <a:latin typeface="Copperplate Gothic Light" pitchFamily="34" charset="0"/>
                <a:ea typeface="Verdana" pitchFamily="34" charset="0"/>
                <a:cs typeface="Verdana" pitchFamily="34" charset="0"/>
              </a:rPr>
              <a:t>F</a:t>
            </a:r>
            <a:r>
              <a:rPr lang="en-US" altLang="zh-CN" sz="700" dirty="0">
                <a:solidFill>
                  <a:schemeClr val="bg1"/>
                </a:solidFill>
                <a:latin typeface="Copperplate Gothic Light" pitchFamily="34" charset="0"/>
                <a:ea typeface="Verdana" pitchFamily="34" charset="0"/>
                <a:cs typeface="Verdana" pitchFamily="34" charset="0"/>
              </a:rPr>
              <a:t>UDAN</a:t>
            </a:r>
            <a:r>
              <a:rPr lang="en-US" altLang="zh-CN" sz="788" dirty="0">
                <a:solidFill>
                  <a:schemeClr val="bg1"/>
                </a:solidFill>
                <a:latin typeface="Copperplate Gothic Light" pitchFamily="34" charset="0"/>
                <a:ea typeface="Verdana" pitchFamily="34" charset="0"/>
                <a:cs typeface="Verdana" pitchFamily="34" charset="0"/>
              </a:rPr>
              <a:t> University</a:t>
            </a:r>
            <a:endParaRPr lang="zh-CN" altLang="en-US" sz="788" dirty="0">
              <a:solidFill>
                <a:srgbClr val="663300"/>
              </a:solidFill>
              <a:latin typeface="Copperplate Gothic Light" pitchFamily="34" charset="0"/>
              <a:cs typeface="Verdana" pitchFamily="34" charset="0"/>
            </a:endParaRPr>
          </a:p>
        </p:txBody>
      </p:sp>
      <p:sp>
        <p:nvSpPr>
          <p:cNvPr id="17" name="L 形 16"/>
          <p:cNvSpPr/>
          <p:nvPr userDrawn="1"/>
        </p:nvSpPr>
        <p:spPr>
          <a:xfrm rot="5400000">
            <a:off x="-252212" y="252002"/>
            <a:ext cx="972000" cy="468000"/>
          </a:xfrm>
          <a:prstGeom prst="corner">
            <a:avLst>
              <a:gd name="adj1" fmla="val 39863"/>
              <a:gd name="adj2" fmla="val 100327"/>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9"/>
          <p:cNvSpPr txBox="1"/>
          <p:nvPr userDrawn="1"/>
        </p:nvSpPr>
        <p:spPr>
          <a:xfrm>
            <a:off x="8964000" y="468000"/>
            <a:ext cx="162000" cy="972000"/>
          </a:xfrm>
          <a:prstGeom prst="rect">
            <a:avLst/>
          </a:prstGeom>
          <a:noFill/>
        </p:spPr>
        <p:txBody>
          <a:bodyPr vert="eaVert" wrap="square" lIns="0" tIns="0" rIns="0" bIns="0">
            <a:spAutoFit/>
          </a:bodyPr>
          <a:lstStyle/>
          <a:p>
            <a:pPr>
              <a:defRPr/>
            </a:pPr>
            <a:r>
              <a:rPr lang="en-US" altLang="zh-CN" sz="788" dirty="0">
                <a:solidFill>
                  <a:schemeClr val="bg1"/>
                </a:solidFill>
                <a:latin typeface="Copperplate Gothic Light" pitchFamily="34" charset="0"/>
                <a:ea typeface="Verdana" pitchFamily="34" charset="0"/>
                <a:cs typeface="Verdana" pitchFamily="34" charset="0"/>
              </a:rPr>
              <a:t>F</a:t>
            </a:r>
            <a:r>
              <a:rPr lang="en-US" altLang="zh-CN" sz="700" dirty="0">
                <a:solidFill>
                  <a:schemeClr val="bg1"/>
                </a:solidFill>
                <a:latin typeface="Copperplate Gothic Light" pitchFamily="34" charset="0"/>
                <a:ea typeface="Verdana" pitchFamily="34" charset="0"/>
                <a:cs typeface="Verdana" pitchFamily="34" charset="0"/>
              </a:rPr>
              <a:t>UDAN</a:t>
            </a:r>
            <a:r>
              <a:rPr lang="en-US" altLang="zh-CN" sz="788" dirty="0">
                <a:solidFill>
                  <a:schemeClr val="bg1"/>
                </a:solidFill>
                <a:latin typeface="Copperplate Gothic Light" pitchFamily="34" charset="0"/>
                <a:ea typeface="Verdana" pitchFamily="34" charset="0"/>
                <a:cs typeface="Verdana" pitchFamily="34" charset="0"/>
              </a:rPr>
              <a:t> University</a:t>
            </a:r>
            <a:endParaRPr lang="zh-CN" altLang="en-US" sz="788" dirty="0">
              <a:solidFill>
                <a:srgbClr val="663300"/>
              </a:solidFill>
              <a:latin typeface="Copperplate Gothic Light" pitchFamily="34" charset="0"/>
              <a:cs typeface="Verdana" pitchFamily="34" charset="0"/>
            </a:endParaRPr>
          </a:p>
        </p:txBody>
      </p:sp>
      <p:pic>
        <p:nvPicPr>
          <p:cNvPr id="21" name="Picture 27">
            <a:extLst>
              <a:ext uri="{FF2B5EF4-FFF2-40B4-BE49-F238E27FC236}">
                <a16:creationId xmlns:a16="http://schemas.microsoft.com/office/drawing/2014/main" id="{23E9449C-5E7B-094E-A5BC-AB83C01E6C2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4860000"/>
            <a:ext cx="263793" cy="263793"/>
          </a:xfrm>
          <a:prstGeom prst="rect">
            <a:avLst/>
          </a:prstGeom>
        </p:spPr>
      </p:pic>
      <p:pic>
        <p:nvPicPr>
          <p:cNvPr id="22" name="图片 21"/>
          <p:cNvPicPr>
            <a:picLocks noChangeAspect="1"/>
          </p:cNvPicPr>
          <p:nvPr userDrawn="1"/>
        </p:nvPicPr>
        <p:blipFill rotWithShape="1">
          <a:blip r:embed="rId8" cstate="print">
            <a:extLst>
              <a:ext uri="{28A0092B-C50C-407E-A947-70E740481C1C}">
                <a14:useLocalDpi xmlns:a14="http://schemas.microsoft.com/office/drawing/2010/main" val="0"/>
              </a:ext>
            </a:extLst>
          </a:blip>
          <a:srcRect t="7841" r="85009" b="8816"/>
          <a:stretch/>
        </p:blipFill>
        <p:spPr>
          <a:xfrm>
            <a:off x="288000" y="4842000"/>
            <a:ext cx="259009" cy="288000"/>
          </a:xfrm>
          <a:prstGeom prst="rect">
            <a:avLst/>
          </a:prstGeom>
        </p:spPr>
      </p:pic>
      <p:pic>
        <p:nvPicPr>
          <p:cNvPr id="23" name="Picture 27" descr="D:\Homepage\Images\core_logo_5.jpg"/>
          <p:cNvPicPr>
            <a:picLocks noChangeAspect="1" noChangeArrowheads="1"/>
          </p:cNvPicPr>
          <p:nvPr userDrawn="1"/>
        </p:nvPicPr>
        <p:blipFill>
          <a:blip r:embed="rId9" cstate="print"/>
          <a:stretch>
            <a:fillRect/>
          </a:stretch>
        </p:blipFill>
        <p:spPr bwMode="auto">
          <a:xfrm>
            <a:off x="576000" y="4860000"/>
            <a:ext cx="270000" cy="270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34" r:id="rId1"/>
    <p:sldLayoutId id="2147484331" r:id="rId2"/>
    <p:sldLayoutId id="2147484332" r:id="rId3"/>
    <p:sldLayoutId id="2147484333" r:id="rId4"/>
    <p:sldLayoutId id="2147484335" r:id="rId5"/>
  </p:sldLayoutIdLst>
  <p:hf sldNum="0" hdr="0" ftr="0" dt="0"/>
  <p:txStyles>
    <p:titleStyle>
      <a:lvl1pPr algn="ctr" rtl="0" eaLnBrk="0" fontAlgn="base" hangingPunct="0">
        <a:spcBef>
          <a:spcPct val="0"/>
        </a:spcBef>
        <a:spcAft>
          <a:spcPct val="0"/>
        </a:spcAft>
        <a:defRPr sz="21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2pPr>
      <a:lvl3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3pPr>
      <a:lvl4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4pPr>
      <a:lvl5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257175" indent="-257175" algn="l" rtl="0" eaLnBrk="0" fontAlgn="base" hangingPunct="0">
        <a:spcBef>
          <a:spcPct val="20000"/>
        </a:spcBef>
        <a:spcAft>
          <a:spcPct val="0"/>
        </a:spcAft>
        <a:buClr>
          <a:schemeClr val="accent1"/>
        </a:buClr>
        <a:buSzPct val="50000"/>
        <a:buFont typeface="Wingdings 2" pitchFamily="18" charset="2"/>
        <a:buChar char=""/>
        <a:defRPr sz="2400" kern="1200">
          <a:solidFill>
            <a:srgbClr val="0000FF"/>
          </a:solidFill>
          <a:latin typeface="+mn-lt"/>
          <a:ea typeface="+mn-ea"/>
          <a:cs typeface="华文楷体" charset="0"/>
        </a:defRPr>
      </a:lvl1pPr>
      <a:lvl2pPr marL="557213" indent="-214313" algn="l" rtl="0" eaLnBrk="0" fontAlgn="base" hangingPunct="0">
        <a:spcBef>
          <a:spcPct val="20000"/>
        </a:spcBef>
        <a:spcAft>
          <a:spcPct val="0"/>
        </a:spcAft>
        <a:buClr>
          <a:schemeClr val="accent2"/>
        </a:buClr>
        <a:buSzPct val="50000"/>
        <a:buFont typeface="Wingdings 2" pitchFamily="18" charset="2"/>
        <a:buChar char="³"/>
        <a:defRPr sz="2100" kern="1200">
          <a:solidFill>
            <a:srgbClr val="0000FF"/>
          </a:solidFill>
          <a:latin typeface="+mn-lt"/>
          <a:ea typeface="+mn-ea"/>
          <a:cs typeface="华文楷体" charset="0"/>
        </a:defRPr>
      </a:lvl2pPr>
      <a:lvl3pPr marL="857250" indent="-171450" algn="l" rtl="0" eaLnBrk="0" fontAlgn="base" hangingPunct="0">
        <a:spcBef>
          <a:spcPct val="20000"/>
        </a:spcBef>
        <a:spcAft>
          <a:spcPct val="0"/>
        </a:spcAft>
        <a:buClr>
          <a:srgbClr val="7B9B57"/>
        </a:buClr>
        <a:buSzPct val="60000"/>
        <a:buFont typeface="Wingdings 2" pitchFamily="18" charset="2"/>
        <a:buChar char="®"/>
        <a:defRPr sz="1800" kern="1200">
          <a:solidFill>
            <a:srgbClr val="0000FF"/>
          </a:solidFill>
          <a:latin typeface="+mn-lt"/>
          <a:ea typeface="+mn-ea"/>
          <a:cs typeface="华文楷体" charset="0"/>
        </a:defRPr>
      </a:lvl3pPr>
      <a:lvl4pPr marL="1200150" indent="-171450" algn="l" rtl="0" eaLnBrk="0" fontAlgn="base" hangingPunct="0">
        <a:spcBef>
          <a:spcPct val="20000"/>
        </a:spcBef>
        <a:spcAft>
          <a:spcPct val="0"/>
        </a:spcAft>
        <a:buClr>
          <a:srgbClr val="8B7396"/>
        </a:buClr>
        <a:buSzPct val="45000"/>
        <a:buFont typeface="Wingdings 2" pitchFamily="18" charset="2"/>
        <a:buChar char="¯"/>
        <a:defRPr sz="1500" kern="1200">
          <a:solidFill>
            <a:srgbClr val="0000FF"/>
          </a:solidFill>
          <a:latin typeface="+mn-lt"/>
          <a:ea typeface="+mn-ea"/>
          <a:cs typeface="华文楷体" charset="0"/>
        </a:defRPr>
      </a:lvl4pPr>
      <a:lvl5pPr marL="1543050" indent="-171450" algn="l" rtl="0" eaLnBrk="0" fontAlgn="base" hangingPunct="0">
        <a:spcBef>
          <a:spcPct val="20000"/>
        </a:spcBef>
        <a:spcAft>
          <a:spcPct val="0"/>
        </a:spcAft>
        <a:buClr>
          <a:srgbClr val="E89A53"/>
        </a:buClr>
        <a:buFont typeface="Wingdings 2" pitchFamily="18" charset="2"/>
        <a:buChar char=""/>
        <a:defRPr sz="1500" kern="1200">
          <a:solidFill>
            <a:srgbClr val="0000FF"/>
          </a:solidFill>
          <a:latin typeface="+mn-lt"/>
          <a:ea typeface="+mn-ea"/>
          <a:cs typeface="华文楷体" charset="0"/>
        </a:defRPr>
      </a:lvl5pPr>
      <a:lvl6pPr marL="1885950" indent="-171450" algn="l" rtl="0" eaLnBrk="1" latinLnBrk="0" hangingPunct="1">
        <a:spcBef>
          <a:spcPct val="20000"/>
        </a:spcBef>
        <a:buFont typeface="Arial"/>
        <a:buChar char="•"/>
        <a:defRPr kumimoji="0" sz="1500" kern="1200">
          <a:solidFill>
            <a:schemeClr val="tx1"/>
          </a:solidFill>
          <a:latin typeface="+mn-lt"/>
          <a:ea typeface="+mn-ea"/>
          <a:cs typeface="+mn-cs"/>
        </a:defRPr>
      </a:lvl6pPr>
      <a:lvl7pPr marL="2228850" indent="-171450" algn="l" rtl="0" eaLnBrk="1" latinLnBrk="0" hangingPunct="1">
        <a:spcBef>
          <a:spcPct val="20000"/>
        </a:spcBef>
        <a:buFont typeface="Arial"/>
        <a:buChar char="•"/>
        <a:defRPr kumimoji="0" sz="1500" kern="1200">
          <a:solidFill>
            <a:schemeClr val="tx1"/>
          </a:solidFill>
          <a:latin typeface="+mn-lt"/>
          <a:ea typeface="+mn-ea"/>
          <a:cs typeface="+mn-cs"/>
        </a:defRPr>
      </a:lvl7pPr>
      <a:lvl8pPr marL="2571750" indent="-171450" algn="l" rtl="0" eaLnBrk="1" latinLnBrk="0" hangingPunct="1">
        <a:spcBef>
          <a:spcPct val="20000"/>
        </a:spcBef>
        <a:buFont typeface="Arial"/>
        <a:buChar char="•"/>
        <a:defRPr kumimoji="0" sz="1500" kern="1200">
          <a:solidFill>
            <a:schemeClr val="tx1"/>
          </a:solidFill>
          <a:latin typeface="+mn-lt"/>
          <a:ea typeface="+mn-ea"/>
          <a:cs typeface="+mn-cs"/>
        </a:defRPr>
      </a:lvl8pPr>
      <a:lvl9pPr marL="2914650" indent="-171450" algn="l" rtl="0" eaLnBrk="1" latinLnBrk="0" hangingPunct="1">
        <a:spcBef>
          <a:spcPct val="20000"/>
        </a:spcBef>
        <a:buFont typeface="Arial"/>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yanghj@fudan.edu.c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bbc.co.uk/nature/15835017"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bbc.co.uk/nature/15835017"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95536" y="627534"/>
            <a:ext cx="8352928" cy="1296144"/>
          </a:xfrm>
        </p:spPr>
        <p:txBody>
          <a:bodyPr/>
          <a:lstStyle/>
          <a:p>
            <a:pPr algn="ctr" eaLnBrk="1" hangingPunct="1">
              <a:defRPr/>
            </a:pPr>
            <a:br>
              <a:rPr lang="en-US" altLang="zh-CN" sz="2400" b="1" dirty="0">
                <a:solidFill>
                  <a:srgbClr val="C00000"/>
                </a:solidFill>
                <a:latin typeface="Arial" panose="020B0604020202020204" pitchFamily="34" charset="0"/>
                <a:cs typeface="Arial" panose="020B0604020202020204" pitchFamily="34" charset="0"/>
              </a:rPr>
            </a:br>
            <a:r>
              <a:rPr lang="en-US" altLang="zh-CN" sz="2400" b="1" dirty="0">
                <a:solidFill>
                  <a:srgbClr val="960000"/>
                </a:solidFill>
                <a:latin typeface="Arial" panose="020B0604020202020204" pitchFamily="34" charset="0"/>
                <a:cs typeface="Arial" panose="020B0604020202020204" pitchFamily="34" charset="0"/>
              </a:rPr>
              <a:t>Lecture 18: Southern Ocean: Circulation and Water Properties </a:t>
            </a:r>
            <a:br>
              <a:rPr lang="en-US" altLang="zh-CN" sz="2100" b="1" dirty="0">
                <a:solidFill>
                  <a:srgbClr val="960000"/>
                </a:solidFill>
                <a:latin typeface="Arial" panose="020B0604020202020204" pitchFamily="34" charset="0"/>
                <a:cs typeface="Arial" panose="020B0604020202020204" pitchFamily="34" charset="0"/>
              </a:rPr>
            </a:br>
            <a:br>
              <a:rPr lang="en-US" altLang="zh-CN" sz="1000" b="1" dirty="0">
                <a:latin typeface="Arial" panose="020B0604020202020204" pitchFamily="34" charset="0"/>
                <a:cs typeface="Arial" panose="020B0604020202020204" pitchFamily="34" charset="0"/>
              </a:rPr>
            </a:br>
            <a:r>
              <a:rPr lang="en-US" altLang="zh-CN" sz="1800" b="1" dirty="0">
                <a:solidFill>
                  <a:schemeClr val="accent2">
                    <a:lumMod val="75000"/>
                  </a:schemeClr>
                </a:solidFill>
                <a:latin typeface="Arial" panose="020B0604020202020204" pitchFamily="34" charset="0"/>
                <a:cs typeface="Arial" panose="020B0604020202020204" pitchFamily="34" charset="0"/>
              </a:rPr>
              <a:t> </a:t>
            </a:r>
            <a:r>
              <a:rPr lang="en-US" altLang="zh-CN" sz="1800" b="1" dirty="0">
                <a:solidFill>
                  <a:srgbClr val="0070C0"/>
                </a:solidFill>
                <a:latin typeface="Arial" panose="020B0604020202020204" pitchFamily="34" charset="0"/>
                <a:cs typeface="Arial" panose="020B0604020202020204" pitchFamily="34" charset="0"/>
              </a:rPr>
              <a:t>Descriptive Physical Oceanography</a:t>
            </a:r>
            <a:endParaRPr lang="en-US" altLang="zh-CN" sz="2100" b="1" dirty="0">
              <a:solidFill>
                <a:srgbClr val="0070C0"/>
              </a:solidFill>
              <a:latin typeface="Arial" panose="020B0604020202020204" pitchFamily="34" charset="0"/>
              <a:cs typeface="Arial" panose="020B0604020202020204" pitchFamily="34" charset="0"/>
            </a:endParaRPr>
          </a:p>
        </p:txBody>
      </p:sp>
      <p:sp>
        <p:nvSpPr>
          <p:cNvPr id="6" name="Rectangle 3"/>
          <p:cNvSpPr>
            <a:spLocks noGrp="1" noChangeArrowheads="1"/>
          </p:cNvSpPr>
          <p:nvPr>
            <p:ph type="subTitle" idx="1"/>
          </p:nvPr>
        </p:nvSpPr>
        <p:spPr>
          <a:xfrm>
            <a:off x="1580621" y="2067694"/>
            <a:ext cx="5994666" cy="1080120"/>
          </a:xfrm>
        </p:spPr>
        <p:txBody>
          <a:bodyPr rtlCol="0">
            <a:noAutofit/>
          </a:bodyPr>
          <a:lstStyle/>
          <a:p>
            <a:pPr algn="ctr" eaLnBrk="1" fontAlgn="auto" hangingPunct="1">
              <a:lnSpc>
                <a:spcPct val="150000"/>
              </a:lnSpc>
              <a:spcAft>
                <a:spcPts val="0"/>
              </a:spcAft>
              <a:defRPr/>
            </a:pPr>
            <a:r>
              <a:rPr lang="zh-CN" altLang="en-US" sz="1200" dirty="0">
                <a:solidFill>
                  <a:srgbClr val="000080"/>
                </a:solidFill>
                <a:latin typeface="微软雅黑" panose="020B0503020204020204" pitchFamily="34" charset="-122"/>
                <a:ea typeface="微软雅黑" panose="020B0503020204020204" pitchFamily="34" charset="-122"/>
              </a:rPr>
              <a:t>杨海军（</a:t>
            </a:r>
            <a:r>
              <a:rPr lang="en-US" altLang="zh-CN" sz="1200" dirty="0">
                <a:solidFill>
                  <a:srgbClr val="000080"/>
                </a:solidFill>
                <a:latin typeface="微软雅黑" panose="020B0503020204020204" pitchFamily="34" charset="-122"/>
                <a:ea typeface="微软雅黑" panose="020B0503020204020204" pitchFamily="34" charset="-122"/>
              </a:rPr>
              <a:t>YANG </a:t>
            </a:r>
            <a:r>
              <a:rPr lang="en-US" altLang="zh-CN" sz="1200" dirty="0" err="1">
                <a:solidFill>
                  <a:srgbClr val="000080"/>
                </a:solidFill>
                <a:latin typeface="微软雅黑" panose="020B0503020204020204" pitchFamily="34" charset="-122"/>
                <a:ea typeface="微软雅黑" panose="020B0503020204020204" pitchFamily="34" charset="-122"/>
              </a:rPr>
              <a:t>Haijun</a:t>
            </a:r>
            <a:r>
              <a:rPr lang="zh-CN" altLang="en-US" sz="1200" dirty="0">
                <a:solidFill>
                  <a:srgbClr val="000080"/>
                </a:solidFill>
                <a:latin typeface="微软雅黑" panose="020B0503020204020204" pitchFamily="34" charset="-122"/>
                <a:ea typeface="微软雅黑" panose="020B0503020204020204" pitchFamily="34" charset="-122"/>
              </a:rPr>
              <a:t>）复旦大学大气与海洋科学系</a:t>
            </a:r>
            <a:endParaRPr lang="en-US" altLang="zh-CN" sz="1200" dirty="0">
              <a:solidFill>
                <a:srgbClr val="000080"/>
              </a:solidFill>
              <a:latin typeface="微软雅黑" panose="020B0503020204020204" pitchFamily="34" charset="-122"/>
              <a:ea typeface="微软雅黑" panose="020B0503020204020204" pitchFamily="34" charset="-122"/>
            </a:endParaRPr>
          </a:p>
          <a:p>
            <a:pPr algn="ctr" eaLnBrk="1" fontAlgn="auto" hangingPunct="1">
              <a:lnSpc>
                <a:spcPct val="150000"/>
              </a:lnSpc>
              <a:spcAft>
                <a:spcPts val="0"/>
              </a:spcAft>
              <a:defRPr/>
            </a:pPr>
            <a:r>
              <a:rPr lang="en-US" altLang="zh-CN" sz="1200" dirty="0">
                <a:solidFill>
                  <a:srgbClr val="000080"/>
                </a:solidFill>
                <a:latin typeface="微软雅黑" panose="020B0503020204020204" pitchFamily="34" charset="-122"/>
                <a:ea typeface="微软雅黑" panose="020B0503020204020204" pitchFamily="34" charset="-122"/>
              </a:rPr>
              <a:t>Department of Atmospheric and Oceanic Sciences, Fudan University</a:t>
            </a:r>
          </a:p>
          <a:p>
            <a:pPr algn="ctr" eaLnBrk="1" fontAlgn="auto" hangingPunct="1">
              <a:lnSpc>
                <a:spcPct val="150000"/>
              </a:lnSpc>
              <a:spcAft>
                <a:spcPts val="0"/>
              </a:spcAft>
              <a:defRPr/>
            </a:pPr>
            <a:r>
              <a:rPr lang="en-US" altLang="zh-CN" sz="1200" dirty="0">
                <a:solidFill>
                  <a:srgbClr val="000080"/>
                </a:solidFill>
                <a:latin typeface="微软雅黑" panose="020B0503020204020204" pitchFamily="34" charset="-122"/>
                <a:ea typeface="微软雅黑" panose="020B0503020204020204" pitchFamily="34" charset="-122"/>
              </a:rPr>
              <a:t>Email: </a:t>
            </a:r>
            <a:r>
              <a:rPr lang="en-US" altLang="zh-CN" sz="1200" dirty="0">
                <a:solidFill>
                  <a:srgbClr val="000080"/>
                </a:solidFill>
                <a:latin typeface="微软雅黑" panose="020B0503020204020204" pitchFamily="34" charset="-122"/>
                <a:ea typeface="微软雅黑" panose="020B0503020204020204" pitchFamily="34" charset="-122"/>
                <a:hlinkClick r:id="rId2"/>
              </a:rPr>
              <a:t>yanghj@fudan.edu.cn</a:t>
            </a:r>
            <a:endParaRPr lang="en-US" altLang="zh-CN" sz="1200" dirty="0">
              <a:solidFill>
                <a:srgbClr val="000080"/>
              </a:solidFill>
              <a:latin typeface="微软雅黑" panose="020B0503020204020204" pitchFamily="34" charset="-122"/>
              <a:ea typeface="微软雅黑" panose="020B0503020204020204" pitchFamily="34" charset="-122"/>
            </a:endParaRPr>
          </a:p>
        </p:txBody>
      </p:sp>
      <p:sp>
        <p:nvSpPr>
          <p:cNvPr id="7" name="Text Box 6"/>
          <p:cNvSpPr txBox="1">
            <a:spLocks noChangeArrowheads="1"/>
          </p:cNvSpPr>
          <p:nvPr/>
        </p:nvSpPr>
        <p:spPr bwMode="auto">
          <a:xfrm>
            <a:off x="395536" y="4443958"/>
            <a:ext cx="8466138" cy="457200"/>
          </a:xfrm>
          <a:prstGeom prst="rect">
            <a:avLst/>
          </a:prstGeom>
          <a:noFill/>
          <a:ln w="9525">
            <a:noFill/>
            <a:miter lim="800000"/>
            <a:headEnd/>
            <a:tailEnd/>
          </a:ln>
        </p:spPr>
        <p:txBody>
          <a:bodyPr>
            <a:spAutoFit/>
          </a:bodyPr>
          <a:lstStyle/>
          <a:p>
            <a:pPr algn="ctr" eaLnBrk="0" hangingPunct="0">
              <a:spcBef>
                <a:spcPct val="50000"/>
              </a:spcBef>
            </a:pPr>
            <a:r>
              <a:rPr lang="en-US" altLang="zh-CN" sz="1200" b="0" dirty="0">
                <a:solidFill>
                  <a:schemeClr val="folHlink"/>
                </a:solidFill>
              </a:rPr>
              <a:t>This </a:t>
            </a:r>
            <a:r>
              <a:rPr lang="en-US" altLang="zh-CN" sz="1200" b="0" dirty="0" err="1">
                <a:solidFill>
                  <a:schemeClr val="folHlink"/>
                </a:solidFill>
              </a:rPr>
              <a:t>powerpoint</a:t>
            </a:r>
            <a:r>
              <a:rPr lang="en-US" altLang="zh-CN" sz="1200" b="0" dirty="0">
                <a:solidFill>
                  <a:schemeClr val="folHlink"/>
                </a:solidFill>
              </a:rPr>
              <a:t> was prepared for purposes of this lecture and course only.  It contains graphics from copyrighted books, journals and other products.  Please do not use without acknowledgment of these sources.</a:t>
            </a:r>
            <a:endParaRPr lang="en-US" altLang="zh-CN" sz="1200" b="0"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518048" y="86917"/>
            <a:ext cx="6074569" cy="364331"/>
          </a:xfrm>
        </p:spPr>
        <p:txBody>
          <a:bodyPr/>
          <a:lstStyle/>
          <a:p>
            <a:r>
              <a:rPr lang="en-US" altLang="zh-CN" dirty="0"/>
              <a:t>Antarctic Circumpolar Current</a:t>
            </a:r>
          </a:p>
        </p:txBody>
      </p:sp>
      <p:sp>
        <p:nvSpPr>
          <p:cNvPr id="21507" name="Text Box 3"/>
          <p:cNvSpPr txBox="1">
            <a:spLocks noChangeArrowheads="1"/>
          </p:cNvSpPr>
          <p:nvPr/>
        </p:nvSpPr>
        <p:spPr bwMode="auto">
          <a:xfrm>
            <a:off x="503999" y="792000"/>
            <a:ext cx="8136000" cy="2693045"/>
          </a:xfrm>
          <a:prstGeom prst="rect">
            <a:avLst/>
          </a:prstGeom>
          <a:noFill/>
          <a:ln w="9525">
            <a:noFill/>
            <a:miter lim="800000"/>
            <a:headEnd/>
            <a:tailEnd/>
          </a:ln>
        </p:spPr>
        <p:txBody>
          <a:bodyPr>
            <a:spAutoFit/>
          </a:bodyPr>
          <a:lstStyle/>
          <a:p>
            <a:pPr marL="264319" indent="-264319" eaLnBrk="0" hangingPunct="0">
              <a:spcBef>
                <a:spcPts val="450"/>
              </a:spcBef>
              <a:buClr>
                <a:schemeClr val="accent1"/>
              </a:buClr>
              <a:buSzPct val="75000"/>
              <a:buFont typeface="Wingdings" pitchFamily="2" charset="2"/>
              <a:buChar char="n"/>
              <a:defRPr/>
            </a:pPr>
            <a:r>
              <a:rPr lang="en-US" altLang="zh-CN" b="0" dirty="0">
                <a:solidFill>
                  <a:srgbClr val="0000FF"/>
                </a:solidFill>
                <a:latin typeface="+mn-lt"/>
              </a:rPr>
              <a:t>Almost no land - no western or eastern boundaries</a:t>
            </a:r>
          </a:p>
          <a:p>
            <a:pPr marL="264319" indent="-264319" eaLnBrk="0" hangingPunct="0">
              <a:spcBef>
                <a:spcPts val="450"/>
              </a:spcBef>
              <a:buClr>
                <a:schemeClr val="accent1"/>
              </a:buClr>
              <a:buSzPct val="75000"/>
              <a:buFont typeface="Wingdings" pitchFamily="2" charset="2"/>
              <a:buChar char="n"/>
              <a:defRPr/>
            </a:pPr>
            <a:r>
              <a:rPr lang="en-US" altLang="zh-CN" b="0" dirty="0">
                <a:solidFill>
                  <a:srgbClr val="0000FF"/>
                </a:solidFill>
                <a:latin typeface="+mn-lt"/>
              </a:rPr>
              <a:t>Processes different from normal gyres (which have western and eastern boundaries)</a:t>
            </a:r>
          </a:p>
          <a:p>
            <a:pPr marL="264319" indent="-264319" eaLnBrk="0" hangingPunct="0">
              <a:spcBef>
                <a:spcPts val="450"/>
              </a:spcBef>
              <a:buClr>
                <a:schemeClr val="accent1"/>
              </a:buClr>
              <a:buSzPct val="75000"/>
              <a:buFont typeface="Wingdings" pitchFamily="2" charset="2"/>
              <a:buChar char="n"/>
              <a:defRPr/>
            </a:pPr>
            <a:r>
              <a:rPr lang="en-US" altLang="zh-CN" b="0" dirty="0">
                <a:solidFill>
                  <a:srgbClr val="0000FF"/>
                </a:solidFill>
                <a:latin typeface="+mn-lt"/>
              </a:rPr>
              <a:t>2 dominant fronts: </a:t>
            </a:r>
          </a:p>
          <a:p>
            <a:pPr marL="676275" lvl="1" indent="-277416" eaLnBrk="0" hangingPunct="0">
              <a:spcBef>
                <a:spcPts val="450"/>
              </a:spcBef>
              <a:buClr>
                <a:schemeClr val="accent1"/>
              </a:buClr>
              <a:buSzPct val="75000"/>
              <a:buFont typeface="Wingdings" pitchFamily="2" charset="2"/>
              <a:buChar char="n"/>
              <a:defRPr/>
            </a:pPr>
            <a:r>
              <a:rPr lang="en-US" altLang="zh-CN" b="0" dirty="0" err="1">
                <a:solidFill>
                  <a:srgbClr val="FF0000"/>
                </a:solidFill>
                <a:latin typeface="+mn-lt"/>
              </a:rPr>
              <a:t>Subantarctic</a:t>
            </a:r>
            <a:r>
              <a:rPr lang="en-US" altLang="zh-CN" b="0" dirty="0">
                <a:solidFill>
                  <a:srgbClr val="FF0000"/>
                </a:solidFill>
                <a:latin typeface="+mn-lt"/>
              </a:rPr>
              <a:t> Front</a:t>
            </a:r>
            <a:r>
              <a:rPr lang="en-US" altLang="zh-CN" b="0" dirty="0">
                <a:latin typeface="+mn-lt"/>
              </a:rPr>
              <a:t> </a:t>
            </a:r>
            <a:r>
              <a:rPr lang="en-US" altLang="zh-CN" b="0" dirty="0">
                <a:solidFill>
                  <a:srgbClr val="0000FF"/>
                </a:solidFill>
                <a:latin typeface="+mn-lt"/>
              </a:rPr>
              <a:t>(SAF) on north side</a:t>
            </a:r>
          </a:p>
          <a:p>
            <a:pPr marL="676275" lvl="1" indent="-277416" eaLnBrk="0" hangingPunct="0">
              <a:spcBef>
                <a:spcPts val="450"/>
              </a:spcBef>
              <a:buClr>
                <a:schemeClr val="accent1"/>
              </a:buClr>
              <a:buSzPct val="75000"/>
              <a:buFont typeface="Wingdings" pitchFamily="2" charset="2"/>
              <a:buChar char="n"/>
              <a:defRPr/>
            </a:pPr>
            <a:r>
              <a:rPr lang="en-US" altLang="zh-CN" b="0" dirty="0">
                <a:solidFill>
                  <a:srgbClr val="FF0000"/>
                </a:solidFill>
                <a:latin typeface="+mn-lt"/>
              </a:rPr>
              <a:t>Polar Front</a:t>
            </a:r>
            <a:r>
              <a:rPr lang="en-US" altLang="zh-CN" b="0" dirty="0">
                <a:latin typeface="+mn-lt"/>
              </a:rPr>
              <a:t> </a:t>
            </a:r>
            <a:r>
              <a:rPr lang="en-US" altLang="zh-CN" b="0" dirty="0">
                <a:solidFill>
                  <a:srgbClr val="0000FF"/>
                </a:solidFill>
                <a:latin typeface="+mn-lt"/>
              </a:rPr>
              <a:t>(PF) in middle</a:t>
            </a:r>
          </a:p>
          <a:p>
            <a:pPr marL="264319" indent="-264319" eaLnBrk="0" hangingPunct="0">
              <a:spcBef>
                <a:spcPts val="450"/>
              </a:spcBef>
              <a:buClr>
                <a:schemeClr val="accent1"/>
              </a:buClr>
              <a:buSzPct val="75000"/>
              <a:buFont typeface="Wingdings" pitchFamily="2" charset="2"/>
              <a:buChar char="n"/>
              <a:defRPr/>
            </a:pPr>
            <a:r>
              <a:rPr lang="en-US" altLang="zh-CN" b="0" dirty="0">
                <a:solidFill>
                  <a:srgbClr val="0000FF"/>
                </a:solidFill>
                <a:latin typeface="+mn-lt"/>
              </a:rPr>
              <a:t>Subpolar (cyclonic) circulations south of ACC:</a:t>
            </a:r>
          </a:p>
          <a:p>
            <a:pPr marL="676275" lvl="1" indent="-277416" eaLnBrk="0" hangingPunct="0">
              <a:spcBef>
                <a:spcPts val="450"/>
              </a:spcBef>
              <a:buClr>
                <a:schemeClr val="accent1"/>
              </a:buClr>
              <a:buSzPct val="75000"/>
              <a:buFont typeface="Wingdings" pitchFamily="2" charset="2"/>
              <a:buChar char="n"/>
              <a:defRPr/>
            </a:pPr>
            <a:r>
              <a:rPr lang="en-US" altLang="zh-CN" b="0" dirty="0">
                <a:solidFill>
                  <a:srgbClr val="FF0000"/>
                </a:solidFill>
                <a:latin typeface="+mn-lt"/>
              </a:rPr>
              <a:t>Weddell Sea</a:t>
            </a:r>
            <a:r>
              <a:rPr lang="en-US" altLang="zh-CN" b="0" dirty="0">
                <a:latin typeface="+mn-lt"/>
              </a:rPr>
              <a:t> </a:t>
            </a:r>
            <a:r>
              <a:rPr lang="en-US" altLang="zh-CN" b="0" dirty="0">
                <a:solidFill>
                  <a:srgbClr val="0000FF"/>
                </a:solidFill>
                <a:latin typeface="+mn-lt"/>
              </a:rPr>
              <a:t>and</a:t>
            </a:r>
            <a:r>
              <a:rPr lang="en-US" altLang="zh-CN" b="0" dirty="0">
                <a:latin typeface="+mn-lt"/>
              </a:rPr>
              <a:t> </a:t>
            </a:r>
            <a:r>
              <a:rPr lang="en-US" altLang="zh-CN" b="0" dirty="0">
                <a:solidFill>
                  <a:srgbClr val="FF0000"/>
                </a:solidFill>
                <a:latin typeface="+mn-lt"/>
              </a:rPr>
              <a:t>Ross Sea</a:t>
            </a:r>
          </a:p>
        </p:txBody>
      </p:sp>
    </p:spTree>
    <p:extLst>
      <p:ext uri="{BB962C8B-B14F-4D97-AF65-F5344CB8AC3E}">
        <p14:creationId xmlns:p14="http://schemas.microsoft.com/office/powerpoint/2010/main" val="256529623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477566" y="86917"/>
            <a:ext cx="6172200" cy="383381"/>
          </a:xfrm>
        </p:spPr>
        <p:txBody>
          <a:bodyPr/>
          <a:lstStyle/>
          <a:p>
            <a:r>
              <a:rPr lang="en-US" altLang="zh-CN"/>
              <a:t>ACC Fronts</a:t>
            </a:r>
          </a:p>
        </p:txBody>
      </p:sp>
      <p:sp>
        <p:nvSpPr>
          <p:cNvPr id="14339" name="Rectangle 3"/>
          <p:cNvSpPr>
            <a:spLocks noGrp="1" noChangeArrowheads="1"/>
          </p:cNvSpPr>
          <p:nvPr>
            <p:ph type="body" idx="1"/>
          </p:nvPr>
        </p:nvSpPr>
        <p:spPr>
          <a:xfrm>
            <a:off x="504000" y="792000"/>
            <a:ext cx="3852000" cy="3780234"/>
          </a:xfrm>
        </p:spPr>
        <p:txBody>
          <a:bodyPr/>
          <a:lstStyle/>
          <a:p>
            <a:pPr marL="205979" indent="-205979">
              <a:lnSpc>
                <a:spcPts val="2400"/>
              </a:lnSpc>
              <a:spcBef>
                <a:spcPts val="600"/>
              </a:spcBef>
            </a:pPr>
            <a:r>
              <a:rPr lang="en-US" altLang="zh-CN" sz="1500" dirty="0"/>
              <a:t>(Summer conditions). (Top) Temperature section in the eastern Indian sector. The Polar Frontal Zone is indicated by the 3 - 9</a:t>
            </a:r>
            <a:r>
              <a:rPr lang="en-US" altLang="zh-CN" sz="1500" dirty="0">
                <a:sym typeface="Symbol" pitchFamily="18" charset="2"/>
              </a:rPr>
              <a:t></a:t>
            </a:r>
            <a:r>
              <a:rPr lang="en-US" altLang="zh-CN" sz="1500" dirty="0"/>
              <a:t>C isotherms, and the split into the </a:t>
            </a:r>
            <a:r>
              <a:rPr lang="en-US" altLang="zh-CN" sz="1500" dirty="0" err="1"/>
              <a:t>Subantarctic</a:t>
            </a:r>
            <a:r>
              <a:rPr lang="en-US" altLang="zh-CN" sz="1500" dirty="0"/>
              <a:t> (SAF) and Polar (PF) Fronts by the crowding of isotherms at the surface around 7 – 9</a:t>
            </a:r>
            <a:r>
              <a:rPr lang="en-US" altLang="zh-CN" sz="1500" dirty="0">
                <a:sym typeface="Symbol" pitchFamily="18" charset="2"/>
              </a:rPr>
              <a:t></a:t>
            </a:r>
            <a:r>
              <a:rPr lang="en-US" altLang="zh-CN" sz="1500" dirty="0"/>
              <a:t>C and 5 - 6</a:t>
            </a:r>
            <a:r>
              <a:rPr lang="en-US" altLang="zh-CN" sz="1500" dirty="0">
                <a:sym typeface="Symbol" pitchFamily="18" charset="2"/>
              </a:rPr>
              <a:t></a:t>
            </a:r>
            <a:r>
              <a:rPr lang="en-US" altLang="zh-CN" sz="1500" dirty="0"/>
              <a:t>C. The Subtropical Front is indicated by the crowding of isotherms near 13 - 15</a:t>
            </a:r>
            <a:r>
              <a:rPr lang="en-US" altLang="zh-CN" sz="1500" dirty="0">
                <a:sym typeface="Symbol" pitchFamily="18" charset="2"/>
              </a:rPr>
              <a:t></a:t>
            </a:r>
            <a:r>
              <a:rPr lang="en-US" altLang="zh-CN" sz="1500" dirty="0"/>
              <a:t>C within the Subtropical Convergence (STC).</a:t>
            </a:r>
          </a:p>
        </p:txBody>
      </p:sp>
      <p:pic>
        <p:nvPicPr>
          <p:cNvPr id="14340" name="Picture 4"/>
          <p:cNvPicPr>
            <a:picLocks noChangeAspect="1" noChangeArrowheads="1"/>
          </p:cNvPicPr>
          <p:nvPr/>
        </p:nvPicPr>
        <p:blipFill>
          <a:blip r:embed="rId3" cstate="print"/>
          <a:srcRect/>
          <a:stretch>
            <a:fillRect/>
          </a:stretch>
        </p:blipFill>
        <p:spPr bwMode="auto">
          <a:xfrm>
            <a:off x="4428000" y="791999"/>
            <a:ext cx="3780000" cy="3780000"/>
          </a:xfrm>
          <a:prstGeom prst="rect">
            <a:avLst/>
          </a:prstGeom>
          <a:noFill/>
          <a:ln w="9525" algn="ctr">
            <a:noFill/>
            <a:miter lim="800000"/>
            <a:headEnd/>
            <a:tailEnd/>
          </a:ln>
        </p:spPr>
      </p:pic>
    </p:spTree>
    <p:extLst>
      <p:ext uri="{BB962C8B-B14F-4D97-AF65-F5344CB8AC3E}">
        <p14:creationId xmlns:p14="http://schemas.microsoft.com/office/powerpoint/2010/main" val="55135131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485900" y="86917"/>
            <a:ext cx="6172200" cy="383381"/>
          </a:xfrm>
        </p:spPr>
        <p:txBody>
          <a:bodyPr/>
          <a:lstStyle/>
          <a:p>
            <a:r>
              <a:rPr lang="en-US" altLang="zh-CN"/>
              <a:t>ACC Fronts</a:t>
            </a:r>
          </a:p>
        </p:txBody>
      </p:sp>
      <p:sp>
        <p:nvSpPr>
          <p:cNvPr id="15363" name="Rectangle 3"/>
          <p:cNvSpPr>
            <a:spLocks noGrp="1" noChangeArrowheads="1"/>
          </p:cNvSpPr>
          <p:nvPr>
            <p:ph type="body" idx="1"/>
          </p:nvPr>
        </p:nvSpPr>
        <p:spPr>
          <a:xfrm>
            <a:off x="504000" y="792000"/>
            <a:ext cx="3852000" cy="3780234"/>
          </a:xfrm>
        </p:spPr>
        <p:txBody>
          <a:bodyPr/>
          <a:lstStyle/>
          <a:p>
            <a:pPr marL="205979" indent="-205979">
              <a:lnSpc>
                <a:spcPts val="2200"/>
              </a:lnSpc>
              <a:spcBef>
                <a:spcPts val="600"/>
              </a:spcBef>
            </a:pPr>
            <a:r>
              <a:rPr lang="en-US" altLang="zh-CN" sz="1400" dirty="0"/>
              <a:t>(Bottom) Salinity section in the eastern Atlantic sector. Crowding of isohalines near 34.5 indicates the Subtropical Front. The Antarctic Divergence is located poleward of the section; near 65</a:t>
            </a:r>
            <a:r>
              <a:rPr lang="en-US" altLang="zh-CN" sz="1400" dirty="0">
                <a:sym typeface="Symbol" pitchFamily="18" charset="2"/>
              </a:rPr>
              <a:t></a:t>
            </a:r>
            <a:r>
              <a:rPr lang="en-US" altLang="zh-CN" sz="1400" dirty="0"/>
              <a:t>S its salinity maximum is found just below 150 m. Upwelling of North Atlantic Deep Water (NADW) towards the divergence is indicated by the rise of the salinity maximum and sinking of Antarctic Intermediate Water (AAIW) from the Polar Front by the associated salinity minimum. The different degree of detail between the two sections is the result of very different station density.</a:t>
            </a:r>
            <a:endParaRPr lang="zh-CN" altLang="en-US" sz="1400" dirty="0"/>
          </a:p>
        </p:txBody>
      </p:sp>
      <p:pic>
        <p:nvPicPr>
          <p:cNvPr id="15364" name="Picture 4"/>
          <p:cNvPicPr>
            <a:picLocks noChangeAspect="1" noChangeArrowheads="1"/>
          </p:cNvPicPr>
          <p:nvPr/>
        </p:nvPicPr>
        <p:blipFill>
          <a:blip r:embed="rId3" cstate="print"/>
          <a:srcRect/>
          <a:stretch>
            <a:fillRect/>
          </a:stretch>
        </p:blipFill>
        <p:spPr bwMode="auto">
          <a:xfrm>
            <a:off x="4428000" y="792000"/>
            <a:ext cx="3780001" cy="3780000"/>
          </a:xfrm>
          <a:prstGeom prst="rect">
            <a:avLst/>
          </a:prstGeom>
          <a:noFill/>
          <a:ln w="9525" algn="ctr">
            <a:noFill/>
            <a:miter lim="800000"/>
            <a:headEnd/>
            <a:tailEnd/>
          </a:ln>
        </p:spPr>
      </p:pic>
    </p:spTree>
    <p:extLst>
      <p:ext uri="{BB962C8B-B14F-4D97-AF65-F5344CB8AC3E}">
        <p14:creationId xmlns:p14="http://schemas.microsoft.com/office/powerpoint/2010/main" val="55542351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zh-CN"/>
              <a:t>AAIW in mid-Pacific (150W)</a:t>
            </a:r>
          </a:p>
        </p:txBody>
      </p:sp>
      <p:pic>
        <p:nvPicPr>
          <p:cNvPr id="16387" name="Picture 3"/>
          <p:cNvPicPr>
            <a:picLocks noChangeAspect="1" noChangeArrowheads="1"/>
          </p:cNvPicPr>
          <p:nvPr/>
        </p:nvPicPr>
        <p:blipFill>
          <a:blip r:embed="rId3" cstate="print"/>
          <a:srcRect l="3038" t="6966" r="1393" b="4477"/>
          <a:stretch>
            <a:fillRect/>
          </a:stretch>
        </p:blipFill>
        <p:spPr bwMode="auto">
          <a:xfrm>
            <a:off x="2000251" y="1044000"/>
            <a:ext cx="5250656" cy="3713560"/>
          </a:xfrm>
          <a:prstGeom prst="rect">
            <a:avLst/>
          </a:prstGeom>
          <a:noFill/>
          <a:ln w="9525">
            <a:noFill/>
            <a:miter lim="800000"/>
            <a:headEnd/>
            <a:tailEnd/>
          </a:ln>
        </p:spPr>
      </p:pic>
      <p:sp>
        <p:nvSpPr>
          <p:cNvPr id="16388" name="Text Box 4"/>
          <p:cNvSpPr txBox="1">
            <a:spLocks noChangeArrowheads="1"/>
          </p:cNvSpPr>
          <p:nvPr/>
        </p:nvSpPr>
        <p:spPr bwMode="auto">
          <a:xfrm>
            <a:off x="2643188" y="720000"/>
            <a:ext cx="3888581" cy="276999"/>
          </a:xfrm>
          <a:prstGeom prst="rect">
            <a:avLst/>
          </a:prstGeom>
          <a:solidFill>
            <a:srgbClr val="00FFFF"/>
          </a:solidFill>
          <a:ln w="57150">
            <a:noFill/>
            <a:miter lim="800000"/>
            <a:headEnd/>
            <a:tailEnd/>
          </a:ln>
        </p:spPr>
        <p:txBody>
          <a:bodyPr>
            <a:spAutoFit/>
          </a:bodyPr>
          <a:lstStyle/>
          <a:p>
            <a:pPr algn="ctr" eaLnBrk="0" hangingPunct="0"/>
            <a:r>
              <a:rPr lang="en-US" altLang="zh-CN" sz="1200">
                <a:solidFill>
                  <a:srgbClr val="0000FF"/>
                </a:solidFill>
              </a:rPr>
              <a:t>Low salinity water mass at mid-depth: all oceans</a:t>
            </a:r>
          </a:p>
        </p:txBody>
      </p:sp>
      <p:sp>
        <p:nvSpPr>
          <p:cNvPr id="16389" name="Line 5"/>
          <p:cNvSpPr>
            <a:spLocks noChangeShapeType="1"/>
          </p:cNvSpPr>
          <p:nvPr/>
        </p:nvSpPr>
        <p:spPr bwMode="auto">
          <a:xfrm flipH="1">
            <a:off x="3779911" y="996999"/>
            <a:ext cx="864096" cy="1574751"/>
          </a:xfrm>
          <a:prstGeom prst="line">
            <a:avLst/>
          </a:prstGeom>
          <a:noFill/>
          <a:ln w="76200">
            <a:solidFill>
              <a:srgbClr val="FF0000"/>
            </a:solidFill>
            <a:round/>
            <a:headEnd/>
            <a:tailEnd type="triangle" w="med" len="med"/>
          </a:ln>
        </p:spPr>
        <p:txBody>
          <a:bodyPr wrap="none" anchor="ctr"/>
          <a:lstStyle/>
          <a:p>
            <a:endParaRPr lang="zh-CN" altLang="en-US"/>
          </a:p>
        </p:txBody>
      </p:sp>
    </p:spTree>
    <p:extLst>
      <p:ext uri="{BB962C8B-B14F-4D97-AF65-F5344CB8AC3E}">
        <p14:creationId xmlns:p14="http://schemas.microsoft.com/office/powerpoint/2010/main" val="255608386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485900" y="141685"/>
            <a:ext cx="6172200" cy="270272"/>
          </a:xfrm>
        </p:spPr>
        <p:txBody>
          <a:bodyPr/>
          <a:lstStyle/>
          <a:p>
            <a:r>
              <a:rPr lang="en-US" altLang="zh-CN"/>
              <a:t>Deep Water Formation</a:t>
            </a:r>
          </a:p>
        </p:txBody>
      </p:sp>
      <p:sp>
        <p:nvSpPr>
          <p:cNvPr id="17411" name="Rectangle 3"/>
          <p:cNvSpPr>
            <a:spLocks noGrp="1" noChangeArrowheads="1"/>
          </p:cNvSpPr>
          <p:nvPr>
            <p:ph type="body" idx="1"/>
          </p:nvPr>
        </p:nvSpPr>
        <p:spPr>
          <a:xfrm>
            <a:off x="4932040" y="792000"/>
            <a:ext cx="3816000" cy="3442692"/>
          </a:xfrm>
        </p:spPr>
        <p:txBody>
          <a:bodyPr/>
          <a:lstStyle/>
          <a:p>
            <a:pPr marL="205979" indent="-205979">
              <a:spcBef>
                <a:spcPct val="40000"/>
              </a:spcBef>
            </a:pPr>
            <a:r>
              <a:rPr lang="en-US" altLang="zh-CN" sz="1600" dirty="0"/>
              <a:t>Formation of Antarctic Bottom Water. </a:t>
            </a:r>
          </a:p>
          <a:p>
            <a:pPr marL="205979" indent="-205979">
              <a:spcBef>
                <a:spcPct val="40000"/>
              </a:spcBef>
            </a:pPr>
            <a:r>
              <a:rPr lang="en-US" altLang="zh-CN" sz="1600" dirty="0"/>
              <a:t>(a) Locality map, including the regions where deep convection occurs, </a:t>
            </a:r>
          </a:p>
          <a:p>
            <a:pPr marL="205979" indent="-205979">
              <a:spcBef>
                <a:spcPct val="40000"/>
              </a:spcBef>
            </a:pPr>
            <a:r>
              <a:rPr lang="en-US" altLang="zh-CN" sz="1600" dirty="0"/>
              <a:t>(b) bottom potential temperature (</a:t>
            </a:r>
            <a:r>
              <a:rPr lang="en-US" altLang="zh-CN" sz="1600" dirty="0">
                <a:sym typeface="Symbol" pitchFamily="18" charset="2"/>
              </a:rPr>
              <a:t></a:t>
            </a:r>
            <a:r>
              <a:rPr lang="en-US" altLang="zh-CN" sz="1600" dirty="0"/>
              <a:t>C) in the Weddell Sea - the stippled area indicates ice shelf, and the edge of the shaded region is the approximate 3000 m contour, </a:t>
            </a:r>
          </a:p>
          <a:p>
            <a:pPr marL="205979" indent="-205979">
              <a:spcBef>
                <a:spcPct val="40000"/>
              </a:spcBef>
            </a:pPr>
            <a:r>
              <a:rPr lang="en-US" altLang="zh-CN" sz="1600" dirty="0"/>
              <a:t>(c) a vertical section of potential temperature (</a:t>
            </a:r>
            <a:r>
              <a:rPr lang="en-US" altLang="zh-CN" sz="1600" dirty="0">
                <a:sym typeface="Symbol" pitchFamily="18" charset="2"/>
              </a:rPr>
              <a:t></a:t>
            </a:r>
            <a:r>
              <a:rPr lang="en-US" altLang="zh-CN" sz="1600" dirty="0"/>
              <a:t>C) in the Weddell Sea. The position of the section is shown by the heavy line in (b). From Warren (1981a)</a:t>
            </a:r>
            <a:endParaRPr lang="zh-CN" altLang="en-US" sz="1600" dirty="0"/>
          </a:p>
        </p:txBody>
      </p:sp>
      <p:pic>
        <p:nvPicPr>
          <p:cNvPr id="17412" name="Picture 4"/>
          <p:cNvPicPr>
            <a:picLocks noChangeAspect="1" noChangeArrowheads="1"/>
          </p:cNvPicPr>
          <p:nvPr/>
        </p:nvPicPr>
        <p:blipFill>
          <a:blip r:embed="rId3" cstate="print"/>
          <a:srcRect/>
          <a:stretch>
            <a:fillRect/>
          </a:stretch>
        </p:blipFill>
        <p:spPr bwMode="auto">
          <a:xfrm>
            <a:off x="503999" y="792000"/>
            <a:ext cx="4428000" cy="3550034"/>
          </a:xfrm>
          <a:prstGeom prst="rect">
            <a:avLst/>
          </a:prstGeom>
          <a:noFill/>
          <a:ln w="9525" algn="ctr">
            <a:noFill/>
            <a:miter lim="800000"/>
            <a:headEnd/>
            <a:tailEnd/>
          </a:ln>
        </p:spPr>
      </p:pic>
    </p:spTree>
    <p:extLst>
      <p:ext uri="{BB962C8B-B14F-4D97-AF65-F5344CB8AC3E}">
        <p14:creationId xmlns:p14="http://schemas.microsoft.com/office/powerpoint/2010/main" val="191060761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485900" y="86917"/>
            <a:ext cx="6172200" cy="383381"/>
          </a:xfrm>
        </p:spPr>
        <p:txBody>
          <a:bodyPr/>
          <a:lstStyle/>
          <a:p>
            <a:r>
              <a:rPr lang="en-US" altLang="zh-CN" dirty="0"/>
              <a:t>Bottom Water</a:t>
            </a:r>
          </a:p>
        </p:txBody>
      </p:sp>
      <p:sp>
        <p:nvSpPr>
          <p:cNvPr id="18435" name="Rectangle 3"/>
          <p:cNvSpPr>
            <a:spLocks noGrp="1" noChangeArrowheads="1"/>
          </p:cNvSpPr>
          <p:nvPr>
            <p:ph type="body" idx="1"/>
          </p:nvPr>
        </p:nvSpPr>
        <p:spPr>
          <a:xfrm>
            <a:off x="504000" y="792000"/>
            <a:ext cx="3852000" cy="3456384"/>
          </a:xfrm>
        </p:spPr>
        <p:txBody>
          <a:bodyPr/>
          <a:lstStyle/>
          <a:p>
            <a:pPr>
              <a:lnSpc>
                <a:spcPts val="2200"/>
              </a:lnSpc>
              <a:spcBef>
                <a:spcPts val="600"/>
              </a:spcBef>
            </a:pPr>
            <a:r>
              <a:rPr lang="en-US" altLang="zh-CN" sz="1600" dirty="0"/>
              <a:t>Bottom potential temperature in the Southern Ocean. </a:t>
            </a:r>
          </a:p>
          <a:p>
            <a:pPr>
              <a:lnSpc>
                <a:spcPts val="2200"/>
              </a:lnSpc>
              <a:spcBef>
                <a:spcPts val="600"/>
              </a:spcBef>
            </a:pPr>
            <a:r>
              <a:rPr lang="en-US" altLang="zh-CN" sz="1600" dirty="0"/>
              <a:t>The arrows show inferred movement of Antarctic Bottom Water. </a:t>
            </a:r>
          </a:p>
          <a:p>
            <a:pPr>
              <a:lnSpc>
                <a:spcPts val="2200"/>
              </a:lnSpc>
              <a:spcBef>
                <a:spcPts val="600"/>
              </a:spcBef>
            </a:pPr>
            <a:r>
              <a:rPr lang="en-US" altLang="zh-CN" sz="1600" dirty="0"/>
              <a:t>Northward extensions of low potential temperatures indicate movement of Antarctic Bottom Water over sills. Adapted from Gordon (1986b).</a:t>
            </a:r>
            <a:endParaRPr lang="zh-CN" altLang="en-US" sz="1600" dirty="0"/>
          </a:p>
        </p:txBody>
      </p:sp>
      <p:pic>
        <p:nvPicPr>
          <p:cNvPr id="18436" name="Picture 4"/>
          <p:cNvPicPr>
            <a:picLocks noChangeAspect="1" noChangeArrowheads="1"/>
          </p:cNvPicPr>
          <p:nvPr/>
        </p:nvPicPr>
        <p:blipFill>
          <a:blip r:embed="rId2" cstate="print"/>
          <a:srcRect/>
          <a:stretch>
            <a:fillRect/>
          </a:stretch>
        </p:blipFill>
        <p:spPr bwMode="auto">
          <a:xfrm>
            <a:off x="4464000" y="791997"/>
            <a:ext cx="3600000" cy="3536886"/>
          </a:xfrm>
          <a:prstGeom prst="rect">
            <a:avLst/>
          </a:prstGeom>
          <a:noFill/>
          <a:ln w="9525" algn="ctr">
            <a:noFill/>
            <a:miter lim="800000"/>
            <a:headEnd/>
            <a:tailEnd/>
          </a:ln>
        </p:spPr>
      </p:pic>
    </p:spTree>
    <p:extLst>
      <p:ext uri="{BB962C8B-B14F-4D97-AF65-F5344CB8AC3E}">
        <p14:creationId xmlns:p14="http://schemas.microsoft.com/office/powerpoint/2010/main" val="349869731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a:t>Ice Finger</a:t>
            </a:r>
            <a:endParaRPr lang="zh-CN" altLang="en-US" dirty="0"/>
          </a:p>
        </p:txBody>
      </p:sp>
      <p:pic>
        <p:nvPicPr>
          <p:cNvPr id="2050" name="Picture 2" descr="D:\Course\Intro_Ocean_Science\IceFinger\BRINICLE2.jpg"/>
          <p:cNvPicPr>
            <a:picLocks noChangeAspect="1" noChangeArrowheads="1"/>
          </p:cNvPicPr>
          <p:nvPr/>
        </p:nvPicPr>
        <p:blipFill>
          <a:blip r:embed="rId2" cstate="print"/>
          <a:srcRect/>
          <a:stretch>
            <a:fillRect/>
          </a:stretch>
        </p:blipFill>
        <p:spPr bwMode="auto">
          <a:xfrm>
            <a:off x="1152000" y="792000"/>
            <a:ext cx="6719351" cy="3780420"/>
          </a:xfrm>
          <a:prstGeom prst="rect">
            <a:avLst/>
          </a:prstGeom>
          <a:noFill/>
        </p:spPr>
      </p:pic>
    </p:spTree>
    <p:extLst>
      <p:ext uri="{BB962C8B-B14F-4D97-AF65-F5344CB8AC3E}">
        <p14:creationId xmlns:p14="http://schemas.microsoft.com/office/powerpoint/2010/main" val="72268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a:t>Ice Finger</a:t>
            </a:r>
            <a:endParaRPr lang="zh-CN" altLang="en-US" dirty="0"/>
          </a:p>
        </p:txBody>
      </p:sp>
      <p:pic>
        <p:nvPicPr>
          <p:cNvPr id="1026" name="Picture 2" descr="D:\Course\Intro_Ocean_Science\IceFinger\BRINICLE.jpg"/>
          <p:cNvPicPr>
            <a:picLocks noChangeAspect="1" noChangeArrowheads="1"/>
          </p:cNvPicPr>
          <p:nvPr/>
        </p:nvPicPr>
        <p:blipFill>
          <a:blip r:embed="rId3" cstate="print"/>
          <a:srcRect/>
          <a:stretch>
            <a:fillRect/>
          </a:stretch>
        </p:blipFill>
        <p:spPr bwMode="auto">
          <a:xfrm>
            <a:off x="1188000" y="792000"/>
            <a:ext cx="6719357" cy="3780420"/>
          </a:xfrm>
          <a:prstGeom prst="rect">
            <a:avLst/>
          </a:prstGeom>
          <a:noFill/>
        </p:spPr>
      </p:pic>
      <p:sp>
        <p:nvSpPr>
          <p:cNvPr id="5" name="矩形 4"/>
          <p:cNvSpPr/>
          <p:nvPr/>
        </p:nvSpPr>
        <p:spPr>
          <a:xfrm>
            <a:off x="3258071" y="4608000"/>
            <a:ext cx="2658100" cy="253916"/>
          </a:xfrm>
          <a:prstGeom prst="rect">
            <a:avLst/>
          </a:prstGeom>
        </p:spPr>
        <p:txBody>
          <a:bodyPr wrap="none">
            <a:spAutoFit/>
          </a:bodyPr>
          <a:lstStyle/>
          <a:p>
            <a:pPr algn="ctr"/>
            <a:r>
              <a:rPr lang="en-US" altLang="zh-CN" sz="1050" dirty="0">
                <a:solidFill>
                  <a:srgbClr val="FF0000"/>
                </a:solidFill>
                <a:hlinkClick r:id="rId4"/>
              </a:rPr>
              <a:t>http://www.bbc.co.uk/nature/15835017</a:t>
            </a:r>
            <a:r>
              <a:rPr lang="en-US" altLang="zh-CN" sz="1050" dirty="0">
                <a:solidFill>
                  <a:srgbClr val="FF0000"/>
                </a:solidFill>
              </a:rPr>
              <a:t> </a:t>
            </a:r>
            <a:endParaRPr lang="zh-CN" altLang="en-US" sz="1050" dirty="0">
              <a:solidFill>
                <a:srgbClr val="FF0000"/>
              </a:solidFill>
            </a:endParaRPr>
          </a:p>
        </p:txBody>
      </p:sp>
    </p:spTree>
    <p:extLst>
      <p:ext uri="{BB962C8B-B14F-4D97-AF65-F5344CB8AC3E}">
        <p14:creationId xmlns:p14="http://schemas.microsoft.com/office/powerpoint/2010/main" val="1206101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a:t>Ice Finger</a:t>
            </a:r>
            <a:endParaRPr lang="zh-CN" altLang="en-US" dirty="0"/>
          </a:p>
        </p:txBody>
      </p:sp>
      <p:pic>
        <p:nvPicPr>
          <p:cNvPr id="1026" name="Picture 2" descr="D:\Course\Intro_Ocean_Science\IceFinger\BRINICLE.jpg">
            <a:hlinkClick r:id="rId2"/>
          </p:cNvPr>
          <p:cNvPicPr>
            <a:picLocks noChangeAspect="1" noChangeArrowheads="1"/>
          </p:cNvPicPr>
          <p:nvPr/>
        </p:nvPicPr>
        <p:blipFill>
          <a:blip r:embed="rId3" cstate="print"/>
          <a:stretch>
            <a:fillRect/>
          </a:stretch>
        </p:blipFill>
        <p:spPr bwMode="auto">
          <a:xfrm>
            <a:off x="3212848" y="720000"/>
            <a:ext cx="2736000" cy="3966965"/>
          </a:xfrm>
          <a:prstGeom prst="rect">
            <a:avLst/>
          </a:prstGeom>
          <a:noFill/>
        </p:spPr>
      </p:pic>
    </p:spTree>
    <p:extLst>
      <p:ext uri="{BB962C8B-B14F-4D97-AF65-F5344CB8AC3E}">
        <p14:creationId xmlns:p14="http://schemas.microsoft.com/office/powerpoint/2010/main" val="4110117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7"/>
          <p:cNvPicPr>
            <a:picLocks noChangeAspect="1" noChangeArrowheads="1"/>
          </p:cNvPicPr>
          <p:nvPr/>
        </p:nvPicPr>
        <p:blipFill>
          <a:blip r:embed="rId3" cstate="print"/>
          <a:srcRect l="2573"/>
          <a:stretch>
            <a:fillRect/>
          </a:stretch>
        </p:blipFill>
        <p:spPr bwMode="auto">
          <a:xfrm>
            <a:off x="504000" y="792000"/>
            <a:ext cx="4248000" cy="3455241"/>
          </a:xfrm>
          <a:prstGeom prst="rect">
            <a:avLst/>
          </a:prstGeom>
          <a:noFill/>
          <a:ln w="9525" algn="ctr">
            <a:noFill/>
            <a:miter lim="800000"/>
            <a:headEnd/>
            <a:tailEnd/>
          </a:ln>
        </p:spPr>
      </p:pic>
      <p:sp>
        <p:nvSpPr>
          <p:cNvPr id="19459" name="Rectangle 2"/>
          <p:cNvSpPr>
            <a:spLocks noGrp="1" noChangeArrowheads="1"/>
          </p:cNvSpPr>
          <p:nvPr>
            <p:ph type="title"/>
          </p:nvPr>
        </p:nvSpPr>
        <p:spPr>
          <a:xfrm>
            <a:off x="1871663" y="86916"/>
            <a:ext cx="5379244" cy="378619"/>
          </a:xfrm>
        </p:spPr>
        <p:txBody>
          <a:bodyPr/>
          <a:lstStyle/>
          <a:p>
            <a:r>
              <a:rPr lang="en-US" altLang="zh-CN" dirty="0"/>
              <a:t>Water Masses</a:t>
            </a:r>
            <a:endParaRPr lang="en-US" altLang="zh-CN" sz="2550" dirty="0"/>
          </a:p>
        </p:txBody>
      </p:sp>
      <p:sp>
        <p:nvSpPr>
          <p:cNvPr id="26628" name="Rectangle 8"/>
          <p:cNvSpPr>
            <a:spLocks noChangeArrowheads="1"/>
          </p:cNvSpPr>
          <p:nvPr/>
        </p:nvSpPr>
        <p:spPr bwMode="auto">
          <a:xfrm>
            <a:off x="4824000" y="972000"/>
            <a:ext cx="4068000" cy="3240360"/>
          </a:xfrm>
          <a:prstGeom prst="rect">
            <a:avLst/>
          </a:prstGeom>
          <a:noFill/>
          <a:ln w="9525">
            <a:noFill/>
            <a:miter lim="800000"/>
            <a:headEnd/>
            <a:tailEnd/>
          </a:ln>
        </p:spPr>
        <p:txBody>
          <a:bodyPr/>
          <a:lstStyle/>
          <a:p>
            <a:pPr marL="257175" indent="-257175">
              <a:lnSpc>
                <a:spcPct val="150000"/>
              </a:lnSpc>
              <a:spcBef>
                <a:spcPct val="40000"/>
              </a:spcBef>
              <a:buClr>
                <a:schemeClr val="accent1"/>
              </a:buClr>
              <a:buSzPct val="75000"/>
              <a:buFont typeface="Wingdings" pitchFamily="2" charset="2"/>
              <a:buChar char="n"/>
              <a:defRPr/>
            </a:pPr>
            <a:r>
              <a:rPr lang="en-US" altLang="zh-CN" sz="1600" b="0" dirty="0">
                <a:solidFill>
                  <a:srgbClr val="0000FF"/>
                </a:solidFill>
                <a:latin typeface="+mn-lt"/>
              </a:rPr>
              <a:t>Block diagram of the circulation and Southern Ocean. From Sverdrup </a:t>
            </a:r>
            <a:r>
              <a:rPr lang="en-US" altLang="zh-CN" sz="1600" b="0" i="1" dirty="0">
                <a:solidFill>
                  <a:srgbClr val="0000FF"/>
                </a:solidFill>
                <a:latin typeface="+mn-lt"/>
              </a:rPr>
              <a:t>et al. </a:t>
            </a:r>
            <a:r>
              <a:rPr lang="en-US" altLang="zh-CN" sz="1600" b="0" dirty="0">
                <a:solidFill>
                  <a:srgbClr val="0000FF"/>
                </a:solidFill>
                <a:latin typeface="+mn-lt"/>
              </a:rPr>
              <a:t>(1942), with the addition of frontal locations. (STF: Subtropical Front, SAF: </a:t>
            </a:r>
            <a:r>
              <a:rPr lang="en-US" altLang="zh-CN" sz="1600" b="0" dirty="0" err="1">
                <a:solidFill>
                  <a:srgbClr val="0000FF"/>
                </a:solidFill>
                <a:latin typeface="+mn-lt"/>
              </a:rPr>
              <a:t>Subantarctic</a:t>
            </a:r>
            <a:r>
              <a:rPr lang="en-US" altLang="zh-CN" sz="1600" b="0" dirty="0">
                <a:solidFill>
                  <a:srgbClr val="0000FF"/>
                </a:solidFill>
                <a:latin typeface="+mn-lt"/>
              </a:rPr>
              <a:t> Front, PF: Polar Front, CWB: Continental Water Boundary).</a:t>
            </a:r>
            <a:endParaRPr lang="zh-CN" altLang="en-US" sz="1600" b="0" dirty="0">
              <a:solidFill>
                <a:srgbClr val="0000FF"/>
              </a:solidFill>
              <a:latin typeface="+mn-lt"/>
            </a:endParaRPr>
          </a:p>
        </p:txBody>
      </p:sp>
    </p:spTree>
    <p:extLst>
      <p:ext uri="{BB962C8B-B14F-4D97-AF65-F5344CB8AC3E}">
        <p14:creationId xmlns:p14="http://schemas.microsoft.com/office/powerpoint/2010/main" val="225604876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1771650" y="681037"/>
            <a:ext cx="5829300" cy="3776663"/>
          </a:xfrm>
        </p:spPr>
        <p:txBody>
          <a:bodyPr/>
          <a:lstStyle/>
          <a:p>
            <a:pPr>
              <a:spcBef>
                <a:spcPts val="450"/>
              </a:spcBef>
            </a:pPr>
            <a:r>
              <a:rPr lang="en-US" altLang="zh-CN" dirty="0"/>
              <a:t>Reading</a:t>
            </a:r>
            <a:r>
              <a:rPr lang="en-US" altLang="zh-CN" sz="1500" dirty="0"/>
              <a:t>: </a:t>
            </a:r>
          </a:p>
          <a:p>
            <a:pPr lvl="1">
              <a:spcBef>
                <a:spcPts val="450"/>
              </a:spcBef>
            </a:pPr>
            <a:r>
              <a:rPr lang="en-US" altLang="zh-CN" sz="1500" dirty="0" err="1"/>
              <a:t>Tomczak</a:t>
            </a:r>
            <a:r>
              <a:rPr lang="en-US" altLang="zh-CN" sz="1500" dirty="0"/>
              <a:t> and Godfrey </a:t>
            </a:r>
            <a:r>
              <a:rPr lang="en-US" altLang="zh-CN" sz="1500" dirty="0" err="1"/>
              <a:t>chp</a:t>
            </a:r>
            <a:r>
              <a:rPr lang="en-US" altLang="zh-CN" sz="1500" dirty="0"/>
              <a:t> 6</a:t>
            </a:r>
          </a:p>
          <a:p>
            <a:pPr>
              <a:spcBef>
                <a:spcPts val="450"/>
              </a:spcBef>
            </a:pPr>
            <a:r>
              <a:rPr lang="en-US" altLang="zh-CN" dirty="0"/>
              <a:t>Outline</a:t>
            </a:r>
            <a:r>
              <a:rPr lang="en-US" altLang="zh-CN" sz="1500" dirty="0"/>
              <a:t>:</a:t>
            </a:r>
          </a:p>
          <a:p>
            <a:pPr lvl="1">
              <a:spcBef>
                <a:spcPts val="450"/>
              </a:spcBef>
            </a:pPr>
            <a:r>
              <a:rPr lang="en-US" altLang="zh-CN" sz="1500" dirty="0"/>
              <a:t>Antarctic subpolar gyres (Weddell and Ross Seas)</a:t>
            </a:r>
          </a:p>
          <a:p>
            <a:pPr lvl="1">
              <a:spcBef>
                <a:spcPts val="450"/>
              </a:spcBef>
            </a:pPr>
            <a:r>
              <a:rPr lang="en-US" altLang="zh-CN" sz="1500" dirty="0"/>
              <a:t>Antarctic Circumpolar Current</a:t>
            </a:r>
          </a:p>
          <a:p>
            <a:pPr lvl="1">
              <a:spcBef>
                <a:spcPts val="450"/>
              </a:spcBef>
            </a:pPr>
            <a:r>
              <a:rPr lang="en-US" altLang="zh-CN" sz="1500" dirty="0"/>
              <a:t>Southern Ocean water mass formation</a:t>
            </a:r>
          </a:p>
          <a:p>
            <a:pPr lvl="1">
              <a:spcBef>
                <a:spcPts val="450"/>
              </a:spcBef>
            </a:pPr>
            <a:r>
              <a:rPr lang="en-US" altLang="zh-CN" sz="1500" dirty="0"/>
              <a:t>Southern Ocean water mass properties</a:t>
            </a:r>
          </a:p>
        </p:txBody>
      </p:sp>
    </p:spTree>
    <p:extLst>
      <p:ext uri="{BB962C8B-B14F-4D97-AF65-F5344CB8AC3E}">
        <p14:creationId xmlns:p14="http://schemas.microsoft.com/office/powerpoint/2010/main" val="397844350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220072" y="771550"/>
            <a:ext cx="3353459" cy="2160240"/>
          </a:xfrm>
        </p:spPr>
        <p:txBody>
          <a:bodyPr/>
          <a:lstStyle/>
          <a:p>
            <a:pPr algn="l">
              <a:lnSpc>
                <a:spcPct val="150000"/>
              </a:lnSpc>
            </a:pPr>
            <a:r>
              <a:rPr lang="en-US" altLang="zh-CN" sz="1600" dirty="0">
                <a:solidFill>
                  <a:srgbClr val="0000CC"/>
                </a:solidFill>
              </a:rPr>
              <a:t>Contrast of surface nitrate in S.O. with the rest of the Pacific: high nitrate in upwelling regions (high latitudes and equator), low in </a:t>
            </a:r>
            <a:r>
              <a:rPr lang="en-US" altLang="zh-CN" sz="1600" dirty="0" err="1">
                <a:solidFill>
                  <a:srgbClr val="0000CC"/>
                </a:solidFill>
              </a:rPr>
              <a:t>downwelling</a:t>
            </a:r>
            <a:endParaRPr lang="en-US" altLang="zh-CN" sz="1600" dirty="0">
              <a:solidFill>
                <a:srgbClr val="0000CC"/>
              </a:solidFill>
            </a:endParaRPr>
          </a:p>
        </p:txBody>
      </p:sp>
      <p:pic>
        <p:nvPicPr>
          <p:cNvPr id="20483" name="Picture 3"/>
          <p:cNvPicPr>
            <a:picLocks noChangeAspect="1" noChangeArrowheads="1"/>
          </p:cNvPicPr>
          <p:nvPr/>
        </p:nvPicPr>
        <p:blipFill>
          <a:blip r:embed="rId3" cstate="print"/>
          <a:srcRect l="6139" t="18054" r="12297" b="14130"/>
          <a:stretch>
            <a:fillRect/>
          </a:stretch>
        </p:blipFill>
        <p:spPr bwMode="auto">
          <a:xfrm>
            <a:off x="1043608" y="722709"/>
            <a:ext cx="3980260" cy="3698081"/>
          </a:xfrm>
          <a:prstGeom prst="rect">
            <a:avLst/>
          </a:prstGeom>
          <a:noFill/>
          <a:ln w="9525">
            <a:noFill/>
            <a:miter lim="800000"/>
            <a:headEnd/>
            <a:tailEnd/>
          </a:ln>
        </p:spPr>
      </p:pic>
      <p:sp>
        <p:nvSpPr>
          <p:cNvPr id="4" name="Rectangle 2">
            <a:extLst>
              <a:ext uri="{FF2B5EF4-FFF2-40B4-BE49-F238E27FC236}">
                <a16:creationId xmlns:a16="http://schemas.microsoft.com/office/drawing/2014/main" id="{2FD85264-8934-4EB1-8E2B-56CE57DC5551}"/>
              </a:ext>
            </a:extLst>
          </p:cNvPr>
          <p:cNvSpPr txBox="1">
            <a:spLocks noChangeArrowheads="1"/>
          </p:cNvSpPr>
          <p:nvPr/>
        </p:nvSpPr>
        <p:spPr bwMode="auto">
          <a:xfrm>
            <a:off x="1871663" y="86916"/>
            <a:ext cx="5379244" cy="3786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1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2pPr>
            <a:lvl3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3pPr>
            <a:lvl4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4pPr>
            <a:lvl5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en-US" altLang="zh-CN" b="0" dirty="0"/>
              <a:t>Ekman Pumping</a:t>
            </a:r>
            <a:endParaRPr lang="en-US" altLang="zh-CN" sz="2550" b="0" dirty="0"/>
          </a:p>
        </p:txBody>
      </p:sp>
    </p:spTree>
    <p:extLst>
      <p:ext uri="{BB962C8B-B14F-4D97-AF65-F5344CB8AC3E}">
        <p14:creationId xmlns:p14="http://schemas.microsoft.com/office/powerpoint/2010/main" val="246040398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2"/>
          <p:cNvGrpSpPr>
            <a:grpSpLocks/>
          </p:cNvGrpSpPr>
          <p:nvPr/>
        </p:nvGrpSpPr>
        <p:grpSpPr bwMode="auto">
          <a:xfrm>
            <a:off x="1691879" y="2556000"/>
            <a:ext cx="6066234" cy="1800225"/>
            <a:chOff x="192" y="816"/>
            <a:chExt cx="5472" cy="1584"/>
          </a:xfrm>
        </p:grpSpPr>
        <p:sp>
          <p:nvSpPr>
            <p:cNvPr id="21522" name="Text Box 3"/>
            <p:cNvSpPr txBox="1">
              <a:spLocks noChangeArrowheads="1"/>
            </p:cNvSpPr>
            <p:nvPr/>
          </p:nvSpPr>
          <p:spPr bwMode="auto">
            <a:xfrm>
              <a:off x="3456" y="816"/>
              <a:ext cx="2208" cy="487"/>
            </a:xfrm>
            <a:prstGeom prst="rect">
              <a:avLst/>
            </a:prstGeom>
            <a:noFill/>
            <a:ln w="9525">
              <a:noFill/>
              <a:miter lim="800000"/>
              <a:headEnd/>
              <a:tailEnd/>
            </a:ln>
          </p:spPr>
          <p:txBody>
            <a:bodyPr>
              <a:spAutoFit/>
            </a:bodyPr>
            <a:lstStyle/>
            <a:p>
              <a:pPr eaLnBrk="0" hangingPunct="0">
                <a:spcBef>
                  <a:spcPct val="50000"/>
                </a:spcBef>
              </a:pPr>
              <a:r>
                <a:rPr lang="en-US" altLang="zh-CN" sz="1500" dirty="0">
                  <a:latin typeface="Lucida Sans" pitchFamily="34" charset="0"/>
                </a:rPr>
                <a:t>Deep and bottom water production sites</a:t>
              </a:r>
              <a:endParaRPr lang="en-US" altLang="zh-CN" dirty="0">
                <a:latin typeface="Times" pitchFamily="18" charset="0"/>
              </a:endParaRPr>
            </a:p>
          </p:txBody>
        </p:sp>
        <p:grpSp>
          <p:nvGrpSpPr>
            <p:cNvPr id="21523" name="Group 4"/>
            <p:cNvGrpSpPr>
              <a:grpSpLocks/>
            </p:cNvGrpSpPr>
            <p:nvPr/>
          </p:nvGrpSpPr>
          <p:grpSpPr bwMode="auto">
            <a:xfrm>
              <a:off x="192" y="864"/>
              <a:ext cx="3168" cy="1536"/>
              <a:chOff x="192" y="624"/>
              <a:chExt cx="3168" cy="1536"/>
            </a:xfrm>
          </p:grpSpPr>
          <p:pic>
            <p:nvPicPr>
              <p:cNvPr id="21524" name="Picture 5"/>
              <p:cNvPicPr>
                <a:picLocks noChangeAspect="1" noChangeArrowheads="1"/>
              </p:cNvPicPr>
              <p:nvPr/>
            </p:nvPicPr>
            <p:blipFill>
              <a:blip r:embed="rId3" cstate="print"/>
              <a:srcRect t="14911" r="1492" b="22874"/>
              <a:stretch>
                <a:fillRect/>
              </a:stretch>
            </p:blipFill>
            <p:spPr bwMode="auto">
              <a:xfrm>
                <a:off x="192" y="647"/>
                <a:ext cx="3168" cy="1513"/>
              </a:xfrm>
              <a:prstGeom prst="rect">
                <a:avLst/>
              </a:prstGeom>
              <a:noFill/>
              <a:ln w="9525">
                <a:noFill/>
                <a:miter lim="800000"/>
                <a:headEnd/>
                <a:tailEnd/>
              </a:ln>
            </p:spPr>
          </p:pic>
          <p:sp>
            <p:nvSpPr>
              <p:cNvPr id="21525" name="AutoShape 6"/>
              <p:cNvSpPr>
                <a:spLocks noChangeArrowheads="1"/>
              </p:cNvSpPr>
              <p:nvPr/>
            </p:nvSpPr>
            <p:spPr bwMode="auto">
              <a:xfrm>
                <a:off x="1152" y="624"/>
                <a:ext cx="192" cy="192"/>
              </a:xfrm>
              <a:prstGeom prst="triangle">
                <a:avLst>
                  <a:gd name="adj" fmla="val 50000"/>
                </a:avLst>
              </a:prstGeom>
              <a:solidFill>
                <a:srgbClr val="FF0303"/>
              </a:solidFill>
              <a:ln w="9525">
                <a:solidFill>
                  <a:srgbClr val="FF0303"/>
                </a:solidFill>
                <a:miter lim="800000"/>
                <a:headEnd/>
                <a:tailEnd/>
              </a:ln>
            </p:spPr>
            <p:txBody>
              <a:bodyPr wrap="none" anchor="ctr"/>
              <a:lstStyle/>
              <a:p>
                <a:endParaRPr lang="zh-CN" altLang="en-US"/>
              </a:p>
            </p:txBody>
          </p:sp>
          <p:sp>
            <p:nvSpPr>
              <p:cNvPr id="21526" name="AutoShape 7"/>
              <p:cNvSpPr>
                <a:spLocks noChangeArrowheads="1"/>
              </p:cNvSpPr>
              <p:nvPr/>
            </p:nvSpPr>
            <p:spPr bwMode="auto">
              <a:xfrm>
                <a:off x="960" y="1968"/>
                <a:ext cx="192" cy="192"/>
              </a:xfrm>
              <a:prstGeom prst="triangle">
                <a:avLst>
                  <a:gd name="adj" fmla="val 50000"/>
                </a:avLst>
              </a:prstGeom>
              <a:solidFill>
                <a:srgbClr val="FF0303"/>
              </a:solidFill>
              <a:ln w="9525">
                <a:solidFill>
                  <a:srgbClr val="FF0303"/>
                </a:solidFill>
                <a:miter lim="800000"/>
                <a:headEnd/>
                <a:tailEnd/>
              </a:ln>
            </p:spPr>
            <p:txBody>
              <a:bodyPr wrap="none" anchor="ctr"/>
              <a:lstStyle/>
              <a:p>
                <a:endParaRPr lang="zh-CN" altLang="en-US"/>
              </a:p>
            </p:txBody>
          </p:sp>
          <p:sp>
            <p:nvSpPr>
              <p:cNvPr id="21527" name="AutoShape 8"/>
              <p:cNvSpPr>
                <a:spLocks noChangeArrowheads="1"/>
              </p:cNvSpPr>
              <p:nvPr/>
            </p:nvSpPr>
            <p:spPr bwMode="auto">
              <a:xfrm>
                <a:off x="2064" y="1824"/>
                <a:ext cx="192" cy="192"/>
              </a:xfrm>
              <a:prstGeom prst="triangle">
                <a:avLst>
                  <a:gd name="adj" fmla="val 50000"/>
                </a:avLst>
              </a:prstGeom>
              <a:solidFill>
                <a:srgbClr val="FF0303"/>
              </a:solidFill>
              <a:ln w="9525">
                <a:solidFill>
                  <a:srgbClr val="FF0303"/>
                </a:solidFill>
                <a:miter lim="800000"/>
                <a:headEnd/>
                <a:tailEnd/>
              </a:ln>
            </p:spPr>
            <p:txBody>
              <a:bodyPr wrap="none" anchor="ctr"/>
              <a:lstStyle/>
              <a:p>
                <a:endParaRPr lang="zh-CN" altLang="en-US"/>
              </a:p>
            </p:txBody>
          </p:sp>
          <p:sp>
            <p:nvSpPr>
              <p:cNvPr id="21528" name="AutoShape 9"/>
              <p:cNvSpPr>
                <a:spLocks noChangeArrowheads="1"/>
              </p:cNvSpPr>
              <p:nvPr/>
            </p:nvSpPr>
            <p:spPr bwMode="auto">
              <a:xfrm>
                <a:off x="2304" y="1968"/>
                <a:ext cx="192" cy="192"/>
              </a:xfrm>
              <a:prstGeom prst="triangle">
                <a:avLst>
                  <a:gd name="adj" fmla="val 50000"/>
                </a:avLst>
              </a:prstGeom>
              <a:solidFill>
                <a:srgbClr val="FF0303"/>
              </a:solidFill>
              <a:ln w="9525">
                <a:solidFill>
                  <a:srgbClr val="FF0303"/>
                </a:solidFill>
                <a:miter lim="800000"/>
                <a:headEnd/>
                <a:tailEnd/>
              </a:ln>
            </p:spPr>
            <p:txBody>
              <a:bodyPr wrap="none" anchor="ctr"/>
              <a:lstStyle/>
              <a:p>
                <a:endParaRPr lang="zh-CN" altLang="en-US"/>
              </a:p>
            </p:txBody>
          </p:sp>
        </p:grpSp>
      </p:grpSp>
      <p:grpSp>
        <p:nvGrpSpPr>
          <p:cNvPr id="21507" name="Group 10"/>
          <p:cNvGrpSpPr>
            <a:grpSpLocks/>
          </p:cNvGrpSpPr>
          <p:nvPr/>
        </p:nvGrpSpPr>
        <p:grpSpPr bwMode="auto">
          <a:xfrm>
            <a:off x="1709737" y="792000"/>
            <a:ext cx="6005513" cy="1782365"/>
            <a:chOff x="192" y="2537"/>
            <a:chExt cx="5328" cy="1639"/>
          </a:xfrm>
        </p:grpSpPr>
        <p:pic>
          <p:nvPicPr>
            <p:cNvPr id="21515" name="Picture 11"/>
            <p:cNvPicPr>
              <a:picLocks noChangeAspect="1" noChangeArrowheads="1"/>
            </p:cNvPicPr>
            <p:nvPr/>
          </p:nvPicPr>
          <p:blipFill>
            <a:blip r:embed="rId4" cstate="print"/>
            <a:srcRect l="3120" t="18219" r="4826" b="18219"/>
            <a:stretch>
              <a:fillRect/>
            </a:stretch>
          </p:blipFill>
          <p:spPr bwMode="auto">
            <a:xfrm>
              <a:off x="192" y="2537"/>
              <a:ext cx="3120" cy="1639"/>
            </a:xfrm>
            <a:prstGeom prst="rect">
              <a:avLst/>
            </a:prstGeom>
            <a:noFill/>
            <a:ln w="9525">
              <a:noFill/>
              <a:miter lim="800000"/>
              <a:headEnd/>
              <a:tailEnd/>
            </a:ln>
          </p:spPr>
        </p:pic>
        <p:sp>
          <p:nvSpPr>
            <p:cNvPr id="21516" name="Text Box 12"/>
            <p:cNvSpPr txBox="1">
              <a:spLocks noChangeArrowheads="1"/>
            </p:cNvSpPr>
            <p:nvPr/>
          </p:nvSpPr>
          <p:spPr bwMode="auto">
            <a:xfrm>
              <a:off x="3456" y="2784"/>
              <a:ext cx="2064" cy="509"/>
            </a:xfrm>
            <a:prstGeom prst="rect">
              <a:avLst/>
            </a:prstGeom>
            <a:noFill/>
            <a:ln w="9525">
              <a:noFill/>
              <a:miter lim="800000"/>
              <a:headEnd/>
              <a:tailEnd/>
            </a:ln>
          </p:spPr>
          <p:txBody>
            <a:bodyPr>
              <a:spAutoFit/>
            </a:bodyPr>
            <a:lstStyle/>
            <a:p>
              <a:pPr eaLnBrk="0" hangingPunct="0">
                <a:spcBef>
                  <a:spcPct val="50000"/>
                </a:spcBef>
              </a:pPr>
              <a:r>
                <a:rPr lang="en-US" altLang="zh-CN" sz="1500" dirty="0">
                  <a:latin typeface="Lucida Sans" pitchFamily="34" charset="0"/>
                </a:rPr>
                <a:t>Intermediate water production sites:</a:t>
              </a:r>
              <a:endParaRPr lang="zh-CN" altLang="en-US" dirty="0">
                <a:latin typeface="Times" pitchFamily="18" charset="0"/>
              </a:endParaRPr>
            </a:p>
          </p:txBody>
        </p:sp>
        <p:sp>
          <p:nvSpPr>
            <p:cNvPr id="21517" name="AutoShape 13"/>
            <p:cNvSpPr>
              <a:spLocks noChangeArrowheads="1"/>
            </p:cNvSpPr>
            <p:nvPr/>
          </p:nvSpPr>
          <p:spPr bwMode="auto">
            <a:xfrm>
              <a:off x="768" y="2729"/>
              <a:ext cx="192" cy="192"/>
            </a:xfrm>
            <a:prstGeom prst="triangle">
              <a:avLst>
                <a:gd name="adj" fmla="val 50000"/>
              </a:avLst>
            </a:prstGeom>
            <a:solidFill>
              <a:srgbClr val="FF0303"/>
            </a:solidFill>
            <a:ln w="9525">
              <a:solidFill>
                <a:srgbClr val="FF0303"/>
              </a:solidFill>
              <a:miter lim="800000"/>
              <a:headEnd/>
              <a:tailEnd/>
            </a:ln>
          </p:spPr>
          <p:txBody>
            <a:bodyPr wrap="none" anchor="ctr"/>
            <a:lstStyle/>
            <a:p>
              <a:endParaRPr lang="zh-CN" altLang="en-US"/>
            </a:p>
          </p:txBody>
        </p:sp>
        <p:sp>
          <p:nvSpPr>
            <p:cNvPr id="21518" name="AutoShape 14"/>
            <p:cNvSpPr>
              <a:spLocks noChangeArrowheads="1"/>
            </p:cNvSpPr>
            <p:nvPr/>
          </p:nvSpPr>
          <p:spPr bwMode="auto">
            <a:xfrm>
              <a:off x="1104" y="2873"/>
              <a:ext cx="192" cy="192"/>
            </a:xfrm>
            <a:prstGeom prst="triangle">
              <a:avLst>
                <a:gd name="adj" fmla="val 50000"/>
              </a:avLst>
            </a:prstGeom>
            <a:solidFill>
              <a:srgbClr val="FF0303"/>
            </a:solidFill>
            <a:ln w="9525">
              <a:solidFill>
                <a:srgbClr val="FF0303"/>
              </a:solidFill>
              <a:miter lim="800000"/>
              <a:headEnd/>
              <a:tailEnd/>
            </a:ln>
          </p:spPr>
          <p:txBody>
            <a:bodyPr wrap="none" anchor="ctr"/>
            <a:lstStyle/>
            <a:p>
              <a:endParaRPr lang="zh-CN" altLang="en-US"/>
            </a:p>
          </p:txBody>
        </p:sp>
        <p:sp>
          <p:nvSpPr>
            <p:cNvPr id="21519" name="AutoShape 15"/>
            <p:cNvSpPr>
              <a:spLocks noChangeArrowheads="1"/>
            </p:cNvSpPr>
            <p:nvPr/>
          </p:nvSpPr>
          <p:spPr bwMode="auto">
            <a:xfrm>
              <a:off x="1344" y="3065"/>
              <a:ext cx="192" cy="192"/>
            </a:xfrm>
            <a:prstGeom prst="triangle">
              <a:avLst>
                <a:gd name="adj" fmla="val 50000"/>
              </a:avLst>
            </a:prstGeom>
            <a:solidFill>
              <a:srgbClr val="FF0303"/>
            </a:solidFill>
            <a:ln w="9525">
              <a:solidFill>
                <a:srgbClr val="FF0303"/>
              </a:solidFill>
              <a:miter lim="800000"/>
              <a:headEnd/>
              <a:tailEnd/>
            </a:ln>
          </p:spPr>
          <p:txBody>
            <a:bodyPr wrap="none" anchor="ctr"/>
            <a:lstStyle/>
            <a:p>
              <a:endParaRPr lang="zh-CN" altLang="en-US"/>
            </a:p>
          </p:txBody>
        </p:sp>
        <p:sp>
          <p:nvSpPr>
            <p:cNvPr id="21520" name="AutoShape 16"/>
            <p:cNvSpPr>
              <a:spLocks noChangeArrowheads="1"/>
            </p:cNvSpPr>
            <p:nvPr/>
          </p:nvSpPr>
          <p:spPr bwMode="auto">
            <a:xfrm>
              <a:off x="576" y="3737"/>
              <a:ext cx="192" cy="192"/>
            </a:xfrm>
            <a:prstGeom prst="triangle">
              <a:avLst>
                <a:gd name="adj" fmla="val 50000"/>
              </a:avLst>
            </a:prstGeom>
            <a:solidFill>
              <a:srgbClr val="FF0303"/>
            </a:solidFill>
            <a:ln w="9525">
              <a:solidFill>
                <a:srgbClr val="FF0303"/>
              </a:solidFill>
              <a:miter lim="800000"/>
              <a:headEnd/>
              <a:tailEnd/>
            </a:ln>
          </p:spPr>
          <p:txBody>
            <a:bodyPr wrap="none" anchor="ctr"/>
            <a:lstStyle/>
            <a:p>
              <a:endParaRPr lang="zh-CN" altLang="en-US"/>
            </a:p>
          </p:txBody>
        </p:sp>
        <p:sp>
          <p:nvSpPr>
            <p:cNvPr id="21521" name="AutoShape 17"/>
            <p:cNvSpPr>
              <a:spLocks noChangeArrowheads="1"/>
            </p:cNvSpPr>
            <p:nvPr/>
          </p:nvSpPr>
          <p:spPr bwMode="auto">
            <a:xfrm>
              <a:off x="2160" y="2688"/>
              <a:ext cx="192" cy="192"/>
            </a:xfrm>
            <a:prstGeom prst="triangle">
              <a:avLst>
                <a:gd name="adj" fmla="val 50000"/>
              </a:avLst>
            </a:prstGeom>
            <a:solidFill>
              <a:srgbClr val="FF0303"/>
            </a:solidFill>
            <a:ln w="9525">
              <a:solidFill>
                <a:srgbClr val="FF0303"/>
              </a:solidFill>
              <a:miter lim="800000"/>
              <a:headEnd/>
              <a:tailEnd/>
            </a:ln>
          </p:spPr>
          <p:txBody>
            <a:bodyPr wrap="none" anchor="ctr"/>
            <a:lstStyle/>
            <a:p>
              <a:endParaRPr lang="zh-CN" altLang="en-US"/>
            </a:p>
          </p:txBody>
        </p:sp>
      </p:grpSp>
      <p:sp>
        <p:nvSpPr>
          <p:cNvPr id="21508" name="Rectangle 18"/>
          <p:cNvSpPr>
            <a:spLocks noGrp="1" noChangeArrowheads="1"/>
          </p:cNvSpPr>
          <p:nvPr>
            <p:ph type="title"/>
          </p:nvPr>
        </p:nvSpPr>
        <p:spPr>
          <a:xfrm>
            <a:off x="1485900" y="82154"/>
            <a:ext cx="6172200" cy="383381"/>
          </a:xfrm>
        </p:spPr>
        <p:txBody>
          <a:bodyPr/>
          <a:lstStyle/>
          <a:p>
            <a:r>
              <a:rPr lang="en-US" altLang="zh-CN" dirty="0"/>
              <a:t>Intermediate and deep water formation</a:t>
            </a:r>
          </a:p>
        </p:txBody>
      </p:sp>
      <p:sp>
        <p:nvSpPr>
          <p:cNvPr id="21509" name="Oval 19"/>
          <p:cNvSpPr>
            <a:spLocks noChangeArrowheads="1"/>
          </p:cNvSpPr>
          <p:nvPr/>
        </p:nvSpPr>
        <p:spPr bwMode="auto">
          <a:xfrm>
            <a:off x="2008585" y="2016000"/>
            <a:ext cx="457200" cy="400050"/>
          </a:xfrm>
          <a:prstGeom prst="ellipse">
            <a:avLst/>
          </a:prstGeom>
          <a:noFill/>
          <a:ln w="57150">
            <a:solidFill>
              <a:srgbClr val="000000"/>
            </a:solidFill>
            <a:round/>
            <a:headEnd/>
            <a:tailEnd/>
          </a:ln>
        </p:spPr>
        <p:txBody>
          <a:bodyPr wrap="none" anchor="ctr"/>
          <a:lstStyle/>
          <a:p>
            <a:endParaRPr lang="zh-CN" altLang="en-US"/>
          </a:p>
        </p:txBody>
      </p:sp>
      <p:sp>
        <p:nvSpPr>
          <p:cNvPr id="21510" name="Text Box 20"/>
          <p:cNvSpPr txBox="1">
            <a:spLocks noChangeArrowheads="1"/>
          </p:cNvSpPr>
          <p:nvPr/>
        </p:nvSpPr>
        <p:spPr bwMode="auto">
          <a:xfrm>
            <a:off x="5364000" y="1620000"/>
            <a:ext cx="2340000" cy="461665"/>
          </a:xfrm>
          <a:prstGeom prst="rect">
            <a:avLst/>
          </a:prstGeom>
          <a:solidFill>
            <a:srgbClr val="008000"/>
          </a:solidFill>
          <a:ln w="9525">
            <a:noFill/>
            <a:miter lim="800000"/>
            <a:headEnd/>
            <a:tailEnd/>
          </a:ln>
        </p:spPr>
        <p:txBody>
          <a:bodyPr>
            <a:spAutoFit/>
          </a:bodyPr>
          <a:lstStyle/>
          <a:p>
            <a:pPr eaLnBrk="0" hangingPunct="0"/>
            <a:r>
              <a:rPr lang="en-US" altLang="zh-CN" sz="1200" dirty="0">
                <a:solidFill>
                  <a:schemeClr val="bg1"/>
                </a:solidFill>
                <a:latin typeface="Lucida Sans" pitchFamily="34" charset="0"/>
              </a:rPr>
              <a:t>Antarctic Intermediate Water formation</a:t>
            </a:r>
            <a:endParaRPr lang="en-US" altLang="zh-CN" sz="1200" dirty="0">
              <a:latin typeface="Lucida Sans" pitchFamily="34" charset="0"/>
            </a:endParaRPr>
          </a:p>
        </p:txBody>
      </p:sp>
      <p:sp>
        <p:nvSpPr>
          <p:cNvPr id="21511" name="Text Box 21"/>
          <p:cNvSpPr txBox="1">
            <a:spLocks noChangeArrowheads="1"/>
          </p:cNvSpPr>
          <p:nvPr/>
        </p:nvSpPr>
        <p:spPr bwMode="auto">
          <a:xfrm>
            <a:off x="5364000" y="3096000"/>
            <a:ext cx="2340000" cy="646331"/>
          </a:xfrm>
          <a:prstGeom prst="rect">
            <a:avLst/>
          </a:prstGeom>
          <a:solidFill>
            <a:srgbClr val="0000FF"/>
          </a:solidFill>
          <a:ln w="9525">
            <a:noFill/>
            <a:miter lim="800000"/>
            <a:headEnd/>
            <a:tailEnd/>
          </a:ln>
        </p:spPr>
        <p:txBody>
          <a:bodyPr>
            <a:spAutoFit/>
          </a:bodyPr>
          <a:lstStyle/>
          <a:p>
            <a:pPr eaLnBrk="0" hangingPunct="0"/>
            <a:r>
              <a:rPr lang="en-US" altLang="zh-CN" sz="1200" dirty="0">
                <a:solidFill>
                  <a:schemeClr val="bg1"/>
                </a:solidFill>
                <a:latin typeface="Lucida Sans" pitchFamily="34" charset="0"/>
              </a:rPr>
              <a:t>Antarctic Bottom Water formation primary sites (brine rejection)</a:t>
            </a:r>
            <a:endParaRPr lang="en-US" altLang="zh-CN" sz="1200" dirty="0">
              <a:latin typeface="Lucida Sans" pitchFamily="34" charset="0"/>
            </a:endParaRPr>
          </a:p>
        </p:txBody>
      </p:sp>
      <p:sp>
        <p:nvSpPr>
          <p:cNvPr id="21512" name="Oval 22"/>
          <p:cNvSpPr>
            <a:spLocks noChangeArrowheads="1"/>
          </p:cNvSpPr>
          <p:nvPr/>
        </p:nvSpPr>
        <p:spPr bwMode="auto">
          <a:xfrm>
            <a:off x="3924300" y="4104000"/>
            <a:ext cx="457200" cy="400050"/>
          </a:xfrm>
          <a:prstGeom prst="ellipse">
            <a:avLst/>
          </a:prstGeom>
          <a:noFill/>
          <a:ln w="57150">
            <a:solidFill>
              <a:srgbClr val="000000"/>
            </a:solidFill>
            <a:round/>
            <a:headEnd/>
            <a:tailEnd/>
          </a:ln>
        </p:spPr>
        <p:txBody>
          <a:bodyPr wrap="none" anchor="ctr"/>
          <a:lstStyle/>
          <a:p>
            <a:endParaRPr lang="zh-CN" altLang="en-US"/>
          </a:p>
        </p:txBody>
      </p:sp>
      <p:sp>
        <p:nvSpPr>
          <p:cNvPr id="21513" name="Oval 23"/>
          <p:cNvSpPr>
            <a:spLocks noChangeArrowheads="1"/>
          </p:cNvSpPr>
          <p:nvPr/>
        </p:nvSpPr>
        <p:spPr bwMode="auto">
          <a:xfrm>
            <a:off x="3629025" y="3924000"/>
            <a:ext cx="457200" cy="400050"/>
          </a:xfrm>
          <a:prstGeom prst="ellipse">
            <a:avLst/>
          </a:prstGeom>
          <a:noFill/>
          <a:ln w="57150">
            <a:solidFill>
              <a:srgbClr val="000000"/>
            </a:solidFill>
            <a:round/>
            <a:headEnd/>
            <a:tailEnd/>
          </a:ln>
        </p:spPr>
        <p:txBody>
          <a:bodyPr wrap="none" anchor="ctr"/>
          <a:lstStyle/>
          <a:p>
            <a:endParaRPr lang="zh-CN" altLang="en-US"/>
          </a:p>
        </p:txBody>
      </p:sp>
      <p:sp>
        <p:nvSpPr>
          <p:cNvPr id="21514" name="Oval 24"/>
          <p:cNvSpPr>
            <a:spLocks noChangeArrowheads="1"/>
          </p:cNvSpPr>
          <p:nvPr/>
        </p:nvSpPr>
        <p:spPr bwMode="auto">
          <a:xfrm>
            <a:off x="2387204" y="4068000"/>
            <a:ext cx="457200" cy="400050"/>
          </a:xfrm>
          <a:prstGeom prst="ellipse">
            <a:avLst/>
          </a:prstGeom>
          <a:noFill/>
          <a:ln w="57150">
            <a:solidFill>
              <a:srgbClr val="000000"/>
            </a:solidFill>
            <a:round/>
            <a:headEnd/>
            <a:tailEnd/>
          </a:ln>
        </p:spPr>
        <p:txBody>
          <a:bodyPr wrap="none" anchor="ctr"/>
          <a:lstStyle/>
          <a:p>
            <a:endParaRPr lang="zh-CN" altLang="en-US"/>
          </a:p>
        </p:txBody>
      </p:sp>
    </p:spTree>
    <p:extLst>
      <p:ext uri="{BB962C8B-B14F-4D97-AF65-F5344CB8AC3E}">
        <p14:creationId xmlns:p14="http://schemas.microsoft.com/office/powerpoint/2010/main" val="1037731481"/>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485900" y="141685"/>
            <a:ext cx="6172200" cy="270272"/>
          </a:xfrm>
        </p:spPr>
        <p:txBody>
          <a:bodyPr/>
          <a:lstStyle/>
          <a:p>
            <a:r>
              <a:rPr lang="en-US" altLang="zh-CN"/>
              <a:t>Questions (Due in 2-week)</a:t>
            </a:r>
          </a:p>
        </p:txBody>
      </p:sp>
      <p:sp>
        <p:nvSpPr>
          <p:cNvPr id="22531" name="Rectangle 3"/>
          <p:cNvSpPr>
            <a:spLocks noGrp="1" noChangeArrowheads="1"/>
          </p:cNvSpPr>
          <p:nvPr>
            <p:ph type="body" idx="1"/>
          </p:nvPr>
        </p:nvSpPr>
        <p:spPr>
          <a:xfrm>
            <a:off x="504000" y="792000"/>
            <a:ext cx="8136000" cy="3618309"/>
          </a:xfrm>
        </p:spPr>
        <p:txBody>
          <a:bodyPr/>
          <a:lstStyle/>
          <a:p>
            <a:pPr marL="371475" indent="-371475">
              <a:spcBef>
                <a:spcPct val="40000"/>
              </a:spcBef>
              <a:buClrTx/>
              <a:buSzPct val="100000"/>
              <a:buFont typeface="Wingdings" pitchFamily="2" charset="2"/>
              <a:buAutoNum type="arabicPeriod"/>
            </a:pPr>
            <a:r>
              <a:rPr lang="en-US" altLang="zh-CN" sz="1500" dirty="0"/>
              <a:t>Why are the properties in the three southern hemisphere oceans fairly similar compared with those in the northern hemisphere? </a:t>
            </a:r>
          </a:p>
          <a:p>
            <a:pPr marL="371475" indent="-371475">
              <a:spcBef>
                <a:spcPct val="40000"/>
              </a:spcBef>
              <a:buClrTx/>
              <a:buSzPct val="100000"/>
              <a:buFont typeface="Wingdings" pitchFamily="2" charset="2"/>
              <a:buAutoNum type="arabicPeriod"/>
            </a:pPr>
            <a:r>
              <a:rPr lang="en-US" altLang="zh-CN" sz="1500" dirty="0"/>
              <a:t>What distinguishes the Antarctic Circumpolar Current from all of the other strong (non-equatorial) currents? </a:t>
            </a:r>
          </a:p>
          <a:p>
            <a:pPr marL="371475" indent="-371475">
              <a:spcBef>
                <a:spcPct val="40000"/>
              </a:spcBef>
              <a:buClrTx/>
              <a:buSzPct val="100000"/>
              <a:buFont typeface="Wingdings" pitchFamily="2" charset="2"/>
              <a:buAutoNum type="arabicPeriod"/>
            </a:pPr>
            <a:r>
              <a:rPr lang="en-US" altLang="zh-CN" sz="1500" dirty="0"/>
              <a:t>What are the major fronts of the Antarctic Circumpolar Current? How do you distinguish them from each other on a north-south transect across them? </a:t>
            </a:r>
          </a:p>
        </p:txBody>
      </p:sp>
    </p:spTree>
    <p:extLst>
      <p:ext uri="{BB962C8B-B14F-4D97-AF65-F5344CB8AC3E}">
        <p14:creationId xmlns:p14="http://schemas.microsoft.com/office/powerpoint/2010/main" val="373583382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logo_v2_1.png"/>
          <p:cNvPicPr>
            <a:picLocks noGrp="1" noChangeAspect="1"/>
          </p:cNvPicPr>
          <p:nvPr>
            <p:ph idx="1"/>
          </p:nvPr>
        </p:nvPicPr>
        <p:blipFill>
          <a:blip r:embed="rId2" cstate="print"/>
          <a:stretch>
            <a:fillRect/>
          </a:stretch>
        </p:blipFill>
        <p:spPr>
          <a:xfrm>
            <a:off x="3744000" y="1224000"/>
            <a:ext cx="1670482" cy="1800000"/>
          </a:xfrm>
        </p:spPr>
      </p:pic>
      <p:sp>
        <p:nvSpPr>
          <p:cNvPr id="5" name="Rectangle 2"/>
          <p:cNvSpPr txBox="1">
            <a:spLocks noChangeArrowheads="1"/>
          </p:cNvSpPr>
          <p:nvPr/>
        </p:nvSpPr>
        <p:spPr bwMode="auto">
          <a:xfrm>
            <a:off x="1476000" y="3096000"/>
            <a:ext cx="6228000" cy="576000"/>
          </a:xfrm>
          <a:prstGeom prst="rect">
            <a:avLst/>
          </a:prstGeom>
          <a:noFill/>
          <a:ln w="9525">
            <a:noFill/>
            <a:miter lim="800000"/>
            <a:headEnd/>
            <a:tailEnd/>
          </a:ln>
        </p:spPr>
        <p:txBody>
          <a:bodyPr anchor="ctr">
            <a:noAutofit/>
          </a:bodyPr>
          <a:lstStyle/>
          <a:p>
            <a:pPr algn="ctr" eaLnBrk="0" hangingPunct="0">
              <a:lnSpc>
                <a:spcPct val="150000"/>
              </a:lnSpc>
              <a:defRPr/>
            </a:pPr>
            <a:r>
              <a:rPr lang="en-US" altLang="zh-CN" sz="1600" dirty="0">
                <a:solidFill>
                  <a:srgbClr val="C00000"/>
                </a:solidFill>
                <a:effectLst>
                  <a:outerShdw blurRad="38100" dist="38100" dir="2700000" algn="tl">
                    <a:srgbClr val="000000">
                      <a:alpha val="43137"/>
                    </a:srgbClr>
                  </a:outerShdw>
                </a:effectLst>
                <a:latin typeface="Lucida Calligraphy" pitchFamily="66" charset="0"/>
                <a:ea typeface="+mj-ea"/>
                <a:cs typeface="+mj-cs"/>
              </a:rPr>
              <a:t>Learning about the Ocean, the Climate and the Nature</a:t>
            </a:r>
            <a:endParaRPr lang="en-US" altLang="zh-CN" sz="2000" dirty="0">
              <a:solidFill>
                <a:srgbClr val="C00000"/>
              </a:solidFill>
              <a:effectLst>
                <a:outerShdw blurRad="38100" dist="38100" dir="2700000" algn="tl">
                  <a:srgbClr val="000000">
                    <a:alpha val="43137"/>
                  </a:srgbClr>
                </a:outerShdw>
              </a:effectLst>
              <a:latin typeface="Lucida Calligraphy" pitchFamily="66" charset="0"/>
              <a:ea typeface="+mj-ea"/>
              <a:cs typeface="+mj-cs"/>
              <a:hlinkClick r:id="" action="ppaction://hlinkshowjump?jump=firstslide"/>
            </a:endParaRPr>
          </a:p>
        </p:txBody>
      </p:sp>
    </p:spTree>
    <p:extLst>
      <p:ext uri="{BB962C8B-B14F-4D97-AF65-F5344CB8AC3E}">
        <p14:creationId xmlns:p14="http://schemas.microsoft.com/office/powerpoint/2010/main" val="2014380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zh-CN"/>
              <a:t>Bottom Topography of the Southern  Ocean</a:t>
            </a:r>
          </a:p>
        </p:txBody>
      </p:sp>
      <p:pic>
        <p:nvPicPr>
          <p:cNvPr id="6147" name="Picture 5"/>
          <p:cNvPicPr>
            <a:picLocks noChangeAspect="1" noChangeArrowheads="1"/>
          </p:cNvPicPr>
          <p:nvPr/>
        </p:nvPicPr>
        <p:blipFill>
          <a:blip r:embed="rId3" cstate="print"/>
          <a:srcRect/>
          <a:stretch>
            <a:fillRect/>
          </a:stretch>
        </p:blipFill>
        <p:spPr bwMode="auto">
          <a:xfrm>
            <a:off x="4572000" y="792000"/>
            <a:ext cx="3563540" cy="3426619"/>
          </a:xfrm>
          <a:prstGeom prst="rect">
            <a:avLst/>
          </a:prstGeom>
          <a:noFill/>
          <a:ln w="9525" algn="ctr">
            <a:noFill/>
            <a:miter lim="800000"/>
            <a:headEnd/>
            <a:tailEnd/>
          </a:ln>
        </p:spPr>
      </p:pic>
      <p:sp>
        <p:nvSpPr>
          <p:cNvPr id="14340" name="Rectangle 6"/>
          <p:cNvSpPr>
            <a:spLocks noChangeArrowheads="1"/>
          </p:cNvSpPr>
          <p:nvPr/>
        </p:nvSpPr>
        <p:spPr bwMode="auto">
          <a:xfrm>
            <a:off x="504000" y="792000"/>
            <a:ext cx="3954067" cy="3817144"/>
          </a:xfrm>
          <a:prstGeom prst="rect">
            <a:avLst/>
          </a:prstGeom>
          <a:noFill/>
          <a:ln w="9525">
            <a:noFill/>
            <a:miter lim="800000"/>
            <a:headEnd/>
            <a:tailEnd/>
          </a:ln>
        </p:spPr>
        <p:txBody>
          <a:bodyPr/>
          <a:lstStyle/>
          <a:p>
            <a:pPr marL="257175" indent="-257175">
              <a:spcBef>
                <a:spcPts val="450"/>
              </a:spcBef>
              <a:buClr>
                <a:schemeClr val="accent1"/>
              </a:buClr>
              <a:buSzPct val="75000"/>
              <a:defRPr/>
            </a:pPr>
            <a:r>
              <a:rPr lang="en-US" altLang="zh-CN" b="0" dirty="0">
                <a:solidFill>
                  <a:srgbClr val="0000CC"/>
                </a:solidFill>
                <a:latin typeface="+mn-lt"/>
              </a:rPr>
              <a:t>Three basins (Depth &gt; 4000m)</a:t>
            </a:r>
          </a:p>
          <a:p>
            <a:pPr marL="214313" indent="-214313">
              <a:spcBef>
                <a:spcPts val="450"/>
              </a:spcBef>
              <a:buClr>
                <a:schemeClr val="accent1"/>
              </a:buClr>
              <a:buSzPct val="75000"/>
              <a:buFont typeface="Wingdings" pitchFamily="2" charset="2"/>
              <a:buChar char="n"/>
              <a:defRPr/>
            </a:pPr>
            <a:r>
              <a:rPr lang="en-US" altLang="zh-CN" b="0" dirty="0">
                <a:solidFill>
                  <a:srgbClr val="0000CC"/>
                </a:solidFill>
                <a:latin typeface="+mn-lt"/>
              </a:rPr>
              <a:t>Pacific-Antarctic Basin</a:t>
            </a:r>
          </a:p>
          <a:p>
            <a:pPr marL="214313" indent="-214313">
              <a:spcBef>
                <a:spcPts val="450"/>
              </a:spcBef>
              <a:buClr>
                <a:schemeClr val="accent1"/>
              </a:buClr>
              <a:buSzPct val="75000"/>
              <a:buFont typeface="Wingdings" pitchFamily="2" charset="2"/>
              <a:buChar char="n"/>
              <a:defRPr/>
            </a:pPr>
            <a:r>
              <a:rPr lang="en-US" altLang="zh-CN" b="0" i="1" dirty="0">
                <a:solidFill>
                  <a:srgbClr val="0000CC"/>
                </a:solidFill>
                <a:latin typeface="+mn-lt"/>
              </a:rPr>
              <a:t>Australian-Antarctic Basin</a:t>
            </a:r>
            <a:endParaRPr lang="en-US" altLang="zh-CN" b="0" dirty="0">
              <a:solidFill>
                <a:srgbClr val="0000CC"/>
              </a:solidFill>
              <a:latin typeface="+mn-lt"/>
            </a:endParaRPr>
          </a:p>
          <a:p>
            <a:pPr marL="214313" indent="-214313">
              <a:spcBef>
                <a:spcPts val="450"/>
              </a:spcBef>
              <a:buClr>
                <a:schemeClr val="accent1"/>
              </a:buClr>
              <a:buSzPct val="75000"/>
              <a:buFont typeface="Wingdings" pitchFamily="2" charset="2"/>
              <a:buChar char="n"/>
              <a:defRPr/>
            </a:pPr>
            <a:r>
              <a:rPr lang="en-US" altLang="zh-CN" b="0" dirty="0">
                <a:solidFill>
                  <a:srgbClr val="0000CC"/>
                </a:solidFill>
                <a:latin typeface="+mn-lt"/>
              </a:rPr>
              <a:t>Atlantic-Indian Basin</a:t>
            </a:r>
          </a:p>
          <a:p>
            <a:pPr marL="557213" lvl="1" indent="-214313">
              <a:spcBef>
                <a:spcPts val="450"/>
              </a:spcBef>
              <a:buClr>
                <a:schemeClr val="accent1"/>
              </a:buClr>
              <a:buSzPct val="75000"/>
              <a:buFont typeface="Wingdings" pitchFamily="2" charset="2"/>
              <a:buChar char="n"/>
              <a:defRPr/>
            </a:pPr>
            <a:endParaRPr lang="en-US" altLang="zh-CN" b="0" i="1" dirty="0">
              <a:solidFill>
                <a:srgbClr val="0000CC"/>
              </a:solidFill>
              <a:latin typeface="+mn-lt"/>
            </a:endParaRPr>
          </a:p>
          <a:p>
            <a:pPr marL="257175" indent="-257175">
              <a:spcBef>
                <a:spcPts val="450"/>
              </a:spcBef>
              <a:buClr>
                <a:schemeClr val="accent1"/>
              </a:buClr>
              <a:buSzPct val="75000"/>
              <a:buFont typeface="Wingdings" pitchFamily="2" charset="2"/>
              <a:buChar char="n"/>
              <a:defRPr/>
            </a:pPr>
            <a:r>
              <a:rPr lang="en-US" altLang="zh-CN" sz="1500" b="0" dirty="0">
                <a:solidFill>
                  <a:srgbClr val="0000CC"/>
                </a:solidFill>
                <a:latin typeface="+mn-lt"/>
              </a:rPr>
              <a:t>Bottom topography of the Southern Ocean. The 1000, 3000, and 5000 m isobaths are shown, and regions less than 3000 m deep are shaded.</a:t>
            </a:r>
          </a:p>
          <a:p>
            <a:pPr marL="257175" indent="-257175">
              <a:spcBef>
                <a:spcPts val="450"/>
              </a:spcBef>
              <a:buClr>
                <a:schemeClr val="accent1"/>
              </a:buClr>
              <a:buSzPct val="75000"/>
              <a:buFont typeface="Wingdings" pitchFamily="2" charset="2"/>
              <a:buChar char="n"/>
              <a:defRPr/>
            </a:pPr>
            <a:r>
              <a:rPr lang="en-US" altLang="zh-CN" sz="1500" b="0" dirty="0">
                <a:solidFill>
                  <a:srgbClr val="0000CC"/>
                </a:solidFill>
                <a:latin typeface="+mn-lt"/>
              </a:rPr>
              <a:t>MR: Macquarie Ridge, NP: New Zealand Plateau (</a:t>
            </a:r>
            <a:r>
              <a:rPr lang="en-US" altLang="zh-CN" sz="1500" b="0" dirty="0" err="1">
                <a:solidFill>
                  <a:srgbClr val="0000CC"/>
                </a:solidFill>
                <a:latin typeface="+mn-lt"/>
              </a:rPr>
              <a:t>Tomczak</a:t>
            </a:r>
            <a:r>
              <a:rPr lang="en-US" altLang="zh-CN" sz="1500" b="0" dirty="0">
                <a:solidFill>
                  <a:srgbClr val="0000CC"/>
                </a:solidFill>
                <a:latin typeface="+mn-lt"/>
              </a:rPr>
              <a:t> and Godfrey, chapter 6).</a:t>
            </a:r>
            <a:endParaRPr lang="en-US" altLang="zh-CN" b="0" dirty="0">
              <a:solidFill>
                <a:srgbClr val="0000CC"/>
              </a:solidFill>
              <a:latin typeface="+mn-lt"/>
            </a:endParaRPr>
          </a:p>
        </p:txBody>
      </p:sp>
    </p:spTree>
    <p:extLst>
      <p:ext uri="{BB962C8B-B14F-4D97-AF65-F5344CB8AC3E}">
        <p14:creationId xmlns:p14="http://schemas.microsoft.com/office/powerpoint/2010/main" val="154293432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331119" y="86916"/>
            <a:ext cx="6455569" cy="378619"/>
          </a:xfrm>
        </p:spPr>
        <p:txBody>
          <a:bodyPr/>
          <a:lstStyle/>
          <a:p>
            <a:r>
              <a:rPr lang="en-US" altLang="zh-CN"/>
              <a:t>Schematic of Surface Circulation (Schmitz, 1995)</a:t>
            </a:r>
          </a:p>
        </p:txBody>
      </p:sp>
      <p:grpSp>
        <p:nvGrpSpPr>
          <p:cNvPr id="7171" name="组合 5"/>
          <p:cNvGrpSpPr>
            <a:grpSpLocks/>
          </p:cNvGrpSpPr>
          <p:nvPr/>
        </p:nvGrpSpPr>
        <p:grpSpPr bwMode="auto">
          <a:xfrm>
            <a:off x="1494235" y="792000"/>
            <a:ext cx="6156722" cy="3632597"/>
            <a:chOff x="500034" y="1142984"/>
            <a:chExt cx="8208962" cy="4843462"/>
          </a:xfrm>
        </p:grpSpPr>
        <p:pic>
          <p:nvPicPr>
            <p:cNvPr id="7172" name="Picture 3"/>
            <p:cNvPicPr>
              <a:picLocks noChangeAspect="1" noChangeArrowheads="1"/>
            </p:cNvPicPr>
            <p:nvPr/>
          </p:nvPicPr>
          <p:blipFill>
            <a:blip r:embed="rId3" cstate="print"/>
            <a:srcRect/>
            <a:stretch>
              <a:fillRect/>
            </a:stretch>
          </p:blipFill>
          <p:spPr bwMode="auto">
            <a:xfrm>
              <a:off x="500034" y="1142984"/>
              <a:ext cx="8208962" cy="4843462"/>
            </a:xfrm>
            <a:prstGeom prst="rect">
              <a:avLst/>
            </a:prstGeom>
            <a:noFill/>
            <a:ln w="9525">
              <a:noFill/>
              <a:miter lim="800000"/>
              <a:headEnd/>
              <a:tailEnd/>
            </a:ln>
          </p:spPr>
        </p:pic>
        <p:sp>
          <p:nvSpPr>
            <p:cNvPr id="7173" name="Rectangle 4"/>
            <p:cNvSpPr>
              <a:spLocks noChangeArrowheads="1"/>
            </p:cNvSpPr>
            <p:nvPr/>
          </p:nvSpPr>
          <p:spPr bwMode="auto">
            <a:xfrm>
              <a:off x="1182628" y="4238609"/>
              <a:ext cx="6769100" cy="936625"/>
            </a:xfrm>
            <a:prstGeom prst="rect">
              <a:avLst/>
            </a:prstGeom>
            <a:noFill/>
            <a:ln w="38100" algn="ctr">
              <a:solidFill>
                <a:schemeClr val="accent2"/>
              </a:solidFill>
              <a:miter lim="800000"/>
              <a:headEnd/>
              <a:tailEnd/>
            </a:ln>
          </p:spPr>
          <p:txBody>
            <a:bodyPr wrap="none" anchor="ctr"/>
            <a:lstStyle/>
            <a:p>
              <a:endParaRPr lang="zh-CN" altLang="en-US"/>
            </a:p>
          </p:txBody>
        </p:sp>
      </p:grpSp>
    </p:spTree>
    <p:extLst>
      <p:ext uri="{BB962C8B-B14F-4D97-AF65-F5344CB8AC3E}">
        <p14:creationId xmlns:p14="http://schemas.microsoft.com/office/powerpoint/2010/main" val="339139420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485900" y="86917"/>
            <a:ext cx="6172200" cy="383381"/>
          </a:xfrm>
        </p:spPr>
        <p:txBody>
          <a:bodyPr/>
          <a:lstStyle/>
          <a:p>
            <a:r>
              <a:rPr lang="en-US" altLang="zh-CN"/>
              <a:t>Annual Mean Wind Stress (T&amp;G)</a:t>
            </a:r>
          </a:p>
        </p:txBody>
      </p:sp>
      <p:sp>
        <p:nvSpPr>
          <p:cNvPr id="16388" name="Text Box 4"/>
          <p:cNvSpPr txBox="1">
            <a:spLocks noChangeArrowheads="1"/>
          </p:cNvSpPr>
          <p:nvPr/>
        </p:nvSpPr>
        <p:spPr bwMode="auto">
          <a:xfrm>
            <a:off x="2033588" y="4468416"/>
            <a:ext cx="5314950" cy="323165"/>
          </a:xfrm>
          <a:prstGeom prst="rect">
            <a:avLst/>
          </a:prstGeom>
          <a:noFill/>
          <a:ln w="9525">
            <a:noFill/>
            <a:miter lim="800000"/>
            <a:headEnd/>
            <a:tailEnd/>
          </a:ln>
        </p:spPr>
        <p:txBody>
          <a:bodyPr>
            <a:spAutoFit/>
          </a:bodyPr>
          <a:lstStyle/>
          <a:p>
            <a:pPr algn="ctr" eaLnBrk="0" hangingPunct="0">
              <a:spcBef>
                <a:spcPct val="50000"/>
              </a:spcBef>
              <a:defRPr/>
            </a:pPr>
            <a:r>
              <a:rPr lang="en-US" altLang="zh-CN" sz="1500" b="0" dirty="0">
                <a:solidFill>
                  <a:srgbClr val="0000CC"/>
                </a:solidFill>
                <a:latin typeface="+mn-lt"/>
              </a:rPr>
              <a:t>Southern Ocean westerlies are very strong.</a:t>
            </a:r>
          </a:p>
        </p:txBody>
      </p:sp>
      <p:grpSp>
        <p:nvGrpSpPr>
          <p:cNvPr id="8196" name="组合 6"/>
          <p:cNvGrpSpPr>
            <a:grpSpLocks/>
          </p:cNvGrpSpPr>
          <p:nvPr/>
        </p:nvGrpSpPr>
        <p:grpSpPr bwMode="auto">
          <a:xfrm>
            <a:off x="1797844" y="792000"/>
            <a:ext cx="5560219" cy="3696891"/>
            <a:chOff x="1142976" y="1142984"/>
            <a:chExt cx="6985000" cy="4618037"/>
          </a:xfrm>
        </p:grpSpPr>
        <p:pic>
          <p:nvPicPr>
            <p:cNvPr id="8197" name="Picture 3"/>
            <p:cNvPicPr>
              <a:picLocks noChangeAspect="1" noChangeArrowheads="1"/>
            </p:cNvPicPr>
            <p:nvPr/>
          </p:nvPicPr>
          <p:blipFill>
            <a:blip r:embed="rId3" cstate="print"/>
            <a:srcRect l="4128" t="12061" r="10576" b="52620"/>
            <a:stretch>
              <a:fillRect/>
            </a:stretch>
          </p:blipFill>
          <p:spPr bwMode="auto">
            <a:xfrm>
              <a:off x="1142976" y="1142984"/>
              <a:ext cx="6985000" cy="4618037"/>
            </a:xfrm>
            <a:prstGeom prst="rect">
              <a:avLst/>
            </a:prstGeom>
            <a:noFill/>
            <a:ln w="9525">
              <a:noFill/>
              <a:miter lim="800000"/>
              <a:headEnd/>
              <a:tailEnd/>
            </a:ln>
          </p:spPr>
        </p:pic>
        <p:sp>
          <p:nvSpPr>
            <p:cNvPr id="8198" name="Rectangle 5"/>
            <p:cNvSpPr>
              <a:spLocks noChangeArrowheads="1"/>
            </p:cNvSpPr>
            <p:nvPr/>
          </p:nvSpPr>
          <p:spPr bwMode="auto">
            <a:xfrm>
              <a:off x="1258888" y="4724400"/>
              <a:ext cx="6769100" cy="936625"/>
            </a:xfrm>
            <a:prstGeom prst="rect">
              <a:avLst/>
            </a:prstGeom>
            <a:noFill/>
            <a:ln w="38100" algn="ctr">
              <a:solidFill>
                <a:schemeClr val="accent2"/>
              </a:solidFill>
              <a:miter lim="800000"/>
              <a:headEnd/>
              <a:tailEnd/>
            </a:ln>
          </p:spPr>
          <p:txBody>
            <a:bodyPr wrap="none" anchor="ctr"/>
            <a:lstStyle/>
            <a:p>
              <a:endParaRPr lang="zh-CN" altLang="en-US"/>
            </a:p>
          </p:txBody>
        </p:sp>
      </p:grpSp>
    </p:spTree>
    <p:extLst>
      <p:ext uri="{BB962C8B-B14F-4D97-AF65-F5344CB8AC3E}">
        <p14:creationId xmlns:p14="http://schemas.microsoft.com/office/powerpoint/2010/main" val="102780830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329929" y="86916"/>
            <a:ext cx="6482953" cy="375047"/>
          </a:xfrm>
        </p:spPr>
        <p:txBody>
          <a:bodyPr/>
          <a:lstStyle/>
          <a:p>
            <a:r>
              <a:rPr lang="en-US" altLang="zh-CN"/>
              <a:t>Antarctic Wind Stress and Ekman Pumping</a:t>
            </a:r>
          </a:p>
        </p:txBody>
      </p:sp>
      <p:sp>
        <p:nvSpPr>
          <p:cNvPr id="17411" name="Text Box 5"/>
          <p:cNvSpPr txBox="1">
            <a:spLocks noChangeArrowheads="1"/>
          </p:cNvSpPr>
          <p:nvPr/>
        </p:nvSpPr>
        <p:spPr bwMode="auto">
          <a:xfrm>
            <a:off x="504000" y="3348000"/>
            <a:ext cx="8244464" cy="802784"/>
          </a:xfrm>
          <a:prstGeom prst="rect">
            <a:avLst/>
          </a:prstGeom>
          <a:noFill/>
          <a:ln w="9525">
            <a:noFill/>
            <a:miter lim="800000"/>
            <a:headEnd/>
            <a:tailEnd/>
          </a:ln>
        </p:spPr>
        <p:txBody>
          <a:bodyPr wrap="square">
            <a:spAutoFit/>
          </a:bodyPr>
          <a:lstStyle/>
          <a:p>
            <a:pPr eaLnBrk="0" hangingPunct="0">
              <a:spcBef>
                <a:spcPts val="450"/>
              </a:spcBef>
              <a:defRPr/>
            </a:pPr>
            <a:r>
              <a:rPr lang="en-US" altLang="zh-CN" sz="1400" b="0" dirty="0">
                <a:solidFill>
                  <a:srgbClr val="0000CC"/>
                </a:solidFill>
                <a:latin typeface="+mn-lt"/>
              </a:rPr>
              <a:t>Westerly winds, which decrease in strength towards Antarctica</a:t>
            </a:r>
            <a:endParaRPr lang="en-US" altLang="zh-CN" sz="1600" b="0" dirty="0">
              <a:solidFill>
                <a:srgbClr val="0000CC"/>
              </a:solidFill>
              <a:latin typeface="+mn-lt"/>
            </a:endParaRPr>
          </a:p>
          <a:p>
            <a:pPr eaLnBrk="0" hangingPunct="0">
              <a:spcBef>
                <a:spcPts val="450"/>
              </a:spcBef>
              <a:buFont typeface="Wingdings" pitchFamily="2" charset="2"/>
              <a:buChar char="à"/>
              <a:defRPr/>
            </a:pPr>
            <a:r>
              <a:rPr lang="en-US" altLang="zh-CN" sz="1400" b="0" dirty="0">
                <a:solidFill>
                  <a:srgbClr val="0000CC"/>
                </a:solidFill>
                <a:latin typeface="+mn-lt"/>
              </a:rPr>
              <a:t>equatorward Ekman transport  AND Ekman upwelling south of the maximum westerly winds (50-55</a:t>
            </a:r>
            <a:r>
              <a:rPr lang="en-US" altLang="zh-CN" sz="1400" b="0" dirty="0">
                <a:solidFill>
                  <a:srgbClr val="0000CC"/>
                </a:solidFill>
                <a:latin typeface="+mn-lt"/>
                <a:sym typeface="Symbol" pitchFamily="18" charset="2"/>
              </a:rPr>
              <a:t></a:t>
            </a:r>
            <a:r>
              <a:rPr lang="en-US" altLang="zh-CN" sz="1400" b="0" dirty="0">
                <a:solidFill>
                  <a:srgbClr val="0000CC"/>
                </a:solidFill>
                <a:latin typeface="+mn-lt"/>
              </a:rPr>
              <a:t>S) (where wind stress curl is 0), curl(τ/</a:t>
            </a:r>
            <a:r>
              <a:rPr lang="en-US" altLang="zh-CN" sz="1400" b="0" i="1" dirty="0">
                <a:solidFill>
                  <a:srgbClr val="0000CC"/>
                </a:solidFill>
                <a:latin typeface="+mn-lt"/>
              </a:rPr>
              <a:t>f</a:t>
            </a:r>
            <a:r>
              <a:rPr lang="en-US" altLang="zh-CN" sz="1400" b="0" dirty="0">
                <a:solidFill>
                  <a:srgbClr val="0000CC"/>
                </a:solidFill>
                <a:latin typeface="+mn-lt"/>
              </a:rPr>
              <a:t>) over the Southern Ocean (10</a:t>
            </a:r>
            <a:r>
              <a:rPr lang="en-US" altLang="zh-CN" sz="1400" b="0" baseline="30000" dirty="0">
                <a:solidFill>
                  <a:srgbClr val="0000CC"/>
                </a:solidFill>
                <a:latin typeface="+mn-lt"/>
              </a:rPr>
              <a:t>-3</a:t>
            </a:r>
            <a:r>
              <a:rPr lang="en-US" altLang="zh-CN" sz="1400" b="0" dirty="0">
                <a:solidFill>
                  <a:srgbClr val="0000CC"/>
                </a:solidFill>
                <a:latin typeface="+mn-lt"/>
              </a:rPr>
              <a:t> kgm</a:t>
            </a:r>
            <a:r>
              <a:rPr lang="en-US" altLang="zh-CN" sz="1400" b="0" baseline="30000" dirty="0">
                <a:solidFill>
                  <a:srgbClr val="0000CC"/>
                </a:solidFill>
                <a:latin typeface="+mn-lt"/>
              </a:rPr>
              <a:t>2</a:t>
            </a:r>
            <a:r>
              <a:rPr lang="en-US" altLang="zh-CN" sz="1400" b="0" dirty="0">
                <a:solidFill>
                  <a:srgbClr val="0000CC"/>
                </a:solidFill>
                <a:latin typeface="+mn-lt"/>
              </a:rPr>
              <a:t>s</a:t>
            </a:r>
            <a:r>
              <a:rPr lang="en-US" altLang="zh-CN" sz="1400" b="0" baseline="30000" dirty="0">
                <a:solidFill>
                  <a:srgbClr val="0000CC"/>
                </a:solidFill>
                <a:latin typeface="+mn-lt"/>
              </a:rPr>
              <a:t>-1</a:t>
            </a:r>
            <a:r>
              <a:rPr lang="en-US" altLang="zh-CN" sz="1400" b="0" dirty="0">
                <a:solidFill>
                  <a:srgbClr val="0000CC"/>
                </a:solidFill>
                <a:latin typeface="+mn-lt"/>
              </a:rPr>
              <a:t>)</a:t>
            </a:r>
            <a:endParaRPr lang="en-US" altLang="zh-CN" sz="1600" b="0" dirty="0">
              <a:solidFill>
                <a:srgbClr val="0000CC"/>
              </a:solidFill>
              <a:latin typeface="+mn-lt"/>
            </a:endParaRPr>
          </a:p>
        </p:txBody>
      </p:sp>
      <p:pic>
        <p:nvPicPr>
          <p:cNvPr id="9220" name="Picture 6"/>
          <p:cNvPicPr>
            <a:picLocks noChangeAspect="1" noChangeArrowheads="1"/>
          </p:cNvPicPr>
          <p:nvPr/>
        </p:nvPicPr>
        <p:blipFill>
          <a:blip r:embed="rId3" cstate="print"/>
          <a:srcRect/>
          <a:stretch>
            <a:fillRect/>
          </a:stretch>
        </p:blipFill>
        <p:spPr bwMode="auto">
          <a:xfrm>
            <a:off x="1946672" y="828000"/>
            <a:ext cx="2646759" cy="2528888"/>
          </a:xfrm>
          <a:prstGeom prst="rect">
            <a:avLst/>
          </a:prstGeom>
          <a:noFill/>
          <a:ln w="9525" algn="ctr">
            <a:noFill/>
            <a:miter lim="800000"/>
            <a:headEnd/>
            <a:tailEnd/>
          </a:ln>
        </p:spPr>
      </p:pic>
      <p:pic>
        <p:nvPicPr>
          <p:cNvPr id="9221" name="Picture 7"/>
          <p:cNvPicPr>
            <a:picLocks noChangeAspect="1" noChangeArrowheads="1"/>
          </p:cNvPicPr>
          <p:nvPr/>
        </p:nvPicPr>
        <p:blipFill>
          <a:blip r:embed="rId4" cstate="print"/>
          <a:srcRect/>
          <a:stretch>
            <a:fillRect/>
          </a:stretch>
        </p:blipFill>
        <p:spPr bwMode="auto">
          <a:xfrm>
            <a:off x="4572000" y="792000"/>
            <a:ext cx="2645569" cy="2559844"/>
          </a:xfrm>
          <a:prstGeom prst="rect">
            <a:avLst/>
          </a:prstGeom>
          <a:noFill/>
          <a:ln w="9525" algn="ctr">
            <a:noFill/>
            <a:miter lim="800000"/>
            <a:headEnd/>
            <a:tailEnd/>
          </a:ln>
        </p:spPr>
      </p:pic>
    </p:spTree>
    <p:extLst>
      <p:ext uri="{BB962C8B-B14F-4D97-AF65-F5344CB8AC3E}">
        <p14:creationId xmlns:p14="http://schemas.microsoft.com/office/powerpoint/2010/main" val="412793354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411760" y="86916"/>
            <a:ext cx="4223827" cy="378619"/>
          </a:xfrm>
        </p:spPr>
        <p:txBody>
          <a:bodyPr/>
          <a:lstStyle/>
          <a:p>
            <a:r>
              <a:rPr lang="en-US" altLang="zh-CN" dirty="0"/>
              <a:t>Antarctic Surface  Wave</a:t>
            </a:r>
          </a:p>
        </p:txBody>
      </p:sp>
      <p:sp>
        <p:nvSpPr>
          <p:cNvPr id="10243" name="Rectangle 3"/>
          <p:cNvSpPr>
            <a:spLocks noGrp="1" noChangeArrowheads="1"/>
          </p:cNvSpPr>
          <p:nvPr>
            <p:ph type="body" idx="1"/>
          </p:nvPr>
        </p:nvSpPr>
        <p:spPr>
          <a:xfrm>
            <a:off x="504000" y="792000"/>
            <a:ext cx="4032000" cy="3709988"/>
          </a:xfrm>
        </p:spPr>
        <p:txBody>
          <a:bodyPr/>
          <a:lstStyle/>
          <a:p>
            <a:pPr>
              <a:lnSpc>
                <a:spcPts val="2400"/>
              </a:lnSpc>
              <a:spcBef>
                <a:spcPts val="600"/>
              </a:spcBef>
            </a:pPr>
            <a:r>
              <a:rPr lang="en-US" altLang="zh-CN" sz="1400" dirty="0"/>
              <a:t>Average significant wave height H</a:t>
            </a:r>
            <a:r>
              <a:rPr lang="en-US" altLang="zh-CN" sz="1400" baseline="-25000" dirty="0"/>
              <a:t>1/3</a:t>
            </a:r>
            <a:r>
              <a:rPr lang="en-US" altLang="zh-CN" sz="1400" dirty="0"/>
              <a:t> for the world ocean during the three-year period November 1986 –October 1989 , determined from GEOSAT data. (H</a:t>
            </a:r>
            <a:r>
              <a:rPr lang="en-US" altLang="zh-CN" sz="1400" baseline="-25000" dirty="0"/>
              <a:t>1/3</a:t>
            </a:r>
            <a:r>
              <a:rPr lang="en-US" altLang="zh-CN" sz="1400" dirty="0"/>
              <a:t> is approximately the mean height of the1/3 highest waves.) top: July, bottom: January. Note the prevalence of large waves (H</a:t>
            </a:r>
            <a:r>
              <a:rPr lang="en-US" altLang="zh-CN" sz="1400" baseline="-25000" dirty="0"/>
              <a:t>1/3</a:t>
            </a:r>
            <a:r>
              <a:rPr lang="en-US" altLang="zh-CN" sz="1400" dirty="0"/>
              <a:t> &gt; 5m) in the Southern Ocean throughout the year, the increase in wave height during winter in both hemispheres, and the large waves in the western Arabian Sea during July. </a:t>
            </a:r>
            <a:endParaRPr lang="zh-CN" altLang="en-US" sz="1400" dirty="0"/>
          </a:p>
        </p:txBody>
      </p:sp>
      <p:pic>
        <p:nvPicPr>
          <p:cNvPr id="10244" name="Picture 4"/>
          <p:cNvPicPr>
            <a:picLocks noChangeAspect="1" noChangeArrowheads="1"/>
          </p:cNvPicPr>
          <p:nvPr/>
        </p:nvPicPr>
        <p:blipFill>
          <a:blip r:embed="rId3" cstate="print"/>
          <a:srcRect/>
          <a:stretch>
            <a:fillRect/>
          </a:stretch>
        </p:blipFill>
        <p:spPr bwMode="auto">
          <a:xfrm>
            <a:off x="4644008" y="792001"/>
            <a:ext cx="3420000" cy="4085064"/>
          </a:xfrm>
          <a:prstGeom prst="rect">
            <a:avLst/>
          </a:prstGeom>
          <a:noFill/>
          <a:ln w="9525" algn="ctr">
            <a:noFill/>
            <a:miter lim="800000"/>
            <a:headEnd/>
            <a:tailEnd/>
          </a:ln>
        </p:spPr>
      </p:pic>
      <p:sp>
        <p:nvSpPr>
          <p:cNvPr id="10245" name="矩形 5"/>
          <p:cNvSpPr>
            <a:spLocks noChangeArrowheads="1"/>
          </p:cNvSpPr>
          <p:nvPr/>
        </p:nvSpPr>
        <p:spPr bwMode="auto">
          <a:xfrm>
            <a:off x="5004000" y="864000"/>
            <a:ext cx="582211" cy="369332"/>
          </a:xfrm>
          <a:prstGeom prst="rect">
            <a:avLst/>
          </a:prstGeom>
          <a:noFill/>
          <a:ln w="9525">
            <a:noFill/>
            <a:miter lim="800000"/>
            <a:headEnd/>
            <a:tailEnd/>
          </a:ln>
        </p:spPr>
        <p:txBody>
          <a:bodyPr wrap="none">
            <a:spAutoFit/>
          </a:bodyPr>
          <a:lstStyle/>
          <a:p>
            <a:r>
              <a:rPr lang="en-US" altLang="zh-CN" dirty="0">
                <a:solidFill>
                  <a:srgbClr val="FF0000"/>
                </a:solidFill>
              </a:rPr>
              <a:t>Jul.</a:t>
            </a:r>
            <a:endParaRPr lang="zh-CN" altLang="en-US" dirty="0">
              <a:solidFill>
                <a:srgbClr val="FF0000"/>
              </a:solidFill>
            </a:endParaRPr>
          </a:p>
        </p:txBody>
      </p:sp>
      <p:sp>
        <p:nvSpPr>
          <p:cNvPr id="10246" name="矩形 6"/>
          <p:cNvSpPr>
            <a:spLocks noChangeArrowheads="1"/>
          </p:cNvSpPr>
          <p:nvPr/>
        </p:nvSpPr>
        <p:spPr bwMode="auto">
          <a:xfrm>
            <a:off x="5004000" y="2736000"/>
            <a:ext cx="646331" cy="369332"/>
          </a:xfrm>
          <a:prstGeom prst="rect">
            <a:avLst/>
          </a:prstGeom>
          <a:noFill/>
          <a:ln w="9525">
            <a:noFill/>
            <a:miter lim="800000"/>
            <a:headEnd/>
            <a:tailEnd/>
          </a:ln>
        </p:spPr>
        <p:txBody>
          <a:bodyPr wrap="none">
            <a:spAutoFit/>
          </a:bodyPr>
          <a:lstStyle/>
          <a:p>
            <a:r>
              <a:rPr lang="en-US" altLang="zh-CN" dirty="0">
                <a:solidFill>
                  <a:srgbClr val="FF0000"/>
                </a:solidFill>
              </a:rPr>
              <a:t>Jan.</a:t>
            </a:r>
            <a:endParaRPr lang="zh-CN" altLang="en-US" dirty="0">
              <a:solidFill>
                <a:srgbClr val="FF0000"/>
              </a:solidFill>
            </a:endParaRPr>
          </a:p>
        </p:txBody>
      </p:sp>
    </p:spTree>
    <p:extLst>
      <p:ext uri="{BB962C8B-B14F-4D97-AF65-F5344CB8AC3E}">
        <p14:creationId xmlns:p14="http://schemas.microsoft.com/office/powerpoint/2010/main" val="359422003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331640" y="86917"/>
            <a:ext cx="6509816" cy="383381"/>
          </a:xfrm>
        </p:spPr>
        <p:txBody>
          <a:bodyPr/>
          <a:lstStyle/>
          <a:p>
            <a:r>
              <a:rPr lang="en-US" altLang="zh-CN" dirty="0"/>
              <a:t>Antarctic Circumpolar Circulation</a:t>
            </a:r>
            <a:r>
              <a:rPr lang="zh-CN" altLang="en-US" dirty="0"/>
              <a:t>（南极绕极流）</a:t>
            </a:r>
            <a:endParaRPr lang="en-US" altLang="zh-CN" dirty="0"/>
          </a:p>
        </p:txBody>
      </p:sp>
      <p:sp>
        <p:nvSpPr>
          <p:cNvPr id="11267" name="Rectangle 3"/>
          <p:cNvSpPr>
            <a:spLocks noGrp="1" noChangeArrowheads="1"/>
          </p:cNvSpPr>
          <p:nvPr>
            <p:ph type="body" idx="1"/>
          </p:nvPr>
        </p:nvSpPr>
        <p:spPr>
          <a:xfrm>
            <a:off x="4500000" y="900000"/>
            <a:ext cx="4176000" cy="3804047"/>
          </a:xfrm>
        </p:spPr>
        <p:txBody>
          <a:bodyPr/>
          <a:lstStyle/>
          <a:p>
            <a:pPr>
              <a:spcBef>
                <a:spcPts val="450"/>
              </a:spcBef>
            </a:pPr>
            <a:r>
              <a:rPr lang="zh-CN" altLang="en-US" sz="1500" dirty="0"/>
              <a:t>南极绕极流</a:t>
            </a:r>
            <a:r>
              <a:rPr lang="en-US" altLang="zh-CN" sz="1500" dirty="0"/>
              <a:t>(ACC)</a:t>
            </a:r>
            <a:r>
              <a:rPr lang="zh-CN" altLang="en-US" sz="1500" dirty="0"/>
              <a:t>是南大洋中最重要的海流，也是地球唯一一支闭合的海流</a:t>
            </a:r>
          </a:p>
          <a:p>
            <a:pPr>
              <a:lnSpc>
                <a:spcPct val="150000"/>
              </a:lnSpc>
              <a:spcBef>
                <a:spcPts val="450"/>
              </a:spcBef>
            </a:pPr>
            <a:r>
              <a:rPr lang="en-US" altLang="zh-CN" sz="1500" dirty="0"/>
              <a:t>ACC</a:t>
            </a:r>
            <a:r>
              <a:rPr lang="zh-CN" altLang="en-US" sz="1500" dirty="0"/>
              <a:t>是海洋中最强大的海流，尽管向东流速只有</a:t>
            </a:r>
            <a:r>
              <a:rPr lang="en-US" altLang="zh-CN" sz="1500" dirty="0"/>
              <a:t>20cm/s</a:t>
            </a:r>
            <a:r>
              <a:rPr lang="zh-CN" altLang="en-US" sz="1500" dirty="0"/>
              <a:t>，但流量超过任何一支海流。深度可达</a:t>
            </a:r>
            <a:r>
              <a:rPr lang="en-US" altLang="zh-CN" sz="1500" dirty="0"/>
              <a:t>2000-4000</a:t>
            </a:r>
            <a:r>
              <a:rPr lang="zh-CN" altLang="en-US" sz="1500" dirty="0"/>
              <a:t>米，宽度可达</a:t>
            </a:r>
            <a:r>
              <a:rPr lang="en-US" altLang="zh-CN" sz="1500" dirty="0"/>
              <a:t>2000km</a:t>
            </a:r>
            <a:r>
              <a:rPr lang="zh-CN" altLang="en-US" sz="1500" dirty="0"/>
              <a:t>，年平均输送量在</a:t>
            </a:r>
            <a:r>
              <a:rPr lang="en-US" altLang="zh-CN" sz="1500" dirty="0"/>
              <a:t>100-150 Sv</a:t>
            </a:r>
            <a:r>
              <a:rPr lang="zh-CN" altLang="en-US" sz="1500" dirty="0"/>
              <a:t>。平均温度在－</a:t>
            </a:r>
            <a:r>
              <a:rPr lang="en-US" altLang="zh-CN" sz="1500" dirty="0"/>
              <a:t>1</a:t>
            </a:r>
            <a:r>
              <a:rPr lang="zh-CN" altLang="en-US" sz="1500" dirty="0"/>
              <a:t>－</a:t>
            </a:r>
            <a:r>
              <a:rPr lang="en-US" altLang="zh-CN" sz="1500" dirty="0"/>
              <a:t>5</a:t>
            </a:r>
            <a:r>
              <a:rPr lang="en-US" altLang="zh-CN" sz="1500" dirty="0">
                <a:sym typeface="Symbol" pitchFamily="18" charset="2"/>
              </a:rPr>
              <a:t></a:t>
            </a:r>
            <a:r>
              <a:rPr lang="en-US" altLang="zh-CN" sz="1500" dirty="0"/>
              <a:t>C</a:t>
            </a:r>
            <a:r>
              <a:rPr lang="zh-CN" altLang="en-US" sz="1500" dirty="0"/>
              <a:t>之间。</a:t>
            </a:r>
          </a:p>
          <a:p>
            <a:pPr>
              <a:spcBef>
                <a:spcPts val="450"/>
              </a:spcBef>
            </a:pPr>
            <a:r>
              <a:rPr lang="zh-CN" altLang="en-US" sz="1500" dirty="0"/>
              <a:t>南极冰川可穿越</a:t>
            </a:r>
            <a:r>
              <a:rPr lang="en-US" altLang="zh-CN" sz="1500" dirty="0"/>
              <a:t>ACC</a:t>
            </a:r>
            <a:r>
              <a:rPr lang="zh-CN" altLang="en-US" sz="1500" dirty="0"/>
              <a:t>向北输送</a:t>
            </a:r>
          </a:p>
        </p:txBody>
      </p:sp>
      <p:grpSp>
        <p:nvGrpSpPr>
          <p:cNvPr id="11268" name="组合 11"/>
          <p:cNvGrpSpPr>
            <a:grpSpLocks/>
          </p:cNvGrpSpPr>
          <p:nvPr/>
        </p:nvGrpSpPr>
        <p:grpSpPr bwMode="auto">
          <a:xfrm>
            <a:off x="792000" y="792000"/>
            <a:ext cx="3619500" cy="3619500"/>
            <a:chOff x="611188" y="1268413"/>
            <a:chExt cx="4826000" cy="4826000"/>
          </a:xfrm>
        </p:grpSpPr>
        <p:pic>
          <p:nvPicPr>
            <p:cNvPr id="11269" name="Picture 10" descr="antarctic-cp"/>
            <p:cNvPicPr>
              <a:picLocks noChangeAspect="1" noChangeArrowheads="1"/>
            </p:cNvPicPr>
            <p:nvPr/>
          </p:nvPicPr>
          <p:blipFill>
            <a:blip r:embed="rId3" cstate="print"/>
            <a:srcRect/>
            <a:stretch>
              <a:fillRect/>
            </a:stretch>
          </p:blipFill>
          <p:spPr bwMode="auto">
            <a:xfrm>
              <a:off x="611188" y="1268413"/>
              <a:ext cx="4826000" cy="4826000"/>
            </a:xfrm>
            <a:prstGeom prst="rect">
              <a:avLst/>
            </a:prstGeom>
            <a:noFill/>
            <a:ln w="9525">
              <a:noFill/>
              <a:miter lim="800000"/>
              <a:headEnd/>
              <a:tailEnd/>
            </a:ln>
          </p:spPr>
        </p:pic>
        <p:pic>
          <p:nvPicPr>
            <p:cNvPr id="11270" name="Picture 4" descr="antarctic-cp-YYY"/>
            <p:cNvPicPr>
              <a:picLocks noChangeAspect="1" noChangeArrowheads="1"/>
            </p:cNvPicPr>
            <p:nvPr/>
          </p:nvPicPr>
          <p:blipFill>
            <a:blip r:embed="rId4" cstate="print"/>
            <a:srcRect/>
            <a:stretch>
              <a:fillRect/>
            </a:stretch>
          </p:blipFill>
          <p:spPr bwMode="auto">
            <a:xfrm>
              <a:off x="611188" y="1268413"/>
              <a:ext cx="4824412" cy="4824412"/>
            </a:xfrm>
            <a:prstGeom prst="rect">
              <a:avLst/>
            </a:prstGeom>
            <a:noFill/>
            <a:ln w="9525">
              <a:noFill/>
              <a:miter lim="800000"/>
              <a:headEnd/>
              <a:tailEnd/>
            </a:ln>
          </p:spPr>
        </p:pic>
        <p:sp>
          <p:nvSpPr>
            <p:cNvPr id="11271" name="Oval 5"/>
            <p:cNvSpPr>
              <a:spLocks noChangeArrowheads="1"/>
            </p:cNvSpPr>
            <p:nvPr/>
          </p:nvSpPr>
          <p:spPr bwMode="auto">
            <a:xfrm>
              <a:off x="1692275" y="2274888"/>
              <a:ext cx="2808288" cy="2736850"/>
            </a:xfrm>
            <a:prstGeom prst="ellipse">
              <a:avLst/>
            </a:prstGeom>
            <a:noFill/>
            <a:ln w="76200">
              <a:solidFill>
                <a:schemeClr val="folHlink"/>
              </a:solidFill>
              <a:round/>
              <a:headEnd/>
              <a:tailEnd/>
            </a:ln>
          </p:spPr>
          <p:txBody>
            <a:bodyPr wrap="none" anchor="ctr"/>
            <a:lstStyle/>
            <a:p>
              <a:endParaRPr lang="zh-CN" altLang="en-US"/>
            </a:p>
          </p:txBody>
        </p:sp>
        <p:sp>
          <p:nvSpPr>
            <p:cNvPr id="11272" name="Line 6"/>
            <p:cNvSpPr>
              <a:spLocks noChangeShapeType="1"/>
            </p:cNvSpPr>
            <p:nvPr/>
          </p:nvSpPr>
          <p:spPr bwMode="auto">
            <a:xfrm flipH="1" flipV="1">
              <a:off x="1619250" y="3067050"/>
              <a:ext cx="144463" cy="649288"/>
            </a:xfrm>
            <a:prstGeom prst="line">
              <a:avLst/>
            </a:prstGeom>
            <a:noFill/>
            <a:ln w="76200">
              <a:solidFill>
                <a:srgbClr val="FF0000"/>
              </a:solidFill>
              <a:round/>
              <a:headEnd/>
              <a:tailEnd type="stealth" w="lg" len="lg"/>
            </a:ln>
          </p:spPr>
          <p:txBody>
            <a:bodyPr/>
            <a:lstStyle/>
            <a:p>
              <a:endParaRPr lang="zh-CN" altLang="en-US"/>
            </a:p>
          </p:txBody>
        </p:sp>
        <p:sp>
          <p:nvSpPr>
            <p:cNvPr id="11273" name="Line 7"/>
            <p:cNvSpPr>
              <a:spLocks noChangeShapeType="1"/>
            </p:cNvSpPr>
            <p:nvPr/>
          </p:nvSpPr>
          <p:spPr bwMode="auto">
            <a:xfrm flipV="1">
              <a:off x="2773363" y="2205038"/>
              <a:ext cx="719137" cy="215900"/>
            </a:xfrm>
            <a:prstGeom prst="line">
              <a:avLst/>
            </a:prstGeom>
            <a:noFill/>
            <a:ln w="76200">
              <a:solidFill>
                <a:srgbClr val="FF0000"/>
              </a:solidFill>
              <a:round/>
              <a:headEnd/>
              <a:tailEnd type="stealth" w="lg" len="lg"/>
            </a:ln>
          </p:spPr>
          <p:txBody>
            <a:bodyPr/>
            <a:lstStyle/>
            <a:p>
              <a:endParaRPr lang="zh-CN" altLang="en-US"/>
            </a:p>
          </p:txBody>
        </p:sp>
        <p:sp>
          <p:nvSpPr>
            <p:cNvPr id="11274" name="Line 8"/>
            <p:cNvSpPr>
              <a:spLocks noChangeShapeType="1"/>
            </p:cNvSpPr>
            <p:nvPr/>
          </p:nvSpPr>
          <p:spPr bwMode="auto">
            <a:xfrm>
              <a:off x="4354513" y="3211513"/>
              <a:ext cx="217487" cy="719137"/>
            </a:xfrm>
            <a:prstGeom prst="line">
              <a:avLst/>
            </a:prstGeom>
            <a:noFill/>
            <a:ln w="76200">
              <a:solidFill>
                <a:srgbClr val="FF0000"/>
              </a:solidFill>
              <a:round/>
              <a:headEnd/>
              <a:tailEnd type="stealth" w="lg" len="lg"/>
            </a:ln>
          </p:spPr>
          <p:txBody>
            <a:bodyPr/>
            <a:lstStyle/>
            <a:p>
              <a:endParaRPr lang="zh-CN" altLang="en-US"/>
            </a:p>
          </p:txBody>
        </p:sp>
        <p:sp>
          <p:nvSpPr>
            <p:cNvPr id="11275" name="Line 9"/>
            <p:cNvSpPr>
              <a:spLocks noChangeShapeType="1"/>
            </p:cNvSpPr>
            <p:nvPr/>
          </p:nvSpPr>
          <p:spPr bwMode="auto">
            <a:xfrm flipH="1">
              <a:off x="2628900" y="4868863"/>
              <a:ext cx="863600" cy="215900"/>
            </a:xfrm>
            <a:prstGeom prst="line">
              <a:avLst/>
            </a:prstGeom>
            <a:noFill/>
            <a:ln w="76200">
              <a:solidFill>
                <a:srgbClr val="FF0000"/>
              </a:solidFill>
              <a:round/>
              <a:headEnd/>
              <a:tailEnd type="stealth" w="lg" len="lg"/>
            </a:ln>
          </p:spPr>
          <p:txBody>
            <a:bodyPr/>
            <a:lstStyle/>
            <a:p>
              <a:endParaRPr lang="zh-CN" altLang="en-US"/>
            </a:p>
          </p:txBody>
        </p:sp>
      </p:grpSp>
    </p:spTree>
    <p:extLst>
      <p:ext uri="{BB962C8B-B14F-4D97-AF65-F5344CB8AC3E}">
        <p14:creationId xmlns:p14="http://schemas.microsoft.com/office/powerpoint/2010/main" val="154322787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357313" y="72629"/>
            <a:ext cx="6375797" cy="392906"/>
          </a:xfrm>
        </p:spPr>
        <p:txBody>
          <a:bodyPr/>
          <a:lstStyle/>
          <a:p>
            <a:r>
              <a:rPr lang="en-US" altLang="zh-CN"/>
              <a:t>Antarctic Circumpolar Current Dynamics</a:t>
            </a:r>
          </a:p>
        </p:txBody>
      </p:sp>
      <p:pic>
        <p:nvPicPr>
          <p:cNvPr id="12291" name="Picture 3"/>
          <p:cNvPicPr>
            <a:picLocks noChangeAspect="1" noChangeArrowheads="1"/>
          </p:cNvPicPr>
          <p:nvPr/>
        </p:nvPicPr>
        <p:blipFill>
          <a:blip r:embed="rId3" cstate="print"/>
          <a:srcRect l="9283" t="4408" r="8235" b="18701"/>
          <a:stretch>
            <a:fillRect/>
          </a:stretch>
        </p:blipFill>
        <p:spPr bwMode="auto">
          <a:xfrm>
            <a:off x="1944000" y="792000"/>
            <a:ext cx="5282803" cy="2800350"/>
          </a:xfrm>
          <a:prstGeom prst="rect">
            <a:avLst/>
          </a:prstGeom>
          <a:noFill/>
          <a:ln w="9525">
            <a:noFill/>
            <a:miter lim="800000"/>
            <a:headEnd/>
            <a:tailEnd/>
          </a:ln>
        </p:spPr>
      </p:pic>
      <p:sp>
        <p:nvSpPr>
          <p:cNvPr id="20484" name="Text Box 4"/>
          <p:cNvSpPr txBox="1">
            <a:spLocks noChangeArrowheads="1"/>
          </p:cNvSpPr>
          <p:nvPr/>
        </p:nvSpPr>
        <p:spPr bwMode="auto">
          <a:xfrm>
            <a:off x="504000" y="3708000"/>
            <a:ext cx="8136000" cy="785343"/>
          </a:xfrm>
          <a:prstGeom prst="rect">
            <a:avLst/>
          </a:prstGeom>
          <a:noFill/>
          <a:ln w="9525">
            <a:noFill/>
            <a:miter lim="800000"/>
            <a:headEnd/>
            <a:tailEnd/>
          </a:ln>
        </p:spPr>
        <p:txBody>
          <a:bodyPr wrap="square">
            <a:spAutoFit/>
          </a:bodyPr>
          <a:lstStyle/>
          <a:p>
            <a:pPr eaLnBrk="0" hangingPunct="0">
              <a:lnSpc>
                <a:spcPct val="150000"/>
              </a:lnSpc>
              <a:spcBef>
                <a:spcPts val="450"/>
              </a:spcBef>
              <a:defRPr/>
            </a:pPr>
            <a:r>
              <a:rPr lang="en-US" altLang="zh-CN" sz="1600" b="0" dirty="0">
                <a:solidFill>
                  <a:srgbClr val="0000CC"/>
                </a:solidFill>
                <a:latin typeface="+mn-lt"/>
              </a:rPr>
              <a:t>Traditional Sverdrup balance north of latitude of Drake Passage.  Western boundary current is the Falkland (Malvinas ) Current off S. America.  </a:t>
            </a:r>
          </a:p>
        </p:txBody>
      </p:sp>
      <p:sp>
        <p:nvSpPr>
          <p:cNvPr id="5" name="矩形 4"/>
          <p:cNvSpPr/>
          <p:nvPr/>
        </p:nvSpPr>
        <p:spPr>
          <a:xfrm>
            <a:off x="1656000" y="2700000"/>
            <a:ext cx="5886654" cy="864096"/>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1954504557"/>
      </p:ext>
    </p:extLst>
  </p:cSld>
  <p:clrMapOvr>
    <a:masterClrMapping/>
  </p:clrMapOvr>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KU_AOS">
  <a:themeElements>
    <a:clrScheme name="龙腾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龙腾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龙腾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2700</TotalTime>
  <Words>5360</Words>
  <Application>Microsoft Office PowerPoint</Application>
  <PresentationFormat>全屏显示(16:9)</PresentationFormat>
  <Paragraphs>210</Paragraphs>
  <Slides>23</Slides>
  <Notes>17</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23</vt:i4>
      </vt:variant>
    </vt:vector>
  </HeadingPairs>
  <TitlesOfParts>
    <vt:vector size="37" baseType="lpstr">
      <vt:lpstr>微软雅黑</vt:lpstr>
      <vt:lpstr>Arial</vt:lpstr>
      <vt:lpstr>Calibri</vt:lpstr>
      <vt:lpstr>Cambria</vt:lpstr>
      <vt:lpstr>Copperplate Gothic Light</vt:lpstr>
      <vt:lpstr>Lucida Calligraphy</vt:lpstr>
      <vt:lpstr>Lucida Sans</vt:lpstr>
      <vt:lpstr>Maiandra GD</vt:lpstr>
      <vt:lpstr>Tahoma</vt:lpstr>
      <vt:lpstr>Times</vt:lpstr>
      <vt:lpstr>Times New Roman</vt:lpstr>
      <vt:lpstr>Wingdings</vt:lpstr>
      <vt:lpstr>Wingdings 2</vt:lpstr>
      <vt:lpstr>PKU_AOS</vt:lpstr>
      <vt:lpstr> Lecture 18: Southern Ocean: Circulation and Water Properties    Descriptive Physical Oceanography</vt:lpstr>
      <vt:lpstr>PowerPoint 演示文稿</vt:lpstr>
      <vt:lpstr>Bottom Topography of the Southern  Ocean</vt:lpstr>
      <vt:lpstr>Schematic of Surface Circulation (Schmitz, 1995)</vt:lpstr>
      <vt:lpstr>Annual Mean Wind Stress (T&amp;G)</vt:lpstr>
      <vt:lpstr>Antarctic Wind Stress and Ekman Pumping</vt:lpstr>
      <vt:lpstr>Antarctic Surface  Wave</vt:lpstr>
      <vt:lpstr>Antarctic Circumpolar Circulation（南极绕极流）</vt:lpstr>
      <vt:lpstr>Antarctic Circumpolar Current Dynamics</vt:lpstr>
      <vt:lpstr>Antarctic Circumpolar Current</vt:lpstr>
      <vt:lpstr>ACC Fronts</vt:lpstr>
      <vt:lpstr>ACC Fronts</vt:lpstr>
      <vt:lpstr>AAIW in mid-Pacific (150W)</vt:lpstr>
      <vt:lpstr>Deep Water Formation</vt:lpstr>
      <vt:lpstr>Bottom Water</vt:lpstr>
      <vt:lpstr>Ice Finger</vt:lpstr>
      <vt:lpstr>Ice Finger</vt:lpstr>
      <vt:lpstr>Ice Finger</vt:lpstr>
      <vt:lpstr>Water Masses</vt:lpstr>
      <vt:lpstr>Contrast of surface nitrate in S.O. with the rest of the Pacific: high nitrate in upwelling regions (high latitudes and equator), low in downwelling</vt:lpstr>
      <vt:lpstr>Intermediate and deep water formation</vt:lpstr>
      <vt:lpstr>Questions (Due in 2-week)</vt:lpstr>
      <vt:lpstr>PowerPoint 演示文稿</vt:lpstr>
    </vt:vector>
  </TitlesOfParts>
  <Company>PKU-LaCOAS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Course Overview   Descriptive Physical Oceanography</dc:title>
  <dc:creator>Yang</dc:creator>
  <cp:lastModifiedBy>admin</cp:lastModifiedBy>
  <cp:revision>160</cp:revision>
  <dcterms:created xsi:type="dcterms:W3CDTF">2011-02-17T14:19:49Z</dcterms:created>
  <dcterms:modified xsi:type="dcterms:W3CDTF">2023-12-05T01:11:20Z</dcterms:modified>
</cp:coreProperties>
</file>