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1"/>
  </p:sldMasterIdLst>
  <p:notesMasterIdLst>
    <p:notesMasterId r:id="rId21"/>
  </p:notesMasterIdLst>
  <p:handoutMasterIdLst>
    <p:handoutMasterId r:id="rId22"/>
  </p:handoutMasterIdLst>
  <p:sldIdLst>
    <p:sldId id="497" r:id="rId2"/>
    <p:sldId id="565" r:id="rId3"/>
    <p:sldId id="566" r:id="rId4"/>
    <p:sldId id="567" r:id="rId5"/>
    <p:sldId id="568" r:id="rId6"/>
    <p:sldId id="569" r:id="rId7"/>
    <p:sldId id="570" r:id="rId8"/>
    <p:sldId id="571" r:id="rId9"/>
    <p:sldId id="572" r:id="rId10"/>
    <p:sldId id="573" r:id="rId11"/>
    <p:sldId id="574" r:id="rId12"/>
    <p:sldId id="575" r:id="rId13"/>
    <p:sldId id="576" r:id="rId14"/>
    <p:sldId id="577" r:id="rId15"/>
    <p:sldId id="578" r:id="rId16"/>
    <p:sldId id="579" r:id="rId17"/>
    <p:sldId id="580" r:id="rId18"/>
    <p:sldId id="581" r:id="rId19"/>
    <p:sldId id="563" r:id="rId20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1714500" algn="l" defTabSz="6858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057400" algn="l" defTabSz="6858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2400300" algn="l" defTabSz="6858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2743200" algn="l" defTabSz="6858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60000"/>
    <a:srgbClr val="0000FF"/>
    <a:srgbClr val="663300"/>
    <a:srgbClr val="5F5F5F"/>
    <a:srgbClr val="FB7F75"/>
    <a:srgbClr val="FF0000"/>
    <a:srgbClr val="CC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933" autoAdjust="0"/>
  </p:normalViewPr>
  <p:slideViewPr>
    <p:cSldViewPr>
      <p:cViewPr varScale="1">
        <p:scale>
          <a:sx n="105" d="100"/>
          <a:sy n="105" d="100"/>
        </p:scale>
        <p:origin x="63" y="83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3AE4608-E3F8-4298-A22D-6352295EE8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2927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3249D15-DF68-45E7-B41B-A7BEE83676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57134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Times New Roman" pitchFamily="18" charset="0"/>
        <a:ea typeface="宋体" pitchFamily="2" charset="-122"/>
        <a:cs typeface="宋体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E3421-20A5-47A6-B7A7-44487C14C781}" type="slidenum">
              <a:rPr lang="zh-CN" altLang="en-US" smtClean="0"/>
              <a:pPr/>
              <a:t>2</a:t>
            </a:fld>
            <a:endParaRPr lang="en-US" altLang="zh-CN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744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FA765F-00E8-4B7A-B2E0-BF056F4D120C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1621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E177C-1540-48AB-A58A-1F30495DEF16}" type="slidenum">
              <a:rPr lang="zh-CN" altLang="en-US" smtClean="0"/>
              <a:pPr/>
              <a:t>15</a:t>
            </a:fld>
            <a:endParaRPr lang="en-US" altLang="zh-CN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38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DB75C-6F3C-4517-83D6-698E80C7C6A3}" type="slidenum">
              <a:rPr lang="zh-CN" altLang="en-US" smtClean="0"/>
              <a:pPr/>
              <a:t>16</a:t>
            </a:fld>
            <a:endParaRPr lang="en-US" altLang="zh-CN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598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1C4F6-09B0-41FB-AE8E-6B3BEB7B3BC2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4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BD5A1-1F48-4752-9881-C43635ECAE78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17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80BB7C-93F6-413A-9E70-28143ABE9E07}" type="slidenum">
              <a:rPr lang="zh-CN" altLang="en-US" smtClean="0"/>
              <a:pPr/>
              <a:t>3</a:t>
            </a:fld>
            <a:endParaRPr lang="en-US" altLang="zh-CN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1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5EA5D-8903-4EFB-AC16-56D4CC36CB90}" type="slidenum">
              <a:rPr lang="zh-CN" altLang="en-US" smtClean="0"/>
              <a:pPr/>
              <a:t>4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0892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350C-D4DD-4D80-8B20-5BA4334F8E60}" type="slidenum">
              <a:rPr lang="zh-CN" altLang="en-US" smtClean="0"/>
              <a:pPr/>
              <a:t>5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3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0CA1C-7117-4B25-951A-FF2D48074889}" type="slidenum">
              <a:rPr lang="zh-CN" altLang="en-US" smtClean="0"/>
              <a:pPr/>
              <a:t>6</a:t>
            </a:fld>
            <a:endParaRPr lang="en-US" altLang="zh-CN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069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6A814-F38D-4707-8C43-CC48199AB78A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11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D42CF-B002-4BFB-B301-8B43210BFB04}" type="slidenum">
              <a:rPr lang="zh-CN" altLang="en-US" smtClean="0"/>
              <a:pPr/>
              <a:t>9</a:t>
            </a:fld>
            <a:endParaRPr lang="en-US" altLang="zh-CN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88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F3A735-79FE-4EFA-82EF-FBF2CEC69BFE}" type="slidenum">
              <a:rPr lang="zh-CN" altLang="en-US" smtClean="0"/>
              <a:pPr/>
              <a:t>10</a:t>
            </a:fld>
            <a:endParaRPr lang="en-US" altLang="zh-CN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0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fld id="{6CD3239B-A824-4668-AE6F-958DFFA93B32}" type="slidenum">
              <a:rPr lang="en-US" altLang="zh-CN" sz="1200"/>
              <a:pPr/>
              <a:t>11</a:t>
            </a:fld>
            <a:endParaRPr lang="en-US" altLang="zh-CN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宋体" charset="0"/>
              </a:rPr>
              <a:t>Fraction of (top) NADW = LNDAW + UNADW and (bottom) AABW = WSBW for a quasi-meridional section through the western basins of the Atlantic Ocean (Figure 1) contoured (with values increasing from light yellow to dark blue) at 0.1 intervals as a function of depth and latitude. Bathymetry is shaded black.</a:t>
            </a:r>
            <a:endParaRPr lang="en-US" altLang="zh-CN" dirty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76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 userDrawn="1"/>
        </p:nvSpPr>
        <p:spPr>
          <a:xfrm rot="10800000">
            <a:off x="8964000" y="1538"/>
            <a:ext cx="180000" cy="5130000"/>
          </a:xfrm>
          <a:prstGeom prst="rect">
            <a:avLst/>
          </a:prstGeom>
          <a:solidFill>
            <a:srgbClr val="006D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L 形 21"/>
          <p:cNvSpPr/>
          <p:nvPr userDrawn="1"/>
        </p:nvSpPr>
        <p:spPr>
          <a:xfrm rot="-5400000">
            <a:off x="8424000" y="4428000"/>
            <a:ext cx="972000" cy="468000"/>
          </a:xfrm>
          <a:prstGeom prst="corner">
            <a:avLst>
              <a:gd name="adj1" fmla="val 39863"/>
              <a:gd name="adj2" fmla="val 10032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 userDrawn="1"/>
        </p:nvSpPr>
        <p:spPr>
          <a:xfrm rot="10800000">
            <a:off x="0" y="0"/>
            <a:ext cx="180000" cy="5130000"/>
          </a:xfrm>
          <a:prstGeom prst="rect">
            <a:avLst/>
          </a:prstGeom>
          <a:solidFill>
            <a:srgbClr val="006D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3579"/>
            <a:ext cx="9144000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050" b="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黑体" pitchFamily="2" charset="-122"/>
              </a:rPr>
              <a:t>DPO: A Course for Undergraduate and Graduate Majored in Oceanography and Atmosphere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6001" y="4914000"/>
            <a:ext cx="1223963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81C4712-D969-495C-BB5C-F82C2B6B5CBE}" type="slidenum">
              <a:rPr lang="en-US" altLang="zh-CN" sz="900">
                <a:solidFill>
                  <a:srgbClr val="663300"/>
                </a:solidFill>
              </a:rPr>
              <a:pPr algn="r">
                <a:defRPr/>
              </a:pPr>
              <a:t>‹#›</a:t>
            </a:fld>
            <a:endParaRPr lang="zh-CN" altLang="en-US" dirty="0">
              <a:solidFill>
                <a:srgbClr val="6633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750082"/>
            <a:ext cx="7772400" cy="1102519"/>
          </a:xfrm>
        </p:spPr>
        <p:txBody>
          <a:bodyPr anchor="b"/>
          <a:lstStyle>
            <a:lvl1pPr algn="l">
              <a:defRPr sz="3600">
                <a:solidFill>
                  <a:srgbClr val="0000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7" y="1846664"/>
            <a:ext cx="6670366" cy="1314450"/>
          </a:xfrm>
        </p:spPr>
        <p:txBody>
          <a:bodyPr/>
          <a:lstStyle>
            <a:lvl1pPr marL="0" indent="0" algn="l">
              <a:buNone/>
              <a:defRPr sz="2100">
                <a:solidFill>
                  <a:srgbClr val="0000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5FEA80F7-145D-0849-8076-9EE67B6E6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32" y="3528000"/>
            <a:ext cx="720000" cy="72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320" y="3456000"/>
            <a:ext cx="4320000" cy="864000"/>
          </a:xfrm>
          <a:prstGeom prst="rect">
            <a:avLst/>
          </a:prstGeom>
        </p:spPr>
      </p:pic>
      <p:sp>
        <p:nvSpPr>
          <p:cNvPr id="18" name="TextBox 9"/>
          <p:cNvSpPr txBox="1"/>
          <p:nvPr userDrawn="1"/>
        </p:nvSpPr>
        <p:spPr>
          <a:xfrm>
            <a:off x="0" y="3780000"/>
            <a:ext cx="162000" cy="972000"/>
          </a:xfrm>
          <a:prstGeom prst="rect">
            <a:avLst/>
          </a:prstGeom>
          <a:noFill/>
        </p:spPr>
        <p:txBody>
          <a:bodyPr vert="eaVert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788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700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UDAN</a:t>
            </a:r>
            <a:r>
              <a:rPr lang="en-US" altLang="zh-CN" sz="788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 University</a:t>
            </a:r>
            <a:endParaRPr lang="zh-CN" altLang="en-US" sz="788" dirty="0">
              <a:solidFill>
                <a:srgbClr val="663300"/>
              </a:solidFill>
              <a:latin typeface="Copperplate Gothic Light" pitchFamily="34" charset="0"/>
              <a:cs typeface="Verdana" pitchFamily="34" charset="0"/>
            </a:endParaRPr>
          </a:p>
        </p:txBody>
      </p:sp>
      <p:sp>
        <p:nvSpPr>
          <p:cNvPr id="20" name="L 形 19"/>
          <p:cNvSpPr/>
          <p:nvPr userDrawn="1"/>
        </p:nvSpPr>
        <p:spPr>
          <a:xfrm rot="5400000">
            <a:off x="-252212" y="252002"/>
            <a:ext cx="972000" cy="468000"/>
          </a:xfrm>
          <a:prstGeom prst="corner">
            <a:avLst>
              <a:gd name="adj1" fmla="val 39863"/>
              <a:gd name="adj2" fmla="val 10032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34" descr="D:\Homepage\Images\core_logo_5.jp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1584032" y="3528000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"/>
          <p:cNvSpPr txBox="1"/>
          <p:nvPr userDrawn="1"/>
        </p:nvSpPr>
        <p:spPr>
          <a:xfrm>
            <a:off x="8964000" y="468000"/>
            <a:ext cx="162000" cy="972000"/>
          </a:xfrm>
          <a:prstGeom prst="rect">
            <a:avLst/>
          </a:prstGeom>
          <a:noFill/>
        </p:spPr>
        <p:txBody>
          <a:bodyPr vert="eaVert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788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700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UDAN</a:t>
            </a:r>
            <a:r>
              <a:rPr lang="en-US" altLang="zh-CN" sz="788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 University</a:t>
            </a:r>
            <a:endParaRPr lang="zh-CN" altLang="en-US" sz="788" dirty="0">
              <a:solidFill>
                <a:srgbClr val="663300"/>
              </a:solidFill>
              <a:latin typeface="Copperplate Gothic Light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589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45369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45369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80BD0DA-4433-47A8-8470-6514AFF4F8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9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 userDrawn="1"/>
        </p:nvSpPr>
        <p:spPr>
          <a:xfrm rot="10800000">
            <a:off x="8964000" y="1538"/>
            <a:ext cx="180000" cy="5130000"/>
          </a:xfrm>
          <a:prstGeom prst="rect">
            <a:avLst/>
          </a:prstGeom>
          <a:solidFill>
            <a:srgbClr val="006D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L 形 17"/>
          <p:cNvSpPr/>
          <p:nvPr userDrawn="1"/>
        </p:nvSpPr>
        <p:spPr>
          <a:xfrm rot="-5400000">
            <a:off x="8424000" y="4428000"/>
            <a:ext cx="972000" cy="468000"/>
          </a:xfrm>
          <a:prstGeom prst="corner">
            <a:avLst>
              <a:gd name="adj1" fmla="val 39863"/>
              <a:gd name="adj2" fmla="val 10032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86917"/>
            <a:ext cx="8229600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945358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1357313" y="4936332"/>
            <a:ext cx="642937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900" b="0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黑体" pitchFamily="2" charset="-122"/>
              </a:rPr>
              <a:t>Lecture 19</a:t>
            </a:r>
            <a:r>
              <a:rPr lang="en-US" altLang="zh-CN" sz="900" b="0" kern="1200" dirty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黑体" pitchFamily="2" charset="-122"/>
                <a:cs typeface="+mn-cs"/>
              </a:rPr>
              <a:t>: Global Ocean: A Summary of Circulations and Water Properties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6001" y="4914000"/>
            <a:ext cx="1223963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F3E45D66-6E39-4568-A96F-A06B5A2F671E}" type="slidenum">
              <a:rPr lang="en-US" altLang="zh-CN" sz="900">
                <a:solidFill>
                  <a:srgbClr val="663300"/>
                </a:solidFill>
              </a:rPr>
              <a:pPr algn="r">
                <a:defRPr/>
              </a:pPr>
              <a:t>‹#›</a:t>
            </a:fld>
            <a:endParaRPr lang="zh-CN" altLang="en-US" sz="1050" dirty="0">
              <a:solidFill>
                <a:srgbClr val="663300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 rot="10800000">
            <a:off x="0" y="0"/>
            <a:ext cx="180000" cy="5130000"/>
          </a:xfrm>
          <a:prstGeom prst="rect">
            <a:avLst/>
          </a:prstGeom>
          <a:solidFill>
            <a:srgbClr val="006D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9"/>
          <p:cNvSpPr txBox="1"/>
          <p:nvPr userDrawn="1"/>
        </p:nvSpPr>
        <p:spPr>
          <a:xfrm>
            <a:off x="0" y="3708000"/>
            <a:ext cx="162000" cy="972000"/>
          </a:xfrm>
          <a:prstGeom prst="rect">
            <a:avLst/>
          </a:prstGeom>
          <a:noFill/>
        </p:spPr>
        <p:txBody>
          <a:bodyPr vert="eaVert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788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700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UDAN</a:t>
            </a:r>
            <a:r>
              <a:rPr lang="en-US" altLang="zh-CN" sz="788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 University</a:t>
            </a:r>
            <a:endParaRPr lang="zh-CN" altLang="en-US" sz="788" dirty="0">
              <a:solidFill>
                <a:srgbClr val="663300"/>
              </a:solidFill>
              <a:latin typeface="Copperplate Gothic Light" pitchFamily="34" charset="0"/>
              <a:cs typeface="Verdana" pitchFamily="34" charset="0"/>
            </a:endParaRPr>
          </a:p>
        </p:txBody>
      </p:sp>
      <p:sp>
        <p:nvSpPr>
          <p:cNvPr id="17" name="L 形 16"/>
          <p:cNvSpPr/>
          <p:nvPr userDrawn="1"/>
        </p:nvSpPr>
        <p:spPr>
          <a:xfrm rot="5400000">
            <a:off x="-252212" y="252002"/>
            <a:ext cx="972000" cy="468000"/>
          </a:xfrm>
          <a:prstGeom prst="corner">
            <a:avLst>
              <a:gd name="adj1" fmla="val 39863"/>
              <a:gd name="adj2" fmla="val 10032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9"/>
          <p:cNvSpPr txBox="1"/>
          <p:nvPr userDrawn="1"/>
        </p:nvSpPr>
        <p:spPr>
          <a:xfrm>
            <a:off x="8964000" y="468000"/>
            <a:ext cx="162000" cy="972000"/>
          </a:xfrm>
          <a:prstGeom prst="rect">
            <a:avLst/>
          </a:prstGeom>
          <a:noFill/>
        </p:spPr>
        <p:txBody>
          <a:bodyPr vert="eaVert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788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700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UDAN</a:t>
            </a:r>
            <a:r>
              <a:rPr lang="en-US" altLang="zh-CN" sz="788" dirty="0">
                <a:solidFill>
                  <a:schemeClr val="bg1"/>
                </a:solidFill>
                <a:latin typeface="Copperplate Gothic Light" pitchFamily="34" charset="0"/>
                <a:ea typeface="Verdana" pitchFamily="34" charset="0"/>
                <a:cs typeface="Verdana" pitchFamily="34" charset="0"/>
              </a:rPr>
              <a:t> University</a:t>
            </a:r>
            <a:endParaRPr lang="zh-CN" altLang="en-US" sz="788" dirty="0">
              <a:solidFill>
                <a:srgbClr val="663300"/>
              </a:solidFill>
              <a:latin typeface="Copperplate Gothic Light" pitchFamily="34" charset="0"/>
              <a:cs typeface="Verdana" pitchFamily="34" charset="0"/>
            </a:endParaRPr>
          </a:p>
        </p:txBody>
      </p:sp>
      <p:pic>
        <p:nvPicPr>
          <p:cNvPr id="21" name="Picture 27">
            <a:extLst>
              <a:ext uri="{FF2B5EF4-FFF2-40B4-BE49-F238E27FC236}">
                <a16:creationId xmlns:a16="http://schemas.microsoft.com/office/drawing/2014/main" id="{23E9449C-5E7B-094E-A5BC-AB83C01E6C2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0000"/>
            <a:ext cx="263793" cy="26379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r="85009" b="8816"/>
          <a:stretch/>
        </p:blipFill>
        <p:spPr>
          <a:xfrm>
            <a:off x="288000" y="4842000"/>
            <a:ext cx="259009" cy="288000"/>
          </a:xfrm>
          <a:prstGeom prst="rect">
            <a:avLst/>
          </a:prstGeom>
        </p:spPr>
      </p:pic>
      <p:pic>
        <p:nvPicPr>
          <p:cNvPr id="23" name="Picture 27" descr="D:\Homepage\Images\core_logo_5.jpg"/>
          <p:cNvPicPr>
            <a:picLocks noChangeAspect="1" noChangeArrowheads="1"/>
          </p:cNvPicPr>
          <p:nvPr userDrawn="1"/>
        </p:nvPicPr>
        <p:blipFill>
          <a:blip r:embed="rId10" cstate="print"/>
          <a:stretch>
            <a:fillRect/>
          </a:stretch>
        </p:blipFill>
        <p:spPr bwMode="auto">
          <a:xfrm>
            <a:off x="576000" y="4860000"/>
            <a:ext cx="270000" cy="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1" r:id="rId2"/>
    <p:sldLayoutId id="2147484332" r:id="rId3"/>
    <p:sldLayoutId id="2147484333" r:id="rId4"/>
    <p:sldLayoutId id="2147484335" r:id="rId5"/>
    <p:sldLayoutId id="2147484336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Maiandra GD" pitchFamily="34" charset="0"/>
          <a:ea typeface="隶书" pitchFamily="49" charset="-122"/>
          <a:cs typeface="隶书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Maiandra GD" pitchFamily="34" charset="0"/>
          <a:ea typeface="隶书" pitchFamily="49" charset="-122"/>
          <a:cs typeface="隶书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Maiandra GD" pitchFamily="34" charset="0"/>
          <a:ea typeface="隶书" pitchFamily="49" charset="-122"/>
          <a:cs typeface="隶书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Maiandra GD" pitchFamily="34" charset="0"/>
          <a:ea typeface="隶书" pitchFamily="49" charset="-122"/>
          <a:cs typeface="隶书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2400" kern="1200">
          <a:solidFill>
            <a:srgbClr val="0000FF"/>
          </a:solidFill>
          <a:latin typeface="+mn-lt"/>
          <a:ea typeface="+mn-ea"/>
          <a:cs typeface="华文楷体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100" kern="1200">
          <a:solidFill>
            <a:srgbClr val="0000FF"/>
          </a:solidFill>
          <a:latin typeface="+mn-lt"/>
          <a:ea typeface="+mn-ea"/>
          <a:cs typeface="华文楷体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1800" kern="1200">
          <a:solidFill>
            <a:srgbClr val="0000FF"/>
          </a:solidFill>
          <a:latin typeface="+mn-lt"/>
          <a:ea typeface="+mn-ea"/>
          <a:cs typeface="华文楷体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1500" kern="1200">
          <a:solidFill>
            <a:srgbClr val="0000FF"/>
          </a:solidFill>
          <a:latin typeface="+mn-lt"/>
          <a:ea typeface="+mn-ea"/>
          <a:cs typeface="华文楷体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1500" kern="1200">
          <a:solidFill>
            <a:srgbClr val="0000FF"/>
          </a:solidFill>
          <a:latin typeface="+mn-lt"/>
          <a:ea typeface="+mn-ea"/>
          <a:cs typeface="华文楷体" charset="0"/>
        </a:defRPr>
      </a:lvl5pPr>
      <a:lvl6pPr marL="18859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anghj@fudan.edu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699541"/>
            <a:ext cx="8352928" cy="1224137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19: Global Ocean: A Summary of Circulations and Water Properties </a:t>
            </a:r>
            <a:br>
              <a:rPr lang="en-US" altLang="zh-CN" sz="21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zh-CN" sz="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Physical Oceanography</a:t>
            </a:r>
            <a:endParaRPr lang="en-US" altLang="zh-CN" sz="2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80621" y="2067694"/>
            <a:ext cx="5994666" cy="108012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12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杨海军（</a:t>
            </a:r>
            <a:r>
              <a:rPr lang="en-US" altLang="zh-CN" sz="12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YANG </a:t>
            </a:r>
            <a:r>
              <a:rPr lang="en-US" altLang="zh-CN" sz="1200" dirty="0" err="1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Haijun</a:t>
            </a:r>
            <a:r>
              <a:rPr lang="zh-CN" altLang="en-US" sz="12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）复旦大学大气与海洋科学系</a:t>
            </a:r>
            <a:endParaRPr lang="en-US" altLang="zh-CN" sz="1200" dirty="0">
              <a:solidFill>
                <a:srgbClr val="000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Department of Atmospheric and Oceanic Sciences, Fudan University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12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Email: </a:t>
            </a:r>
            <a:r>
              <a:rPr lang="en-US" altLang="zh-CN" sz="1200" dirty="0">
                <a:solidFill>
                  <a:srgbClr val="000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yanghj@fudan.edu.cn</a:t>
            </a:r>
            <a:endParaRPr lang="en-US" altLang="zh-CN" sz="1200" dirty="0">
              <a:solidFill>
                <a:srgbClr val="0000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5536" y="4443958"/>
            <a:ext cx="846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200" b="0" dirty="0">
                <a:solidFill>
                  <a:schemeClr val="folHlink"/>
                </a:solidFill>
              </a:rPr>
              <a:t>This </a:t>
            </a:r>
            <a:r>
              <a:rPr lang="en-US" altLang="zh-CN" sz="1200" b="0" dirty="0" err="1">
                <a:solidFill>
                  <a:schemeClr val="folHlink"/>
                </a:solidFill>
              </a:rPr>
              <a:t>powerpoint</a:t>
            </a:r>
            <a:r>
              <a:rPr lang="en-US" altLang="zh-CN" sz="1200" b="0" dirty="0">
                <a:solidFill>
                  <a:schemeClr val="folHlink"/>
                </a:solidFill>
              </a:rPr>
              <a:t> was prepared for purposes of this lecture and course only.  It contains graphics from copyrighted books, journals and other products.  Please do not use without acknowledgment of these sources.</a:t>
            </a:r>
            <a:endParaRPr lang="en-US" altLang="zh-CN" sz="1200" b="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2000" y="86916"/>
            <a:ext cx="4286250" cy="378619"/>
          </a:xfrm>
        </p:spPr>
        <p:txBody>
          <a:bodyPr/>
          <a:lstStyle/>
          <a:p>
            <a:r>
              <a:rPr lang="en-US" altLang="zh-CN" sz="1950" dirty="0"/>
              <a:t>Eastern Indian Water Masses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 cstate="print"/>
          <a:srcRect l="10823" t="70454" r="65646" b="7545"/>
          <a:stretch>
            <a:fillRect/>
          </a:stretch>
        </p:blipFill>
        <p:spPr bwMode="auto">
          <a:xfrm>
            <a:off x="554832" y="900000"/>
            <a:ext cx="850106" cy="102870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6155999" y="2028149"/>
            <a:ext cx="2592000" cy="1200329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i="1" dirty="0">
                <a:solidFill>
                  <a:srgbClr val="0000FF"/>
                </a:solidFill>
                <a:latin typeface="Times" pitchFamily="18" charset="0"/>
              </a:rPr>
              <a:t>Lower salinity - Antarctic Intermediate and bottom waters (Lower  Circumpolar Deep Water)</a:t>
            </a:r>
            <a:endParaRPr lang="en-US" altLang="zh-CN" i="1" dirty="0">
              <a:solidFill>
                <a:schemeClr val="bg2"/>
              </a:solidFill>
              <a:latin typeface="Times" pitchFamily="18" charset="0"/>
            </a:endParaRPr>
          </a:p>
        </p:txBody>
      </p:sp>
      <p:sp>
        <p:nvSpPr>
          <p:cNvPr id="1458185" name="Text Box 9"/>
          <p:cNvSpPr txBox="1">
            <a:spLocks noChangeArrowheads="1"/>
          </p:cNvSpPr>
          <p:nvPr/>
        </p:nvSpPr>
        <p:spPr bwMode="auto">
          <a:xfrm>
            <a:off x="6156000" y="900000"/>
            <a:ext cx="2592000" cy="923330"/>
          </a:xfrm>
          <a:prstGeom prst="rect">
            <a:avLst/>
          </a:prstGeom>
          <a:solidFill>
            <a:srgbClr val="FFCC00"/>
          </a:solidFill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i="1" dirty="0">
                <a:solidFill>
                  <a:srgbClr val="01020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12" charset="0"/>
              </a:rPr>
              <a:t>Higher salinity - Indian Deep Water and Circumpolar Deep Water</a:t>
            </a:r>
            <a:endParaRPr lang="en-US" altLang="zh-CN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12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16856" y="792000"/>
            <a:ext cx="4672013" cy="3880486"/>
            <a:chOff x="1516856" y="823912"/>
            <a:chExt cx="4672013" cy="3880486"/>
          </a:xfrm>
        </p:grpSpPr>
        <p:pic>
          <p:nvPicPr>
            <p:cNvPr id="1741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272" t="13029" r="19322" b="5882"/>
            <a:stretch>
              <a:fillRect/>
            </a:stretch>
          </p:blipFill>
          <p:spPr bwMode="auto">
            <a:xfrm>
              <a:off x="1516856" y="823912"/>
              <a:ext cx="4672013" cy="3586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8180" name="Text Box 4"/>
            <p:cNvSpPr txBox="1">
              <a:spLocks noChangeArrowheads="1"/>
            </p:cNvSpPr>
            <p:nvPr/>
          </p:nvSpPr>
          <p:spPr bwMode="auto">
            <a:xfrm>
              <a:off x="3299222" y="4335066"/>
              <a:ext cx="837009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12" charset="0"/>
                </a:rPr>
                <a:t>32</a:t>
              </a:r>
              <a:r>
                <a:rPr lang="en-US" altLang="zh-CN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12" charset="0"/>
                  <a:sym typeface="Symbol"/>
                </a:rPr>
                <a:t></a:t>
              </a:r>
              <a:r>
                <a:rPr lang="en-US" altLang="zh-CN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12" charset="0"/>
                </a:rPr>
                <a:t>S</a:t>
              </a:r>
              <a:endParaRPr lang="en-US" altLang="zh-CN" dirty="0">
                <a:latin typeface="Times" pitchFamily="112" charset="0"/>
              </a:endParaRPr>
            </a:p>
          </p:txBody>
        </p:sp>
        <p:sp>
          <p:nvSpPr>
            <p:cNvPr id="17416" name="Line 5"/>
            <p:cNvSpPr>
              <a:spLocks noChangeShapeType="1"/>
            </p:cNvSpPr>
            <p:nvPr/>
          </p:nvSpPr>
          <p:spPr bwMode="auto">
            <a:xfrm flipH="1" flipV="1">
              <a:off x="3639741" y="934641"/>
              <a:ext cx="0" cy="3175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7" name="AutoShape 6"/>
            <p:cNvSpPr>
              <a:spLocks noChangeArrowheads="1"/>
            </p:cNvSpPr>
            <p:nvPr/>
          </p:nvSpPr>
          <p:spPr bwMode="auto">
            <a:xfrm>
              <a:off x="2449116" y="2496741"/>
              <a:ext cx="723900" cy="208359"/>
            </a:xfrm>
            <a:prstGeom prst="rightArrow">
              <a:avLst>
                <a:gd name="adj1" fmla="val 50000"/>
                <a:gd name="adj2" fmla="val 86857"/>
              </a:avLst>
            </a:prstGeom>
            <a:solidFill>
              <a:srgbClr val="FF0000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4830367" y="1975248"/>
              <a:ext cx="688181" cy="192881"/>
            </a:xfrm>
            <a:prstGeom prst="leftArrow">
              <a:avLst>
                <a:gd name="adj1" fmla="val 50000"/>
                <a:gd name="adj2" fmla="val 89198"/>
              </a:avLst>
            </a:prstGeom>
            <a:solidFill>
              <a:srgbClr val="00FF00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>
              <a:off x="2862263" y="1090613"/>
              <a:ext cx="688181" cy="191691"/>
            </a:xfrm>
            <a:prstGeom prst="leftArrow">
              <a:avLst>
                <a:gd name="adj1" fmla="val 50000"/>
                <a:gd name="adj2" fmla="val 89751"/>
              </a:avLst>
            </a:prstGeom>
            <a:solidFill>
              <a:srgbClr val="00FF00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3536156" y="934641"/>
              <a:ext cx="41433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  <a:latin typeface="Times" pitchFamily="18" charset="0"/>
                </a:rPr>
                <a:t>(1)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3001566" y="1437085"/>
              <a:ext cx="41433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  <a:latin typeface="Times" pitchFamily="18" charset="0"/>
                </a:rPr>
                <a:t>(2)</a:t>
              </a: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4460081" y="1762125"/>
              <a:ext cx="41433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  <a:latin typeface="Times" pitchFamily="18" charset="0"/>
                </a:rPr>
                <a:t>(3)</a:t>
              </a: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2083594" y="2680097"/>
              <a:ext cx="41433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  <a:latin typeface="Times" pitchFamily="18" charset="0"/>
                </a:rPr>
                <a:t>(4)</a:t>
              </a: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3056335" y="2139554"/>
              <a:ext cx="414338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0000FF"/>
                  </a:solidFill>
                  <a:latin typeface="Times" pitchFamily="18" charset="0"/>
                </a:rPr>
                <a:t>(3)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66743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2007JC004477-f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24" y="1908000"/>
            <a:ext cx="3086100" cy="303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4" descr="2007JC004477-f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74" y="451585"/>
            <a:ext cx="2628000" cy="12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0"/>
            <a:ext cx="6858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ctr"/>
            <a:r>
              <a:rPr lang="en-US" altLang="zh-CN" sz="21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AABW Dominates the Abyss </a:t>
            </a:r>
          </a:p>
          <a:p>
            <a:pPr algn="ctr"/>
            <a:r>
              <a:rPr lang="en-US" altLang="zh-CN" sz="1200" dirty="0">
                <a:ea typeface="Osaka" charset="-128"/>
              </a:rPr>
              <a:t>(Johnson 2008)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82642" y="236934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pic>
        <p:nvPicPr>
          <p:cNvPr id="27654" name="Picture 10" descr="2007JC004477-f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62" y="1908000"/>
            <a:ext cx="3086100" cy="303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ine 16"/>
          <p:cNvSpPr>
            <a:spLocks noChangeShapeType="1"/>
          </p:cNvSpPr>
          <p:nvPr/>
        </p:nvSpPr>
        <p:spPr bwMode="auto">
          <a:xfrm flipH="1" flipV="1">
            <a:off x="2051720" y="1400072"/>
            <a:ext cx="504056" cy="451598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6" name="Line 17"/>
          <p:cNvSpPr>
            <a:spLocks noChangeShapeType="1"/>
          </p:cNvSpPr>
          <p:nvPr/>
        </p:nvSpPr>
        <p:spPr bwMode="auto">
          <a:xfrm flipH="1" flipV="1">
            <a:off x="3563888" y="1412794"/>
            <a:ext cx="2376264" cy="51120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7" name="Text Box 2"/>
          <p:cNvSpPr txBox="1">
            <a:spLocks noChangeArrowheads="1"/>
          </p:cNvSpPr>
          <p:nvPr/>
        </p:nvSpPr>
        <p:spPr bwMode="auto">
          <a:xfrm>
            <a:off x="4702602" y="716855"/>
            <a:ext cx="333155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rgbClr val="0000CC"/>
                </a:solidFill>
              </a:rPr>
              <a:t>NADW prominent in W. Atlantic  /  Mid-depth ACC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1500" dirty="0">
                <a:solidFill>
                  <a:srgbClr val="0000CC"/>
                </a:solidFill>
              </a:rPr>
              <a:t>AABW dominates elsewhere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 rot="-5400000">
            <a:off x="58147" y="3168000"/>
            <a:ext cx="2177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zh-CN" sz="1800" dirty="0">
                <a:solidFill>
                  <a:srgbClr val="0000CC"/>
                </a:solidFill>
                <a:ea typeface="Osaka" charset="-128"/>
              </a:rPr>
              <a:t>AABW</a:t>
            </a:r>
            <a:r>
              <a:rPr lang="en-US" altLang="zh-CN" sz="1800" dirty="0">
                <a:ea typeface="Osaka" charset="-128"/>
              </a:rPr>
              <a:t>        </a:t>
            </a:r>
            <a:r>
              <a:rPr lang="en-US" altLang="zh-CN" sz="1800" dirty="0">
                <a:solidFill>
                  <a:srgbClr val="0000CC"/>
                </a:solidFill>
                <a:ea typeface="Osaka" charset="-128"/>
              </a:rPr>
              <a:t>NADW</a:t>
            </a:r>
            <a:r>
              <a:rPr lang="en-US" altLang="zh-CN" sz="1800" dirty="0">
                <a:ea typeface="Osaka" charset="-128"/>
              </a:rPr>
              <a:t>  </a:t>
            </a:r>
            <a:endParaRPr lang="en-US" altLang="zh-CN" sz="1800" dirty="0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483768" y="1728000"/>
            <a:ext cx="4608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zh-CN" sz="1800" dirty="0">
                <a:solidFill>
                  <a:srgbClr val="0000CC"/>
                </a:solidFill>
                <a:ea typeface="Osaka" charset="-128"/>
              </a:rPr>
              <a:t>Atlantic</a:t>
            </a:r>
            <a:r>
              <a:rPr lang="en-US" altLang="zh-CN" sz="1800" dirty="0">
                <a:ea typeface="Osaka" charset="-128"/>
              </a:rPr>
              <a:t>                                          </a:t>
            </a:r>
            <a:r>
              <a:rPr lang="en-US" altLang="zh-CN" sz="1800" dirty="0">
                <a:solidFill>
                  <a:srgbClr val="0000CC"/>
                </a:solidFill>
                <a:ea typeface="Osaka" charset="-128"/>
              </a:rPr>
              <a:t>Pacific</a:t>
            </a:r>
            <a:r>
              <a:rPr lang="en-US" altLang="zh-CN" sz="1800" dirty="0">
                <a:ea typeface="Osaka" charset="-128"/>
              </a:rPr>
              <a:t>  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2725046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92000" y="792000"/>
            <a:ext cx="2222897" cy="2194322"/>
            <a:chOff x="192" y="624"/>
            <a:chExt cx="1867" cy="1843"/>
          </a:xfrm>
        </p:grpSpPr>
        <p:pic>
          <p:nvPicPr>
            <p:cNvPr id="4" name="Picture 7" descr="aabw_trans1"/>
            <p:cNvPicPr>
              <a:picLocks noChangeAspect="1" noChangeArrowheads="1"/>
            </p:cNvPicPr>
            <p:nvPr/>
          </p:nvPicPr>
          <p:blipFill>
            <a:blip r:embed="rId3" cstate="print">
              <a:lum brigh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624"/>
              <a:ext cx="1867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Line 16"/>
            <p:cNvSpPr>
              <a:spLocks noChangeShapeType="1"/>
            </p:cNvSpPr>
            <p:nvPr/>
          </p:nvSpPr>
          <p:spPr bwMode="auto">
            <a:xfrm>
              <a:off x="1296" y="672"/>
              <a:ext cx="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Line 17"/>
            <p:cNvSpPr>
              <a:spLocks noChangeShapeType="1"/>
            </p:cNvSpPr>
            <p:nvPr/>
          </p:nvSpPr>
          <p:spPr bwMode="auto">
            <a:xfrm flipH="1">
              <a:off x="1040" y="1680"/>
              <a:ext cx="256" cy="4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>
              <a:off x="1104" y="2208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8" name="Picture 11" descr="jun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6757" y="324000"/>
            <a:ext cx="3736181" cy="448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43000" y="0"/>
            <a:ext cx="685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itchFamily="18" charset="2"/>
              <a:buChar char="®"/>
              <a:defRPr sz="24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itchFamily="18" charset="2"/>
              <a:buChar char="¯"/>
              <a:defRPr sz="20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zh-CN" sz="21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Western S Atlantic Warms 2005 – 1989</a:t>
            </a:r>
            <a:br>
              <a:rPr lang="en-US" altLang="zh-CN" sz="10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</a:br>
            <a:r>
              <a:rPr lang="en-US" altLang="zh-CN" sz="13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(Johnson and </a:t>
            </a:r>
            <a:r>
              <a:rPr lang="en-US" altLang="zh-CN" sz="1350" b="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Doney</a:t>
            </a:r>
            <a:r>
              <a:rPr lang="en-US" altLang="zh-CN" sz="135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 panose="05050102010706020507" pitchFamily="18" charset="2"/>
              </a:rPr>
              <a:t>, 2006)</a:t>
            </a:r>
            <a:endParaRPr lang="en-US" altLang="zh-CN" sz="13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20000" y="3125396"/>
            <a:ext cx="453135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1350" b="0" dirty="0">
                <a:solidFill>
                  <a:srgbClr val="0000CC"/>
                </a:solidFill>
              </a:rPr>
              <a:t> AABW Warming: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1350" b="0" dirty="0">
                <a:solidFill>
                  <a:srgbClr val="0000CC"/>
                </a:solidFill>
              </a:rPr>
              <a:t>S. Ocean mid-depth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1350" b="0" dirty="0">
                <a:solidFill>
                  <a:srgbClr val="0000CC"/>
                </a:solidFill>
              </a:rPr>
              <a:t>Abyssal northward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altLang="zh-CN" sz="1350" b="0" dirty="0">
                <a:solidFill>
                  <a:srgbClr val="0000CC"/>
                </a:solidFill>
              </a:rPr>
              <a:t>Mean 0.04</a:t>
            </a:r>
            <a:r>
              <a:rPr lang="en-US" altLang="zh-CN" sz="1350" b="0" dirty="0">
                <a:solidFill>
                  <a:srgbClr val="0000CC"/>
                </a:solidFill>
                <a:sym typeface="Symbol" panose="05050102010706020507" pitchFamily="18" charset="2"/>
              </a:rPr>
              <a:t></a:t>
            </a:r>
            <a:r>
              <a:rPr lang="en-US" altLang="zh-CN" sz="1350" b="0" dirty="0">
                <a:solidFill>
                  <a:srgbClr val="0000CC"/>
                </a:solidFill>
              </a:rPr>
              <a:t>C warming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altLang="zh-CN" sz="1350" b="0" dirty="0">
                <a:solidFill>
                  <a:srgbClr val="0000CC"/>
                </a:solidFill>
              </a:rPr>
              <a:t>16-year time interval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altLang="zh-CN" sz="1350" b="0" dirty="0">
              <a:solidFill>
                <a:srgbClr val="0000CC"/>
              </a:solidFill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2771801" y="2193708"/>
            <a:ext cx="1057250" cy="1265958"/>
          </a:xfrm>
          <a:prstGeom prst="line">
            <a:avLst/>
          </a:prstGeom>
          <a:noFill/>
          <a:ln w="38100">
            <a:solidFill>
              <a:srgbClr val="FFC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2843808" y="3489851"/>
            <a:ext cx="1499592" cy="234026"/>
          </a:xfrm>
          <a:prstGeom prst="line">
            <a:avLst/>
          </a:prstGeom>
          <a:noFill/>
          <a:ln w="38100">
            <a:solidFill>
              <a:srgbClr val="FFC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 rot="-5400000">
            <a:off x="972000" y="1214393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zh-CN" sz="1800" dirty="0">
                <a:solidFill>
                  <a:srgbClr val="0000CC"/>
                </a:solidFill>
              </a:rPr>
              <a:t>Brazil</a:t>
            </a:r>
          </a:p>
        </p:txBody>
      </p:sp>
      <p:sp>
        <p:nvSpPr>
          <p:cNvPr id="14" name="Rounded Rectangle 17"/>
          <p:cNvSpPr>
            <a:spLocks noChangeArrowheads="1"/>
          </p:cNvSpPr>
          <p:nvPr/>
        </p:nvSpPr>
        <p:spPr bwMode="auto">
          <a:xfrm>
            <a:off x="4343400" y="2984376"/>
            <a:ext cx="3429000" cy="1085850"/>
          </a:xfrm>
          <a:prstGeom prst="roundRect">
            <a:avLst>
              <a:gd name="adj" fmla="val 16667"/>
            </a:avLst>
          </a:prstGeom>
          <a:noFill/>
          <a:ln w="666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15" name="Rounded Rectangle 18"/>
          <p:cNvSpPr>
            <a:spLocks noChangeArrowheads="1"/>
          </p:cNvSpPr>
          <p:nvPr/>
        </p:nvSpPr>
        <p:spPr bwMode="auto">
          <a:xfrm>
            <a:off x="3829050" y="1384176"/>
            <a:ext cx="742950" cy="1600200"/>
          </a:xfrm>
          <a:prstGeom prst="roundRect">
            <a:avLst>
              <a:gd name="adj" fmla="val 16667"/>
            </a:avLst>
          </a:prstGeom>
          <a:noFill/>
          <a:ln w="666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</p:spTree>
    <p:extLst>
      <p:ext uri="{BB962C8B-B14F-4D97-AF65-F5344CB8AC3E}">
        <p14:creationId xmlns:p14="http://schemas.microsoft.com/office/powerpoint/2010/main" val="297917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8"/>
          <p:cNvSpPr txBox="1">
            <a:spLocks noChangeArrowheads="1"/>
          </p:cNvSpPr>
          <p:nvPr/>
        </p:nvSpPr>
        <p:spPr bwMode="auto">
          <a:xfrm>
            <a:off x="1800000" y="3780000"/>
            <a:ext cx="5711298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1350" b="0" i="1" dirty="0">
                <a:solidFill>
                  <a:srgbClr val="0000CC"/>
                </a:solidFill>
              </a:rPr>
              <a:t>Local</a:t>
            </a:r>
            <a:r>
              <a:rPr lang="en-US" altLang="zh-CN" sz="1350" b="0" dirty="0">
                <a:solidFill>
                  <a:srgbClr val="0000CC"/>
                </a:solidFill>
              </a:rPr>
              <a:t> decadal heat content changes (W m</a:t>
            </a:r>
            <a:r>
              <a:rPr lang="en-US" altLang="zh-CN" sz="1350" b="0" baseline="30000" dirty="0">
                <a:solidFill>
                  <a:srgbClr val="0000CC"/>
                </a:solidFill>
              </a:rPr>
              <a:t>-2</a:t>
            </a:r>
            <a:r>
              <a:rPr lang="en-US" altLang="zh-CN" sz="1350" b="0" dirty="0">
                <a:solidFill>
                  <a:srgbClr val="0000CC"/>
                </a:solidFill>
              </a:rPr>
              <a:t>) for z &gt; 4000 m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1350" b="0" dirty="0">
                <a:solidFill>
                  <a:srgbClr val="0000CC"/>
                </a:solidFill>
              </a:rPr>
              <a:t>The closer to AABW sources, the larger the heat gain.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1350" b="0" dirty="0">
                <a:solidFill>
                  <a:srgbClr val="0000CC"/>
                </a:solidFill>
              </a:rPr>
              <a:t>9 of 17 warming basins significantly different from zero at 95%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1350" b="0" dirty="0">
                <a:solidFill>
                  <a:srgbClr val="0000CC"/>
                </a:solidFill>
              </a:rPr>
              <a:t>1 of 7 cooling basins significantly different from zero at 95%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altLang="zh-CN" sz="1350" b="0" dirty="0">
                <a:solidFill>
                  <a:srgbClr val="0000CC"/>
                </a:solidFill>
              </a:rPr>
              <a:t>S. Ocean for 1 &gt; z &gt; 4 km (magenta line &amp; #s) also warms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28725" y="12502"/>
            <a:ext cx="6686550" cy="61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itchFamily="18" charset="2"/>
              <a:buChar char="®"/>
              <a:defRPr sz="24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itchFamily="18" charset="2"/>
              <a:buChar char="¯"/>
              <a:defRPr sz="20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zh-CN" sz="21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Abyssal &amp; Deep Heat Content Changes</a:t>
            </a:r>
            <a:br>
              <a:rPr lang="en-US" altLang="zh-CN" sz="27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35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Purkey</a:t>
            </a:r>
            <a: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&amp; Johnson, J. Climate)</a:t>
            </a:r>
            <a:b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35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 descr="fig_8_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9" r="3944" b="10258"/>
          <a:stretch>
            <a:fillRect/>
          </a:stretch>
        </p:blipFill>
        <p:spPr bwMode="auto">
          <a:xfrm rot="5400000">
            <a:off x="2990535" y="-1130116"/>
            <a:ext cx="3081544" cy="672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2"/>
          <p:cNvSpPr>
            <a:spLocks noChangeArrowheads="1"/>
          </p:cNvSpPr>
          <p:nvPr/>
        </p:nvSpPr>
        <p:spPr bwMode="auto">
          <a:xfrm>
            <a:off x="1444191" y="1794272"/>
            <a:ext cx="742950" cy="285750"/>
          </a:xfrm>
          <a:prstGeom prst="ellipse">
            <a:avLst/>
          </a:prstGeom>
          <a:noFill/>
          <a:ln w="41275">
            <a:solidFill>
              <a:srgbClr val="FF02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7" name="Oval 72"/>
          <p:cNvSpPr>
            <a:spLocks noChangeArrowheads="1"/>
          </p:cNvSpPr>
          <p:nvPr/>
        </p:nvSpPr>
        <p:spPr bwMode="auto">
          <a:xfrm>
            <a:off x="6084168" y="2795456"/>
            <a:ext cx="742950" cy="285750"/>
          </a:xfrm>
          <a:prstGeom prst="ellipse">
            <a:avLst/>
          </a:prstGeom>
          <a:noFill/>
          <a:ln w="41275">
            <a:solidFill>
              <a:srgbClr val="FF02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8" name="Oval 72"/>
          <p:cNvSpPr>
            <a:spLocks noChangeArrowheads="1"/>
          </p:cNvSpPr>
          <p:nvPr/>
        </p:nvSpPr>
        <p:spPr bwMode="auto">
          <a:xfrm>
            <a:off x="6455643" y="3281911"/>
            <a:ext cx="742950" cy="285750"/>
          </a:xfrm>
          <a:prstGeom prst="ellipse">
            <a:avLst/>
          </a:prstGeom>
          <a:noFill/>
          <a:ln w="41275">
            <a:solidFill>
              <a:srgbClr val="FF02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9" name="Oval 72"/>
          <p:cNvSpPr>
            <a:spLocks noChangeArrowheads="1"/>
          </p:cNvSpPr>
          <p:nvPr/>
        </p:nvSpPr>
        <p:spPr bwMode="auto">
          <a:xfrm>
            <a:off x="4286250" y="3200400"/>
            <a:ext cx="742950" cy="285750"/>
          </a:xfrm>
          <a:prstGeom prst="ellipse">
            <a:avLst/>
          </a:prstGeom>
          <a:noFill/>
          <a:ln w="41275">
            <a:solidFill>
              <a:srgbClr val="FF02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10" name="Oval 72"/>
          <p:cNvSpPr>
            <a:spLocks noChangeArrowheads="1"/>
          </p:cNvSpPr>
          <p:nvPr/>
        </p:nvSpPr>
        <p:spPr bwMode="auto">
          <a:xfrm>
            <a:off x="4463988" y="2852942"/>
            <a:ext cx="742950" cy="285750"/>
          </a:xfrm>
          <a:prstGeom prst="ellipse">
            <a:avLst/>
          </a:prstGeom>
          <a:noFill/>
          <a:ln w="41275">
            <a:solidFill>
              <a:srgbClr val="FF02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11" name="Oval 72"/>
          <p:cNvSpPr>
            <a:spLocks noChangeArrowheads="1"/>
          </p:cNvSpPr>
          <p:nvPr/>
        </p:nvSpPr>
        <p:spPr bwMode="auto">
          <a:xfrm>
            <a:off x="4314825" y="2452892"/>
            <a:ext cx="744718" cy="285750"/>
          </a:xfrm>
          <a:prstGeom prst="ellipse">
            <a:avLst/>
          </a:prstGeom>
          <a:noFill/>
          <a:ln w="41275">
            <a:solidFill>
              <a:srgbClr val="FF02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12" name="Oval 72"/>
          <p:cNvSpPr>
            <a:spLocks noChangeArrowheads="1"/>
          </p:cNvSpPr>
          <p:nvPr/>
        </p:nvSpPr>
        <p:spPr bwMode="auto">
          <a:xfrm>
            <a:off x="3543300" y="3200400"/>
            <a:ext cx="742950" cy="285750"/>
          </a:xfrm>
          <a:prstGeom prst="ellipse">
            <a:avLst/>
          </a:prstGeom>
          <a:noFill/>
          <a:ln w="41275">
            <a:solidFill>
              <a:srgbClr val="FF02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13" name="Oval 72"/>
          <p:cNvSpPr>
            <a:spLocks noChangeArrowheads="1"/>
          </p:cNvSpPr>
          <p:nvPr/>
        </p:nvSpPr>
        <p:spPr bwMode="auto">
          <a:xfrm>
            <a:off x="2142781" y="2375531"/>
            <a:ext cx="742950" cy="285750"/>
          </a:xfrm>
          <a:prstGeom prst="ellipse">
            <a:avLst/>
          </a:prstGeom>
          <a:noFill/>
          <a:ln w="41275">
            <a:solidFill>
              <a:srgbClr val="FF02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14" name="Oval 72"/>
          <p:cNvSpPr>
            <a:spLocks noChangeArrowheads="1"/>
          </p:cNvSpPr>
          <p:nvPr/>
        </p:nvSpPr>
        <p:spPr bwMode="auto">
          <a:xfrm>
            <a:off x="5976156" y="1784747"/>
            <a:ext cx="742950" cy="285750"/>
          </a:xfrm>
          <a:prstGeom prst="ellipse">
            <a:avLst/>
          </a:prstGeom>
          <a:noFill/>
          <a:ln w="41275">
            <a:solidFill>
              <a:srgbClr val="FF02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15" name="Oval 72"/>
          <p:cNvSpPr>
            <a:spLocks noChangeArrowheads="1"/>
          </p:cNvSpPr>
          <p:nvPr/>
        </p:nvSpPr>
        <p:spPr bwMode="auto">
          <a:xfrm>
            <a:off x="2116858" y="1508522"/>
            <a:ext cx="742950" cy="285750"/>
          </a:xfrm>
          <a:prstGeom prst="ellipse">
            <a:avLst/>
          </a:prstGeom>
          <a:noFill/>
          <a:ln w="4127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16" name="Oval 72"/>
          <p:cNvSpPr>
            <a:spLocks noChangeArrowheads="1"/>
          </p:cNvSpPr>
          <p:nvPr/>
        </p:nvSpPr>
        <p:spPr bwMode="auto">
          <a:xfrm>
            <a:off x="3943350" y="3429000"/>
            <a:ext cx="742950" cy="285750"/>
          </a:xfrm>
          <a:prstGeom prst="ellipse">
            <a:avLst/>
          </a:prstGeom>
          <a:noFill/>
          <a:ln w="41275">
            <a:solidFill>
              <a:srgbClr val="FF59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</p:spTree>
    <p:extLst>
      <p:ext uri="{BB962C8B-B14F-4D97-AF65-F5344CB8AC3E}">
        <p14:creationId xmlns:p14="http://schemas.microsoft.com/office/powerpoint/2010/main" val="298160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fig_glb_saf_profile_4_color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00" y="612000"/>
            <a:ext cx="2772000" cy="364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612000" y="792000"/>
            <a:ext cx="417195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Heating rates with 95% CI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Expressed as contribution to global surface fluxes per unit depth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Vertical integrals for tabulation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ln>
                  <a:solidFill>
                    <a:srgbClr val="66FF66"/>
                  </a:solidFill>
                </a:ln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S Ocean Deep warming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Z &gt; 1000 </a:t>
            </a:r>
            <a:r>
              <a:rPr lang="en-US" sz="1600" b="0" dirty="0" err="1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m</a:t>
            </a: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 statistically significant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ヒラギノ角ゴ Pro W3" charset="-128"/>
              </a:rPr>
              <a:t>Global Abyssal warming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Statistically significant </a:t>
            </a:r>
            <a:r>
              <a:rPr lang="en-US" sz="1600" b="0" dirty="0" err="1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z</a:t>
            </a: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 &gt; 3000 </a:t>
            </a:r>
            <a:r>
              <a:rPr lang="en-US" sz="1600" b="0" dirty="0" err="1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m</a:t>
            </a:r>
            <a:endParaRPr lang="en-US" sz="1600" b="0" dirty="0">
              <a:solidFill>
                <a:srgbClr val="0000CC"/>
              </a:solidFill>
              <a:latin typeface="Arial" charset="0"/>
              <a:cs typeface="ヒラギノ角ゴ Pro W3" charset="-128"/>
            </a:endParaRP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Hypsometry important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Sum ~1/8</a:t>
            </a:r>
            <a:r>
              <a:rPr lang="en-US" sz="1600" b="0" baseline="3000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th</a:t>
            </a: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 of total ocean uptake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600" b="0" dirty="0">
                <a:solidFill>
                  <a:srgbClr val="0000CC"/>
                </a:solidFill>
                <a:latin typeface="Arial" charset="0"/>
                <a:cs typeface="ヒラギノ角ゴ Pro W3" charset="-128"/>
              </a:rPr>
              <a:t>Note: Only 28 sections -&gt; large errors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rgbClr val="0000CC"/>
              </a:solidFill>
              <a:latin typeface="Arial" charset="0"/>
              <a:cs typeface="ヒラギノ角ゴ Pro W3" charset="-128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US" sz="1600" b="0" dirty="0">
              <a:solidFill>
                <a:srgbClr val="0000CC"/>
              </a:solidFill>
              <a:latin typeface="Arial" charset="0"/>
              <a:cs typeface="ヒラギノ角ゴ Pro W3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33822" y="52890"/>
            <a:ext cx="6686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 2" pitchFamily="18" charset="2"/>
              <a:buChar char=""/>
              <a:defRPr sz="32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 2" pitchFamily="18" charset="2"/>
              <a:buChar char="³"/>
              <a:defRPr sz="28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9B57"/>
              </a:buClr>
              <a:buSzPct val="60000"/>
              <a:buFont typeface="Wingdings 2" pitchFamily="18" charset="2"/>
              <a:buChar char="®"/>
              <a:defRPr sz="24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B7396"/>
              </a:buClr>
              <a:buSzPct val="45000"/>
              <a:buFont typeface="Wingdings 2" pitchFamily="18" charset="2"/>
              <a:buChar char="¯"/>
              <a:defRPr sz="20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itchFamily="18" charset="2"/>
              <a:buChar char=""/>
              <a:defRPr sz="2000" kern="1200">
                <a:solidFill>
                  <a:srgbClr val="0000FF"/>
                </a:solidFill>
                <a:latin typeface="+mn-lt"/>
                <a:ea typeface="+mn-ea"/>
                <a:cs typeface="华文楷体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zh-CN" sz="21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Global Abyssal &amp; Deep S. Ocean Changes </a:t>
            </a:r>
          </a:p>
          <a:p>
            <a:pPr marL="0" indent="0" algn="ctr" eaLnBrk="1" hangingPunct="1">
              <a:buNone/>
            </a:pPr>
            <a: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1350" b="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Purkey</a:t>
            </a:r>
            <a:r>
              <a:rPr lang="en-US" altLang="zh-CN" sz="135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&amp; Johnson, J. Climate)</a:t>
            </a:r>
          </a:p>
        </p:txBody>
      </p:sp>
      <p:sp>
        <p:nvSpPr>
          <p:cNvPr id="6" name="Rounded Rectangle 7"/>
          <p:cNvSpPr>
            <a:spLocks noChangeArrowheads="1"/>
          </p:cNvSpPr>
          <p:nvPr/>
        </p:nvSpPr>
        <p:spPr bwMode="auto">
          <a:xfrm>
            <a:off x="6696000" y="2592000"/>
            <a:ext cx="857250" cy="857250"/>
          </a:xfrm>
          <a:prstGeom prst="roundRect">
            <a:avLst>
              <a:gd name="adj" fmla="val 16667"/>
            </a:avLst>
          </a:prstGeom>
          <a:noFill/>
          <a:ln w="666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3707904" y="2463738"/>
            <a:ext cx="2880320" cy="486054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V="1">
            <a:off x="3707904" y="1707654"/>
            <a:ext cx="2880320" cy="216024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ounded Rectangle 10"/>
          <p:cNvSpPr>
            <a:spLocks noChangeArrowheads="1"/>
          </p:cNvSpPr>
          <p:nvPr/>
        </p:nvSpPr>
        <p:spPr bwMode="auto">
          <a:xfrm>
            <a:off x="6696000" y="1080000"/>
            <a:ext cx="1476000" cy="1512000"/>
          </a:xfrm>
          <a:prstGeom prst="roundRect">
            <a:avLst>
              <a:gd name="adj" fmla="val 16667"/>
            </a:avLst>
          </a:prstGeom>
          <a:noFill/>
          <a:ln w="6667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zh-CN" altLang="zh-CN" sz="1800"/>
          </a:p>
        </p:txBody>
      </p:sp>
      <p:graphicFrame>
        <p:nvGraphicFramePr>
          <p:cNvPr id="10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92157"/>
              </p:ext>
            </p:extLst>
          </p:nvPr>
        </p:nvGraphicFramePr>
        <p:xfrm>
          <a:off x="755576" y="3651870"/>
          <a:ext cx="4743450" cy="112776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Region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Global Heat Gain (W m</a:t>
                      </a:r>
                      <a:r>
                        <a:rPr kumimoji="0" lang="en-US" altLang="zh-CN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-2</a:t>
                      </a: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Abyssal Ocean (z &gt; 4 km)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0.027 (±0.009)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Southern Ocean (1 &gt; z &gt; 4 km)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0.068 (±0.062)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606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Total (Abyssal + Southern)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Osaka" charset="-128"/>
                        </a:rPr>
                        <a:t>0.095 (±0.062)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083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86916"/>
            <a:ext cx="6429375" cy="378619"/>
          </a:xfrm>
          <a:noFill/>
        </p:spPr>
        <p:txBody>
          <a:bodyPr/>
          <a:lstStyle/>
          <a:p>
            <a:r>
              <a:rPr lang="en-US" altLang="zh-CN" sz="1800"/>
              <a:t>Global Mass Transport (Ganachaud and Wunsch, 2000)</a:t>
            </a:r>
          </a:p>
        </p:txBody>
      </p:sp>
      <p:pic>
        <p:nvPicPr>
          <p:cNvPr id="18435" name="Picture 3" descr="gw_nature_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829" y="792000"/>
            <a:ext cx="5056584" cy="388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10151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cep_gmt_hf_land_final"/>
          <p:cNvPicPr>
            <a:picLocks noChangeAspect="1" noChangeArrowheads="1"/>
          </p:cNvPicPr>
          <p:nvPr/>
        </p:nvPicPr>
        <p:blipFill>
          <a:blip r:embed="rId3" cstate="print"/>
          <a:srcRect t="5641"/>
          <a:stretch>
            <a:fillRect/>
          </a:stretch>
        </p:blipFill>
        <p:spPr bwMode="auto">
          <a:xfrm>
            <a:off x="1584000" y="792000"/>
            <a:ext cx="5886450" cy="354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86916"/>
            <a:ext cx="6057900" cy="378619"/>
          </a:xfrm>
        </p:spPr>
        <p:txBody>
          <a:bodyPr/>
          <a:lstStyle/>
          <a:p>
            <a:r>
              <a:rPr lang="en-US" altLang="en-US" sz="1800">
                <a:ea typeface="隶书" pitchFamily="49" charset="-122"/>
              </a:rPr>
              <a:t>Heat </a:t>
            </a:r>
            <a:r>
              <a:rPr lang="en-US" altLang="zh-CN" sz="1800"/>
              <a:t>T</a:t>
            </a:r>
            <a:r>
              <a:rPr lang="en-US" altLang="en-US" sz="1800">
                <a:ea typeface="隶书" pitchFamily="49" charset="-122"/>
              </a:rPr>
              <a:t>ransported by </a:t>
            </a:r>
            <a:r>
              <a:rPr lang="en-US" altLang="zh-CN" sz="1800"/>
              <a:t>Oc</a:t>
            </a:r>
            <a:r>
              <a:rPr lang="en-US" altLang="en-US" sz="1800">
                <a:ea typeface="隶书" pitchFamily="49" charset="-122"/>
              </a:rPr>
              <a:t>ean </a:t>
            </a:r>
            <a:r>
              <a:rPr lang="en-US" altLang="zh-CN" sz="1800"/>
              <a:t>C</a:t>
            </a:r>
            <a:r>
              <a:rPr lang="en-US" altLang="en-US" sz="1800">
                <a:ea typeface="隶书" pitchFamily="49" charset="-122"/>
              </a:rPr>
              <a:t>irculation (big arrows)</a:t>
            </a:r>
          </a:p>
        </p:txBody>
      </p:sp>
      <p:sp>
        <p:nvSpPr>
          <p:cNvPr id="1482756" name="Text Box 4"/>
          <p:cNvSpPr txBox="1">
            <a:spLocks noChangeArrowheads="1"/>
          </p:cNvSpPr>
          <p:nvPr/>
        </p:nvSpPr>
        <p:spPr bwMode="auto">
          <a:xfrm>
            <a:off x="972000" y="4320000"/>
            <a:ext cx="7121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0" dirty="0">
                <a:solidFill>
                  <a:srgbClr val="0000CC"/>
                </a:solidFill>
                <a:latin typeface="+mn-lt"/>
              </a:rPr>
              <a:t>Air-sea heat flux:  Red - ocean gains heat.  Blue - ocean loses heat.</a:t>
            </a:r>
          </a:p>
        </p:txBody>
      </p:sp>
      <p:sp>
        <p:nvSpPr>
          <p:cNvPr id="1482757" name="AutoShape 5"/>
          <p:cNvSpPr>
            <a:spLocks noChangeArrowheads="1"/>
          </p:cNvSpPr>
          <p:nvPr/>
        </p:nvSpPr>
        <p:spPr bwMode="auto">
          <a:xfrm>
            <a:off x="3132535" y="2634854"/>
            <a:ext cx="250031" cy="342900"/>
          </a:xfrm>
          <a:prstGeom prst="upArrow">
            <a:avLst>
              <a:gd name="adj1" fmla="val 34287"/>
              <a:gd name="adj2" fmla="val 380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2520000" y="1764000"/>
            <a:ext cx="3850481" cy="1360885"/>
            <a:chOff x="1104" y="1536"/>
            <a:chExt cx="3234" cy="1143"/>
          </a:xfrm>
        </p:grpSpPr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3792" y="1536"/>
              <a:ext cx="210" cy="288"/>
            </a:xfrm>
            <a:prstGeom prst="upArrow">
              <a:avLst>
                <a:gd name="adj1" fmla="val 34287"/>
                <a:gd name="adj2" fmla="val 3809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>
              <a:off x="1104" y="1536"/>
              <a:ext cx="210" cy="288"/>
            </a:xfrm>
            <a:prstGeom prst="upArrow">
              <a:avLst>
                <a:gd name="adj1" fmla="val 34287"/>
                <a:gd name="adj2" fmla="val 3809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4128" y="2352"/>
              <a:ext cx="210" cy="327"/>
            </a:xfrm>
            <a:prstGeom prst="downArrow">
              <a:avLst>
                <a:gd name="adj1" fmla="val 38093"/>
                <a:gd name="adj2" fmla="val 4235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2544" y="2304"/>
              <a:ext cx="210" cy="327"/>
            </a:xfrm>
            <a:prstGeom prst="downArrow">
              <a:avLst>
                <a:gd name="adj1" fmla="val 38093"/>
                <a:gd name="adj2" fmla="val 4235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067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2756" grpId="0" autoUpdateAnimBg="0"/>
      <p:bldP spid="14827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86916"/>
            <a:ext cx="6429375" cy="378619"/>
          </a:xfrm>
          <a:noFill/>
        </p:spPr>
        <p:txBody>
          <a:bodyPr/>
          <a:lstStyle/>
          <a:p>
            <a:r>
              <a:rPr lang="en-US" altLang="zh-CN" sz="1800"/>
              <a:t>Global Heat Transport (Ganachaud and Wunsch, 2000)</a:t>
            </a:r>
          </a:p>
        </p:txBody>
      </p:sp>
      <p:pic>
        <p:nvPicPr>
          <p:cNvPr id="20483" name="Picture 3" descr="gw_nature_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167" y="792000"/>
            <a:ext cx="4993481" cy="388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61348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86916"/>
            <a:ext cx="6429375" cy="394097"/>
          </a:xfrm>
          <a:noFill/>
        </p:spPr>
        <p:txBody>
          <a:bodyPr/>
          <a:lstStyle/>
          <a:p>
            <a:r>
              <a:rPr lang="en-US" altLang="zh-CN" sz="1800"/>
              <a:t>Global Heat Transport (Ganachaud and Wunsch, 2000)</a:t>
            </a:r>
          </a:p>
        </p:txBody>
      </p:sp>
      <p:pic>
        <p:nvPicPr>
          <p:cNvPr id="21507" name="Picture 3" descr="gw_nature_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000" y="792000"/>
            <a:ext cx="3657600" cy="38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03545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logo_v2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4000" y="1224000"/>
            <a:ext cx="1670482" cy="18000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6000" y="3096000"/>
            <a:ext cx="622800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  <a:ea typeface="+mj-ea"/>
                <a:cs typeface="+mj-cs"/>
              </a:rPr>
              <a:t>Learning about the Ocean, the Climate and the Nature</a:t>
            </a:r>
            <a:endParaRPr lang="en-US" altLang="zh-CN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  <a:ea typeface="+mj-ea"/>
              <a:cs typeface="+mj-cs"/>
              <a:hlinkClick r:id="" action="ppaction://hlinkshowjump?jump=firstslide"/>
            </a:endParaRPr>
          </a:p>
        </p:txBody>
      </p:sp>
    </p:spTree>
    <p:extLst>
      <p:ext uri="{BB962C8B-B14F-4D97-AF65-F5344CB8AC3E}">
        <p14:creationId xmlns:p14="http://schemas.microsoft.com/office/powerpoint/2010/main" val="201438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1650" y="857250"/>
            <a:ext cx="5693569" cy="2686050"/>
          </a:xfrm>
        </p:spPr>
        <p:txBody>
          <a:bodyPr/>
          <a:lstStyle/>
          <a:p>
            <a:r>
              <a:rPr lang="en-US" altLang="zh-CN" dirty="0"/>
              <a:t>Outlines</a:t>
            </a:r>
          </a:p>
          <a:p>
            <a:pPr lvl="1"/>
            <a:r>
              <a:rPr lang="en-US" altLang="zh-CN" sz="2000" dirty="0"/>
              <a:t>Water masses</a:t>
            </a:r>
          </a:p>
          <a:p>
            <a:pPr lvl="2"/>
            <a:r>
              <a:rPr lang="en-US" altLang="zh-CN" dirty="0"/>
              <a:t>Primary layers (4) for each ocean and sources</a:t>
            </a:r>
          </a:p>
          <a:p>
            <a:pPr lvl="2"/>
            <a:r>
              <a:rPr lang="en-US" altLang="zh-CN" dirty="0"/>
              <a:t>T/S</a:t>
            </a:r>
          </a:p>
          <a:p>
            <a:pPr lvl="1"/>
            <a:r>
              <a:rPr lang="en-US" altLang="zh-CN" sz="2000" dirty="0"/>
              <a:t>Meridional overturning</a:t>
            </a:r>
          </a:p>
          <a:p>
            <a:pPr lvl="1"/>
            <a:r>
              <a:rPr lang="en-US" altLang="zh-CN" sz="2000" dirty="0"/>
              <a:t>Global overturning</a:t>
            </a:r>
          </a:p>
        </p:txBody>
      </p:sp>
    </p:spTree>
    <p:extLst>
      <p:ext uri="{BB962C8B-B14F-4D97-AF65-F5344CB8AC3E}">
        <p14:creationId xmlns:p14="http://schemas.microsoft.com/office/powerpoint/2010/main" val="25297932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 cstate="print"/>
          <a:srcRect l="650" b="13010"/>
          <a:stretch>
            <a:fillRect/>
          </a:stretch>
        </p:blipFill>
        <p:spPr bwMode="auto">
          <a:xfrm>
            <a:off x="1440000" y="792000"/>
            <a:ext cx="6336506" cy="327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Upper Ocean Circulation</a:t>
            </a:r>
          </a:p>
        </p:txBody>
      </p:sp>
    </p:spTree>
    <p:extLst>
      <p:ext uri="{BB962C8B-B14F-4D97-AF65-F5344CB8AC3E}">
        <p14:creationId xmlns:p14="http://schemas.microsoft.com/office/powerpoint/2010/main" val="16863950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Surface Circulation</a:t>
            </a:r>
          </a:p>
        </p:txBody>
      </p:sp>
      <p:pic>
        <p:nvPicPr>
          <p:cNvPr id="8195" name="Picture 3" descr="Niiler_Fig1"/>
          <p:cNvPicPr>
            <a:picLocks noChangeAspect="1" noChangeArrowheads="1"/>
          </p:cNvPicPr>
          <p:nvPr/>
        </p:nvPicPr>
        <p:blipFill>
          <a:blip r:embed="rId3" cstate="print"/>
          <a:srcRect l="8514" t="15138" r="12259" b="14098"/>
          <a:stretch>
            <a:fillRect/>
          </a:stretch>
        </p:blipFill>
        <p:spPr bwMode="auto">
          <a:xfrm>
            <a:off x="1478756" y="792000"/>
            <a:ext cx="6200775" cy="32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04000" y="4032000"/>
            <a:ext cx="81360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40000"/>
              </a:spcBef>
              <a:defRPr/>
            </a:pPr>
            <a:r>
              <a:rPr lang="en-US" altLang="zh-CN" sz="1600" b="0" dirty="0">
                <a:solidFill>
                  <a:srgbClr val="0000CC"/>
                </a:solidFill>
                <a:latin typeface="+mn-lt"/>
              </a:rPr>
              <a:t>1992-2002 mean absolute sea level. Contour interval is 10 cm. (</a:t>
            </a:r>
            <a:r>
              <a:rPr lang="en-US" altLang="zh-CN" sz="1600" b="0" dirty="0" err="1">
                <a:solidFill>
                  <a:srgbClr val="0000CC"/>
                </a:solidFill>
                <a:latin typeface="+mn-lt"/>
              </a:rPr>
              <a:t>Niiler</a:t>
            </a:r>
            <a:r>
              <a:rPr lang="en-US" altLang="zh-CN" sz="1600" b="0" dirty="0">
                <a:solidFill>
                  <a:srgbClr val="0000CC"/>
                </a:solidFill>
                <a:latin typeface="+mn-lt"/>
              </a:rPr>
              <a:t> et al: Absolute sea level of the global ocean)</a:t>
            </a:r>
          </a:p>
        </p:txBody>
      </p:sp>
    </p:spTree>
    <p:extLst>
      <p:ext uri="{BB962C8B-B14F-4D97-AF65-F5344CB8AC3E}">
        <p14:creationId xmlns:p14="http://schemas.microsoft.com/office/powerpoint/2010/main" val="7242537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656160" y="2808000"/>
            <a:ext cx="6623448" cy="1828800"/>
            <a:chOff x="192" y="864"/>
            <a:chExt cx="5563" cy="1536"/>
          </a:xfrm>
        </p:grpSpPr>
        <p:sp>
          <p:nvSpPr>
            <p:cNvPr id="11282" name="Text Box 3"/>
            <p:cNvSpPr txBox="1">
              <a:spLocks noChangeArrowheads="1"/>
            </p:cNvSpPr>
            <p:nvPr/>
          </p:nvSpPr>
          <p:spPr bwMode="auto">
            <a:xfrm>
              <a:off x="3336" y="924"/>
              <a:ext cx="241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latin typeface="Lucida Sans" pitchFamily="34" charset="0"/>
                </a:rPr>
                <a:t>Deep and bottom water production sites</a:t>
              </a:r>
              <a:endParaRPr lang="en-US" altLang="zh-CN" dirty="0">
                <a:latin typeface="Times" pitchFamily="18" charset="0"/>
              </a:endParaRPr>
            </a:p>
          </p:txBody>
        </p:sp>
        <p:grpSp>
          <p:nvGrpSpPr>
            <p:cNvPr id="11283" name="Group 4"/>
            <p:cNvGrpSpPr>
              <a:grpSpLocks/>
            </p:cNvGrpSpPr>
            <p:nvPr/>
          </p:nvGrpSpPr>
          <p:grpSpPr bwMode="auto">
            <a:xfrm>
              <a:off x="192" y="864"/>
              <a:ext cx="3168" cy="1536"/>
              <a:chOff x="192" y="624"/>
              <a:chExt cx="3168" cy="1536"/>
            </a:xfrm>
          </p:grpSpPr>
          <p:pic>
            <p:nvPicPr>
              <p:cNvPr id="11284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4911" r="1492" b="22874"/>
              <a:stretch>
                <a:fillRect/>
              </a:stretch>
            </p:blipFill>
            <p:spPr bwMode="auto">
              <a:xfrm>
                <a:off x="192" y="647"/>
                <a:ext cx="3168" cy="1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5" name="AutoShape 6"/>
              <p:cNvSpPr>
                <a:spLocks noChangeArrowheads="1"/>
              </p:cNvSpPr>
              <p:nvPr/>
            </p:nvSpPr>
            <p:spPr bwMode="auto">
              <a:xfrm>
                <a:off x="1152" y="6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0303"/>
              </a:solidFill>
              <a:ln w="9525">
                <a:solidFill>
                  <a:srgbClr val="FF030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6" name="AutoShape 7"/>
              <p:cNvSpPr>
                <a:spLocks noChangeArrowheads="1"/>
              </p:cNvSpPr>
              <p:nvPr/>
            </p:nvSpPr>
            <p:spPr bwMode="auto">
              <a:xfrm>
                <a:off x="960" y="1968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0303"/>
              </a:solidFill>
              <a:ln w="9525">
                <a:solidFill>
                  <a:srgbClr val="FF030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7" name="AutoShape 8"/>
              <p:cNvSpPr>
                <a:spLocks noChangeArrowheads="1"/>
              </p:cNvSpPr>
              <p:nvPr/>
            </p:nvSpPr>
            <p:spPr bwMode="auto">
              <a:xfrm>
                <a:off x="2064" y="1824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0303"/>
              </a:solidFill>
              <a:ln w="9525">
                <a:solidFill>
                  <a:srgbClr val="FF030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8" name="AutoShape 9"/>
              <p:cNvSpPr>
                <a:spLocks noChangeArrowheads="1"/>
              </p:cNvSpPr>
              <p:nvPr/>
            </p:nvSpPr>
            <p:spPr bwMode="auto">
              <a:xfrm>
                <a:off x="2304" y="1968"/>
                <a:ext cx="192" cy="192"/>
              </a:xfrm>
              <a:prstGeom prst="triangle">
                <a:avLst>
                  <a:gd name="adj" fmla="val 50000"/>
                </a:avLst>
              </a:prstGeom>
              <a:solidFill>
                <a:srgbClr val="FF0303"/>
              </a:solidFill>
              <a:ln w="9525">
                <a:solidFill>
                  <a:srgbClr val="FF030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267" name="Group 10"/>
          <p:cNvGrpSpPr>
            <a:grpSpLocks/>
          </p:cNvGrpSpPr>
          <p:nvPr/>
        </p:nvGrpSpPr>
        <p:grpSpPr bwMode="auto">
          <a:xfrm>
            <a:off x="1684735" y="792000"/>
            <a:ext cx="6313884" cy="1951434"/>
            <a:chOff x="192" y="2537"/>
            <a:chExt cx="5303" cy="1639"/>
          </a:xfrm>
        </p:grpSpPr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l="3120" t="18219" r="4826" b="18219"/>
            <a:stretch>
              <a:fillRect/>
            </a:stretch>
          </p:blipFill>
          <p:spPr bwMode="auto">
            <a:xfrm>
              <a:off x="192" y="2537"/>
              <a:ext cx="3120" cy="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3312" y="2839"/>
              <a:ext cx="218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Lucida Sans" pitchFamily="34" charset="0"/>
                </a:rPr>
                <a:t>Intermediate water production sites:</a:t>
              </a:r>
              <a:endParaRPr lang="zh-CN" altLang="en-US" dirty="0">
                <a:latin typeface="Times" pitchFamily="18" charset="0"/>
              </a:endParaRPr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>
              <a:off x="768" y="2729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>
              <a:off x="1104" y="2873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>
              <a:off x="1344" y="3065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0" name="AutoShape 16"/>
            <p:cNvSpPr>
              <a:spLocks noChangeArrowheads="1"/>
            </p:cNvSpPr>
            <p:nvPr/>
          </p:nvSpPr>
          <p:spPr bwMode="auto">
            <a:xfrm>
              <a:off x="576" y="3737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>
              <a:off x="2160" y="2688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6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Intermediate and Deep Water Formation</a:t>
            </a:r>
          </a:p>
        </p:txBody>
      </p:sp>
      <p:sp>
        <p:nvSpPr>
          <p:cNvPr id="11269" name="Oval 19"/>
          <p:cNvSpPr>
            <a:spLocks noChangeArrowheads="1"/>
          </p:cNvSpPr>
          <p:nvPr/>
        </p:nvSpPr>
        <p:spPr bwMode="auto">
          <a:xfrm>
            <a:off x="2033588" y="2196000"/>
            <a:ext cx="457200" cy="40005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0" name="Text Box 20"/>
          <p:cNvSpPr txBox="1">
            <a:spLocks noChangeArrowheads="1"/>
          </p:cNvSpPr>
          <p:nvPr/>
        </p:nvSpPr>
        <p:spPr bwMode="auto">
          <a:xfrm>
            <a:off x="5507999" y="1836000"/>
            <a:ext cx="2520000" cy="41549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050" dirty="0">
                <a:solidFill>
                  <a:srgbClr val="FFFF00"/>
                </a:solidFill>
                <a:latin typeface="Lucida Sans" pitchFamily="34" charset="0"/>
              </a:rPr>
              <a:t>Antarctic Intermediate Water formation</a:t>
            </a:r>
          </a:p>
        </p:txBody>
      </p:sp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5472000" y="3528000"/>
            <a:ext cx="2556000" cy="415498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dirty="0">
                <a:solidFill>
                  <a:srgbClr val="FFFF00"/>
                </a:solidFill>
                <a:latin typeface="Lucida Sans" pitchFamily="34" charset="0"/>
              </a:rPr>
              <a:t>Antarctic Bottom Water formation primary sites (brine rejection)</a:t>
            </a:r>
          </a:p>
        </p:txBody>
      </p:sp>
      <p:sp>
        <p:nvSpPr>
          <p:cNvPr id="11272" name="Oval 22"/>
          <p:cNvSpPr>
            <a:spLocks noChangeArrowheads="1"/>
          </p:cNvSpPr>
          <p:nvPr/>
        </p:nvSpPr>
        <p:spPr bwMode="auto">
          <a:xfrm>
            <a:off x="4061222" y="4356000"/>
            <a:ext cx="457200" cy="40005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3" name="Oval 23"/>
          <p:cNvSpPr>
            <a:spLocks noChangeArrowheads="1"/>
          </p:cNvSpPr>
          <p:nvPr/>
        </p:nvSpPr>
        <p:spPr bwMode="auto">
          <a:xfrm>
            <a:off x="3736181" y="4176000"/>
            <a:ext cx="457200" cy="40005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4" name="Oval 24"/>
          <p:cNvSpPr>
            <a:spLocks noChangeArrowheads="1"/>
          </p:cNvSpPr>
          <p:nvPr/>
        </p:nvSpPr>
        <p:spPr bwMode="auto">
          <a:xfrm>
            <a:off x="2440781" y="4320000"/>
            <a:ext cx="457200" cy="40005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45085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86916"/>
            <a:ext cx="6375797" cy="329803"/>
          </a:xfrm>
        </p:spPr>
        <p:txBody>
          <a:bodyPr/>
          <a:lstStyle/>
          <a:p>
            <a:r>
              <a:rPr lang="en-US" altLang="zh-CN"/>
              <a:t>Schmitz (1997) Overturn: Southern Ocean View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000" y="792000"/>
            <a:ext cx="4644629" cy="384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38948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4-Layer View of the Global Ocean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04000" y="792000"/>
            <a:ext cx="8136000" cy="279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AutoNum type="arabicPeriod"/>
              <a:defRPr/>
            </a:pPr>
            <a:r>
              <a:rPr lang="en-US" altLang="zh-CN" b="0" dirty="0">
                <a:solidFill>
                  <a:srgbClr val="FF0000"/>
                </a:solidFill>
                <a:latin typeface="+mn-lt"/>
              </a:rPr>
              <a:t>Upper layer</a:t>
            </a:r>
            <a:r>
              <a:rPr lang="en-US" altLang="zh-CN" b="0" dirty="0">
                <a:latin typeface="+mn-lt"/>
              </a:rPr>
              <a:t>: </a:t>
            </a:r>
            <a:r>
              <a:rPr lang="en-US" altLang="zh-CN" b="0" dirty="0">
                <a:solidFill>
                  <a:srgbClr val="0000CC"/>
                </a:solidFill>
                <a:latin typeface="+mn-lt"/>
              </a:rPr>
              <a:t>ventilated thermocline.  Includes Mode Waters, Central Water, subtropical Underwater (salinity maximum water)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AutoNum type="arabicPeriod"/>
              <a:defRPr/>
            </a:pPr>
            <a:r>
              <a:rPr lang="en-US" altLang="zh-CN" b="0" dirty="0">
                <a:solidFill>
                  <a:srgbClr val="FF0000"/>
                </a:solidFill>
                <a:latin typeface="+mn-lt"/>
              </a:rPr>
              <a:t>Intermediate layer</a:t>
            </a:r>
            <a:r>
              <a:rPr lang="en-US" altLang="zh-CN" b="0" dirty="0">
                <a:latin typeface="+mn-lt"/>
              </a:rPr>
              <a:t>: </a:t>
            </a:r>
            <a:r>
              <a:rPr lang="en-US" altLang="zh-CN" b="0" dirty="0">
                <a:solidFill>
                  <a:srgbClr val="0000CC"/>
                </a:solidFill>
                <a:latin typeface="+mn-lt"/>
              </a:rPr>
              <a:t>Labrador Sea Water, Mediterranean Overflow Water, Red Sea Water, North Pacific Intermediate Water, Antarctic Intermediate Water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AutoNum type="arabicPeriod"/>
              <a:defRPr/>
            </a:pPr>
            <a:r>
              <a:rPr lang="en-US" altLang="zh-CN" b="0" dirty="0">
                <a:solidFill>
                  <a:srgbClr val="FF0000"/>
                </a:solidFill>
                <a:latin typeface="+mn-lt"/>
              </a:rPr>
              <a:t>Deep layer</a:t>
            </a:r>
            <a:r>
              <a:rPr lang="en-US" altLang="zh-CN" b="0" dirty="0">
                <a:latin typeface="+mn-lt"/>
              </a:rPr>
              <a:t>: </a:t>
            </a:r>
            <a:r>
              <a:rPr lang="en-US" altLang="zh-CN" b="0" dirty="0">
                <a:solidFill>
                  <a:srgbClr val="0000CC"/>
                </a:solidFill>
                <a:latin typeface="+mn-lt"/>
              </a:rPr>
              <a:t>North Atlantic Deep Water, Pacific Deep Water, Indian Deep Water, Circumpolar Deep Water</a:t>
            </a: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AutoNum type="arabicPeriod"/>
              <a:defRPr/>
            </a:pPr>
            <a:r>
              <a:rPr lang="en-US" altLang="zh-CN" b="0" dirty="0">
                <a:solidFill>
                  <a:srgbClr val="FF0000"/>
                </a:solidFill>
                <a:latin typeface="+mn-lt"/>
              </a:rPr>
              <a:t>Bottom layer</a:t>
            </a:r>
            <a:r>
              <a:rPr lang="en-US" altLang="zh-CN" b="0" dirty="0">
                <a:latin typeface="+mn-lt"/>
              </a:rPr>
              <a:t>: </a:t>
            </a:r>
            <a:r>
              <a:rPr lang="en-US" altLang="zh-CN" b="0" dirty="0">
                <a:solidFill>
                  <a:srgbClr val="0000CC"/>
                </a:solidFill>
                <a:latin typeface="+mn-lt"/>
              </a:rPr>
              <a:t>Antarctic Bottom Water (aka Lower Circumpolar Deep Water)</a:t>
            </a:r>
          </a:p>
        </p:txBody>
      </p:sp>
    </p:spTree>
    <p:extLst>
      <p:ext uri="{BB962C8B-B14F-4D97-AF65-F5344CB8AC3E}">
        <p14:creationId xmlns:p14="http://schemas.microsoft.com/office/powerpoint/2010/main" val="10089984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92000" y="735806"/>
            <a:ext cx="3887390" cy="4038839"/>
            <a:chOff x="1710929" y="735806"/>
            <a:chExt cx="3887390" cy="4038839"/>
          </a:xfrm>
        </p:grpSpPr>
        <p:pic>
          <p:nvPicPr>
            <p:cNvPr id="1536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989" t="12885" r="5692" b="17978"/>
            <a:stretch>
              <a:fillRect/>
            </a:stretch>
          </p:blipFill>
          <p:spPr bwMode="auto">
            <a:xfrm>
              <a:off x="1710929" y="735806"/>
              <a:ext cx="3887390" cy="380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5892" name="Text Box 4"/>
            <p:cNvSpPr txBox="1">
              <a:spLocks noChangeArrowheads="1"/>
            </p:cNvSpPr>
            <p:nvPr/>
          </p:nvSpPr>
          <p:spPr bwMode="auto">
            <a:xfrm>
              <a:off x="2502929" y="4405313"/>
              <a:ext cx="686015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12" charset="0"/>
                </a:rPr>
                <a:t>30</a:t>
              </a:r>
              <a:r>
                <a:rPr lang="en-US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12" charset="0"/>
                  <a:sym typeface="Symbol"/>
                </a:rPr>
                <a:t></a:t>
              </a:r>
              <a:r>
                <a:rPr lang="en-US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12" charset="0"/>
                </a:rPr>
                <a:t>S</a:t>
              </a:r>
            </a:p>
          </p:txBody>
        </p:sp>
        <p:sp>
          <p:nvSpPr>
            <p:cNvPr id="1445893" name="Text Box 5"/>
            <p:cNvSpPr txBox="1">
              <a:spLocks noChangeArrowheads="1"/>
            </p:cNvSpPr>
            <p:nvPr/>
          </p:nvSpPr>
          <p:spPr bwMode="auto">
            <a:xfrm>
              <a:off x="4014929" y="4405313"/>
              <a:ext cx="788407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12" charset="0"/>
                </a:rPr>
                <a:t>24</a:t>
              </a:r>
              <a:r>
                <a:rPr lang="en-US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12" charset="0"/>
                  <a:sym typeface="Symbol"/>
                </a:rPr>
                <a:t></a:t>
              </a:r>
              <a:r>
                <a:rPr lang="en-US" alt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" pitchFamily="112" charset="0"/>
                </a:rPr>
                <a:t>N</a:t>
              </a:r>
              <a:endParaRPr lang="en-US" altLang="en-US" dirty="0">
                <a:latin typeface="Times" pitchFamily="112" charset="0"/>
              </a:endParaRPr>
            </a:p>
          </p:txBody>
        </p:sp>
        <p:sp>
          <p:nvSpPr>
            <p:cNvPr id="15372" name="Line 6"/>
            <p:cNvSpPr>
              <a:spLocks noChangeShapeType="1"/>
            </p:cNvSpPr>
            <p:nvPr/>
          </p:nvSpPr>
          <p:spPr bwMode="auto">
            <a:xfrm flipV="1">
              <a:off x="4364831" y="892969"/>
              <a:ext cx="0" cy="3308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3" name="Line 7"/>
            <p:cNvSpPr>
              <a:spLocks noChangeShapeType="1"/>
            </p:cNvSpPr>
            <p:nvPr/>
          </p:nvSpPr>
          <p:spPr bwMode="auto">
            <a:xfrm flipV="1">
              <a:off x="2834879" y="892969"/>
              <a:ext cx="0" cy="3308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4" name="AutoShape 11"/>
            <p:cNvSpPr>
              <a:spLocks noChangeArrowheads="1"/>
            </p:cNvSpPr>
            <p:nvPr/>
          </p:nvSpPr>
          <p:spPr bwMode="auto">
            <a:xfrm>
              <a:off x="2624137" y="3132535"/>
              <a:ext cx="738188" cy="203597"/>
            </a:xfrm>
            <a:prstGeom prst="rightArrow">
              <a:avLst>
                <a:gd name="adj1" fmla="val 50000"/>
                <a:gd name="adj2" fmla="val 90643"/>
              </a:avLst>
            </a:prstGeom>
            <a:solidFill>
              <a:srgbClr val="0000FF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5" name="AutoShape 12"/>
            <p:cNvSpPr>
              <a:spLocks noChangeArrowheads="1"/>
            </p:cNvSpPr>
            <p:nvPr/>
          </p:nvSpPr>
          <p:spPr bwMode="auto">
            <a:xfrm>
              <a:off x="2728912" y="1401366"/>
              <a:ext cx="739379" cy="204788"/>
            </a:xfrm>
            <a:prstGeom prst="rightArrow">
              <a:avLst>
                <a:gd name="adj1" fmla="val 50000"/>
                <a:gd name="adj2" fmla="val 90262"/>
              </a:avLst>
            </a:prstGeom>
            <a:solidFill>
              <a:srgbClr val="0000FF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6" name="AutoShape 13"/>
            <p:cNvSpPr>
              <a:spLocks noChangeArrowheads="1"/>
            </p:cNvSpPr>
            <p:nvPr/>
          </p:nvSpPr>
          <p:spPr bwMode="auto">
            <a:xfrm>
              <a:off x="3520678" y="2470547"/>
              <a:ext cx="738188" cy="204788"/>
            </a:xfrm>
            <a:prstGeom prst="leftArrow">
              <a:avLst>
                <a:gd name="adj1" fmla="val 50000"/>
                <a:gd name="adj2" fmla="val 90116"/>
              </a:avLst>
            </a:prstGeom>
            <a:solidFill>
              <a:schemeClr val="accent1"/>
            </a:solidFill>
            <a:ln w="9525">
              <a:solidFill>
                <a:srgbClr val="66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77" name="Text Box 29"/>
            <p:cNvSpPr txBox="1">
              <a:spLocks noChangeArrowheads="1"/>
            </p:cNvSpPr>
            <p:nvPr/>
          </p:nvSpPr>
          <p:spPr bwMode="auto">
            <a:xfrm>
              <a:off x="2940844" y="892969"/>
              <a:ext cx="421481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accent2"/>
                  </a:solidFill>
                  <a:latin typeface="Times" pitchFamily="18" charset="0"/>
                </a:rPr>
                <a:t>(1)</a:t>
              </a:r>
            </a:p>
          </p:txBody>
        </p:sp>
        <p:sp>
          <p:nvSpPr>
            <p:cNvPr id="15378" name="Text Box 30"/>
            <p:cNvSpPr txBox="1">
              <a:spLocks noChangeArrowheads="1"/>
            </p:cNvSpPr>
            <p:nvPr/>
          </p:nvSpPr>
          <p:spPr bwMode="auto">
            <a:xfrm>
              <a:off x="3573066" y="1351360"/>
              <a:ext cx="42267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accent2"/>
                  </a:solidFill>
                  <a:latin typeface="Times" pitchFamily="18" charset="0"/>
                </a:rPr>
                <a:t>(2)</a:t>
              </a:r>
            </a:p>
          </p:txBody>
        </p:sp>
        <p:sp>
          <p:nvSpPr>
            <p:cNvPr id="15379" name="Text Box 31"/>
            <p:cNvSpPr txBox="1">
              <a:spLocks noChangeArrowheads="1"/>
            </p:cNvSpPr>
            <p:nvPr/>
          </p:nvSpPr>
          <p:spPr bwMode="auto">
            <a:xfrm>
              <a:off x="3099198" y="2420541"/>
              <a:ext cx="421481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accent2"/>
                  </a:solidFill>
                  <a:latin typeface="Times" pitchFamily="18" charset="0"/>
                </a:rPr>
                <a:t>(3)</a:t>
              </a:r>
            </a:p>
          </p:txBody>
        </p:sp>
        <p:sp>
          <p:nvSpPr>
            <p:cNvPr id="15380" name="Text Box 32"/>
            <p:cNvSpPr txBox="1">
              <a:spLocks noChangeArrowheads="1"/>
            </p:cNvSpPr>
            <p:nvPr/>
          </p:nvSpPr>
          <p:spPr bwMode="auto">
            <a:xfrm>
              <a:off x="3414713" y="3183731"/>
              <a:ext cx="42267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accent2"/>
                  </a:solidFill>
                  <a:latin typeface="Times" pitchFamily="18" charset="0"/>
                </a:rPr>
                <a:t>(4)</a:t>
              </a:r>
            </a:p>
          </p:txBody>
        </p:sp>
      </p:grp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060000" y="86916"/>
            <a:ext cx="30825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1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Atlantic Salinity</a:t>
            </a:r>
            <a:endParaRPr lang="en-US" altLang="en-US" sz="21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5897" name="Text Box 9"/>
          <p:cNvSpPr txBox="1">
            <a:spLocks noChangeArrowheads="1"/>
          </p:cNvSpPr>
          <p:nvPr/>
        </p:nvSpPr>
        <p:spPr bwMode="auto">
          <a:xfrm>
            <a:off x="323816" y="2126114"/>
            <a:ext cx="2592000" cy="646331"/>
          </a:xfrm>
          <a:prstGeom prst="rect">
            <a:avLst/>
          </a:prstGeom>
          <a:solidFill>
            <a:srgbClr val="FF9900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12" charset="0"/>
              </a:rPr>
              <a:t>(3) High salinity</a:t>
            </a:r>
            <a:r>
              <a:rPr lang="en-US" altLang="zh-CN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12" charset="0"/>
              </a:rPr>
              <a:t> </a:t>
            </a:r>
            <a:r>
              <a:rPr lang="en-US" alt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12" charset="0"/>
              </a:rPr>
              <a:t>North Atlantic Deep Water</a:t>
            </a:r>
            <a:endParaRPr lang="en-US" altLang="en-US" i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112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23816" y="3723878"/>
            <a:ext cx="2592000" cy="646331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 dirty="0">
                <a:solidFill>
                  <a:srgbClr val="0000FF"/>
                </a:solidFill>
                <a:latin typeface="Times" pitchFamily="18" charset="0"/>
              </a:rPr>
              <a:t>(4) Low salinity Antarctic bottom water</a:t>
            </a:r>
          </a:p>
        </p:txBody>
      </p:sp>
      <p:grpSp>
        <p:nvGrpSpPr>
          <p:cNvPr id="15365" name="Group 14"/>
          <p:cNvGrpSpPr>
            <a:grpSpLocks/>
          </p:cNvGrpSpPr>
          <p:nvPr/>
        </p:nvGrpSpPr>
        <p:grpSpPr bwMode="auto">
          <a:xfrm>
            <a:off x="359920" y="2809478"/>
            <a:ext cx="1885950" cy="914400"/>
            <a:chOff x="192" y="624"/>
            <a:chExt cx="3168" cy="1536"/>
          </a:xfrm>
        </p:grpSpPr>
        <p:pic>
          <p:nvPicPr>
            <p:cNvPr id="15388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t="14911" r="1492" b="22874"/>
            <a:stretch>
              <a:fillRect/>
            </a:stretch>
          </p:blipFill>
          <p:spPr bwMode="auto">
            <a:xfrm>
              <a:off x="192" y="647"/>
              <a:ext cx="3168" cy="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9" name="AutoShape 16"/>
            <p:cNvSpPr>
              <a:spLocks noChangeArrowheads="1"/>
            </p:cNvSpPr>
            <p:nvPr/>
          </p:nvSpPr>
          <p:spPr bwMode="auto">
            <a:xfrm>
              <a:off x="1152" y="624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0" name="AutoShape 17"/>
            <p:cNvSpPr>
              <a:spLocks noChangeArrowheads="1"/>
            </p:cNvSpPr>
            <p:nvPr/>
          </p:nvSpPr>
          <p:spPr bwMode="auto">
            <a:xfrm>
              <a:off x="960" y="1968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1" name="AutoShape 18"/>
            <p:cNvSpPr>
              <a:spLocks noChangeArrowheads="1"/>
            </p:cNvSpPr>
            <p:nvPr/>
          </p:nvSpPr>
          <p:spPr bwMode="auto">
            <a:xfrm>
              <a:off x="2064" y="1824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2" name="AutoShape 19"/>
            <p:cNvSpPr>
              <a:spLocks noChangeArrowheads="1"/>
            </p:cNvSpPr>
            <p:nvPr/>
          </p:nvSpPr>
          <p:spPr bwMode="auto">
            <a:xfrm>
              <a:off x="2304" y="1968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366" name="Group 20"/>
          <p:cNvGrpSpPr>
            <a:grpSpLocks/>
          </p:cNvGrpSpPr>
          <p:nvPr/>
        </p:nvGrpSpPr>
        <p:grpSpPr bwMode="auto">
          <a:xfrm>
            <a:off x="6449623" y="2266022"/>
            <a:ext cx="1885950" cy="922735"/>
            <a:chOff x="240" y="384"/>
            <a:chExt cx="3120" cy="1639"/>
          </a:xfrm>
        </p:grpSpPr>
        <p:pic>
          <p:nvPicPr>
            <p:cNvPr id="15382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 l="3120" t="18219" r="4826" b="18219"/>
            <a:stretch>
              <a:fillRect/>
            </a:stretch>
          </p:blipFill>
          <p:spPr bwMode="auto">
            <a:xfrm>
              <a:off x="240" y="384"/>
              <a:ext cx="3120" cy="1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3" name="AutoShape 22"/>
            <p:cNvSpPr>
              <a:spLocks noChangeArrowheads="1"/>
            </p:cNvSpPr>
            <p:nvPr/>
          </p:nvSpPr>
          <p:spPr bwMode="auto">
            <a:xfrm>
              <a:off x="816" y="576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4" name="AutoShape 23"/>
            <p:cNvSpPr>
              <a:spLocks noChangeArrowheads="1"/>
            </p:cNvSpPr>
            <p:nvPr/>
          </p:nvSpPr>
          <p:spPr bwMode="auto">
            <a:xfrm>
              <a:off x="1152" y="720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5" name="AutoShape 24"/>
            <p:cNvSpPr>
              <a:spLocks noChangeArrowheads="1"/>
            </p:cNvSpPr>
            <p:nvPr/>
          </p:nvSpPr>
          <p:spPr bwMode="auto">
            <a:xfrm>
              <a:off x="1392" y="912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6" name="AutoShape 25"/>
            <p:cNvSpPr>
              <a:spLocks noChangeArrowheads="1"/>
            </p:cNvSpPr>
            <p:nvPr/>
          </p:nvSpPr>
          <p:spPr bwMode="auto">
            <a:xfrm>
              <a:off x="624" y="1584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7" name="AutoShape 26"/>
            <p:cNvSpPr>
              <a:spLocks noChangeArrowheads="1"/>
            </p:cNvSpPr>
            <p:nvPr/>
          </p:nvSpPr>
          <p:spPr bwMode="auto">
            <a:xfrm>
              <a:off x="2208" y="535"/>
              <a:ext cx="192" cy="192"/>
            </a:xfrm>
            <a:prstGeom prst="triangle">
              <a:avLst>
                <a:gd name="adj" fmla="val 50000"/>
              </a:avLst>
            </a:prstGeom>
            <a:solidFill>
              <a:srgbClr val="FF0303"/>
            </a:solidFill>
            <a:ln w="9525">
              <a:solidFill>
                <a:srgbClr val="FF03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5367" name="Text Box 27"/>
          <p:cNvSpPr txBox="1">
            <a:spLocks noChangeArrowheads="1"/>
          </p:cNvSpPr>
          <p:nvPr/>
        </p:nvSpPr>
        <p:spPr bwMode="auto">
          <a:xfrm>
            <a:off x="6372000" y="1563638"/>
            <a:ext cx="2592000" cy="646331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i="1" dirty="0">
                <a:solidFill>
                  <a:srgbClr val="0000FF"/>
                </a:solidFill>
                <a:latin typeface="Times" pitchFamily="18" charset="0"/>
              </a:rPr>
              <a:t>(2) Low salinity Antarctic intermediate water</a:t>
            </a:r>
          </a:p>
        </p:txBody>
      </p:sp>
      <p:sp>
        <p:nvSpPr>
          <p:cNvPr id="1445916" name="Text Box 28"/>
          <p:cNvSpPr txBox="1">
            <a:spLocks noChangeArrowheads="1"/>
          </p:cNvSpPr>
          <p:nvPr/>
        </p:nvSpPr>
        <p:spPr bwMode="auto">
          <a:xfrm>
            <a:off x="6372000" y="917307"/>
            <a:ext cx="2592000" cy="646331"/>
          </a:xfrm>
          <a:prstGeom prst="rect">
            <a:avLst/>
          </a:prstGeom>
          <a:solidFill>
            <a:srgbClr val="FFCC00"/>
          </a:solidFill>
          <a:ln w="2857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12" charset="0"/>
              </a:rPr>
              <a:t>(1) surface waters (ventilated  thermocline)</a:t>
            </a:r>
            <a:endParaRPr lang="en-US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12" charset="0"/>
            </a:endParaRPr>
          </a:p>
        </p:txBody>
      </p:sp>
      <p:pic>
        <p:nvPicPr>
          <p:cNvPr id="15381" name="Picture 8"/>
          <p:cNvPicPr>
            <a:picLocks noChangeAspect="1" noChangeArrowheads="1"/>
          </p:cNvPicPr>
          <p:nvPr/>
        </p:nvPicPr>
        <p:blipFill>
          <a:blip r:embed="rId6" cstate="print"/>
          <a:srcRect l="10823" t="68182" r="65646" b="7545"/>
          <a:stretch>
            <a:fillRect/>
          </a:stretch>
        </p:blipFill>
        <p:spPr bwMode="auto">
          <a:xfrm>
            <a:off x="1989950" y="818510"/>
            <a:ext cx="641747" cy="85725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04527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807369" y="86916"/>
            <a:ext cx="544353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1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Salinity in the Pacific (150</a:t>
            </a:r>
            <a:r>
              <a:rPr lang="en-US" altLang="en-US" sz="21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Symbol"/>
              </a:rPr>
              <a:t></a:t>
            </a:r>
            <a:r>
              <a:rPr lang="en-US" altLang="en-US" sz="2100" b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W)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 l="3038" t="6966" r="1393" b="4477"/>
          <a:stretch>
            <a:fillRect/>
          </a:stretch>
        </p:blipFill>
        <p:spPr bwMode="auto">
          <a:xfrm>
            <a:off x="2122885" y="720000"/>
            <a:ext cx="5311378" cy="378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3243263" y="881063"/>
            <a:ext cx="0" cy="2845594"/>
          </a:xfrm>
          <a:prstGeom prst="lin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3682604" y="3383756"/>
            <a:ext cx="682228" cy="195263"/>
          </a:xfrm>
          <a:prstGeom prst="rightArrow">
            <a:avLst>
              <a:gd name="adj1" fmla="val 50000"/>
              <a:gd name="adj2" fmla="val 87348"/>
            </a:avLst>
          </a:prstGeom>
          <a:solidFill>
            <a:schemeClr val="accent1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3536156" y="2156223"/>
            <a:ext cx="682229" cy="196453"/>
          </a:xfrm>
          <a:prstGeom prst="rightArrow">
            <a:avLst>
              <a:gd name="adj1" fmla="val 50000"/>
              <a:gd name="adj2" fmla="val 86818"/>
            </a:avLst>
          </a:prstGeom>
          <a:solidFill>
            <a:srgbClr val="0000FF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AutoShape 8"/>
          <p:cNvSpPr>
            <a:spLocks noChangeArrowheads="1"/>
          </p:cNvSpPr>
          <p:nvPr/>
        </p:nvSpPr>
        <p:spPr bwMode="auto">
          <a:xfrm>
            <a:off x="5776912" y="2107406"/>
            <a:ext cx="682229" cy="196454"/>
          </a:xfrm>
          <a:prstGeom prst="leftArrow">
            <a:avLst>
              <a:gd name="adj1" fmla="val 50000"/>
              <a:gd name="adj2" fmla="val 86818"/>
            </a:avLst>
          </a:prstGeom>
          <a:solidFill>
            <a:srgbClr val="0000FF"/>
          </a:solidFill>
          <a:ln w="9525">
            <a:solidFill>
              <a:srgbClr val="66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4410075" y="897731"/>
            <a:ext cx="4452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Times" pitchFamily="18" charset="0"/>
              </a:rPr>
              <a:t>(1)</a:t>
            </a: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3584972" y="2352675"/>
            <a:ext cx="44648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Times" pitchFamily="18" charset="0"/>
              </a:rPr>
              <a:t>(2)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4169569" y="2745581"/>
            <a:ext cx="45601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Times" pitchFamily="18" charset="0"/>
              </a:rPr>
              <a:t>(3)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4510088" y="3381375"/>
            <a:ext cx="44053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accent2"/>
                </a:solidFill>
                <a:latin typeface="Times" pitchFamily="18" charset="0"/>
              </a:rPr>
              <a:t>(4)</a:t>
            </a:r>
          </a:p>
        </p:txBody>
      </p:sp>
      <p:pic>
        <p:nvPicPr>
          <p:cNvPr id="16396" name="Picture 5"/>
          <p:cNvPicPr>
            <a:picLocks noChangeAspect="1" noChangeArrowheads="1"/>
          </p:cNvPicPr>
          <p:nvPr/>
        </p:nvPicPr>
        <p:blipFill>
          <a:blip r:embed="rId4" cstate="print"/>
          <a:srcRect l="9764" t="69727" r="55882" b="8363"/>
          <a:stretch>
            <a:fillRect/>
          </a:stretch>
        </p:blipFill>
        <p:spPr bwMode="auto">
          <a:xfrm>
            <a:off x="936000" y="828000"/>
            <a:ext cx="962025" cy="794147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07610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KU_AOS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2766</TotalTime>
  <Words>776</Words>
  <Application>Microsoft Office PowerPoint</Application>
  <PresentationFormat>全屏显示(16:9)</PresentationFormat>
  <Paragraphs>110</Paragraphs>
  <Slides>19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微软雅黑</vt:lpstr>
      <vt:lpstr>Arial</vt:lpstr>
      <vt:lpstr>Calibri</vt:lpstr>
      <vt:lpstr>Cambria</vt:lpstr>
      <vt:lpstr>Copperplate Gothic Light</vt:lpstr>
      <vt:lpstr>Lucida Calligraphy</vt:lpstr>
      <vt:lpstr>Lucida Sans</vt:lpstr>
      <vt:lpstr>Maiandra GD</vt:lpstr>
      <vt:lpstr>Tahoma</vt:lpstr>
      <vt:lpstr>Times</vt:lpstr>
      <vt:lpstr>Times New Roman</vt:lpstr>
      <vt:lpstr>Wingdings 2</vt:lpstr>
      <vt:lpstr>PKU_AOS</vt:lpstr>
      <vt:lpstr> Lecture 19: Global Ocean: A Summary of Circulations and Water Properties    Description Physical Oceanography</vt:lpstr>
      <vt:lpstr>PowerPoint 演示文稿</vt:lpstr>
      <vt:lpstr>Upper Ocean Circulation</vt:lpstr>
      <vt:lpstr>Surface Circulation</vt:lpstr>
      <vt:lpstr>Intermediate and Deep Water Formation</vt:lpstr>
      <vt:lpstr>Schmitz (1997) Overturn: Southern Ocean View</vt:lpstr>
      <vt:lpstr>4-Layer View of the Global Ocean</vt:lpstr>
      <vt:lpstr>PowerPoint 演示文稿</vt:lpstr>
      <vt:lpstr>PowerPoint 演示文稿</vt:lpstr>
      <vt:lpstr>Eastern Indian Water Masses</vt:lpstr>
      <vt:lpstr>PowerPoint 演示文稿</vt:lpstr>
      <vt:lpstr>PowerPoint 演示文稿</vt:lpstr>
      <vt:lpstr>PowerPoint 演示文稿</vt:lpstr>
      <vt:lpstr>PowerPoint 演示文稿</vt:lpstr>
      <vt:lpstr>Global Mass Transport (Ganachaud and Wunsch, 2000)</vt:lpstr>
      <vt:lpstr>Heat Transported by Ocean Circulation (big arrows)</vt:lpstr>
      <vt:lpstr>Global Heat Transport (Ganachaud and Wunsch, 2000)</vt:lpstr>
      <vt:lpstr>Global Heat Transport (Ganachaud and Wunsch, 2000)</vt:lpstr>
      <vt:lpstr>PowerPoint 演示文稿</vt:lpstr>
    </vt:vector>
  </TitlesOfParts>
  <Company>PKU-LaCOAS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Overview   Descriptive Physical Oceanography</dc:title>
  <dc:creator>Yang</dc:creator>
  <cp:lastModifiedBy>admin</cp:lastModifiedBy>
  <cp:revision>162</cp:revision>
  <dcterms:created xsi:type="dcterms:W3CDTF">2011-02-17T14:19:49Z</dcterms:created>
  <dcterms:modified xsi:type="dcterms:W3CDTF">2023-12-12T04:07:12Z</dcterms:modified>
</cp:coreProperties>
</file>