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33"/>
  </p:notesMasterIdLst>
  <p:handoutMasterIdLst>
    <p:handoutMasterId r:id="rId34"/>
  </p:handoutMasterIdLst>
  <p:sldIdLst>
    <p:sldId id="497" r:id="rId2"/>
    <p:sldId id="565" r:id="rId3"/>
    <p:sldId id="566" r:id="rId4"/>
    <p:sldId id="567" r:id="rId5"/>
    <p:sldId id="568" r:id="rId6"/>
    <p:sldId id="569" r:id="rId7"/>
    <p:sldId id="570" r:id="rId8"/>
    <p:sldId id="571" r:id="rId9"/>
    <p:sldId id="572" r:id="rId10"/>
    <p:sldId id="573" r:id="rId11"/>
    <p:sldId id="574" r:id="rId12"/>
    <p:sldId id="575" r:id="rId13"/>
    <p:sldId id="576" r:id="rId14"/>
    <p:sldId id="577" r:id="rId15"/>
    <p:sldId id="578" r:id="rId16"/>
    <p:sldId id="579" r:id="rId17"/>
    <p:sldId id="580" r:id="rId18"/>
    <p:sldId id="581" r:id="rId19"/>
    <p:sldId id="582" r:id="rId20"/>
    <p:sldId id="583" r:id="rId21"/>
    <p:sldId id="584" r:id="rId22"/>
    <p:sldId id="585" r:id="rId23"/>
    <p:sldId id="586" r:id="rId24"/>
    <p:sldId id="587" r:id="rId25"/>
    <p:sldId id="588" r:id="rId26"/>
    <p:sldId id="589" r:id="rId27"/>
    <p:sldId id="590" r:id="rId28"/>
    <p:sldId id="591" r:id="rId29"/>
    <p:sldId id="592" r:id="rId30"/>
    <p:sldId id="593" r:id="rId31"/>
    <p:sldId id="563" r:id="rId32"/>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342900" algn="l" rtl="0" fontAlgn="base">
      <a:spcBef>
        <a:spcPct val="0"/>
      </a:spcBef>
      <a:spcAft>
        <a:spcPct val="0"/>
      </a:spcAft>
      <a:defRPr b="1" kern="1200">
        <a:solidFill>
          <a:schemeClr val="tx1"/>
        </a:solidFill>
        <a:latin typeface="Arial" pitchFamily="34" charset="0"/>
        <a:ea typeface="宋体" pitchFamily="2" charset="-122"/>
        <a:cs typeface="+mn-cs"/>
      </a:defRPr>
    </a:lvl2pPr>
    <a:lvl3pPr marL="6858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0287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371600" algn="l" rtl="0" fontAlgn="base">
      <a:spcBef>
        <a:spcPct val="0"/>
      </a:spcBef>
      <a:spcAft>
        <a:spcPct val="0"/>
      </a:spcAft>
      <a:defRPr b="1" kern="1200">
        <a:solidFill>
          <a:schemeClr val="tx1"/>
        </a:solidFill>
        <a:latin typeface="Arial" pitchFamily="34" charset="0"/>
        <a:ea typeface="宋体" pitchFamily="2" charset="-122"/>
        <a:cs typeface="+mn-cs"/>
      </a:defRPr>
    </a:lvl5pPr>
    <a:lvl6pPr marL="1714500" algn="l" defTabSz="685800" rtl="0" eaLnBrk="1" latinLnBrk="0" hangingPunct="1">
      <a:defRPr b="1" kern="1200">
        <a:solidFill>
          <a:schemeClr val="tx1"/>
        </a:solidFill>
        <a:latin typeface="Arial" pitchFamily="34" charset="0"/>
        <a:ea typeface="宋体" pitchFamily="2" charset="-122"/>
        <a:cs typeface="+mn-cs"/>
      </a:defRPr>
    </a:lvl6pPr>
    <a:lvl7pPr marL="2057400" algn="l" defTabSz="685800" rtl="0" eaLnBrk="1" latinLnBrk="0" hangingPunct="1">
      <a:defRPr b="1" kern="1200">
        <a:solidFill>
          <a:schemeClr val="tx1"/>
        </a:solidFill>
        <a:latin typeface="Arial" pitchFamily="34" charset="0"/>
        <a:ea typeface="宋体" pitchFamily="2" charset="-122"/>
        <a:cs typeface="+mn-cs"/>
      </a:defRPr>
    </a:lvl7pPr>
    <a:lvl8pPr marL="2400300" algn="l" defTabSz="685800" rtl="0" eaLnBrk="1" latinLnBrk="0" hangingPunct="1">
      <a:defRPr b="1" kern="1200">
        <a:solidFill>
          <a:schemeClr val="tx1"/>
        </a:solidFill>
        <a:latin typeface="Arial" pitchFamily="34" charset="0"/>
        <a:ea typeface="宋体" pitchFamily="2" charset="-122"/>
        <a:cs typeface="+mn-cs"/>
      </a:defRPr>
    </a:lvl8pPr>
    <a:lvl9pPr marL="2743200" algn="l" defTabSz="6858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60000"/>
    <a:srgbClr val="0000FF"/>
    <a:srgbClr val="663300"/>
    <a:srgbClr val="5F5F5F"/>
    <a:srgbClr val="FB7F75"/>
    <a:srgbClr val="FF0000"/>
    <a:srgbClr val="CC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933" autoAdjust="0"/>
  </p:normalViewPr>
  <p:slideViewPr>
    <p:cSldViewPr>
      <p:cViewPr varScale="1">
        <p:scale>
          <a:sx n="105" d="100"/>
          <a:sy n="105" d="100"/>
        </p:scale>
        <p:origin x="63" y="83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73AE4608-E3F8-4298-A22D-6352295EE8B7}" type="slidenum">
              <a:rPr lang="en-US" altLang="zh-CN"/>
              <a:pPr>
                <a:defRPr/>
              </a:pPr>
              <a:t>‹#›</a:t>
            </a:fld>
            <a:endParaRPr lang="en-US" altLang="zh-CN"/>
          </a:p>
        </p:txBody>
      </p:sp>
    </p:spTree>
    <p:extLst>
      <p:ext uri="{BB962C8B-B14F-4D97-AF65-F5344CB8AC3E}">
        <p14:creationId xmlns:p14="http://schemas.microsoft.com/office/powerpoint/2010/main" val="512927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D3249D15-DF68-45E7-B41B-A7BEE83676C4}" type="slidenum">
              <a:rPr lang="en-US" altLang="zh-CN"/>
              <a:pPr>
                <a:defRPr/>
              </a:pPr>
              <a:t>‹#›</a:t>
            </a:fld>
            <a:endParaRPr lang="en-US" altLang="zh-CN"/>
          </a:p>
        </p:txBody>
      </p:sp>
    </p:spTree>
    <p:extLst>
      <p:ext uri="{BB962C8B-B14F-4D97-AF65-F5344CB8AC3E}">
        <p14:creationId xmlns:p14="http://schemas.microsoft.com/office/powerpoint/2010/main" val="2385713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1pPr>
    <a:lvl2pPr marL="3429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2pPr>
    <a:lvl3pPr marL="6858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3pPr>
    <a:lvl4pPr marL="10287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4pPr>
    <a:lvl5pPr marL="13716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AA20FDE-6D72-40E5-B8A8-78E66C234C1E}" type="slidenum">
              <a:rPr lang="zh-CN" altLang="en-US" smtClean="0"/>
              <a:pPr/>
              <a:t>3</a:t>
            </a:fld>
            <a:endParaRPr lang="en-US" altLang="zh-CN"/>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425046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F92B25C-5E19-4581-B7F0-F6F29194C914}" type="slidenum">
              <a:rPr lang="zh-CN" altLang="en-US" smtClean="0"/>
              <a:pPr/>
              <a:t>22</a:t>
            </a:fld>
            <a:endParaRPr lang="en-US" altLang="zh-CN"/>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576084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6D3246C-2431-4D66-AAC1-98B870410342}" type="slidenum">
              <a:rPr lang="zh-CN" altLang="en-US" smtClean="0"/>
              <a:pPr/>
              <a:t>23</a:t>
            </a:fld>
            <a:endParaRPr lang="en-US" altLang="zh-CN"/>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454762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6C8F65D-E46A-47E5-BDD5-F361DEE8D9D6}" type="slidenum">
              <a:rPr lang="zh-CN" altLang="en-US" smtClean="0"/>
              <a:pPr/>
              <a:t>4</a:t>
            </a:fld>
            <a:endParaRPr lang="en-US" altLang="zh-CN"/>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25813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9FDA319-EA13-447F-B455-70F0DD161960}" type="slidenum">
              <a:rPr lang="zh-CN" altLang="en-US" smtClean="0"/>
              <a:pPr/>
              <a:t>5</a:t>
            </a:fld>
            <a:endParaRPr lang="en-US" altLang="zh-CN"/>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01136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D9F6DBC-EEDE-4A95-8444-D8978CB79814}" type="slidenum">
              <a:rPr lang="zh-CN" altLang="en-US" smtClean="0"/>
              <a:pPr/>
              <a:t>6</a:t>
            </a:fld>
            <a:endParaRPr lang="en-US" altLang="zh-CN"/>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39585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B0B23CD-3D4F-4AAD-B1E5-C7044CF3D340}" type="slidenum">
              <a:rPr lang="zh-CN" altLang="en-US" smtClean="0"/>
              <a:pPr/>
              <a:t>7</a:t>
            </a:fld>
            <a:endParaRPr lang="en-US" altLang="zh-CN"/>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058565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1E469B2-81FE-4D89-B604-4736CD7ED8E5}" type="slidenum">
              <a:rPr lang="zh-CN" altLang="en-US" smtClean="0"/>
              <a:pPr/>
              <a:t>17</a:t>
            </a:fld>
            <a:endParaRPr lang="en-US" altLang="zh-CN"/>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848963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A5F3F2F-AABC-469C-8958-1A3370B8899F}" type="slidenum">
              <a:rPr lang="zh-CN" altLang="en-US" smtClean="0"/>
              <a:pPr/>
              <a:t>18</a:t>
            </a:fld>
            <a:endParaRPr lang="en-US" altLang="zh-CN"/>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143064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A5AC9C2-90A8-4F0E-AD54-7C247A94F857}" type="slidenum">
              <a:rPr lang="en-US" altLang="zh-CN" smtClean="0"/>
              <a:pPr/>
              <a:t>19</a:t>
            </a:fld>
            <a:endParaRPr lang="en-US" altLang="zh-CN"/>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ltLang="zh-CN"/>
              <a:t>Let’s check the mean state. This shows the linear trend in equatorial SST and thermocline. We use the XBT data from Scripps institution of Oceanography. The data spans the period from 1955 to 2003. Two features should be noticed: (1) for SST trend, high warming in the east and lower warming in the west, is El-Nino like warming. (2) Although the SST is warming, the thermocline has cooling trend, particular in the west. So the thermocline is enhanced because of warming in the surface and cooling in the subsurface. The dashed green line shows the location of thermocline depth, which is defined as the location of the maximum vertical temperature gradient. The lower one shows the trend of vertical temperature gradient, which becomes stronger here and weaker in the lower thermocline.</a:t>
            </a:r>
          </a:p>
          <a:p>
            <a:pPr eaLnBrk="1" hangingPunct="1"/>
            <a:endParaRPr lang="en-US" altLang="zh-CN"/>
          </a:p>
          <a:p>
            <a:pPr eaLnBrk="1" hangingPunct="1">
              <a:lnSpc>
                <a:spcPct val="80000"/>
              </a:lnSpc>
            </a:pPr>
            <a:r>
              <a:rPr lang="en-GB" altLang="zh-CN"/>
              <a:t>Many coupled models have indicated a general increase of interannual variability with an enhanced intensity of the equatorial thermocline, or an increased vertical temperature contrast </a:t>
            </a:r>
            <a:r>
              <a:rPr lang="en-GB" altLang="zh-CN">
                <a:sym typeface="Symbol" pitchFamily="18" charset="2"/>
              </a:rPr>
              <a:t></a:t>
            </a:r>
            <a:r>
              <a:rPr lang="en-GB" altLang="zh-CN"/>
              <a:t>T across the thermocline. Linear theory, however, suggests that an increase in </a:t>
            </a:r>
            <a:r>
              <a:rPr lang="en-GB" altLang="zh-CN">
                <a:sym typeface="Symbol" pitchFamily="18" charset="2"/>
              </a:rPr>
              <a:t></a:t>
            </a:r>
            <a:r>
              <a:rPr lang="en-GB" altLang="zh-CN"/>
              <a:t>T is a stabilizing effect on the ENSO variability. The argument is that this will inhibit entrainment across the thermocline, and also the vertical movement of the thermocline. Here it appears that a nonlinear mechanism plays the dominant role: for large </a:t>
            </a:r>
            <a:r>
              <a:rPr lang="en-GB" altLang="zh-CN">
                <a:sym typeface="Symbol" pitchFamily="18" charset="2"/>
              </a:rPr>
              <a:t></a:t>
            </a:r>
            <a:r>
              <a:rPr lang="en-GB" altLang="zh-CN"/>
              <a:t>T, even relatively small perturbations in the system can change the temperature of the entrained water much more efficiently.</a:t>
            </a:r>
          </a:p>
          <a:p>
            <a:pPr eaLnBrk="1" hangingPunct="1">
              <a:lnSpc>
                <a:spcPct val="80000"/>
              </a:lnSpc>
            </a:pPr>
            <a:endParaRPr lang="zh-CN" altLang="en-GB"/>
          </a:p>
          <a:p>
            <a:pPr eaLnBrk="1" hangingPunct="1">
              <a:lnSpc>
                <a:spcPct val="80000"/>
              </a:lnSpc>
            </a:pPr>
            <a:r>
              <a:rPr lang="en-GB" altLang="zh-CN"/>
              <a:t>The cooling trend in the western thermocline may result from two processes. The first is a local effect: the weakened zonal wind stress causes the flatting of the east-west thermocline slope (we will return to this later), resulting in an upward movement of the deeper colder water. The second is a remote effect. Observations and modelling studies have suggested a nonlocal mechanism for the cooling. There could be cold Rossby waves originated in the eastern Pacific around 20</a:t>
            </a:r>
            <a:r>
              <a:rPr lang="en-GB" altLang="zh-CN">
                <a:sym typeface="Symbol" pitchFamily="18" charset="2"/>
              </a:rPr>
              <a:t></a:t>
            </a:r>
            <a:r>
              <a:rPr lang="en-GB" altLang="zh-CN"/>
              <a:t>N along the coast of the North America, propagating westward and southward along the mean potential vorticity contours, and cooling the western equatorial thermocline. The less cooling trend in the eastern thermocline is resulted from two opposite effects. The weakened Ekman pumping (Fig. 2c) favors a warming of the thermocline, while the cooling in the west could propagate eastward along the thermocline and result in cooling there. Some high-resolution coupled models forced by increasing greenhouse’s gases have successfully simulated the cooling thermocline in the equator.</a:t>
            </a:r>
          </a:p>
          <a:p>
            <a:pPr eaLnBrk="1" hangingPunct="1">
              <a:lnSpc>
                <a:spcPct val="80000"/>
              </a:lnSpc>
            </a:pPr>
            <a:endParaRPr lang="en-US" altLang="zh-CN"/>
          </a:p>
          <a:p>
            <a:pPr eaLnBrk="1" hangingPunct="1">
              <a:lnSpc>
                <a:spcPct val="80000"/>
              </a:lnSpc>
            </a:pPr>
            <a:r>
              <a:rPr lang="en-GB" altLang="zh-CN"/>
              <a:t>Note that the SST trend along the equator in the past 50 years shows an El Nino-like pattern (Fig. 2a). There are controversies existing for the trend pattern of the historical SST observations, which could differ substantially among different datasets and for different time periods19. This El Nino-like pattern is robust for all observations over the past 50 years19. The importance of the east-west SST contrast along the equator lies that it could affect the ENSO variability. Some studies show that the enhanced zonal SST contrast (i.e., the La Nina-like pattern) acts as a destabilizing effect on the coupling, and favors a stronger ENSO, while the weakened SST contrast (i.e., the El Nino-like pattern) acts as a stabilizing effect and favors a weaker ENSO. However, sensitivity experiments using fully coupled models suggest that the relationship between the zonal SST contrast and ENSO amplitude is not necessarily straightforward8, because different radiative forcings can affect the zonal SST contrast without notable changes in ENSO amplitude21. And moreover, even there is a direct connection between the zonal SST contrast and the ENSO amplitude, the reduced contrast in observation (Fig. 2a) should favor a weaker ENSO, instead of a stronger ENSO as shown in Fig. 1.</a:t>
            </a:r>
            <a:endParaRPr lang="en-US" altLang="zh-CN"/>
          </a:p>
          <a:p>
            <a:pPr eaLnBrk="1" hangingPunct="1"/>
            <a:endParaRPr lang="en-US" altLang="zh-CN"/>
          </a:p>
        </p:txBody>
      </p:sp>
    </p:spTree>
    <p:extLst>
      <p:ext uri="{BB962C8B-B14F-4D97-AF65-F5344CB8AC3E}">
        <p14:creationId xmlns:p14="http://schemas.microsoft.com/office/powerpoint/2010/main" val="3548015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8497423-9CA9-4560-90D2-CD95A343C69F}" type="slidenum">
              <a:rPr lang="zh-CN" altLang="en-US" smtClean="0"/>
              <a:pPr/>
              <a:t>21</a:t>
            </a:fld>
            <a:endParaRPr lang="en-US" altLang="zh-CN"/>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863478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1" name="矩形 20"/>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 形 21"/>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0" y="53579"/>
            <a:ext cx="9144000" cy="253916"/>
          </a:xfrm>
          <a:prstGeom prst="rect">
            <a:avLst/>
          </a:prstGeom>
          <a:noFill/>
        </p:spPr>
        <p:txBody>
          <a:bodyPr>
            <a:spAutoFit/>
          </a:bodyPr>
          <a:lstStyle/>
          <a:p>
            <a:pPr algn="ctr">
              <a:defRPr/>
            </a:pPr>
            <a:r>
              <a:rPr lang="en-US" altLang="zh-CN" sz="1050" b="0" dirty="0">
                <a:solidFill>
                  <a:schemeClr val="bg2">
                    <a:lumMod val="50000"/>
                  </a:schemeClr>
                </a:solidFill>
                <a:latin typeface="Tahoma" pitchFamily="34" charset="0"/>
                <a:ea typeface="黑体" pitchFamily="2" charset="-122"/>
              </a:rPr>
              <a:t>DPO: A Course for Undergraduate and Graduate Majored in Oceanography and Atmosphere</a:t>
            </a:r>
          </a:p>
        </p:txBody>
      </p:sp>
      <p:sp>
        <p:nvSpPr>
          <p:cNvPr id="9" name="TextBox 8"/>
          <p:cNvSpPr txBox="1"/>
          <p:nvPr/>
        </p:nvSpPr>
        <p:spPr>
          <a:xfrm>
            <a:off x="7776001" y="4914000"/>
            <a:ext cx="1223963" cy="230832"/>
          </a:xfrm>
          <a:prstGeom prst="rect">
            <a:avLst/>
          </a:prstGeom>
          <a:noFill/>
        </p:spPr>
        <p:txBody>
          <a:bodyPr>
            <a:spAutoFit/>
          </a:bodyPr>
          <a:lstStyle/>
          <a:p>
            <a:pPr algn="r">
              <a:defRPr/>
            </a:pPr>
            <a:fld id="{481C4712-D969-495C-BB5C-F82C2B6B5CBE}" type="slidenum">
              <a:rPr lang="en-US" altLang="zh-CN" sz="900">
                <a:solidFill>
                  <a:srgbClr val="663300"/>
                </a:solidFill>
              </a:rPr>
              <a:pPr algn="r">
                <a:defRPr/>
              </a:pPr>
              <a:t>‹#›</a:t>
            </a:fld>
            <a:endParaRPr lang="zh-CN" altLang="en-US" dirty="0">
              <a:solidFill>
                <a:srgbClr val="663300"/>
              </a:solidFill>
            </a:endParaRPr>
          </a:p>
        </p:txBody>
      </p:sp>
      <p:sp>
        <p:nvSpPr>
          <p:cNvPr id="2" name="标题 1"/>
          <p:cNvSpPr>
            <a:spLocks noGrp="1"/>
          </p:cNvSpPr>
          <p:nvPr>
            <p:ph type="ctrTitle"/>
          </p:nvPr>
        </p:nvSpPr>
        <p:spPr>
          <a:xfrm>
            <a:off x="685800" y="750082"/>
            <a:ext cx="7772400" cy="1102519"/>
          </a:xfrm>
        </p:spPr>
        <p:txBody>
          <a:bodyPr anchor="b"/>
          <a:lstStyle>
            <a:lvl1pPr algn="l">
              <a:defRPr sz="3600">
                <a:solidFill>
                  <a:srgbClr val="0000FF"/>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687717" y="1846664"/>
            <a:ext cx="6670366" cy="1314450"/>
          </a:xfrm>
        </p:spPr>
        <p:txBody>
          <a:bodyPr/>
          <a:lstStyle>
            <a:lvl1pPr marL="0" indent="0" algn="l">
              <a:buNone/>
              <a:defRPr sz="2100">
                <a:solidFill>
                  <a:srgbClr val="0000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pic>
        <p:nvPicPr>
          <p:cNvPr id="16" name="Picture 4">
            <a:extLst>
              <a:ext uri="{FF2B5EF4-FFF2-40B4-BE49-F238E27FC236}">
                <a16:creationId xmlns:a16="http://schemas.microsoft.com/office/drawing/2014/main" id="{5FEA80F7-145D-0849-8076-9EE67B6E6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32" y="3528000"/>
            <a:ext cx="720000" cy="720000"/>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2320" y="3456000"/>
            <a:ext cx="4320000" cy="864000"/>
          </a:xfrm>
          <a:prstGeom prst="rect">
            <a:avLst/>
          </a:prstGeom>
        </p:spPr>
      </p:pic>
      <p:sp>
        <p:nvSpPr>
          <p:cNvPr id="18" name="TextBox 9"/>
          <p:cNvSpPr txBox="1"/>
          <p:nvPr userDrawn="1"/>
        </p:nvSpPr>
        <p:spPr>
          <a:xfrm>
            <a:off x="0" y="3780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20" name="L 形 19"/>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34" descr="D:\Homepage\Images\core_logo_5.jpg"/>
          <p:cNvPicPr>
            <a:picLocks noChangeAspect="1" noChangeArrowheads="1"/>
          </p:cNvPicPr>
          <p:nvPr userDrawn="1"/>
        </p:nvPicPr>
        <p:blipFill>
          <a:blip r:embed="rId4" cstate="print"/>
          <a:stretch>
            <a:fillRect/>
          </a:stretch>
        </p:blipFill>
        <p:spPr bwMode="auto">
          <a:xfrm>
            <a:off x="1584032" y="3528000"/>
            <a:ext cx="720000" cy="720000"/>
          </a:xfrm>
          <a:prstGeom prst="rect">
            <a:avLst/>
          </a:prstGeom>
          <a:noFill/>
          <a:ln w="9525">
            <a:noFill/>
            <a:miter lim="800000"/>
            <a:headEnd/>
            <a:tailEnd/>
          </a:ln>
        </p:spPr>
      </p:pic>
      <p:sp>
        <p:nvSpPr>
          <p:cNvPr id="14"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p:nvPr>
        </p:nvSpPr>
        <p:spPr>
          <a:xfrm>
            <a:off x="457200" y="-20538"/>
            <a:ext cx="8229600" cy="589360"/>
          </a:xfrm>
        </p:spPr>
        <p:txBody>
          <a:bodyPr/>
          <a:lstStyle>
            <a:lvl1pPr>
              <a:defRPr>
                <a:solidFill>
                  <a:schemeClr val="tx1"/>
                </a:solidFill>
              </a:defRPr>
            </a:lvl1pPr>
          </a:lstStyle>
          <a:p>
            <a:r>
              <a:rPr lang="zh-CN" altLang="en-US"/>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194248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矩形 18"/>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标题占位符 1"/>
          <p:cNvSpPr>
            <a:spLocks noGrp="1"/>
          </p:cNvSpPr>
          <p:nvPr>
            <p:ph type="title"/>
          </p:nvPr>
        </p:nvSpPr>
        <p:spPr bwMode="auto">
          <a:xfrm>
            <a:off x="457200" y="86917"/>
            <a:ext cx="8229600"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dirty="0"/>
          </a:p>
        </p:txBody>
      </p:sp>
      <p:sp>
        <p:nvSpPr>
          <p:cNvPr id="2051" name="文本占位符 2"/>
          <p:cNvSpPr>
            <a:spLocks noGrp="1"/>
          </p:cNvSpPr>
          <p:nvPr>
            <p:ph type="body" idx="1"/>
          </p:nvPr>
        </p:nvSpPr>
        <p:spPr bwMode="auto">
          <a:xfrm>
            <a:off x="457200" y="945358"/>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9" name="矩形 8"/>
          <p:cNvSpPr/>
          <p:nvPr/>
        </p:nvSpPr>
        <p:spPr>
          <a:xfrm>
            <a:off x="1357313" y="4936332"/>
            <a:ext cx="6429375" cy="230832"/>
          </a:xfrm>
          <a:prstGeom prst="rect">
            <a:avLst/>
          </a:prstGeom>
        </p:spPr>
        <p:txBody>
          <a:bodyPr>
            <a:spAutoFit/>
          </a:bodyPr>
          <a:lstStyle/>
          <a:p>
            <a:pPr algn="ctr">
              <a:defRPr/>
            </a:pPr>
            <a:r>
              <a:rPr lang="en-US" altLang="zh-CN" sz="900" b="0" dirty="0">
                <a:solidFill>
                  <a:schemeClr val="bg2">
                    <a:lumMod val="75000"/>
                  </a:schemeClr>
                </a:solidFill>
                <a:latin typeface="Tahoma" pitchFamily="34" charset="0"/>
                <a:ea typeface="黑体" pitchFamily="2" charset="-122"/>
              </a:rPr>
              <a:t>Lecture 21:  </a:t>
            </a:r>
            <a:r>
              <a:rPr lang="en-US" altLang="zh-CN" sz="900" b="0" kern="1200" dirty="0">
                <a:solidFill>
                  <a:schemeClr val="bg2">
                    <a:lumMod val="75000"/>
                  </a:schemeClr>
                </a:solidFill>
                <a:latin typeface="Tahoma" pitchFamily="34" charset="0"/>
                <a:ea typeface="黑体" pitchFamily="2" charset="-122"/>
                <a:cs typeface="+mn-cs"/>
              </a:rPr>
              <a:t>Climate Change: Decadal and Longer Timescale Variability</a:t>
            </a:r>
          </a:p>
        </p:txBody>
      </p:sp>
      <p:sp>
        <p:nvSpPr>
          <p:cNvPr id="12" name="TextBox 11"/>
          <p:cNvSpPr txBox="1"/>
          <p:nvPr/>
        </p:nvSpPr>
        <p:spPr>
          <a:xfrm>
            <a:off x="7776001" y="4914000"/>
            <a:ext cx="1223963" cy="230832"/>
          </a:xfrm>
          <a:prstGeom prst="rect">
            <a:avLst/>
          </a:prstGeom>
          <a:noFill/>
        </p:spPr>
        <p:txBody>
          <a:bodyPr>
            <a:spAutoFit/>
          </a:bodyPr>
          <a:lstStyle/>
          <a:p>
            <a:pPr algn="r">
              <a:defRPr/>
            </a:pPr>
            <a:fld id="{F3E45D66-6E39-4568-A96F-A06B5A2F671E}" type="slidenum">
              <a:rPr lang="en-US" altLang="zh-CN" sz="900">
                <a:solidFill>
                  <a:srgbClr val="663300"/>
                </a:solidFill>
              </a:rPr>
              <a:pPr algn="r">
                <a:defRPr/>
              </a:pPr>
              <a:t>‹#›</a:t>
            </a:fld>
            <a:endParaRPr lang="zh-CN" altLang="en-US" sz="1050" dirty="0">
              <a:solidFill>
                <a:srgbClr val="663300"/>
              </a:solidFill>
            </a:endParaRPr>
          </a:p>
        </p:txBody>
      </p:sp>
      <p:sp>
        <p:nvSpPr>
          <p:cNvPr id="15" name="矩形 14"/>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userDrawn="1"/>
        </p:nvSpPr>
        <p:spPr>
          <a:xfrm>
            <a:off x="0" y="370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17" name="L 形 16"/>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pic>
        <p:nvPicPr>
          <p:cNvPr id="21" name="Picture 27">
            <a:extLst>
              <a:ext uri="{FF2B5EF4-FFF2-40B4-BE49-F238E27FC236}">
                <a16:creationId xmlns:a16="http://schemas.microsoft.com/office/drawing/2014/main" id="{23E9449C-5E7B-094E-A5BC-AB83C01E6C2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860000"/>
            <a:ext cx="263793" cy="263793"/>
          </a:xfrm>
          <a:prstGeom prst="rect">
            <a:avLst/>
          </a:prstGeom>
        </p:spPr>
      </p:pic>
      <p:pic>
        <p:nvPicPr>
          <p:cNvPr id="22" name="图片 21"/>
          <p:cNvPicPr>
            <a:picLocks noChangeAspect="1"/>
          </p:cNvPicPr>
          <p:nvPr userDrawn="1"/>
        </p:nvPicPr>
        <p:blipFill rotWithShape="1">
          <a:blip r:embed="rId8" cstate="print">
            <a:extLst>
              <a:ext uri="{28A0092B-C50C-407E-A947-70E740481C1C}">
                <a14:useLocalDpi xmlns:a14="http://schemas.microsoft.com/office/drawing/2010/main" val="0"/>
              </a:ext>
            </a:extLst>
          </a:blip>
          <a:srcRect t="7841" r="85009" b="8816"/>
          <a:stretch/>
        </p:blipFill>
        <p:spPr>
          <a:xfrm>
            <a:off x="288000" y="4842000"/>
            <a:ext cx="259009" cy="288000"/>
          </a:xfrm>
          <a:prstGeom prst="rect">
            <a:avLst/>
          </a:prstGeom>
        </p:spPr>
      </p:pic>
      <p:pic>
        <p:nvPicPr>
          <p:cNvPr id="23" name="Picture 27" descr="D:\Homepage\Images\core_logo_5.jpg"/>
          <p:cNvPicPr>
            <a:picLocks noChangeAspect="1" noChangeArrowheads="1"/>
          </p:cNvPicPr>
          <p:nvPr userDrawn="1"/>
        </p:nvPicPr>
        <p:blipFill>
          <a:blip r:embed="rId9" cstate="print"/>
          <a:stretch>
            <a:fillRect/>
          </a:stretch>
        </p:blipFill>
        <p:spPr bwMode="auto">
          <a:xfrm>
            <a:off x="576000" y="4860000"/>
            <a:ext cx="270000" cy="27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1" r:id="rId2"/>
    <p:sldLayoutId id="2147484332" r:id="rId3"/>
    <p:sldLayoutId id="2147484333" r:id="rId4"/>
    <p:sldLayoutId id="2147484335" r:id="rId5"/>
  </p:sldLayoutIdLst>
  <p:hf sldNum="0" hdr="0" ftr="0" dt="0"/>
  <p:txStyles>
    <p:title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mn-lt"/>
          <a:ea typeface="+mn-ea"/>
          <a:cs typeface="华文楷体"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mn-lt"/>
          <a:ea typeface="+mn-ea"/>
          <a:cs typeface="华文楷体"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mn-lt"/>
          <a:ea typeface="+mn-ea"/>
          <a:cs typeface="华文楷体"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mn-lt"/>
          <a:ea typeface="+mn-ea"/>
          <a:cs typeface="华文楷体"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mn-lt"/>
          <a:ea typeface="+mn-ea"/>
          <a:cs typeface="华文楷体"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nghj@fudan.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jisao.washington.edu/pdo/" TargetMode="External"/><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hyperlink" Target="http://www.atmos.washington.edu/misc/zhang.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limatedataguide.ucar.edu/climate-data/pacific-decadal-oscillation-pdo-definition-and-indices"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tmp"/></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rapid.ac.uk/rapidmoc/overview.php" TargetMode="External"/><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55576" y="483518"/>
            <a:ext cx="7632848" cy="1440160"/>
          </a:xfrm>
        </p:spPr>
        <p:txBody>
          <a:bodyPr/>
          <a:lstStyle/>
          <a:p>
            <a:pPr algn="ctr" eaLnBrk="1" hangingPunct="1">
              <a:defRPr/>
            </a:pPr>
            <a:br>
              <a:rPr lang="en-US" altLang="zh-CN" sz="2400" b="1" dirty="0">
                <a:solidFill>
                  <a:srgbClr val="C00000"/>
                </a:solidFill>
                <a:latin typeface="Arial" panose="020B0604020202020204" pitchFamily="34" charset="0"/>
                <a:cs typeface="Arial" panose="020B0604020202020204" pitchFamily="34" charset="0"/>
              </a:rPr>
            </a:br>
            <a:r>
              <a:rPr lang="en-US" altLang="zh-CN" sz="2400" b="1" dirty="0">
                <a:solidFill>
                  <a:srgbClr val="960000"/>
                </a:solidFill>
                <a:latin typeface="Arial" panose="020B0604020202020204" pitchFamily="34" charset="0"/>
                <a:cs typeface="Arial" panose="020B0604020202020204" pitchFamily="34" charset="0"/>
              </a:rPr>
              <a:t>Lecture 21: Climate Change: Decadal and Longer Timescale Variability</a:t>
            </a:r>
            <a:br>
              <a:rPr lang="en-US" altLang="zh-CN" sz="2400" b="1" dirty="0">
                <a:solidFill>
                  <a:srgbClr val="960000"/>
                </a:solidFill>
                <a:latin typeface="Arial" panose="020B0604020202020204" pitchFamily="34" charset="0"/>
                <a:cs typeface="Arial" panose="020B0604020202020204" pitchFamily="34" charset="0"/>
              </a:rPr>
            </a:br>
            <a:r>
              <a:rPr lang="en-US" altLang="zh-CN" sz="1800" b="1" dirty="0">
                <a:solidFill>
                  <a:schemeClr val="accent2">
                    <a:lumMod val="75000"/>
                  </a:schemeClr>
                </a:solidFill>
                <a:latin typeface="Arial" panose="020B0604020202020204" pitchFamily="34" charset="0"/>
                <a:cs typeface="Arial" panose="020B0604020202020204" pitchFamily="34" charset="0"/>
              </a:rPr>
              <a:t> </a:t>
            </a:r>
            <a:br>
              <a:rPr lang="en-US" altLang="zh-CN" sz="1800" b="1" dirty="0">
                <a:solidFill>
                  <a:schemeClr val="accent2">
                    <a:lumMod val="75000"/>
                  </a:schemeClr>
                </a:solidFill>
                <a:latin typeface="Arial" panose="020B0604020202020204" pitchFamily="34" charset="0"/>
                <a:cs typeface="Arial" panose="020B0604020202020204" pitchFamily="34" charset="0"/>
              </a:rPr>
            </a:br>
            <a:r>
              <a:rPr lang="en-US" altLang="zh-CN" sz="1800" b="1" dirty="0">
                <a:solidFill>
                  <a:srgbClr val="0070C0"/>
                </a:solidFill>
                <a:latin typeface="Arial" panose="020B0604020202020204" pitchFamily="34" charset="0"/>
                <a:cs typeface="Arial" panose="020B0604020202020204" pitchFamily="34" charset="0"/>
              </a:rPr>
              <a:t>Descriptive Physical Oceanography</a:t>
            </a:r>
            <a:endParaRPr lang="en-US" altLang="zh-CN" sz="2100" b="1" dirty="0">
              <a:solidFill>
                <a:srgbClr val="0070C0"/>
              </a:solidFill>
              <a:latin typeface="Arial" panose="020B0604020202020204" pitchFamily="34" charset="0"/>
              <a:cs typeface="Arial" panose="020B0604020202020204" pitchFamily="34" charset="0"/>
            </a:endParaRPr>
          </a:p>
        </p:txBody>
      </p:sp>
      <p:sp>
        <p:nvSpPr>
          <p:cNvPr id="6" name="Rectangle 3"/>
          <p:cNvSpPr>
            <a:spLocks noGrp="1" noChangeArrowheads="1"/>
          </p:cNvSpPr>
          <p:nvPr>
            <p:ph type="subTitle" idx="1"/>
          </p:nvPr>
        </p:nvSpPr>
        <p:spPr>
          <a:xfrm>
            <a:off x="1580621" y="2067694"/>
            <a:ext cx="5994666" cy="1080120"/>
          </a:xfrm>
        </p:spPr>
        <p:txBody>
          <a:bodyPr rtlCol="0">
            <a:noAutofit/>
          </a:bodyPr>
          <a:lstStyle/>
          <a:p>
            <a:pPr algn="ctr" eaLnBrk="1" fontAlgn="auto" hangingPunct="1">
              <a:lnSpc>
                <a:spcPct val="150000"/>
              </a:lnSpc>
              <a:spcAft>
                <a:spcPts val="0"/>
              </a:spcAft>
              <a:defRPr/>
            </a:pPr>
            <a:r>
              <a:rPr lang="zh-CN" altLang="en-US" sz="1200" dirty="0">
                <a:solidFill>
                  <a:srgbClr val="000080"/>
                </a:solidFill>
                <a:latin typeface="微软雅黑" panose="020B0503020204020204" pitchFamily="34" charset="-122"/>
                <a:ea typeface="微软雅黑" panose="020B0503020204020204" pitchFamily="34" charset="-122"/>
              </a:rPr>
              <a:t>杨海军（</a:t>
            </a:r>
            <a:r>
              <a:rPr lang="en-US" altLang="zh-CN" sz="1200" dirty="0">
                <a:solidFill>
                  <a:srgbClr val="000080"/>
                </a:solidFill>
                <a:latin typeface="微软雅黑" panose="020B0503020204020204" pitchFamily="34" charset="-122"/>
                <a:ea typeface="微软雅黑" panose="020B0503020204020204" pitchFamily="34" charset="-122"/>
              </a:rPr>
              <a:t>YANG </a:t>
            </a:r>
            <a:r>
              <a:rPr lang="en-US" altLang="zh-CN" sz="1200" dirty="0" err="1">
                <a:solidFill>
                  <a:srgbClr val="000080"/>
                </a:solidFill>
                <a:latin typeface="微软雅黑" panose="020B0503020204020204" pitchFamily="34" charset="-122"/>
                <a:ea typeface="微软雅黑" panose="020B0503020204020204" pitchFamily="34" charset="-122"/>
              </a:rPr>
              <a:t>Haijun</a:t>
            </a:r>
            <a:r>
              <a:rPr lang="zh-CN" altLang="en-US" sz="1200" dirty="0">
                <a:solidFill>
                  <a:srgbClr val="000080"/>
                </a:solidFill>
                <a:latin typeface="微软雅黑" panose="020B0503020204020204" pitchFamily="34" charset="-122"/>
                <a:ea typeface="微软雅黑" panose="020B0503020204020204" pitchFamily="34" charset="-122"/>
              </a:rPr>
              <a:t>）复旦大学大气与海洋科学系</a:t>
            </a:r>
            <a:endParaRPr lang="en-US" altLang="zh-CN" sz="1200" dirty="0">
              <a:solidFill>
                <a:srgbClr val="000080"/>
              </a:solidFill>
              <a:latin typeface="微软雅黑" panose="020B0503020204020204" pitchFamily="34" charset="-122"/>
              <a:ea typeface="微软雅黑" panose="020B0503020204020204" pitchFamily="34" charset="-122"/>
            </a:endParaRP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Department of Atmospheric and Oceanic Sciences, Fudan University</a:t>
            </a: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Email: </a:t>
            </a:r>
            <a:r>
              <a:rPr lang="en-US" altLang="zh-CN" sz="1200" dirty="0">
                <a:solidFill>
                  <a:srgbClr val="000080"/>
                </a:solidFill>
                <a:latin typeface="微软雅黑" panose="020B0503020204020204" pitchFamily="34" charset="-122"/>
                <a:ea typeface="微软雅黑" panose="020B0503020204020204" pitchFamily="34" charset="-122"/>
                <a:hlinkClick r:id="rId2"/>
              </a:rPr>
              <a:t>yanghj@fudan.edu.cn</a:t>
            </a:r>
            <a:endParaRPr lang="en-US" altLang="zh-CN" sz="1200" dirty="0">
              <a:solidFill>
                <a:srgbClr val="000080"/>
              </a:solidFill>
              <a:latin typeface="微软雅黑" panose="020B0503020204020204" pitchFamily="34" charset="-122"/>
              <a:ea typeface="微软雅黑" panose="020B0503020204020204" pitchFamily="34" charset="-122"/>
            </a:endParaRPr>
          </a:p>
        </p:txBody>
      </p:sp>
      <p:sp>
        <p:nvSpPr>
          <p:cNvPr id="7" name="Text Box 6"/>
          <p:cNvSpPr txBox="1">
            <a:spLocks noChangeArrowheads="1"/>
          </p:cNvSpPr>
          <p:nvPr/>
        </p:nvSpPr>
        <p:spPr bwMode="auto">
          <a:xfrm>
            <a:off x="395536" y="4443958"/>
            <a:ext cx="8466138" cy="457200"/>
          </a:xfrm>
          <a:prstGeom prst="rect">
            <a:avLst/>
          </a:prstGeom>
          <a:noFill/>
          <a:ln w="9525">
            <a:noFill/>
            <a:miter lim="800000"/>
            <a:headEnd/>
            <a:tailEnd/>
          </a:ln>
        </p:spPr>
        <p:txBody>
          <a:bodyPr>
            <a:spAutoFit/>
          </a:bodyPr>
          <a:lstStyle/>
          <a:p>
            <a:pPr algn="ctr" eaLnBrk="0" hangingPunct="0">
              <a:spcBef>
                <a:spcPct val="50000"/>
              </a:spcBef>
            </a:pPr>
            <a:r>
              <a:rPr lang="en-US" altLang="zh-CN" sz="1200" b="0" dirty="0">
                <a:solidFill>
                  <a:schemeClr val="folHlink"/>
                </a:solidFill>
              </a:rPr>
              <a:t>This </a:t>
            </a:r>
            <a:r>
              <a:rPr lang="en-US" altLang="zh-CN" sz="1200" b="0" dirty="0" err="1">
                <a:solidFill>
                  <a:schemeClr val="folHlink"/>
                </a:solidFill>
              </a:rPr>
              <a:t>powerpoint</a:t>
            </a:r>
            <a:r>
              <a:rPr lang="en-US" altLang="zh-CN" sz="1200" b="0" dirty="0">
                <a:solidFill>
                  <a:schemeClr val="folHlink"/>
                </a:solidFill>
              </a:rPr>
              <a:t> was prepared for purposes of this lecture and course only.  It contains graphics from copyrighted books, journals and other products.  Please do not use without acknowledgment of these sources.</a:t>
            </a:r>
            <a:endParaRPr lang="en-US" altLang="zh-CN" sz="1200" b="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503999" y="792000"/>
            <a:ext cx="8136000" cy="3592116"/>
          </a:xfrm>
        </p:spPr>
        <p:txBody>
          <a:bodyPr/>
          <a:lstStyle/>
          <a:p>
            <a:pPr>
              <a:spcBef>
                <a:spcPct val="40000"/>
              </a:spcBef>
            </a:pPr>
            <a:r>
              <a:rPr lang="en-US" altLang="zh-CN" sz="1800" dirty="0"/>
              <a:t>Or similar advection that changes the upper ocean stratification, hence changing the mixed layer depths heated and cooled by the same air-sea fluxes, thus changing surface temperature</a:t>
            </a:r>
          </a:p>
          <a:p>
            <a:pPr>
              <a:spcBef>
                <a:spcPct val="40000"/>
              </a:spcBef>
            </a:pPr>
            <a:r>
              <a:rPr lang="en-US" altLang="zh-CN" sz="1800" dirty="0"/>
              <a:t>Or propagation of anomalies via </a:t>
            </a:r>
            <a:r>
              <a:rPr lang="en-US" altLang="zh-CN" sz="1800" dirty="0" err="1">
                <a:solidFill>
                  <a:srgbClr val="FF0000"/>
                </a:solidFill>
              </a:rPr>
              <a:t>Rossby</a:t>
            </a:r>
            <a:r>
              <a:rPr lang="en-US" altLang="zh-CN" sz="1800" dirty="0"/>
              <a:t> or Kelvin waves, which then reset the temperature in remote locations.</a:t>
            </a:r>
            <a:endParaRPr lang="zh-CN" altLang="en-US" sz="1800" dirty="0"/>
          </a:p>
        </p:txBody>
      </p:sp>
      <p:sp>
        <p:nvSpPr>
          <p:cNvPr id="5" name="Rectangle 2"/>
          <p:cNvSpPr>
            <a:spLocks noGrp="1" noChangeArrowheads="1"/>
          </p:cNvSpPr>
          <p:nvPr>
            <p:ph type="title"/>
          </p:nvPr>
        </p:nvSpPr>
        <p:spPr>
          <a:xfrm>
            <a:off x="899592" y="72000"/>
            <a:ext cx="7272808" cy="594122"/>
          </a:xfrm>
        </p:spPr>
        <p:txBody>
          <a:bodyPr/>
          <a:lstStyle/>
          <a:p>
            <a:r>
              <a:rPr lang="en-US" altLang="zh-CN" sz="1800" dirty="0"/>
              <a:t>How might the ocean feedback on climate modes and create decadal to centennial to millennial time scales?</a:t>
            </a:r>
            <a:endParaRPr lang="zh-CN" altLang="en-US" sz="1800" dirty="0"/>
          </a:p>
        </p:txBody>
      </p:sp>
    </p:spTree>
    <p:extLst>
      <p:ext uri="{BB962C8B-B14F-4D97-AF65-F5344CB8AC3E}">
        <p14:creationId xmlns:p14="http://schemas.microsoft.com/office/powerpoint/2010/main" val="38431477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pdo_warm_cool"/>
          <p:cNvPicPr>
            <a:picLocks noChangeAspect="1" noChangeArrowheads="1"/>
          </p:cNvPicPr>
          <p:nvPr/>
        </p:nvPicPr>
        <p:blipFill>
          <a:blip r:embed="rId2" cstate="print"/>
          <a:srcRect/>
          <a:stretch>
            <a:fillRect/>
          </a:stretch>
        </p:blipFill>
        <p:spPr bwMode="auto">
          <a:xfrm>
            <a:off x="1409700" y="357188"/>
            <a:ext cx="6306741" cy="3344466"/>
          </a:xfrm>
          <a:prstGeom prst="rect">
            <a:avLst/>
          </a:prstGeom>
          <a:noFill/>
          <a:ln w="9525">
            <a:noFill/>
            <a:miter lim="800000"/>
            <a:headEnd/>
            <a:tailEnd/>
          </a:ln>
        </p:spPr>
      </p:pic>
      <p:sp>
        <p:nvSpPr>
          <p:cNvPr id="14339" name="Text Box 4"/>
          <p:cNvSpPr txBox="1">
            <a:spLocks noChangeArrowheads="1"/>
          </p:cNvSpPr>
          <p:nvPr/>
        </p:nvSpPr>
        <p:spPr bwMode="auto">
          <a:xfrm>
            <a:off x="1827610" y="875110"/>
            <a:ext cx="1885950" cy="323165"/>
          </a:xfrm>
          <a:prstGeom prst="rect">
            <a:avLst/>
          </a:prstGeom>
          <a:solidFill>
            <a:schemeClr val="bg1"/>
          </a:solidFill>
          <a:ln w="9525">
            <a:noFill/>
            <a:miter lim="800000"/>
            <a:headEnd/>
            <a:tailEnd/>
          </a:ln>
        </p:spPr>
        <p:txBody>
          <a:bodyPr>
            <a:spAutoFit/>
          </a:bodyPr>
          <a:lstStyle/>
          <a:p>
            <a:pPr algn="ctr">
              <a:spcBef>
                <a:spcPct val="20000"/>
              </a:spcBef>
              <a:buSzPct val="85000"/>
            </a:pPr>
            <a:r>
              <a:rPr kumimoji="1" lang="en-US" altLang="zh-CN" sz="1500">
                <a:solidFill>
                  <a:srgbClr val="FF0000"/>
                </a:solidFill>
                <a:latin typeface="Arial Black" pitchFamily="34" charset="0"/>
              </a:rPr>
              <a:t>Warm Phase</a:t>
            </a:r>
          </a:p>
        </p:txBody>
      </p:sp>
      <p:sp>
        <p:nvSpPr>
          <p:cNvPr id="14340" name="Text Box 5"/>
          <p:cNvSpPr txBox="1">
            <a:spLocks noChangeArrowheads="1"/>
          </p:cNvSpPr>
          <p:nvPr/>
        </p:nvSpPr>
        <p:spPr bwMode="auto">
          <a:xfrm>
            <a:off x="5417344" y="875110"/>
            <a:ext cx="1885950" cy="323165"/>
          </a:xfrm>
          <a:prstGeom prst="rect">
            <a:avLst/>
          </a:prstGeom>
          <a:solidFill>
            <a:schemeClr val="bg1"/>
          </a:solidFill>
          <a:ln w="9525">
            <a:noFill/>
            <a:miter lim="800000"/>
            <a:headEnd/>
            <a:tailEnd/>
          </a:ln>
        </p:spPr>
        <p:txBody>
          <a:bodyPr>
            <a:spAutoFit/>
          </a:bodyPr>
          <a:lstStyle/>
          <a:p>
            <a:pPr algn="ctr">
              <a:spcBef>
                <a:spcPct val="20000"/>
              </a:spcBef>
              <a:buSzPct val="85000"/>
            </a:pPr>
            <a:r>
              <a:rPr kumimoji="1" lang="en-US" altLang="zh-CN" sz="1500">
                <a:solidFill>
                  <a:srgbClr val="0000FF"/>
                </a:solidFill>
                <a:latin typeface="Arial Black" pitchFamily="34" charset="0"/>
              </a:rPr>
              <a:t>Cool Phase</a:t>
            </a:r>
          </a:p>
        </p:txBody>
      </p:sp>
      <p:sp>
        <p:nvSpPr>
          <p:cNvPr id="14341" name="Rectangle 7"/>
          <p:cNvSpPr>
            <a:spLocks noChangeArrowheads="1"/>
          </p:cNvSpPr>
          <p:nvPr/>
        </p:nvSpPr>
        <p:spPr bwMode="auto">
          <a:xfrm>
            <a:off x="1708548" y="3780000"/>
            <a:ext cx="6049565" cy="577081"/>
          </a:xfrm>
          <a:prstGeom prst="rect">
            <a:avLst/>
          </a:prstGeom>
          <a:noFill/>
          <a:ln w="9525" algn="ctr">
            <a:noFill/>
            <a:miter lim="800000"/>
            <a:headEnd/>
            <a:tailEnd/>
          </a:ln>
        </p:spPr>
        <p:txBody>
          <a:bodyPr>
            <a:spAutoFit/>
          </a:bodyPr>
          <a:lstStyle/>
          <a:p>
            <a:pPr eaLnBrk="0" hangingPunct="0">
              <a:spcBef>
                <a:spcPct val="50000"/>
              </a:spcBef>
            </a:pPr>
            <a:r>
              <a:rPr lang="en-US" altLang="zh-CN" sz="900" dirty="0">
                <a:hlinkClick r:id="rId3"/>
              </a:rPr>
              <a:t>http://jisao.washington.edu/pdo/</a:t>
            </a:r>
            <a:r>
              <a:rPr lang="en-US" altLang="zh-CN" sz="900" dirty="0"/>
              <a:t> </a:t>
            </a:r>
          </a:p>
          <a:p>
            <a:pPr eaLnBrk="0" hangingPunct="0">
              <a:spcBef>
                <a:spcPct val="50000"/>
              </a:spcBef>
            </a:pPr>
            <a:r>
              <a:rPr kumimoji="1" lang="en-US" altLang="zh-CN" sz="750" dirty="0"/>
              <a:t>Yang, H. and Q. Zhang, 2003: </a:t>
            </a:r>
            <a:r>
              <a:rPr kumimoji="1" lang="en-US" altLang="zh-CN" sz="750" u="sng" dirty="0">
                <a:solidFill>
                  <a:schemeClr val="hlink"/>
                </a:solidFill>
              </a:rPr>
              <a:t>On the decadal and interdecadal variability in the Pacific Ocean</a:t>
            </a:r>
            <a:r>
              <a:rPr kumimoji="1" lang="en-US" altLang="zh-CN" sz="750" dirty="0"/>
              <a:t>. </a:t>
            </a:r>
            <a:r>
              <a:rPr kumimoji="1" lang="en-US" altLang="zh-CN" sz="750" i="1" dirty="0"/>
              <a:t>Adv. Atmos. Sci.</a:t>
            </a:r>
            <a:r>
              <a:rPr kumimoji="1" lang="en-US" altLang="zh-CN" sz="750" dirty="0"/>
              <a:t>, 20(2), 173-184.</a:t>
            </a:r>
          </a:p>
          <a:p>
            <a:pPr eaLnBrk="0" hangingPunct="0">
              <a:spcBef>
                <a:spcPct val="50000"/>
              </a:spcBef>
            </a:pPr>
            <a:r>
              <a:rPr kumimoji="1" lang="en-US" altLang="zh-CN" sz="750" dirty="0"/>
              <a:t>Zhang, Y., J.M. Wallace and D.S. </a:t>
            </a:r>
            <a:r>
              <a:rPr kumimoji="1" lang="en-US" altLang="zh-CN" sz="750" dirty="0" err="1"/>
              <a:t>Battisti</a:t>
            </a:r>
            <a:r>
              <a:rPr kumimoji="1" lang="en-US" altLang="zh-CN" sz="750" dirty="0"/>
              <a:t> 1997: </a:t>
            </a:r>
            <a:r>
              <a:rPr kumimoji="1" lang="en-US" altLang="zh-CN" sz="750" dirty="0">
                <a:hlinkClick r:id="rId4"/>
              </a:rPr>
              <a:t>ENSO-like Interdecadal Variability: 1900-93</a:t>
            </a:r>
            <a:r>
              <a:rPr kumimoji="1" lang="en-US" altLang="zh-CN" sz="750" dirty="0"/>
              <a:t>. </a:t>
            </a:r>
            <a:r>
              <a:rPr kumimoji="1" lang="en-US" altLang="zh-CN" sz="750" i="1" dirty="0"/>
              <a:t>J. Climate</a:t>
            </a:r>
            <a:r>
              <a:rPr kumimoji="1" lang="en-US" altLang="zh-CN" sz="750" dirty="0"/>
              <a:t>, Vol. 10, 1004-1020.</a:t>
            </a:r>
          </a:p>
        </p:txBody>
      </p:sp>
    </p:spTree>
    <p:extLst>
      <p:ext uri="{BB962C8B-B14F-4D97-AF65-F5344CB8AC3E}">
        <p14:creationId xmlns:p14="http://schemas.microsoft.com/office/powerpoint/2010/main" val="215877001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5C24B02-E3D7-48D9-8A1F-79306C34A7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 y="994949"/>
            <a:ext cx="7560000" cy="2440897"/>
          </a:xfrm>
          <a:prstGeom prst="rect">
            <a:avLst/>
          </a:prstGeom>
        </p:spPr>
      </p:pic>
      <p:sp>
        <p:nvSpPr>
          <p:cNvPr id="20487" name="Text Box 8"/>
          <p:cNvSpPr txBox="1">
            <a:spLocks noChangeArrowheads="1"/>
          </p:cNvSpPr>
          <p:nvPr/>
        </p:nvSpPr>
        <p:spPr bwMode="auto">
          <a:xfrm>
            <a:off x="971600" y="3849310"/>
            <a:ext cx="7200799" cy="738664"/>
          </a:xfrm>
          <a:prstGeom prst="rect">
            <a:avLst/>
          </a:prstGeom>
          <a:noFill/>
          <a:ln w="9525">
            <a:noFill/>
            <a:miter lim="800000"/>
            <a:headEnd/>
            <a:tailEnd/>
          </a:ln>
        </p:spPr>
        <p:txBody>
          <a:bodyPr wrap="square">
            <a:spAutoFit/>
          </a:bodyPr>
          <a:lstStyle/>
          <a:p>
            <a:pPr eaLnBrk="0" hangingPunct="0">
              <a:spcBef>
                <a:spcPct val="50000"/>
              </a:spcBef>
              <a:defRPr/>
            </a:pPr>
            <a:r>
              <a:rPr lang="en-US" altLang="zh-CN" sz="1200" b="0" dirty="0">
                <a:latin typeface="+mn-lt"/>
              </a:rPr>
              <a:t>The PDO was high after about 1976 (“regime shift”) and stayed pretty high until the late 1990s.  It looked like it was entering a low phase, but we are back in high.</a:t>
            </a:r>
          </a:p>
          <a:p>
            <a:pPr eaLnBrk="0" hangingPunct="0">
              <a:spcBef>
                <a:spcPct val="50000"/>
              </a:spcBef>
              <a:defRPr/>
            </a:pPr>
            <a:r>
              <a:rPr lang="en-US" altLang="zh-CN" sz="1200" b="0" dirty="0">
                <a:latin typeface="+mn-lt"/>
              </a:rPr>
              <a:t>Lesson for decadal modes: don’t know what you have until you are many years into them.</a:t>
            </a:r>
            <a:endParaRPr lang="en-US" altLang="zh-CN" sz="1500" b="0" dirty="0">
              <a:latin typeface="+mn-lt"/>
            </a:endParaRPr>
          </a:p>
        </p:txBody>
      </p:sp>
      <p:sp>
        <p:nvSpPr>
          <p:cNvPr id="15364" name="Line 10"/>
          <p:cNvSpPr>
            <a:spLocks noChangeShapeType="1"/>
          </p:cNvSpPr>
          <p:nvPr/>
        </p:nvSpPr>
        <p:spPr bwMode="auto">
          <a:xfrm rot="60000" flipH="1" flipV="1">
            <a:off x="6073519" y="1999548"/>
            <a:ext cx="453346" cy="1216406"/>
          </a:xfrm>
          <a:prstGeom prst="line">
            <a:avLst/>
          </a:prstGeom>
          <a:noFill/>
          <a:ln w="38100">
            <a:solidFill>
              <a:srgbClr val="FFC000"/>
            </a:solidFill>
            <a:round/>
            <a:headEnd/>
            <a:tailEnd type="triangle" w="med" len="med"/>
          </a:ln>
        </p:spPr>
        <p:txBody>
          <a:bodyPr wrap="none" anchor="ctr"/>
          <a:lstStyle/>
          <a:p>
            <a:endParaRPr lang="zh-CN" altLang="en-US"/>
          </a:p>
        </p:txBody>
      </p:sp>
      <p:sp>
        <p:nvSpPr>
          <p:cNvPr id="20489" name="Text Box 11"/>
          <p:cNvSpPr txBox="1">
            <a:spLocks noChangeArrowheads="1"/>
          </p:cNvSpPr>
          <p:nvPr/>
        </p:nvSpPr>
        <p:spPr bwMode="auto">
          <a:xfrm>
            <a:off x="5666432" y="3219822"/>
            <a:ext cx="1641872" cy="646331"/>
          </a:xfrm>
          <a:prstGeom prst="rect">
            <a:avLst/>
          </a:prstGeom>
          <a:noFill/>
          <a:ln w="9525">
            <a:solidFill>
              <a:schemeClr val="tx1"/>
            </a:solidFill>
            <a:miter lim="800000"/>
            <a:headEnd/>
            <a:tailEnd/>
          </a:ln>
        </p:spPr>
        <p:txBody>
          <a:bodyPr>
            <a:spAutoFit/>
          </a:bodyPr>
          <a:lstStyle/>
          <a:p>
            <a:pPr eaLnBrk="0" hangingPunct="0">
              <a:spcBef>
                <a:spcPct val="50000"/>
              </a:spcBef>
              <a:defRPr/>
            </a:pPr>
            <a:r>
              <a:rPr lang="en-US" altLang="zh-CN" sz="1200" dirty="0">
                <a:solidFill>
                  <a:srgbClr val="FF0000"/>
                </a:solidFill>
                <a:latin typeface="+mn-lt"/>
              </a:rPr>
              <a:t>1976 “regime shift” to warm phase PDO, strong Aleutian Low</a:t>
            </a:r>
          </a:p>
        </p:txBody>
      </p:sp>
      <p:sp>
        <p:nvSpPr>
          <p:cNvPr id="11" name="Rectangle 2"/>
          <p:cNvSpPr txBox="1">
            <a:spLocks noChangeArrowheads="1"/>
          </p:cNvSpPr>
          <p:nvPr/>
        </p:nvSpPr>
        <p:spPr>
          <a:xfrm>
            <a:off x="1357313" y="86916"/>
            <a:ext cx="6429375" cy="359569"/>
          </a:xfrm>
          <a:prstGeom prst="rect">
            <a:avLst/>
          </a:prstGeom>
        </p:spPr>
        <p:txBody>
          <a:bodyPr/>
          <a:lstStyle/>
          <a:p>
            <a:pPr algn="ctr" eaLnBrk="0" hangingPunct="0">
              <a:defRPr/>
            </a:pPr>
            <a:r>
              <a:rPr lang="en-US" altLang="zh-CN" sz="2100" b="0" dirty="0">
                <a:solidFill>
                  <a:schemeClr val="tx2"/>
                </a:solidFill>
                <a:latin typeface="微软雅黑" panose="020B0503020204020204" pitchFamily="34" charset="-122"/>
                <a:ea typeface="微软雅黑" panose="020B0503020204020204" pitchFamily="34" charset="-122"/>
                <a:cs typeface="+mj-cs"/>
                <a:sym typeface="Wingdings" pitchFamily="2" charset="2"/>
              </a:rPr>
              <a:t>Latest PDO Index</a:t>
            </a:r>
            <a:endParaRPr lang="en-US" altLang="zh-CN" sz="2100" b="0" dirty="0">
              <a:solidFill>
                <a:schemeClr val="tx2"/>
              </a:solidFill>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31547537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02" name="Rectangle 2"/>
          <p:cNvSpPr>
            <a:spLocks noGrp="1" noChangeArrowheads="1"/>
          </p:cNvSpPr>
          <p:nvPr>
            <p:ph type="title"/>
          </p:nvPr>
        </p:nvSpPr>
        <p:spPr>
          <a:xfrm>
            <a:off x="1963341" y="91679"/>
            <a:ext cx="5255419" cy="373856"/>
          </a:xfrm>
        </p:spPr>
        <p:txBody>
          <a:bodyPr/>
          <a:lstStyle/>
          <a:p>
            <a:r>
              <a:rPr lang="en-US" altLang="zh-CN" dirty="0">
                <a:sym typeface="Wingdings" pitchFamily="2" charset="2"/>
              </a:rPr>
              <a:t>PDO versus ENSO</a:t>
            </a:r>
            <a:endParaRPr lang="en-US" altLang="zh-CN" dirty="0"/>
          </a:p>
        </p:txBody>
      </p:sp>
      <p:pic>
        <p:nvPicPr>
          <p:cNvPr id="1280003" name="Picture 3" descr="pdo_enso_comp"/>
          <p:cNvPicPr>
            <a:picLocks noChangeAspect="1" noChangeArrowheads="1"/>
          </p:cNvPicPr>
          <p:nvPr/>
        </p:nvPicPr>
        <p:blipFill>
          <a:blip r:embed="rId2" cstate="print"/>
          <a:srcRect/>
          <a:stretch>
            <a:fillRect/>
          </a:stretch>
        </p:blipFill>
        <p:spPr bwMode="auto">
          <a:xfrm>
            <a:off x="2536031" y="972000"/>
            <a:ext cx="4067175" cy="2624138"/>
          </a:xfrm>
          <a:prstGeom prst="rect">
            <a:avLst/>
          </a:prstGeom>
          <a:noFill/>
          <a:ln w="9525">
            <a:noFill/>
            <a:miter lim="800000"/>
            <a:headEnd/>
            <a:tailEnd/>
          </a:ln>
        </p:spPr>
      </p:pic>
      <p:sp>
        <p:nvSpPr>
          <p:cNvPr id="1280004" name="Text Box 4"/>
          <p:cNvSpPr txBox="1">
            <a:spLocks noChangeArrowheads="1"/>
          </p:cNvSpPr>
          <p:nvPr/>
        </p:nvSpPr>
        <p:spPr bwMode="auto">
          <a:xfrm>
            <a:off x="504000" y="3636000"/>
            <a:ext cx="8136000" cy="1034129"/>
          </a:xfrm>
          <a:prstGeom prst="rect">
            <a:avLst/>
          </a:prstGeom>
          <a:noFill/>
          <a:ln w="9525">
            <a:noFill/>
            <a:miter lim="800000"/>
            <a:headEnd/>
            <a:tailEnd/>
          </a:ln>
        </p:spPr>
        <p:txBody>
          <a:bodyPr wrap="square">
            <a:spAutoFit/>
          </a:bodyPr>
          <a:lstStyle/>
          <a:p>
            <a:pPr>
              <a:spcBef>
                <a:spcPct val="20000"/>
              </a:spcBef>
              <a:buSzPct val="85000"/>
              <a:defRPr/>
            </a:pPr>
            <a:r>
              <a:rPr kumimoji="1" lang="en-US" altLang="zh-CN" b="0" dirty="0">
                <a:solidFill>
                  <a:srgbClr val="000000"/>
                </a:solidFill>
                <a:latin typeface="+mn-lt"/>
              </a:rPr>
              <a:t>Similarity: </a:t>
            </a:r>
            <a:r>
              <a:rPr kumimoji="1" lang="en-US" altLang="zh-CN" sz="1500" b="0" dirty="0">
                <a:solidFill>
                  <a:srgbClr val="000000"/>
                </a:solidFill>
                <a:latin typeface="+mn-lt"/>
              </a:rPr>
              <a:t>  </a:t>
            </a:r>
            <a:r>
              <a:rPr kumimoji="1" lang="en-US" altLang="zh-CN" sz="1500" b="0" dirty="0">
                <a:solidFill>
                  <a:srgbClr val="FF0000"/>
                </a:solidFill>
                <a:latin typeface="+mn-lt"/>
              </a:rPr>
              <a:t>Spatial pattern</a:t>
            </a:r>
          </a:p>
          <a:p>
            <a:pPr>
              <a:spcBef>
                <a:spcPct val="20000"/>
              </a:spcBef>
              <a:buSzPct val="85000"/>
              <a:buFont typeface="Wingdings" pitchFamily="2" charset="2"/>
              <a:buChar char="Ø"/>
              <a:defRPr/>
            </a:pPr>
            <a:r>
              <a:rPr kumimoji="1" lang="en-US" altLang="zh-CN" sz="1500" b="0" dirty="0">
                <a:solidFill>
                  <a:srgbClr val="000000"/>
                </a:solidFill>
                <a:latin typeface="+mn-lt"/>
              </a:rPr>
              <a:t> </a:t>
            </a:r>
            <a:r>
              <a:rPr kumimoji="1" lang="en-US" altLang="zh-CN" b="0" dirty="0">
                <a:solidFill>
                  <a:srgbClr val="000000"/>
                </a:solidFill>
                <a:latin typeface="+mn-lt"/>
              </a:rPr>
              <a:t> </a:t>
            </a:r>
            <a:r>
              <a:rPr kumimoji="1" lang="en-US" altLang="zh-CN" b="0" dirty="0">
                <a:solidFill>
                  <a:srgbClr val="FF0000"/>
                </a:solidFill>
                <a:latin typeface="+mn-lt"/>
              </a:rPr>
              <a:t>Warm phase</a:t>
            </a:r>
            <a:r>
              <a:rPr kumimoji="1" lang="en-US" altLang="zh-CN" b="0" dirty="0">
                <a:solidFill>
                  <a:srgbClr val="000000"/>
                </a:solidFill>
                <a:latin typeface="+mn-lt"/>
              </a:rPr>
              <a:t> – El Nino:  E. Tropical Pacific: </a:t>
            </a:r>
            <a:r>
              <a:rPr kumimoji="1" lang="en-US" altLang="zh-CN" b="0" dirty="0">
                <a:solidFill>
                  <a:srgbClr val="FF0000"/>
                </a:solidFill>
                <a:latin typeface="+mn-lt"/>
              </a:rPr>
              <a:t>+</a:t>
            </a:r>
            <a:r>
              <a:rPr kumimoji="1" lang="en-US" altLang="zh-CN" sz="1500" b="0" dirty="0">
                <a:solidFill>
                  <a:srgbClr val="FF0000"/>
                </a:solidFill>
                <a:latin typeface="+mn-lt"/>
                <a:sym typeface="Symbol" pitchFamily="18" charset="2"/>
              </a:rPr>
              <a:t></a:t>
            </a:r>
            <a:r>
              <a:rPr kumimoji="1" lang="en-US" altLang="zh-CN" sz="1500" b="0" dirty="0">
                <a:solidFill>
                  <a:srgbClr val="FF0000"/>
                </a:solidFill>
                <a:latin typeface="+mn-lt"/>
              </a:rPr>
              <a:t>SST</a:t>
            </a:r>
            <a:r>
              <a:rPr kumimoji="1" lang="en-US" altLang="zh-CN" b="0" dirty="0">
                <a:solidFill>
                  <a:srgbClr val="000000"/>
                </a:solidFill>
                <a:latin typeface="+mn-lt"/>
              </a:rPr>
              <a:t>;  W. North Pacific:     </a:t>
            </a:r>
            <a:r>
              <a:rPr kumimoji="1" lang="en-US" altLang="zh-CN" sz="1500" b="0" dirty="0">
                <a:solidFill>
                  <a:srgbClr val="0000FF"/>
                </a:solidFill>
                <a:latin typeface="+mn-lt"/>
                <a:sym typeface="Symbol" pitchFamily="18" charset="2"/>
              </a:rPr>
              <a:t></a:t>
            </a:r>
            <a:r>
              <a:rPr kumimoji="1" lang="en-US" altLang="zh-CN" sz="1500" b="0" dirty="0">
                <a:solidFill>
                  <a:srgbClr val="0000FF"/>
                </a:solidFill>
                <a:latin typeface="+mn-lt"/>
              </a:rPr>
              <a:t>SST</a:t>
            </a:r>
            <a:r>
              <a:rPr kumimoji="1" lang="en-US" altLang="zh-CN" b="0" dirty="0">
                <a:solidFill>
                  <a:srgbClr val="000000"/>
                </a:solidFill>
                <a:latin typeface="+mn-lt"/>
              </a:rPr>
              <a:t> </a:t>
            </a:r>
          </a:p>
          <a:p>
            <a:pPr>
              <a:spcBef>
                <a:spcPct val="20000"/>
              </a:spcBef>
              <a:buSzPct val="85000"/>
              <a:buFont typeface="Wingdings" pitchFamily="2" charset="2"/>
              <a:buChar char="Ø"/>
              <a:defRPr/>
            </a:pPr>
            <a:r>
              <a:rPr kumimoji="1" lang="en-US" altLang="zh-CN" b="0" dirty="0">
                <a:solidFill>
                  <a:srgbClr val="000000"/>
                </a:solidFill>
                <a:latin typeface="+mn-lt"/>
              </a:rPr>
              <a:t>  </a:t>
            </a:r>
            <a:r>
              <a:rPr kumimoji="1" lang="en-US" altLang="zh-CN" b="0" dirty="0">
                <a:solidFill>
                  <a:srgbClr val="0000FF"/>
                </a:solidFill>
                <a:latin typeface="+mn-lt"/>
              </a:rPr>
              <a:t>Cool Phase</a:t>
            </a:r>
            <a:r>
              <a:rPr kumimoji="1" lang="en-US" altLang="zh-CN" b="0" dirty="0">
                <a:solidFill>
                  <a:srgbClr val="000000"/>
                </a:solidFill>
                <a:latin typeface="+mn-lt"/>
              </a:rPr>
              <a:t> – La Nina: E. Tropical Pacific:  </a:t>
            </a:r>
            <a:r>
              <a:rPr kumimoji="1" lang="en-US" altLang="zh-CN" sz="1500" b="0" dirty="0">
                <a:solidFill>
                  <a:srgbClr val="0000FF"/>
                </a:solidFill>
                <a:latin typeface="+mn-lt"/>
                <a:sym typeface="Symbol" pitchFamily="18" charset="2"/>
              </a:rPr>
              <a:t></a:t>
            </a:r>
            <a:r>
              <a:rPr kumimoji="1" lang="en-US" altLang="zh-CN" sz="1500" b="0" dirty="0">
                <a:solidFill>
                  <a:srgbClr val="0000FF"/>
                </a:solidFill>
                <a:latin typeface="+mn-lt"/>
              </a:rPr>
              <a:t>SST</a:t>
            </a:r>
            <a:r>
              <a:rPr kumimoji="1" lang="en-US" altLang="zh-CN" b="0" dirty="0">
                <a:solidFill>
                  <a:srgbClr val="000000"/>
                </a:solidFill>
                <a:latin typeface="+mn-lt"/>
              </a:rPr>
              <a:t>;  W. North Pacific:     </a:t>
            </a:r>
            <a:r>
              <a:rPr kumimoji="1" lang="en-US" altLang="zh-CN" b="0" dirty="0">
                <a:solidFill>
                  <a:srgbClr val="FF0000"/>
                </a:solidFill>
                <a:latin typeface="+mn-lt"/>
              </a:rPr>
              <a:t>+</a:t>
            </a:r>
            <a:r>
              <a:rPr kumimoji="1" lang="en-US" altLang="zh-CN" sz="1500" b="0" dirty="0">
                <a:solidFill>
                  <a:srgbClr val="FF0000"/>
                </a:solidFill>
                <a:latin typeface="+mn-lt"/>
                <a:sym typeface="Symbol" pitchFamily="18" charset="2"/>
              </a:rPr>
              <a:t></a:t>
            </a:r>
            <a:r>
              <a:rPr kumimoji="1" lang="en-US" altLang="zh-CN" sz="1500" b="0" dirty="0">
                <a:solidFill>
                  <a:srgbClr val="FF0000"/>
                </a:solidFill>
                <a:latin typeface="+mn-lt"/>
              </a:rPr>
              <a:t>SST</a:t>
            </a:r>
          </a:p>
        </p:txBody>
      </p:sp>
      <p:sp>
        <p:nvSpPr>
          <p:cNvPr id="1280005" name="Text Box 5"/>
          <p:cNvSpPr txBox="1">
            <a:spLocks noChangeArrowheads="1"/>
          </p:cNvSpPr>
          <p:nvPr/>
        </p:nvSpPr>
        <p:spPr bwMode="auto">
          <a:xfrm>
            <a:off x="1670691" y="576000"/>
            <a:ext cx="5775235" cy="369332"/>
          </a:xfrm>
          <a:prstGeom prst="rect">
            <a:avLst/>
          </a:prstGeom>
          <a:noFill/>
          <a:ln w="9525">
            <a:noFill/>
            <a:miter lim="800000"/>
            <a:headEnd/>
            <a:tailEnd/>
          </a:ln>
        </p:spPr>
        <p:txBody>
          <a:bodyPr wrap="none">
            <a:spAutoFit/>
          </a:bodyPr>
          <a:lstStyle/>
          <a:p>
            <a:pPr algn="ctr">
              <a:spcBef>
                <a:spcPct val="20000"/>
              </a:spcBef>
              <a:buSzPct val="85000"/>
            </a:pPr>
            <a:r>
              <a:rPr kumimoji="1" lang="en-US" altLang="zh-CN" sz="1500" dirty="0">
                <a:solidFill>
                  <a:schemeClr val="tx2"/>
                </a:solidFill>
                <a:latin typeface="Garamond" pitchFamily="18" charset="0"/>
              </a:rPr>
              <a:t>PDO is a long lived </a:t>
            </a:r>
            <a:r>
              <a:rPr kumimoji="1" lang="en-US" altLang="zh-CN" sz="1500" dirty="0">
                <a:solidFill>
                  <a:srgbClr val="FF0000"/>
                </a:solidFill>
                <a:latin typeface="Garamond" pitchFamily="18" charset="0"/>
              </a:rPr>
              <a:t>ENSO-like</a:t>
            </a:r>
            <a:r>
              <a:rPr kumimoji="1" lang="en-US" altLang="zh-CN" sz="1500" dirty="0">
                <a:solidFill>
                  <a:schemeClr val="tx2"/>
                </a:solidFill>
                <a:latin typeface="Garamond" pitchFamily="18" charset="0"/>
              </a:rPr>
              <a:t> pattern of Pacific climate variability.</a:t>
            </a:r>
            <a:r>
              <a:rPr kumimoji="1" lang="en-US" altLang="zh-CN" dirty="0">
                <a:latin typeface="Garamond" pitchFamily="18" charset="0"/>
              </a:rPr>
              <a:t> </a:t>
            </a:r>
          </a:p>
        </p:txBody>
      </p:sp>
    </p:spTree>
    <p:extLst>
      <p:ext uri="{BB962C8B-B14F-4D97-AF65-F5344CB8AC3E}">
        <p14:creationId xmlns:p14="http://schemas.microsoft.com/office/powerpoint/2010/main" val="1960104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8000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8000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8000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80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02" grpId="0" autoUpdateAnimBg="0"/>
      <p:bldP spid="1280004" grpId="0" autoUpdateAnimBg="0"/>
      <p:bldP spid="128000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02" name="Rectangle 2"/>
          <p:cNvSpPr>
            <a:spLocks noGrp="1" noChangeArrowheads="1"/>
          </p:cNvSpPr>
          <p:nvPr>
            <p:ph type="title"/>
          </p:nvPr>
        </p:nvSpPr>
        <p:spPr>
          <a:xfrm>
            <a:off x="1963341" y="33337"/>
            <a:ext cx="5255419" cy="481013"/>
          </a:xfrm>
        </p:spPr>
        <p:txBody>
          <a:bodyPr/>
          <a:lstStyle/>
          <a:p>
            <a:r>
              <a:rPr lang="en-US" altLang="zh-CN">
                <a:sym typeface="Wingdings" pitchFamily="2" charset="2"/>
              </a:rPr>
              <a:t>PDO versus ENSO</a:t>
            </a:r>
            <a:endParaRPr lang="en-US" altLang="zh-CN"/>
          </a:p>
        </p:txBody>
      </p:sp>
      <p:pic>
        <p:nvPicPr>
          <p:cNvPr id="1280003" name="Picture 3" descr="pdo_enso_comp"/>
          <p:cNvPicPr>
            <a:picLocks noChangeAspect="1" noChangeArrowheads="1"/>
          </p:cNvPicPr>
          <p:nvPr/>
        </p:nvPicPr>
        <p:blipFill>
          <a:blip r:embed="rId2" cstate="print"/>
          <a:srcRect/>
          <a:stretch>
            <a:fillRect/>
          </a:stretch>
        </p:blipFill>
        <p:spPr bwMode="auto">
          <a:xfrm>
            <a:off x="2536031" y="1008000"/>
            <a:ext cx="4067175" cy="2624138"/>
          </a:xfrm>
          <a:prstGeom prst="rect">
            <a:avLst/>
          </a:prstGeom>
          <a:noFill/>
          <a:ln w="9525">
            <a:noFill/>
            <a:miter lim="800000"/>
            <a:headEnd/>
            <a:tailEnd/>
          </a:ln>
        </p:spPr>
      </p:pic>
      <p:sp>
        <p:nvSpPr>
          <p:cNvPr id="1280005" name="Text Box 5"/>
          <p:cNvSpPr txBox="1">
            <a:spLocks noChangeArrowheads="1"/>
          </p:cNvSpPr>
          <p:nvPr/>
        </p:nvSpPr>
        <p:spPr bwMode="auto">
          <a:xfrm>
            <a:off x="1670691" y="576000"/>
            <a:ext cx="5775235" cy="369332"/>
          </a:xfrm>
          <a:prstGeom prst="rect">
            <a:avLst/>
          </a:prstGeom>
          <a:noFill/>
          <a:ln w="9525">
            <a:noFill/>
            <a:miter lim="800000"/>
            <a:headEnd/>
            <a:tailEnd/>
          </a:ln>
        </p:spPr>
        <p:txBody>
          <a:bodyPr wrap="none">
            <a:spAutoFit/>
          </a:bodyPr>
          <a:lstStyle/>
          <a:p>
            <a:pPr algn="ctr">
              <a:spcBef>
                <a:spcPct val="20000"/>
              </a:spcBef>
              <a:buSzPct val="85000"/>
            </a:pPr>
            <a:r>
              <a:rPr kumimoji="1" lang="en-US" altLang="zh-CN" sz="1500" dirty="0">
                <a:solidFill>
                  <a:schemeClr val="tx2"/>
                </a:solidFill>
                <a:latin typeface="Garamond" pitchFamily="18" charset="0"/>
              </a:rPr>
              <a:t>PDO is a long lived </a:t>
            </a:r>
            <a:r>
              <a:rPr kumimoji="1" lang="en-US" altLang="zh-CN" sz="1500" dirty="0">
                <a:solidFill>
                  <a:srgbClr val="FF0000"/>
                </a:solidFill>
                <a:latin typeface="Garamond" pitchFamily="18" charset="0"/>
              </a:rPr>
              <a:t>ENSO-like</a:t>
            </a:r>
            <a:r>
              <a:rPr kumimoji="1" lang="en-US" altLang="zh-CN" sz="1500" dirty="0">
                <a:solidFill>
                  <a:schemeClr val="tx2"/>
                </a:solidFill>
                <a:latin typeface="Garamond" pitchFamily="18" charset="0"/>
              </a:rPr>
              <a:t> pattern of Pacific climate variability.</a:t>
            </a:r>
            <a:r>
              <a:rPr kumimoji="1" lang="en-US" altLang="zh-CN" dirty="0">
                <a:latin typeface="Garamond" pitchFamily="18" charset="0"/>
              </a:rPr>
              <a:t> </a:t>
            </a:r>
          </a:p>
        </p:txBody>
      </p:sp>
      <p:sp>
        <p:nvSpPr>
          <p:cNvPr id="1280006" name="Text Box 6"/>
          <p:cNvSpPr txBox="1">
            <a:spLocks noChangeArrowheads="1"/>
          </p:cNvSpPr>
          <p:nvPr/>
        </p:nvSpPr>
        <p:spPr bwMode="auto">
          <a:xfrm>
            <a:off x="1476000" y="3564000"/>
            <a:ext cx="5976664" cy="1255728"/>
          </a:xfrm>
          <a:prstGeom prst="rect">
            <a:avLst/>
          </a:prstGeom>
          <a:noFill/>
          <a:ln w="9525">
            <a:noFill/>
            <a:miter lim="800000"/>
            <a:headEnd/>
            <a:tailEnd/>
          </a:ln>
        </p:spPr>
        <p:txBody>
          <a:bodyPr wrap="square">
            <a:spAutoFit/>
          </a:bodyPr>
          <a:lstStyle/>
          <a:p>
            <a:pPr>
              <a:spcBef>
                <a:spcPct val="20000"/>
              </a:spcBef>
              <a:buSzPct val="85000"/>
              <a:defRPr/>
            </a:pPr>
            <a:r>
              <a:rPr kumimoji="1" lang="en-US" altLang="zh-CN" b="0" dirty="0">
                <a:solidFill>
                  <a:srgbClr val="000000"/>
                </a:solidFill>
                <a:latin typeface="+mn-lt"/>
              </a:rPr>
              <a:t>Difference:</a:t>
            </a:r>
          </a:p>
          <a:p>
            <a:pPr>
              <a:spcBef>
                <a:spcPct val="20000"/>
              </a:spcBef>
              <a:buSzPct val="85000"/>
              <a:buFont typeface="Wingdings" pitchFamily="2" charset="2"/>
              <a:buChar char="q"/>
              <a:defRPr/>
            </a:pPr>
            <a:r>
              <a:rPr kumimoji="1" lang="en-US" altLang="zh-CN" b="0" dirty="0">
                <a:solidFill>
                  <a:srgbClr val="000000"/>
                </a:solidFill>
                <a:latin typeface="+mn-lt"/>
              </a:rPr>
              <a:t>  </a:t>
            </a:r>
            <a:r>
              <a:rPr kumimoji="1" lang="en-US" altLang="zh-CN" sz="1500" b="0" dirty="0">
                <a:solidFill>
                  <a:srgbClr val="000000"/>
                </a:solidFill>
                <a:latin typeface="+mn-lt"/>
              </a:rPr>
              <a:t>Time scale:       PDO: </a:t>
            </a:r>
            <a:r>
              <a:rPr kumimoji="1" lang="en-US" altLang="zh-CN" sz="1500" b="0" dirty="0">
                <a:solidFill>
                  <a:srgbClr val="FF0000"/>
                </a:solidFill>
                <a:latin typeface="+mn-lt"/>
              </a:rPr>
              <a:t>20-30</a:t>
            </a:r>
            <a:r>
              <a:rPr kumimoji="1" lang="en-US" altLang="zh-CN" sz="1500" b="0" dirty="0">
                <a:solidFill>
                  <a:srgbClr val="000000"/>
                </a:solidFill>
                <a:latin typeface="+mn-lt"/>
              </a:rPr>
              <a:t> years;    ENSO:  </a:t>
            </a:r>
            <a:r>
              <a:rPr kumimoji="1" lang="en-US" altLang="zh-CN" sz="1500" b="0" dirty="0">
                <a:solidFill>
                  <a:srgbClr val="0000FF"/>
                </a:solidFill>
                <a:latin typeface="+mn-lt"/>
              </a:rPr>
              <a:t>2-7</a:t>
            </a:r>
            <a:r>
              <a:rPr kumimoji="1" lang="en-US" altLang="zh-CN" sz="1500" b="0" dirty="0">
                <a:solidFill>
                  <a:srgbClr val="000000"/>
                </a:solidFill>
                <a:latin typeface="+mn-lt"/>
              </a:rPr>
              <a:t> years</a:t>
            </a:r>
          </a:p>
          <a:p>
            <a:pPr>
              <a:spcBef>
                <a:spcPct val="20000"/>
              </a:spcBef>
              <a:buSzPct val="85000"/>
              <a:buFont typeface="Wingdings" pitchFamily="2" charset="2"/>
              <a:buChar char="q"/>
              <a:defRPr/>
            </a:pPr>
            <a:r>
              <a:rPr kumimoji="1" lang="en-US" altLang="zh-CN" sz="1500" b="0" dirty="0">
                <a:solidFill>
                  <a:srgbClr val="000000"/>
                </a:solidFill>
                <a:latin typeface="+mn-lt"/>
              </a:rPr>
              <a:t>   Signal:  PDO: Most visible in North Pacific, secondary in Tropics</a:t>
            </a:r>
          </a:p>
          <a:p>
            <a:pPr>
              <a:spcBef>
                <a:spcPct val="20000"/>
              </a:spcBef>
              <a:buSzPct val="85000"/>
              <a:buFont typeface="Wingdings" pitchFamily="2" charset="2"/>
              <a:buNone/>
              <a:defRPr/>
            </a:pPr>
            <a:r>
              <a:rPr kumimoji="1" lang="en-US" altLang="zh-CN" sz="1500" b="0" dirty="0">
                <a:solidFill>
                  <a:srgbClr val="000000"/>
                </a:solidFill>
                <a:latin typeface="+mn-lt"/>
              </a:rPr>
              <a:t>       ENSO: Most visible in Tropics; Minor signature in North Pacific</a:t>
            </a:r>
          </a:p>
        </p:txBody>
      </p:sp>
    </p:spTree>
    <p:extLst>
      <p:ext uri="{BB962C8B-B14F-4D97-AF65-F5344CB8AC3E}">
        <p14:creationId xmlns:p14="http://schemas.microsoft.com/office/powerpoint/2010/main" val="996983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8000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8000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8000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80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02" grpId="0" autoUpdateAnimBg="0"/>
      <p:bldP spid="1280005" grpId="0" autoUpdateAnimBg="0"/>
      <p:bldP spid="128000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683568" y="422423"/>
            <a:ext cx="7560840" cy="571500"/>
          </a:xfrm>
        </p:spPr>
        <p:txBody>
          <a:bodyPr/>
          <a:lstStyle/>
          <a:p>
            <a:pPr>
              <a:lnSpc>
                <a:spcPct val="90000"/>
              </a:lnSpc>
            </a:pPr>
            <a:r>
              <a:rPr lang="en-US" altLang="zh-CN" sz="1800" dirty="0">
                <a:solidFill>
                  <a:srgbClr val="FF0000"/>
                </a:solidFill>
              </a:rPr>
              <a:t>PDO SST index</a:t>
            </a:r>
            <a:r>
              <a:rPr lang="en-US" altLang="zh-CN" sz="1800" dirty="0"/>
              <a:t>: Defined as the leading PC (EOF) of North Pacific monthly SST anomaly (poleward of 20</a:t>
            </a:r>
            <a:r>
              <a:rPr lang="en-US" altLang="zh-CN" sz="1800" dirty="0">
                <a:sym typeface="Symbol" pitchFamily="18" charset="2"/>
              </a:rPr>
              <a:t></a:t>
            </a:r>
            <a:r>
              <a:rPr lang="en-US" altLang="zh-CN" sz="1800" dirty="0"/>
              <a:t>N)</a:t>
            </a:r>
          </a:p>
        </p:txBody>
      </p:sp>
      <p:sp>
        <p:nvSpPr>
          <p:cNvPr id="22532" name="Rectangle 5"/>
          <p:cNvSpPr>
            <a:spLocks noChangeArrowheads="1"/>
          </p:cNvSpPr>
          <p:nvPr/>
        </p:nvSpPr>
        <p:spPr bwMode="auto">
          <a:xfrm>
            <a:off x="691748" y="3689901"/>
            <a:ext cx="7632847" cy="647700"/>
          </a:xfrm>
          <a:prstGeom prst="rect">
            <a:avLst/>
          </a:prstGeom>
          <a:noFill/>
          <a:ln w="9525">
            <a:noFill/>
            <a:miter lim="800000"/>
            <a:headEnd/>
            <a:tailEnd/>
          </a:ln>
        </p:spPr>
        <p:txBody>
          <a:bodyPr/>
          <a:lstStyle/>
          <a:p>
            <a:pPr marL="257175" indent="-257175">
              <a:spcBef>
                <a:spcPct val="20000"/>
              </a:spcBef>
              <a:buSzPct val="85000"/>
              <a:buBlip>
                <a:blip r:embed="rId2"/>
              </a:buBlip>
              <a:defRPr/>
            </a:pPr>
            <a:r>
              <a:rPr kumimoji="1" lang="en-US" altLang="zh-CN" b="0" dirty="0">
                <a:solidFill>
                  <a:srgbClr val="FF0000"/>
                </a:solidFill>
                <a:latin typeface="+mn-lt"/>
              </a:rPr>
              <a:t>PDO SLP index</a:t>
            </a:r>
            <a:r>
              <a:rPr kumimoji="1" lang="en-US" altLang="zh-CN" b="0" dirty="0">
                <a:solidFill>
                  <a:schemeClr val="tx2"/>
                </a:solidFill>
                <a:latin typeface="+mn-lt"/>
              </a:rPr>
              <a:t>:</a:t>
            </a:r>
            <a:r>
              <a:rPr kumimoji="1" lang="en-US" altLang="zh-CN" b="0" dirty="0">
                <a:latin typeface="+mn-lt"/>
              </a:rPr>
              <a:t> Defined as an area-averaged North Pacific monthly SLP anomaly (poleward of 20</a:t>
            </a:r>
            <a:r>
              <a:rPr kumimoji="1" lang="en-US" altLang="zh-CN" b="0" dirty="0">
                <a:latin typeface="+mn-lt"/>
                <a:sym typeface="Symbol" pitchFamily="18" charset="2"/>
              </a:rPr>
              <a:t></a:t>
            </a:r>
            <a:r>
              <a:rPr kumimoji="1" lang="en-US" altLang="zh-CN" b="0" dirty="0">
                <a:latin typeface="+mn-lt"/>
              </a:rPr>
              <a:t>N)</a:t>
            </a:r>
          </a:p>
        </p:txBody>
      </p:sp>
      <p:sp>
        <p:nvSpPr>
          <p:cNvPr id="6" name="文本框 5">
            <a:extLst>
              <a:ext uri="{FF2B5EF4-FFF2-40B4-BE49-F238E27FC236}">
                <a16:creationId xmlns:a16="http://schemas.microsoft.com/office/drawing/2014/main" id="{A1CBC930-8B30-4281-A12A-9AA3D56EAAAC}"/>
              </a:ext>
            </a:extLst>
          </p:cNvPr>
          <p:cNvSpPr txBox="1"/>
          <p:nvPr/>
        </p:nvSpPr>
        <p:spPr>
          <a:xfrm>
            <a:off x="794271" y="4392940"/>
            <a:ext cx="7632848" cy="276999"/>
          </a:xfrm>
          <a:prstGeom prst="rect">
            <a:avLst/>
          </a:prstGeom>
          <a:noFill/>
        </p:spPr>
        <p:txBody>
          <a:bodyPr wrap="square">
            <a:spAutoFit/>
          </a:bodyPr>
          <a:lstStyle/>
          <a:p>
            <a:pPr algn="ctr"/>
            <a:r>
              <a:rPr lang="zh-CN" altLang="en-US" sz="1200" b="0" dirty="0">
                <a:cs typeface="Arial" panose="020B0604020202020204" pitchFamily="34" charset="0"/>
                <a:hlinkClick r:id="rId3"/>
              </a:rPr>
              <a:t>https://climatedataguide.ucar.edu/climate-data/pacific-decadal-oscillation-pdo-definition-and-indices</a:t>
            </a:r>
            <a:r>
              <a:rPr lang="zh-CN" altLang="en-US" sz="1200" b="0" dirty="0">
                <a:cs typeface="Arial" panose="020B0604020202020204" pitchFamily="34" charset="0"/>
              </a:rPr>
              <a:t> </a:t>
            </a:r>
          </a:p>
        </p:txBody>
      </p:sp>
      <p:pic>
        <p:nvPicPr>
          <p:cNvPr id="5" name="图片 4">
            <a:extLst>
              <a:ext uri="{FF2B5EF4-FFF2-40B4-BE49-F238E27FC236}">
                <a16:creationId xmlns:a16="http://schemas.microsoft.com/office/drawing/2014/main" id="{CC5F0C5A-EF61-4806-BB2E-2BF3A4A7C0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704" y="1102250"/>
            <a:ext cx="5760000" cy="2499840"/>
          </a:xfrm>
          <a:prstGeom prst="rect">
            <a:avLst/>
          </a:prstGeom>
        </p:spPr>
      </p:pic>
      <p:pic>
        <p:nvPicPr>
          <p:cNvPr id="8" name="图片 7">
            <a:extLst>
              <a:ext uri="{FF2B5EF4-FFF2-40B4-BE49-F238E27FC236}">
                <a16:creationId xmlns:a16="http://schemas.microsoft.com/office/drawing/2014/main" id="{6B3813BC-AA0D-47A7-9046-C26CA64A9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0363" y="989496"/>
            <a:ext cx="2037863" cy="1222213"/>
          </a:xfrm>
          <a:prstGeom prst="rect">
            <a:avLst/>
          </a:prstGeom>
        </p:spPr>
      </p:pic>
    </p:spTree>
    <p:extLst>
      <p:ext uri="{BB962C8B-B14F-4D97-AF65-F5344CB8AC3E}">
        <p14:creationId xmlns:p14="http://schemas.microsoft.com/office/powerpoint/2010/main" val="2477351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57350" y="111919"/>
            <a:ext cx="5829300" cy="353616"/>
          </a:xfrm>
        </p:spPr>
        <p:txBody>
          <a:bodyPr/>
          <a:lstStyle/>
          <a:p>
            <a:r>
              <a:rPr lang="en-US" altLang="zh-CN" dirty="0"/>
              <a:t>PDO Historical Records</a:t>
            </a:r>
          </a:p>
        </p:txBody>
      </p:sp>
      <p:grpSp>
        <p:nvGrpSpPr>
          <p:cNvPr id="19459" name="Group 9"/>
          <p:cNvGrpSpPr>
            <a:grpSpLocks/>
          </p:cNvGrpSpPr>
          <p:nvPr/>
        </p:nvGrpSpPr>
        <p:grpSpPr bwMode="auto">
          <a:xfrm>
            <a:off x="1385888" y="897731"/>
            <a:ext cx="6344841" cy="3058716"/>
            <a:chOff x="0" y="720"/>
            <a:chExt cx="5760" cy="2784"/>
          </a:xfrm>
        </p:grpSpPr>
        <p:pic>
          <p:nvPicPr>
            <p:cNvPr id="19461" name="Picture 3" descr="f1_pdo"/>
            <p:cNvPicPr>
              <a:picLocks noChangeAspect="1" noChangeArrowheads="1"/>
            </p:cNvPicPr>
            <p:nvPr/>
          </p:nvPicPr>
          <p:blipFill>
            <a:blip r:embed="rId2" cstate="print"/>
            <a:srcRect t="44269"/>
            <a:stretch>
              <a:fillRect/>
            </a:stretch>
          </p:blipFill>
          <p:spPr bwMode="auto">
            <a:xfrm>
              <a:off x="0" y="720"/>
              <a:ext cx="5760" cy="2784"/>
            </a:xfrm>
            <a:prstGeom prst="rect">
              <a:avLst/>
            </a:prstGeom>
            <a:noFill/>
            <a:ln w="9525">
              <a:noFill/>
              <a:miter lim="800000"/>
              <a:headEnd/>
              <a:tailEnd/>
            </a:ln>
          </p:spPr>
        </p:pic>
        <p:sp>
          <p:nvSpPr>
            <p:cNvPr id="19462" name="Text Box 4"/>
            <p:cNvSpPr txBox="1">
              <a:spLocks noChangeArrowheads="1"/>
            </p:cNvSpPr>
            <p:nvPr/>
          </p:nvSpPr>
          <p:spPr bwMode="auto">
            <a:xfrm>
              <a:off x="527" y="1728"/>
              <a:ext cx="817" cy="294"/>
            </a:xfrm>
            <a:prstGeom prst="rect">
              <a:avLst/>
            </a:prstGeom>
            <a:noFill/>
            <a:ln w="9525">
              <a:noFill/>
              <a:miter lim="800000"/>
              <a:headEnd/>
              <a:tailEnd/>
            </a:ln>
          </p:spPr>
          <p:txBody>
            <a:bodyPr>
              <a:spAutoFit/>
            </a:bodyPr>
            <a:lstStyle/>
            <a:p>
              <a:pPr algn="ctr">
                <a:spcBef>
                  <a:spcPct val="20000"/>
                </a:spcBef>
                <a:buSzPct val="85000"/>
              </a:pPr>
              <a:r>
                <a:rPr kumimoji="1" lang="en-US" altLang="zh-CN" sz="1500">
                  <a:solidFill>
                    <a:srgbClr val="0000FF"/>
                  </a:solidFill>
                  <a:latin typeface="Arial Black" pitchFamily="34" charset="0"/>
                </a:rPr>
                <a:t>Cool</a:t>
              </a:r>
            </a:p>
          </p:txBody>
        </p:sp>
        <p:sp>
          <p:nvSpPr>
            <p:cNvPr id="19463" name="Text Box 5"/>
            <p:cNvSpPr txBox="1">
              <a:spLocks noChangeArrowheads="1"/>
            </p:cNvSpPr>
            <p:nvPr/>
          </p:nvSpPr>
          <p:spPr bwMode="auto">
            <a:xfrm>
              <a:off x="4560" y="1718"/>
              <a:ext cx="816" cy="294"/>
            </a:xfrm>
            <a:prstGeom prst="rect">
              <a:avLst/>
            </a:prstGeom>
            <a:noFill/>
            <a:ln w="9525">
              <a:noFill/>
              <a:miter lim="800000"/>
              <a:headEnd/>
              <a:tailEnd/>
            </a:ln>
          </p:spPr>
          <p:txBody>
            <a:bodyPr>
              <a:spAutoFit/>
            </a:bodyPr>
            <a:lstStyle/>
            <a:p>
              <a:pPr algn="ctr">
                <a:spcBef>
                  <a:spcPct val="20000"/>
                </a:spcBef>
                <a:buSzPct val="85000"/>
              </a:pPr>
              <a:r>
                <a:rPr kumimoji="1" lang="en-US" altLang="zh-CN" sz="1500">
                  <a:solidFill>
                    <a:srgbClr val="FF0000"/>
                  </a:solidFill>
                  <a:latin typeface="Arial Black" pitchFamily="34" charset="0"/>
                </a:rPr>
                <a:t>Warm</a:t>
              </a:r>
            </a:p>
          </p:txBody>
        </p:sp>
        <p:sp>
          <p:nvSpPr>
            <p:cNvPr id="19464" name="Text Box 6"/>
            <p:cNvSpPr txBox="1">
              <a:spLocks noChangeArrowheads="1"/>
            </p:cNvSpPr>
            <p:nvPr/>
          </p:nvSpPr>
          <p:spPr bwMode="auto">
            <a:xfrm>
              <a:off x="1776" y="1718"/>
              <a:ext cx="816" cy="294"/>
            </a:xfrm>
            <a:prstGeom prst="rect">
              <a:avLst/>
            </a:prstGeom>
            <a:noFill/>
            <a:ln w="9525">
              <a:noFill/>
              <a:miter lim="800000"/>
              <a:headEnd/>
              <a:tailEnd/>
            </a:ln>
          </p:spPr>
          <p:txBody>
            <a:bodyPr>
              <a:spAutoFit/>
            </a:bodyPr>
            <a:lstStyle/>
            <a:p>
              <a:pPr algn="ctr">
                <a:spcBef>
                  <a:spcPct val="20000"/>
                </a:spcBef>
                <a:buSzPct val="85000"/>
              </a:pPr>
              <a:r>
                <a:rPr kumimoji="1" lang="en-US" altLang="zh-CN" sz="1500">
                  <a:solidFill>
                    <a:srgbClr val="FF0000"/>
                  </a:solidFill>
                  <a:latin typeface="Arial Black" pitchFamily="34" charset="0"/>
                </a:rPr>
                <a:t>Warm</a:t>
              </a:r>
            </a:p>
          </p:txBody>
        </p:sp>
        <p:sp>
          <p:nvSpPr>
            <p:cNvPr id="19465" name="Text Box 7"/>
            <p:cNvSpPr txBox="1">
              <a:spLocks noChangeArrowheads="1"/>
            </p:cNvSpPr>
            <p:nvPr/>
          </p:nvSpPr>
          <p:spPr bwMode="auto">
            <a:xfrm>
              <a:off x="3168" y="1728"/>
              <a:ext cx="816" cy="294"/>
            </a:xfrm>
            <a:prstGeom prst="rect">
              <a:avLst/>
            </a:prstGeom>
            <a:noFill/>
            <a:ln w="9525">
              <a:noFill/>
              <a:miter lim="800000"/>
              <a:headEnd/>
              <a:tailEnd/>
            </a:ln>
          </p:spPr>
          <p:txBody>
            <a:bodyPr>
              <a:spAutoFit/>
            </a:bodyPr>
            <a:lstStyle/>
            <a:p>
              <a:pPr algn="ctr">
                <a:spcBef>
                  <a:spcPct val="20000"/>
                </a:spcBef>
                <a:buSzPct val="85000"/>
              </a:pPr>
              <a:r>
                <a:rPr kumimoji="1" lang="en-US" altLang="zh-CN" sz="1500">
                  <a:solidFill>
                    <a:srgbClr val="0000FF"/>
                  </a:solidFill>
                  <a:latin typeface="Arial Black" pitchFamily="34" charset="0"/>
                </a:rPr>
                <a:t>Cool</a:t>
              </a:r>
            </a:p>
          </p:txBody>
        </p:sp>
      </p:grpSp>
      <p:sp>
        <p:nvSpPr>
          <p:cNvPr id="23556" name="Text Box 8"/>
          <p:cNvSpPr txBox="1">
            <a:spLocks noChangeArrowheads="1"/>
          </p:cNvSpPr>
          <p:nvPr/>
        </p:nvSpPr>
        <p:spPr bwMode="auto">
          <a:xfrm>
            <a:off x="1332310" y="4083844"/>
            <a:ext cx="6642497" cy="369332"/>
          </a:xfrm>
          <a:prstGeom prst="rect">
            <a:avLst/>
          </a:prstGeom>
          <a:noFill/>
          <a:ln w="9525">
            <a:noFill/>
            <a:miter lim="800000"/>
            <a:headEnd/>
            <a:tailEnd/>
          </a:ln>
        </p:spPr>
        <p:txBody>
          <a:bodyPr>
            <a:spAutoFit/>
          </a:bodyPr>
          <a:lstStyle/>
          <a:p>
            <a:pPr algn="ctr">
              <a:spcBef>
                <a:spcPct val="20000"/>
              </a:spcBef>
              <a:buSzPct val="85000"/>
              <a:defRPr/>
            </a:pPr>
            <a:r>
              <a:rPr kumimoji="1" lang="en-US" altLang="zh-CN" b="0" dirty="0">
                <a:latin typeface="+mn-lt"/>
              </a:rPr>
              <a:t>20</a:t>
            </a:r>
            <a:r>
              <a:rPr kumimoji="1" lang="en-US" altLang="zh-CN" b="0" baseline="30000" dirty="0">
                <a:latin typeface="+mn-lt"/>
              </a:rPr>
              <a:t>th</a:t>
            </a:r>
            <a:r>
              <a:rPr kumimoji="1" lang="en-US" altLang="zh-CN" b="0" dirty="0">
                <a:latin typeface="+mn-lt"/>
              </a:rPr>
              <a:t> Century PDO Regime shifts: </a:t>
            </a:r>
            <a:r>
              <a:rPr kumimoji="1" lang="en-US" altLang="zh-CN" b="0" dirty="0">
                <a:solidFill>
                  <a:srgbClr val="FF0000"/>
                </a:solidFill>
                <a:latin typeface="+mn-lt"/>
              </a:rPr>
              <a:t>1924/25, 1946/47, 1976/77</a:t>
            </a:r>
          </a:p>
        </p:txBody>
      </p:sp>
    </p:spTree>
    <p:extLst>
      <p:ext uri="{BB962C8B-B14F-4D97-AF65-F5344CB8AC3E}">
        <p14:creationId xmlns:p14="http://schemas.microsoft.com/office/powerpoint/2010/main" val="29669191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3568" y="141685"/>
            <a:ext cx="7704856" cy="540544"/>
          </a:xfrm>
        </p:spPr>
        <p:txBody>
          <a:bodyPr/>
          <a:lstStyle/>
          <a:p>
            <a:r>
              <a:rPr lang="en-US" altLang="zh-CN" sz="1800" dirty="0"/>
              <a:t>Observed global ocean changes that might be anthropogenic </a:t>
            </a:r>
            <a:br>
              <a:rPr lang="en-US" altLang="zh-CN" sz="1800" dirty="0"/>
            </a:br>
            <a:r>
              <a:rPr lang="en-US" altLang="zh-CN" sz="1800" dirty="0"/>
              <a:t>(</a:t>
            </a:r>
            <a:r>
              <a:rPr lang="en-US" altLang="zh-CN" sz="1800" dirty="0" err="1"/>
              <a:t>Levitus</a:t>
            </a:r>
            <a:r>
              <a:rPr lang="en-US" altLang="zh-CN" sz="1800" dirty="0"/>
              <a:t> et al. 2005)</a:t>
            </a:r>
            <a:endParaRPr lang="en-US" altLang="zh-CN" sz="2400" dirty="0"/>
          </a:p>
        </p:txBody>
      </p:sp>
      <p:pic>
        <p:nvPicPr>
          <p:cNvPr id="23555" name="Picture 3"/>
          <p:cNvPicPr>
            <a:picLocks noChangeAspect="1" noChangeArrowheads="1"/>
          </p:cNvPicPr>
          <p:nvPr/>
        </p:nvPicPr>
        <p:blipFill>
          <a:blip r:embed="rId3" cstate="print"/>
          <a:srcRect l="1361" t="4021" r="2950"/>
          <a:stretch>
            <a:fillRect/>
          </a:stretch>
        </p:blipFill>
        <p:spPr bwMode="auto">
          <a:xfrm>
            <a:off x="1588294" y="951310"/>
            <a:ext cx="4751785" cy="3576638"/>
          </a:xfrm>
          <a:prstGeom prst="rect">
            <a:avLst/>
          </a:prstGeom>
          <a:noFill/>
          <a:ln w="9525">
            <a:noFill/>
            <a:miter lim="800000"/>
            <a:headEnd/>
            <a:tailEnd/>
          </a:ln>
        </p:spPr>
      </p:pic>
      <p:sp>
        <p:nvSpPr>
          <p:cNvPr id="29700" name="Text Box 4"/>
          <p:cNvSpPr txBox="1">
            <a:spLocks noChangeArrowheads="1"/>
          </p:cNvSpPr>
          <p:nvPr/>
        </p:nvSpPr>
        <p:spPr bwMode="auto">
          <a:xfrm>
            <a:off x="6340079" y="1821656"/>
            <a:ext cx="1339453" cy="923330"/>
          </a:xfrm>
          <a:prstGeom prst="rect">
            <a:avLst/>
          </a:prstGeom>
          <a:noFill/>
          <a:ln w="9525">
            <a:noFill/>
            <a:miter lim="800000"/>
            <a:headEnd/>
            <a:tailEnd/>
          </a:ln>
        </p:spPr>
        <p:txBody>
          <a:bodyPr>
            <a:spAutoFit/>
          </a:bodyPr>
          <a:lstStyle/>
          <a:p>
            <a:pPr eaLnBrk="0" hangingPunct="0">
              <a:spcBef>
                <a:spcPct val="50000"/>
              </a:spcBef>
              <a:defRPr/>
            </a:pPr>
            <a:r>
              <a:rPr lang="en-US" altLang="zh-CN" b="0" dirty="0">
                <a:solidFill>
                  <a:srgbClr val="FF0000"/>
                </a:solidFill>
                <a:latin typeface="+mn-lt"/>
              </a:rPr>
              <a:t>0.037</a:t>
            </a:r>
            <a:r>
              <a:rPr lang="en-US" altLang="zh-CN" b="0" dirty="0">
                <a:solidFill>
                  <a:srgbClr val="FF0000"/>
                </a:solidFill>
                <a:latin typeface="+mn-lt"/>
                <a:sym typeface="Symbol"/>
              </a:rPr>
              <a:t></a:t>
            </a:r>
            <a:r>
              <a:rPr lang="en-US" altLang="zh-CN" b="0" dirty="0">
                <a:solidFill>
                  <a:srgbClr val="FF0000"/>
                </a:solidFill>
                <a:latin typeface="+mn-lt"/>
              </a:rPr>
              <a:t>C</a:t>
            </a:r>
            <a:r>
              <a:rPr lang="en-US" altLang="zh-CN" b="0" dirty="0">
                <a:latin typeface="+mn-lt"/>
              </a:rPr>
              <a:t> Warming (0-3000 m)</a:t>
            </a:r>
          </a:p>
        </p:txBody>
      </p:sp>
    </p:spTree>
    <p:extLst>
      <p:ext uri="{BB962C8B-B14F-4D97-AF65-F5344CB8AC3E}">
        <p14:creationId xmlns:p14="http://schemas.microsoft.com/office/powerpoint/2010/main" val="27287558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85900" y="141685"/>
            <a:ext cx="6172200" cy="270272"/>
          </a:xfrm>
        </p:spPr>
        <p:txBody>
          <a:bodyPr/>
          <a:lstStyle/>
          <a:p>
            <a:r>
              <a:rPr lang="en-US" altLang="zh-CN" dirty="0"/>
              <a:t>Is There Anthropogenic Climate Change?</a:t>
            </a:r>
          </a:p>
        </p:txBody>
      </p:sp>
      <p:sp>
        <p:nvSpPr>
          <p:cNvPr id="24579" name="Rectangle 3"/>
          <p:cNvSpPr>
            <a:spLocks noGrp="1" noChangeArrowheads="1"/>
          </p:cNvSpPr>
          <p:nvPr>
            <p:ph type="body" idx="1"/>
          </p:nvPr>
        </p:nvSpPr>
        <p:spPr>
          <a:xfrm>
            <a:off x="1468041" y="1006079"/>
            <a:ext cx="2996803" cy="485775"/>
          </a:xfrm>
        </p:spPr>
        <p:txBody>
          <a:bodyPr/>
          <a:lstStyle/>
          <a:p>
            <a:r>
              <a:rPr lang="en-US" altLang="zh-CN" dirty="0"/>
              <a:t>Yes (IPCC-AR4)</a:t>
            </a:r>
            <a:endParaRPr lang="zh-CN" altLang="en-US" dirty="0"/>
          </a:p>
        </p:txBody>
      </p:sp>
      <p:pic>
        <p:nvPicPr>
          <p:cNvPr id="24580" name="Picture 4"/>
          <p:cNvPicPr>
            <a:picLocks noChangeAspect="1" noChangeArrowheads="1"/>
          </p:cNvPicPr>
          <p:nvPr/>
        </p:nvPicPr>
        <p:blipFill>
          <a:blip r:embed="rId3" cstate="print"/>
          <a:srcRect/>
          <a:stretch>
            <a:fillRect/>
          </a:stretch>
        </p:blipFill>
        <p:spPr bwMode="auto">
          <a:xfrm>
            <a:off x="4301729" y="844154"/>
            <a:ext cx="3439715" cy="3835003"/>
          </a:xfrm>
          <a:prstGeom prst="rect">
            <a:avLst/>
          </a:prstGeom>
          <a:noFill/>
          <a:ln w="9525">
            <a:noFill/>
            <a:miter lim="800000"/>
            <a:headEnd/>
            <a:tailEnd/>
          </a:ln>
        </p:spPr>
      </p:pic>
      <p:sp>
        <p:nvSpPr>
          <p:cNvPr id="1266693" name="Text Box 5"/>
          <p:cNvSpPr txBox="1">
            <a:spLocks noChangeArrowheads="1"/>
          </p:cNvSpPr>
          <p:nvPr/>
        </p:nvSpPr>
        <p:spPr bwMode="auto">
          <a:xfrm>
            <a:off x="1410892" y="2625328"/>
            <a:ext cx="2868215" cy="784830"/>
          </a:xfrm>
          <a:prstGeom prst="rect">
            <a:avLst/>
          </a:prstGeom>
          <a:noFill/>
          <a:ln w="9525">
            <a:noFill/>
            <a:miter lim="800000"/>
            <a:headEnd/>
            <a:tailEnd/>
          </a:ln>
          <a:effectLst/>
        </p:spPr>
        <p:txBody>
          <a:bodyPr>
            <a:spAutoFit/>
          </a:bodyPr>
          <a:lstStyle/>
          <a:p>
            <a:pPr eaLnBrk="0" hangingPunct="0">
              <a:spcBef>
                <a:spcPct val="50000"/>
              </a:spcBef>
              <a:defRPr/>
            </a:pPr>
            <a:r>
              <a:rPr lang="en-US" altLang="zh-CN" sz="1500" b="0" dirty="0">
                <a:effectLst>
                  <a:outerShdw blurRad="38100" dist="38100" dir="2700000" algn="tl">
                    <a:srgbClr val="FFFFFF"/>
                  </a:outerShdw>
                </a:effectLst>
                <a:latin typeface="+mn-lt"/>
              </a:rPr>
              <a:t>Levitus et al (2000) heat storage changes in the Atlantic, Pacific, World</a:t>
            </a:r>
          </a:p>
        </p:txBody>
      </p:sp>
      <p:sp>
        <p:nvSpPr>
          <p:cNvPr id="24582" name="Rectangle 7"/>
          <p:cNvSpPr>
            <a:spLocks noChangeArrowheads="1"/>
          </p:cNvSpPr>
          <p:nvPr/>
        </p:nvSpPr>
        <p:spPr bwMode="auto">
          <a:xfrm>
            <a:off x="6085285" y="1491854"/>
            <a:ext cx="1619250" cy="1190625"/>
          </a:xfrm>
          <a:prstGeom prst="rect">
            <a:avLst/>
          </a:prstGeom>
          <a:noFill/>
          <a:ln w="19050">
            <a:solidFill>
              <a:srgbClr val="FFC000"/>
            </a:solidFill>
            <a:prstDash val="dash"/>
            <a:miter lim="800000"/>
            <a:headEnd/>
            <a:tailEnd/>
          </a:ln>
        </p:spPr>
        <p:txBody>
          <a:bodyPr wrap="none" anchor="ctr"/>
          <a:lstStyle/>
          <a:p>
            <a:endParaRPr lang="zh-CN" altLang="en-US"/>
          </a:p>
        </p:txBody>
      </p:sp>
      <p:sp>
        <p:nvSpPr>
          <p:cNvPr id="24583" name="Rectangle 8"/>
          <p:cNvSpPr>
            <a:spLocks noChangeArrowheads="1"/>
          </p:cNvSpPr>
          <p:nvPr/>
        </p:nvSpPr>
        <p:spPr bwMode="auto">
          <a:xfrm>
            <a:off x="6085285" y="3434953"/>
            <a:ext cx="1619250" cy="1243013"/>
          </a:xfrm>
          <a:prstGeom prst="rect">
            <a:avLst/>
          </a:prstGeom>
          <a:noFill/>
          <a:ln w="19050">
            <a:solidFill>
              <a:srgbClr val="FFC000"/>
            </a:solidFill>
            <a:prstDash val="dash"/>
            <a:miter lim="800000"/>
            <a:headEnd/>
            <a:tailEnd/>
          </a:ln>
        </p:spPr>
        <p:txBody>
          <a:bodyPr wrap="none" anchor="ctr"/>
          <a:lstStyle/>
          <a:p>
            <a:endParaRPr lang="zh-CN" altLang="en-US"/>
          </a:p>
        </p:txBody>
      </p:sp>
    </p:spTree>
    <p:extLst>
      <p:ext uri="{BB962C8B-B14F-4D97-AF65-F5344CB8AC3E}">
        <p14:creationId xmlns:p14="http://schemas.microsoft.com/office/powerpoint/2010/main" val="19720630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85900" y="86916"/>
            <a:ext cx="6172200" cy="378619"/>
          </a:xfrm>
        </p:spPr>
        <p:txBody>
          <a:bodyPr/>
          <a:lstStyle/>
          <a:p>
            <a:pPr eaLnBrk="1" hangingPunct="1"/>
            <a:r>
              <a:rPr lang="en-US" altLang="zh-CN" dirty="0"/>
              <a:t>Trend in Equatorial Thermocline</a:t>
            </a:r>
          </a:p>
        </p:txBody>
      </p:sp>
      <p:sp>
        <p:nvSpPr>
          <p:cNvPr id="25603" name="Rectangle 3"/>
          <p:cNvSpPr>
            <a:spLocks noGrp="1" noChangeArrowheads="1"/>
          </p:cNvSpPr>
          <p:nvPr>
            <p:ph type="body" idx="1"/>
          </p:nvPr>
        </p:nvSpPr>
        <p:spPr>
          <a:xfrm>
            <a:off x="2087166" y="4551760"/>
            <a:ext cx="5455444" cy="270272"/>
          </a:xfrm>
        </p:spPr>
        <p:txBody>
          <a:bodyPr/>
          <a:lstStyle/>
          <a:p>
            <a:pPr eaLnBrk="1" hangingPunct="1">
              <a:buFont typeface="Wingdings" pitchFamily="2" charset="2"/>
              <a:buNone/>
            </a:pPr>
            <a:r>
              <a:rPr lang="en-US" altLang="zh-CN" sz="1200"/>
              <a:t>From JEDAC-XBT (1955-2003) averaged between 5</a:t>
            </a:r>
            <a:r>
              <a:rPr lang="en-US" altLang="zh-CN" sz="1200">
                <a:sym typeface="Symbol" pitchFamily="18" charset="2"/>
              </a:rPr>
              <a:t></a:t>
            </a:r>
            <a:r>
              <a:rPr lang="en-US" altLang="zh-CN" sz="1200"/>
              <a:t>S-5</a:t>
            </a:r>
            <a:r>
              <a:rPr lang="en-US" altLang="zh-CN" sz="1200">
                <a:sym typeface="Symbol" pitchFamily="18" charset="2"/>
              </a:rPr>
              <a:t></a:t>
            </a:r>
            <a:r>
              <a:rPr lang="en-US" altLang="zh-CN" sz="1200"/>
              <a:t>N. Unit: </a:t>
            </a:r>
            <a:r>
              <a:rPr lang="en-US" altLang="zh-CN" sz="1200">
                <a:sym typeface="Symbol" pitchFamily="18" charset="2"/>
              </a:rPr>
              <a:t></a:t>
            </a:r>
            <a:r>
              <a:rPr lang="en-US" altLang="zh-CN" sz="1200"/>
              <a:t>C/100-year</a:t>
            </a:r>
          </a:p>
        </p:txBody>
      </p:sp>
      <p:grpSp>
        <p:nvGrpSpPr>
          <p:cNvPr id="25604" name="组合 15"/>
          <p:cNvGrpSpPr>
            <a:grpSpLocks/>
          </p:cNvGrpSpPr>
          <p:nvPr/>
        </p:nvGrpSpPr>
        <p:grpSpPr bwMode="auto">
          <a:xfrm>
            <a:off x="2627710" y="735807"/>
            <a:ext cx="3859753" cy="3726656"/>
            <a:chOff x="1954213" y="1052413"/>
            <a:chExt cx="5146337" cy="4968875"/>
          </a:xfrm>
        </p:grpSpPr>
        <p:grpSp>
          <p:nvGrpSpPr>
            <p:cNvPr id="25605" name="Group 10"/>
            <p:cNvGrpSpPr>
              <a:grpSpLocks/>
            </p:cNvGrpSpPr>
            <p:nvPr/>
          </p:nvGrpSpPr>
          <p:grpSpPr bwMode="auto">
            <a:xfrm>
              <a:off x="1954213" y="1052413"/>
              <a:ext cx="5138737" cy="4968875"/>
              <a:chOff x="1231" y="763"/>
              <a:chExt cx="1927" cy="1845"/>
            </a:xfrm>
          </p:grpSpPr>
          <p:grpSp>
            <p:nvGrpSpPr>
              <p:cNvPr id="25608" name="Group 11"/>
              <p:cNvGrpSpPr>
                <a:grpSpLocks/>
              </p:cNvGrpSpPr>
              <p:nvPr/>
            </p:nvGrpSpPr>
            <p:grpSpPr bwMode="auto">
              <a:xfrm>
                <a:off x="1231" y="763"/>
                <a:ext cx="1927" cy="1845"/>
                <a:chOff x="1186" y="763"/>
                <a:chExt cx="1927" cy="1845"/>
              </a:xfrm>
            </p:grpSpPr>
            <p:pic>
              <p:nvPicPr>
                <p:cNvPr id="25611" name="Picture 12" descr="Fig2_grl"/>
                <p:cNvPicPr>
                  <a:picLocks noChangeAspect="1" noChangeArrowheads="1"/>
                </p:cNvPicPr>
                <p:nvPr/>
              </p:nvPicPr>
              <p:blipFill>
                <a:blip r:embed="rId3" cstate="print"/>
                <a:srcRect/>
                <a:stretch>
                  <a:fillRect/>
                </a:stretch>
              </p:blipFill>
              <p:spPr bwMode="auto">
                <a:xfrm>
                  <a:off x="1186" y="763"/>
                  <a:ext cx="1927" cy="1845"/>
                </a:xfrm>
                <a:prstGeom prst="rect">
                  <a:avLst/>
                </a:prstGeom>
                <a:noFill/>
                <a:ln w="9525">
                  <a:noFill/>
                  <a:miter lim="800000"/>
                  <a:headEnd/>
                  <a:tailEnd/>
                </a:ln>
              </p:spPr>
            </p:pic>
            <p:sp>
              <p:nvSpPr>
                <p:cNvPr id="25612" name="Text Box 13"/>
                <p:cNvSpPr txBox="1">
                  <a:spLocks noChangeArrowheads="1"/>
                </p:cNvSpPr>
                <p:nvPr/>
              </p:nvSpPr>
              <p:spPr bwMode="auto">
                <a:xfrm>
                  <a:off x="1389" y="839"/>
                  <a:ext cx="297" cy="65"/>
                </a:xfrm>
                <a:prstGeom prst="rect">
                  <a:avLst/>
                </a:prstGeom>
                <a:solidFill>
                  <a:schemeClr val="bg1"/>
                </a:solidFill>
                <a:ln w="9525">
                  <a:noFill/>
                  <a:miter lim="800000"/>
                  <a:headEnd/>
                  <a:tailEnd/>
                </a:ln>
              </p:spPr>
              <p:txBody>
                <a:bodyPr wrap="none" lIns="27000" tIns="13500" rIns="27000" bIns="13500">
                  <a:spAutoFit/>
                </a:bodyPr>
                <a:lstStyle/>
                <a:p>
                  <a:r>
                    <a:rPr lang="en-US" altLang="zh-CN" sz="675"/>
                    <a:t>(a) SST trend</a:t>
                  </a:r>
                </a:p>
              </p:txBody>
            </p:sp>
            <p:sp>
              <p:nvSpPr>
                <p:cNvPr id="25613" name="Text Box 14"/>
                <p:cNvSpPr txBox="1">
                  <a:spLocks noChangeArrowheads="1"/>
                </p:cNvSpPr>
                <p:nvPr/>
              </p:nvSpPr>
              <p:spPr bwMode="auto">
                <a:xfrm>
                  <a:off x="1389" y="1139"/>
                  <a:ext cx="83" cy="65"/>
                </a:xfrm>
                <a:prstGeom prst="rect">
                  <a:avLst/>
                </a:prstGeom>
                <a:solidFill>
                  <a:schemeClr val="bg1"/>
                </a:solidFill>
                <a:ln w="9525">
                  <a:noFill/>
                  <a:miter lim="800000"/>
                  <a:headEnd/>
                  <a:tailEnd/>
                </a:ln>
              </p:spPr>
              <p:txBody>
                <a:bodyPr wrap="none" lIns="27000" tIns="13500" rIns="27000" bIns="13500">
                  <a:spAutoFit/>
                </a:bodyPr>
                <a:lstStyle/>
                <a:p>
                  <a:r>
                    <a:rPr lang="en-US" altLang="zh-CN" sz="675"/>
                    <a:t>(b)</a:t>
                  </a:r>
                </a:p>
              </p:txBody>
            </p:sp>
            <p:sp>
              <p:nvSpPr>
                <p:cNvPr id="25614" name="Text Box 15"/>
                <p:cNvSpPr txBox="1">
                  <a:spLocks noChangeArrowheads="1"/>
                </p:cNvSpPr>
                <p:nvPr/>
              </p:nvSpPr>
              <p:spPr bwMode="auto">
                <a:xfrm>
                  <a:off x="1389" y="2364"/>
                  <a:ext cx="316" cy="65"/>
                </a:xfrm>
                <a:prstGeom prst="rect">
                  <a:avLst/>
                </a:prstGeom>
                <a:solidFill>
                  <a:schemeClr val="bg1"/>
                </a:solidFill>
                <a:ln w="9525">
                  <a:noFill/>
                  <a:miter lim="800000"/>
                  <a:headEnd/>
                  <a:tailEnd/>
                </a:ln>
              </p:spPr>
              <p:txBody>
                <a:bodyPr wrap="none" lIns="27000" tIns="13500" rIns="27000" bIns="13500">
                  <a:spAutoFit/>
                </a:bodyPr>
                <a:lstStyle/>
                <a:p>
                  <a:r>
                    <a:rPr lang="en-US" altLang="zh-CN" sz="675"/>
                    <a:t>(c) </a:t>
                  </a:r>
                  <a:r>
                    <a:rPr lang="en-US" altLang="zh-CN" sz="675">
                      <a:sym typeface="Symbol" pitchFamily="18" charset="2"/>
                    </a:rPr>
                    <a:t>T/z trend</a:t>
                  </a:r>
                </a:p>
              </p:txBody>
            </p:sp>
            <p:sp>
              <p:nvSpPr>
                <p:cNvPr id="25615" name="Text Box 16"/>
                <p:cNvSpPr txBox="1">
                  <a:spLocks noChangeArrowheads="1"/>
                </p:cNvSpPr>
                <p:nvPr/>
              </p:nvSpPr>
              <p:spPr bwMode="auto">
                <a:xfrm>
                  <a:off x="1208" y="1091"/>
                  <a:ext cx="136" cy="66"/>
                </a:xfrm>
                <a:prstGeom prst="rect">
                  <a:avLst/>
                </a:prstGeom>
                <a:solidFill>
                  <a:schemeClr val="bg1"/>
                </a:solidFill>
                <a:ln w="9525">
                  <a:noFill/>
                  <a:miter lim="800000"/>
                  <a:headEnd/>
                  <a:tailEnd/>
                </a:ln>
              </p:spPr>
              <p:txBody>
                <a:bodyPr lIns="2700" tIns="2700" rIns="27000" bIns="27000">
                  <a:spAutoFit/>
                </a:bodyPr>
                <a:lstStyle/>
                <a:p>
                  <a:pPr algn="r">
                    <a:spcBef>
                      <a:spcPct val="50000"/>
                    </a:spcBef>
                  </a:pPr>
                  <a:r>
                    <a:rPr lang="en-US" altLang="zh-CN" sz="675"/>
                    <a:t>0</a:t>
                  </a:r>
                </a:p>
              </p:txBody>
            </p:sp>
          </p:grpSp>
          <p:sp>
            <p:nvSpPr>
              <p:cNvPr id="25609" name="Freeform 17"/>
              <p:cNvSpPr>
                <a:spLocks/>
              </p:cNvSpPr>
              <p:nvPr/>
            </p:nvSpPr>
            <p:spPr bwMode="auto">
              <a:xfrm>
                <a:off x="1472" y="1209"/>
                <a:ext cx="1609" cy="183"/>
              </a:xfrm>
              <a:custGeom>
                <a:avLst/>
                <a:gdLst>
                  <a:gd name="T0" fmla="*/ 0 w 1609"/>
                  <a:gd name="T1" fmla="*/ 97 h 183"/>
                  <a:gd name="T2" fmla="*/ 26 w 1609"/>
                  <a:gd name="T3" fmla="*/ 109 h 183"/>
                  <a:gd name="T4" fmla="*/ 50 w 1609"/>
                  <a:gd name="T5" fmla="*/ 115 h 183"/>
                  <a:gd name="T6" fmla="*/ 90 w 1609"/>
                  <a:gd name="T7" fmla="*/ 129 h 183"/>
                  <a:gd name="T8" fmla="*/ 134 w 1609"/>
                  <a:gd name="T9" fmla="*/ 141 h 183"/>
                  <a:gd name="T10" fmla="*/ 166 w 1609"/>
                  <a:gd name="T11" fmla="*/ 149 h 183"/>
                  <a:gd name="T12" fmla="*/ 178 w 1609"/>
                  <a:gd name="T13" fmla="*/ 157 h 183"/>
                  <a:gd name="T14" fmla="*/ 196 w 1609"/>
                  <a:gd name="T15" fmla="*/ 159 h 183"/>
                  <a:gd name="T16" fmla="*/ 240 w 1609"/>
                  <a:gd name="T17" fmla="*/ 173 h 183"/>
                  <a:gd name="T18" fmla="*/ 290 w 1609"/>
                  <a:gd name="T19" fmla="*/ 173 h 183"/>
                  <a:gd name="T20" fmla="*/ 344 w 1609"/>
                  <a:gd name="T21" fmla="*/ 183 h 183"/>
                  <a:gd name="T22" fmla="*/ 526 w 1609"/>
                  <a:gd name="T23" fmla="*/ 181 h 183"/>
                  <a:gd name="T24" fmla="*/ 712 w 1609"/>
                  <a:gd name="T25" fmla="*/ 173 h 183"/>
                  <a:gd name="T26" fmla="*/ 800 w 1609"/>
                  <a:gd name="T27" fmla="*/ 163 h 183"/>
                  <a:gd name="T28" fmla="*/ 884 w 1609"/>
                  <a:gd name="T29" fmla="*/ 133 h 183"/>
                  <a:gd name="T30" fmla="*/ 924 w 1609"/>
                  <a:gd name="T31" fmla="*/ 119 h 183"/>
                  <a:gd name="T32" fmla="*/ 992 w 1609"/>
                  <a:gd name="T33" fmla="*/ 107 h 183"/>
                  <a:gd name="T34" fmla="*/ 1040 w 1609"/>
                  <a:gd name="T35" fmla="*/ 89 h 183"/>
                  <a:gd name="T36" fmla="*/ 1072 w 1609"/>
                  <a:gd name="T37" fmla="*/ 77 h 183"/>
                  <a:gd name="T38" fmla="*/ 1084 w 1609"/>
                  <a:gd name="T39" fmla="*/ 73 h 183"/>
                  <a:gd name="T40" fmla="*/ 1088 w 1609"/>
                  <a:gd name="T41" fmla="*/ 67 h 183"/>
                  <a:gd name="T42" fmla="*/ 1122 w 1609"/>
                  <a:gd name="T43" fmla="*/ 59 h 183"/>
                  <a:gd name="T44" fmla="*/ 1190 w 1609"/>
                  <a:gd name="T45" fmla="*/ 47 h 183"/>
                  <a:gd name="T46" fmla="*/ 1224 w 1609"/>
                  <a:gd name="T47" fmla="*/ 39 h 183"/>
                  <a:gd name="T48" fmla="*/ 1282 w 1609"/>
                  <a:gd name="T49" fmla="*/ 25 h 183"/>
                  <a:gd name="T50" fmla="*/ 1304 w 1609"/>
                  <a:gd name="T51" fmla="*/ 23 h 183"/>
                  <a:gd name="T52" fmla="*/ 1448 w 1609"/>
                  <a:gd name="T53" fmla="*/ 11 h 183"/>
                  <a:gd name="T54" fmla="*/ 1534 w 1609"/>
                  <a:gd name="T55" fmla="*/ 7 h 183"/>
                  <a:gd name="T56" fmla="*/ 1588 w 1609"/>
                  <a:gd name="T57" fmla="*/ 1 h 1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09"/>
                  <a:gd name="T88" fmla="*/ 0 h 183"/>
                  <a:gd name="T89" fmla="*/ 1609 w 1609"/>
                  <a:gd name="T90" fmla="*/ 183 h 1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09" h="183">
                    <a:moveTo>
                      <a:pt x="0" y="97"/>
                    </a:moveTo>
                    <a:cubicBezTo>
                      <a:pt x="10" y="99"/>
                      <a:pt x="17" y="106"/>
                      <a:pt x="26" y="109"/>
                    </a:cubicBezTo>
                    <a:cubicBezTo>
                      <a:pt x="34" y="112"/>
                      <a:pt x="50" y="115"/>
                      <a:pt x="50" y="115"/>
                    </a:cubicBezTo>
                    <a:cubicBezTo>
                      <a:pt x="57" y="125"/>
                      <a:pt x="78" y="127"/>
                      <a:pt x="90" y="129"/>
                    </a:cubicBezTo>
                    <a:cubicBezTo>
                      <a:pt x="103" y="138"/>
                      <a:pt x="119" y="139"/>
                      <a:pt x="134" y="141"/>
                    </a:cubicBezTo>
                    <a:cubicBezTo>
                      <a:pt x="140" y="158"/>
                      <a:pt x="132" y="141"/>
                      <a:pt x="166" y="149"/>
                    </a:cubicBezTo>
                    <a:cubicBezTo>
                      <a:pt x="171" y="150"/>
                      <a:pt x="173" y="156"/>
                      <a:pt x="178" y="157"/>
                    </a:cubicBezTo>
                    <a:cubicBezTo>
                      <a:pt x="184" y="158"/>
                      <a:pt x="190" y="158"/>
                      <a:pt x="196" y="159"/>
                    </a:cubicBezTo>
                    <a:cubicBezTo>
                      <a:pt x="200" y="170"/>
                      <a:pt x="228" y="169"/>
                      <a:pt x="240" y="173"/>
                    </a:cubicBezTo>
                    <a:cubicBezTo>
                      <a:pt x="258" y="170"/>
                      <a:pt x="271" y="170"/>
                      <a:pt x="290" y="173"/>
                    </a:cubicBezTo>
                    <a:cubicBezTo>
                      <a:pt x="306" y="183"/>
                      <a:pt x="326" y="177"/>
                      <a:pt x="344" y="183"/>
                    </a:cubicBezTo>
                    <a:cubicBezTo>
                      <a:pt x="426" y="181"/>
                      <a:pt x="432" y="179"/>
                      <a:pt x="526" y="181"/>
                    </a:cubicBezTo>
                    <a:cubicBezTo>
                      <a:pt x="591" y="180"/>
                      <a:pt x="649" y="176"/>
                      <a:pt x="712" y="173"/>
                    </a:cubicBezTo>
                    <a:cubicBezTo>
                      <a:pt x="741" y="168"/>
                      <a:pt x="771" y="165"/>
                      <a:pt x="800" y="163"/>
                    </a:cubicBezTo>
                    <a:cubicBezTo>
                      <a:pt x="823" y="148"/>
                      <a:pt x="858" y="142"/>
                      <a:pt x="884" y="133"/>
                    </a:cubicBezTo>
                    <a:cubicBezTo>
                      <a:pt x="899" y="128"/>
                      <a:pt x="908" y="121"/>
                      <a:pt x="924" y="119"/>
                    </a:cubicBezTo>
                    <a:cubicBezTo>
                      <a:pt x="946" y="112"/>
                      <a:pt x="969" y="109"/>
                      <a:pt x="992" y="107"/>
                    </a:cubicBezTo>
                    <a:cubicBezTo>
                      <a:pt x="1008" y="102"/>
                      <a:pt x="1026" y="98"/>
                      <a:pt x="1040" y="89"/>
                    </a:cubicBezTo>
                    <a:cubicBezTo>
                      <a:pt x="1047" y="78"/>
                      <a:pt x="1060" y="79"/>
                      <a:pt x="1072" y="77"/>
                    </a:cubicBezTo>
                    <a:cubicBezTo>
                      <a:pt x="1076" y="76"/>
                      <a:pt x="1082" y="77"/>
                      <a:pt x="1084" y="73"/>
                    </a:cubicBezTo>
                    <a:cubicBezTo>
                      <a:pt x="1085" y="71"/>
                      <a:pt x="1086" y="68"/>
                      <a:pt x="1088" y="67"/>
                    </a:cubicBezTo>
                    <a:cubicBezTo>
                      <a:pt x="1097" y="62"/>
                      <a:pt x="1113" y="60"/>
                      <a:pt x="1122" y="59"/>
                    </a:cubicBezTo>
                    <a:cubicBezTo>
                      <a:pt x="1147" y="51"/>
                      <a:pt x="1162" y="49"/>
                      <a:pt x="1190" y="47"/>
                    </a:cubicBezTo>
                    <a:cubicBezTo>
                      <a:pt x="1203" y="43"/>
                      <a:pt x="1210" y="41"/>
                      <a:pt x="1224" y="39"/>
                    </a:cubicBezTo>
                    <a:cubicBezTo>
                      <a:pt x="1251" y="30"/>
                      <a:pt x="1239" y="29"/>
                      <a:pt x="1282" y="25"/>
                    </a:cubicBezTo>
                    <a:cubicBezTo>
                      <a:pt x="1289" y="24"/>
                      <a:pt x="1304" y="23"/>
                      <a:pt x="1304" y="23"/>
                    </a:cubicBezTo>
                    <a:cubicBezTo>
                      <a:pt x="1349" y="14"/>
                      <a:pt x="1402" y="13"/>
                      <a:pt x="1448" y="11"/>
                    </a:cubicBezTo>
                    <a:cubicBezTo>
                      <a:pt x="1480" y="0"/>
                      <a:pt x="1447" y="11"/>
                      <a:pt x="1534" y="7"/>
                    </a:cubicBezTo>
                    <a:cubicBezTo>
                      <a:pt x="1596" y="4"/>
                      <a:pt x="1609" y="12"/>
                      <a:pt x="1588" y="1"/>
                    </a:cubicBezTo>
                  </a:path>
                </a:pathLst>
              </a:custGeom>
              <a:noFill/>
              <a:ln w="25400">
                <a:solidFill>
                  <a:srgbClr val="00FF00"/>
                </a:solidFill>
                <a:prstDash val="dash"/>
                <a:round/>
                <a:headEnd/>
                <a:tailEnd/>
              </a:ln>
            </p:spPr>
            <p:txBody>
              <a:bodyPr/>
              <a:lstStyle/>
              <a:p>
                <a:endParaRPr lang="zh-CN" altLang="en-US"/>
              </a:p>
            </p:txBody>
          </p:sp>
          <p:sp>
            <p:nvSpPr>
              <p:cNvPr id="25610" name="Freeform 18"/>
              <p:cNvSpPr>
                <a:spLocks/>
              </p:cNvSpPr>
              <p:nvPr/>
            </p:nvSpPr>
            <p:spPr bwMode="auto">
              <a:xfrm>
                <a:off x="1471" y="1926"/>
                <a:ext cx="1609" cy="183"/>
              </a:xfrm>
              <a:custGeom>
                <a:avLst/>
                <a:gdLst>
                  <a:gd name="T0" fmla="*/ 0 w 1609"/>
                  <a:gd name="T1" fmla="*/ 97 h 183"/>
                  <a:gd name="T2" fmla="*/ 26 w 1609"/>
                  <a:gd name="T3" fmla="*/ 109 h 183"/>
                  <a:gd name="T4" fmla="*/ 50 w 1609"/>
                  <a:gd name="T5" fmla="*/ 115 h 183"/>
                  <a:gd name="T6" fmla="*/ 90 w 1609"/>
                  <a:gd name="T7" fmla="*/ 129 h 183"/>
                  <a:gd name="T8" fmla="*/ 134 w 1609"/>
                  <a:gd name="T9" fmla="*/ 141 h 183"/>
                  <a:gd name="T10" fmla="*/ 166 w 1609"/>
                  <a:gd name="T11" fmla="*/ 149 h 183"/>
                  <a:gd name="T12" fmla="*/ 178 w 1609"/>
                  <a:gd name="T13" fmla="*/ 157 h 183"/>
                  <a:gd name="T14" fmla="*/ 196 w 1609"/>
                  <a:gd name="T15" fmla="*/ 159 h 183"/>
                  <a:gd name="T16" fmla="*/ 240 w 1609"/>
                  <a:gd name="T17" fmla="*/ 173 h 183"/>
                  <a:gd name="T18" fmla="*/ 290 w 1609"/>
                  <a:gd name="T19" fmla="*/ 173 h 183"/>
                  <a:gd name="T20" fmla="*/ 344 w 1609"/>
                  <a:gd name="T21" fmla="*/ 183 h 183"/>
                  <a:gd name="T22" fmla="*/ 526 w 1609"/>
                  <a:gd name="T23" fmla="*/ 181 h 183"/>
                  <a:gd name="T24" fmla="*/ 712 w 1609"/>
                  <a:gd name="T25" fmla="*/ 173 h 183"/>
                  <a:gd name="T26" fmla="*/ 800 w 1609"/>
                  <a:gd name="T27" fmla="*/ 163 h 183"/>
                  <a:gd name="T28" fmla="*/ 884 w 1609"/>
                  <a:gd name="T29" fmla="*/ 133 h 183"/>
                  <a:gd name="T30" fmla="*/ 924 w 1609"/>
                  <a:gd name="T31" fmla="*/ 119 h 183"/>
                  <a:gd name="T32" fmla="*/ 992 w 1609"/>
                  <a:gd name="T33" fmla="*/ 107 h 183"/>
                  <a:gd name="T34" fmla="*/ 1040 w 1609"/>
                  <a:gd name="T35" fmla="*/ 89 h 183"/>
                  <a:gd name="T36" fmla="*/ 1072 w 1609"/>
                  <a:gd name="T37" fmla="*/ 77 h 183"/>
                  <a:gd name="T38" fmla="*/ 1084 w 1609"/>
                  <a:gd name="T39" fmla="*/ 73 h 183"/>
                  <a:gd name="T40" fmla="*/ 1088 w 1609"/>
                  <a:gd name="T41" fmla="*/ 67 h 183"/>
                  <a:gd name="T42" fmla="*/ 1122 w 1609"/>
                  <a:gd name="T43" fmla="*/ 59 h 183"/>
                  <a:gd name="T44" fmla="*/ 1190 w 1609"/>
                  <a:gd name="T45" fmla="*/ 47 h 183"/>
                  <a:gd name="T46" fmla="*/ 1224 w 1609"/>
                  <a:gd name="T47" fmla="*/ 39 h 183"/>
                  <a:gd name="T48" fmla="*/ 1282 w 1609"/>
                  <a:gd name="T49" fmla="*/ 25 h 183"/>
                  <a:gd name="T50" fmla="*/ 1304 w 1609"/>
                  <a:gd name="T51" fmla="*/ 23 h 183"/>
                  <a:gd name="T52" fmla="*/ 1448 w 1609"/>
                  <a:gd name="T53" fmla="*/ 11 h 183"/>
                  <a:gd name="T54" fmla="*/ 1534 w 1609"/>
                  <a:gd name="T55" fmla="*/ 7 h 183"/>
                  <a:gd name="T56" fmla="*/ 1588 w 1609"/>
                  <a:gd name="T57" fmla="*/ 1 h 1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09"/>
                  <a:gd name="T88" fmla="*/ 0 h 183"/>
                  <a:gd name="T89" fmla="*/ 1609 w 1609"/>
                  <a:gd name="T90" fmla="*/ 183 h 1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09" h="183">
                    <a:moveTo>
                      <a:pt x="0" y="97"/>
                    </a:moveTo>
                    <a:cubicBezTo>
                      <a:pt x="10" y="99"/>
                      <a:pt x="17" y="106"/>
                      <a:pt x="26" y="109"/>
                    </a:cubicBezTo>
                    <a:cubicBezTo>
                      <a:pt x="34" y="112"/>
                      <a:pt x="50" y="115"/>
                      <a:pt x="50" y="115"/>
                    </a:cubicBezTo>
                    <a:cubicBezTo>
                      <a:pt x="57" y="125"/>
                      <a:pt x="78" y="127"/>
                      <a:pt x="90" y="129"/>
                    </a:cubicBezTo>
                    <a:cubicBezTo>
                      <a:pt x="103" y="138"/>
                      <a:pt x="119" y="139"/>
                      <a:pt x="134" y="141"/>
                    </a:cubicBezTo>
                    <a:cubicBezTo>
                      <a:pt x="140" y="158"/>
                      <a:pt x="132" y="141"/>
                      <a:pt x="166" y="149"/>
                    </a:cubicBezTo>
                    <a:cubicBezTo>
                      <a:pt x="171" y="150"/>
                      <a:pt x="173" y="156"/>
                      <a:pt x="178" y="157"/>
                    </a:cubicBezTo>
                    <a:cubicBezTo>
                      <a:pt x="184" y="158"/>
                      <a:pt x="190" y="158"/>
                      <a:pt x="196" y="159"/>
                    </a:cubicBezTo>
                    <a:cubicBezTo>
                      <a:pt x="200" y="170"/>
                      <a:pt x="228" y="169"/>
                      <a:pt x="240" y="173"/>
                    </a:cubicBezTo>
                    <a:cubicBezTo>
                      <a:pt x="258" y="170"/>
                      <a:pt x="271" y="170"/>
                      <a:pt x="290" y="173"/>
                    </a:cubicBezTo>
                    <a:cubicBezTo>
                      <a:pt x="306" y="183"/>
                      <a:pt x="326" y="177"/>
                      <a:pt x="344" y="183"/>
                    </a:cubicBezTo>
                    <a:cubicBezTo>
                      <a:pt x="426" y="181"/>
                      <a:pt x="432" y="179"/>
                      <a:pt x="526" y="181"/>
                    </a:cubicBezTo>
                    <a:cubicBezTo>
                      <a:pt x="591" y="180"/>
                      <a:pt x="649" y="176"/>
                      <a:pt x="712" y="173"/>
                    </a:cubicBezTo>
                    <a:cubicBezTo>
                      <a:pt x="741" y="168"/>
                      <a:pt x="771" y="165"/>
                      <a:pt x="800" y="163"/>
                    </a:cubicBezTo>
                    <a:cubicBezTo>
                      <a:pt x="823" y="148"/>
                      <a:pt x="858" y="142"/>
                      <a:pt x="884" y="133"/>
                    </a:cubicBezTo>
                    <a:cubicBezTo>
                      <a:pt x="899" y="128"/>
                      <a:pt x="908" y="121"/>
                      <a:pt x="924" y="119"/>
                    </a:cubicBezTo>
                    <a:cubicBezTo>
                      <a:pt x="946" y="112"/>
                      <a:pt x="969" y="109"/>
                      <a:pt x="992" y="107"/>
                    </a:cubicBezTo>
                    <a:cubicBezTo>
                      <a:pt x="1008" y="102"/>
                      <a:pt x="1026" y="98"/>
                      <a:pt x="1040" y="89"/>
                    </a:cubicBezTo>
                    <a:cubicBezTo>
                      <a:pt x="1047" y="78"/>
                      <a:pt x="1060" y="79"/>
                      <a:pt x="1072" y="77"/>
                    </a:cubicBezTo>
                    <a:cubicBezTo>
                      <a:pt x="1076" y="76"/>
                      <a:pt x="1082" y="77"/>
                      <a:pt x="1084" y="73"/>
                    </a:cubicBezTo>
                    <a:cubicBezTo>
                      <a:pt x="1085" y="71"/>
                      <a:pt x="1086" y="68"/>
                      <a:pt x="1088" y="67"/>
                    </a:cubicBezTo>
                    <a:cubicBezTo>
                      <a:pt x="1097" y="62"/>
                      <a:pt x="1113" y="60"/>
                      <a:pt x="1122" y="59"/>
                    </a:cubicBezTo>
                    <a:cubicBezTo>
                      <a:pt x="1147" y="51"/>
                      <a:pt x="1162" y="49"/>
                      <a:pt x="1190" y="47"/>
                    </a:cubicBezTo>
                    <a:cubicBezTo>
                      <a:pt x="1203" y="43"/>
                      <a:pt x="1210" y="41"/>
                      <a:pt x="1224" y="39"/>
                    </a:cubicBezTo>
                    <a:cubicBezTo>
                      <a:pt x="1251" y="30"/>
                      <a:pt x="1239" y="29"/>
                      <a:pt x="1282" y="25"/>
                    </a:cubicBezTo>
                    <a:cubicBezTo>
                      <a:pt x="1289" y="24"/>
                      <a:pt x="1304" y="23"/>
                      <a:pt x="1304" y="23"/>
                    </a:cubicBezTo>
                    <a:cubicBezTo>
                      <a:pt x="1349" y="14"/>
                      <a:pt x="1402" y="13"/>
                      <a:pt x="1448" y="11"/>
                    </a:cubicBezTo>
                    <a:cubicBezTo>
                      <a:pt x="1480" y="0"/>
                      <a:pt x="1447" y="11"/>
                      <a:pt x="1534" y="7"/>
                    </a:cubicBezTo>
                    <a:cubicBezTo>
                      <a:pt x="1596" y="4"/>
                      <a:pt x="1609" y="12"/>
                      <a:pt x="1588" y="1"/>
                    </a:cubicBezTo>
                  </a:path>
                </a:pathLst>
              </a:custGeom>
              <a:noFill/>
              <a:ln w="25400">
                <a:solidFill>
                  <a:srgbClr val="00FF00"/>
                </a:solidFill>
                <a:prstDash val="dash"/>
                <a:round/>
                <a:headEnd/>
                <a:tailEnd/>
              </a:ln>
            </p:spPr>
            <p:txBody>
              <a:bodyPr/>
              <a:lstStyle/>
              <a:p>
                <a:endParaRPr lang="zh-CN" altLang="en-US"/>
              </a:p>
            </p:txBody>
          </p:sp>
        </p:grpSp>
        <p:sp>
          <p:nvSpPr>
            <p:cNvPr id="25606" name="Text Box 8"/>
            <p:cNvSpPr txBox="1">
              <a:spLocks noChangeArrowheads="1"/>
            </p:cNvSpPr>
            <p:nvPr/>
          </p:nvSpPr>
          <p:spPr bwMode="auto">
            <a:xfrm>
              <a:off x="6084887" y="1484313"/>
              <a:ext cx="1015663" cy="492443"/>
            </a:xfrm>
            <a:prstGeom prst="rect">
              <a:avLst/>
            </a:prstGeom>
            <a:noFill/>
            <a:ln w="9525">
              <a:noFill/>
              <a:miter lim="800000"/>
              <a:headEnd/>
              <a:tailEnd/>
            </a:ln>
          </p:spPr>
          <p:txBody>
            <a:bodyPr wrap="none">
              <a:spAutoFit/>
            </a:bodyPr>
            <a:lstStyle/>
            <a:p>
              <a:r>
                <a:rPr lang="en-US" altLang="zh-CN">
                  <a:solidFill>
                    <a:srgbClr val="FF0000"/>
                  </a:solidFill>
                </a:rPr>
                <a:t>HIGH</a:t>
              </a:r>
            </a:p>
          </p:txBody>
        </p:sp>
        <p:sp>
          <p:nvSpPr>
            <p:cNvPr id="25607" name="Text Box 9"/>
            <p:cNvSpPr txBox="1">
              <a:spLocks noChangeArrowheads="1"/>
            </p:cNvSpPr>
            <p:nvPr/>
          </p:nvSpPr>
          <p:spPr bwMode="auto">
            <a:xfrm>
              <a:off x="3059113" y="1557338"/>
              <a:ext cx="964367" cy="492443"/>
            </a:xfrm>
            <a:prstGeom prst="rect">
              <a:avLst/>
            </a:prstGeom>
            <a:noFill/>
            <a:ln w="9525">
              <a:noFill/>
              <a:miter lim="800000"/>
              <a:headEnd/>
              <a:tailEnd/>
            </a:ln>
          </p:spPr>
          <p:txBody>
            <a:bodyPr wrap="none">
              <a:spAutoFit/>
            </a:bodyPr>
            <a:lstStyle/>
            <a:p>
              <a:r>
                <a:rPr lang="en-US" altLang="zh-CN">
                  <a:solidFill>
                    <a:srgbClr val="00FF00"/>
                  </a:solidFill>
                </a:rPr>
                <a:t>LOW</a:t>
              </a:r>
            </a:p>
          </p:txBody>
        </p:sp>
      </p:grpSp>
    </p:spTree>
    <p:extLst>
      <p:ext uri="{BB962C8B-B14F-4D97-AF65-F5344CB8AC3E}">
        <p14:creationId xmlns:p14="http://schemas.microsoft.com/office/powerpoint/2010/main" val="38696238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692000" y="684000"/>
            <a:ext cx="5829300" cy="3776663"/>
          </a:xfrm>
        </p:spPr>
        <p:txBody>
          <a:bodyPr/>
          <a:lstStyle/>
          <a:p>
            <a:pPr>
              <a:spcBef>
                <a:spcPct val="40000"/>
              </a:spcBef>
            </a:pPr>
            <a:r>
              <a:rPr lang="en-US" altLang="zh-CN" sz="2800" dirty="0"/>
              <a:t>Reading</a:t>
            </a:r>
            <a:r>
              <a:rPr lang="en-US" altLang="zh-CN" sz="1600" dirty="0"/>
              <a:t>: </a:t>
            </a:r>
          </a:p>
          <a:p>
            <a:pPr lvl="1">
              <a:spcBef>
                <a:spcPct val="40000"/>
              </a:spcBef>
            </a:pPr>
            <a:r>
              <a:rPr lang="en-US" altLang="zh-CN" sz="1600" dirty="0" err="1"/>
              <a:t>Tomczak</a:t>
            </a:r>
            <a:r>
              <a:rPr lang="en-US" altLang="zh-CN" sz="1600" dirty="0"/>
              <a:t> and Godfrey </a:t>
            </a:r>
            <a:r>
              <a:rPr lang="en-US" altLang="zh-CN" sz="1600" dirty="0" err="1"/>
              <a:t>Chp</a:t>
            </a:r>
            <a:r>
              <a:rPr lang="en-US" altLang="zh-CN" sz="1600" dirty="0"/>
              <a:t> 18, 20</a:t>
            </a:r>
          </a:p>
          <a:p>
            <a:pPr>
              <a:spcBef>
                <a:spcPct val="40000"/>
              </a:spcBef>
            </a:pPr>
            <a:r>
              <a:rPr lang="en-US" altLang="zh-CN" sz="2800" dirty="0"/>
              <a:t>Outline</a:t>
            </a:r>
            <a:r>
              <a:rPr lang="en-US" altLang="zh-CN" sz="1600" dirty="0"/>
              <a:t>:</a:t>
            </a:r>
          </a:p>
          <a:p>
            <a:pPr lvl="1"/>
            <a:r>
              <a:rPr lang="en-US" altLang="zh-CN" sz="1600" dirty="0"/>
              <a:t>Climate equilibrium, forcing and feedbacks. </a:t>
            </a:r>
          </a:p>
          <a:p>
            <a:pPr lvl="1"/>
            <a:r>
              <a:rPr lang="en-US" altLang="zh-CN" sz="1600" dirty="0"/>
              <a:t>Pacific Decadal Oscillation - ENSO modulation</a:t>
            </a:r>
          </a:p>
          <a:p>
            <a:pPr lvl="1"/>
            <a:r>
              <a:rPr lang="en-US" altLang="zh-CN" sz="1600" dirty="0"/>
              <a:t>North Atlantic Oscillation and Arctic Oscillation </a:t>
            </a:r>
          </a:p>
          <a:p>
            <a:pPr lvl="1"/>
            <a:r>
              <a:rPr lang="en-US" altLang="zh-CN" sz="1600" dirty="0"/>
              <a:t>North Atlantic meridional overturning and climate change and the biggest question: result of anthropogenic forcing?</a:t>
            </a:r>
          </a:p>
        </p:txBody>
      </p:sp>
    </p:spTree>
    <p:extLst>
      <p:ext uri="{BB962C8B-B14F-4D97-AF65-F5344CB8AC3E}">
        <p14:creationId xmlns:p14="http://schemas.microsoft.com/office/powerpoint/2010/main" val="260377361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85900" y="141685"/>
            <a:ext cx="6172200" cy="270272"/>
          </a:xfrm>
        </p:spPr>
        <p:txBody>
          <a:bodyPr/>
          <a:lstStyle/>
          <a:p>
            <a:r>
              <a:rPr lang="en-US" altLang="zh-CN"/>
              <a:t>Stability and Equilibrium for the Ocean</a:t>
            </a:r>
            <a:endParaRPr lang="zh-CN" altLang="en-US"/>
          </a:p>
        </p:txBody>
      </p:sp>
      <p:sp>
        <p:nvSpPr>
          <p:cNvPr id="26627"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650" dirty="0"/>
              <a:t>If, say, fresh water is dumped on the northern North Atlantic through excessive melting or runoff, how will the N. Atlantic overturning circulation change?  Will it:</a:t>
            </a:r>
          </a:p>
          <a:p>
            <a:pPr lvl="1">
              <a:spcBef>
                <a:spcPct val="40000"/>
              </a:spcBef>
            </a:pPr>
            <a:r>
              <a:rPr lang="en-US" altLang="zh-CN" sz="1500" dirty="0"/>
              <a:t>Absorb the freshwater and return to nearly the initial condition (asymptotically stable)? (stay in the initial equilibrium state)</a:t>
            </a:r>
          </a:p>
          <a:p>
            <a:pPr lvl="1">
              <a:spcBef>
                <a:spcPct val="40000"/>
              </a:spcBef>
            </a:pPr>
            <a:r>
              <a:rPr lang="en-US" altLang="zh-CN" sz="1500" dirty="0"/>
              <a:t>Shift to a slightly different state and remain there?  (neutrally stable) (stay in essentially the same equilibrium state)</a:t>
            </a:r>
          </a:p>
          <a:p>
            <a:pPr lvl="1">
              <a:spcBef>
                <a:spcPct val="40000"/>
              </a:spcBef>
            </a:pPr>
            <a:r>
              <a:rPr lang="en-US" altLang="zh-CN" sz="1500" dirty="0"/>
              <a:t>Jump into a completely different state of overturn (unstable)?  (new equilibrium state)</a:t>
            </a:r>
          </a:p>
          <a:p>
            <a:pPr>
              <a:spcBef>
                <a:spcPct val="40000"/>
              </a:spcBef>
            </a:pPr>
            <a:r>
              <a:rPr lang="en-US" altLang="zh-CN" sz="1650" dirty="0"/>
              <a:t>If the freshwater forcing is continuously changing (increasing and decreasing), what is the response? </a:t>
            </a:r>
            <a:endParaRPr lang="zh-CN" altLang="en-US" sz="1650" dirty="0"/>
          </a:p>
        </p:txBody>
      </p:sp>
    </p:spTree>
    <p:extLst>
      <p:ext uri="{BB962C8B-B14F-4D97-AF65-F5344CB8AC3E}">
        <p14:creationId xmlns:p14="http://schemas.microsoft.com/office/powerpoint/2010/main" val="345896270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85888" y="141685"/>
            <a:ext cx="6375797" cy="647700"/>
          </a:xfrm>
        </p:spPr>
        <p:txBody>
          <a:bodyPr/>
          <a:lstStyle/>
          <a:p>
            <a:r>
              <a:rPr lang="en-US" altLang="zh-CN"/>
              <a:t>Is the N. Atlantic Conveyor Changing?</a:t>
            </a:r>
            <a:br>
              <a:rPr lang="en-US" altLang="zh-CN"/>
            </a:br>
            <a:r>
              <a:rPr lang="en-US" altLang="zh-CN"/>
              <a:t> </a:t>
            </a:r>
            <a:r>
              <a:rPr lang="en-US" altLang="zh-CN" sz="1575"/>
              <a:t>Nature (vol. 438, 1 December 2005)</a:t>
            </a:r>
            <a:endParaRPr lang="en-US" altLang="zh-CN"/>
          </a:p>
        </p:txBody>
      </p:sp>
      <p:pic>
        <p:nvPicPr>
          <p:cNvPr id="27651" name="Picture 3"/>
          <p:cNvPicPr>
            <a:picLocks noChangeAspect="1" noChangeArrowheads="1"/>
          </p:cNvPicPr>
          <p:nvPr/>
        </p:nvPicPr>
        <p:blipFill>
          <a:blip r:embed="rId3" cstate="print"/>
          <a:srcRect l="3188" t="5832" r="6993" b="9930"/>
          <a:stretch>
            <a:fillRect/>
          </a:stretch>
        </p:blipFill>
        <p:spPr bwMode="auto">
          <a:xfrm>
            <a:off x="1512000" y="1044000"/>
            <a:ext cx="3277790" cy="3294460"/>
          </a:xfrm>
          <a:prstGeom prst="rect">
            <a:avLst/>
          </a:prstGeom>
          <a:noFill/>
          <a:ln w="9525">
            <a:noFill/>
            <a:miter lim="800000"/>
            <a:headEnd/>
            <a:tailEnd/>
          </a:ln>
        </p:spPr>
      </p:pic>
      <p:sp>
        <p:nvSpPr>
          <p:cNvPr id="32772" name="Text Box 4"/>
          <p:cNvSpPr txBox="1">
            <a:spLocks noChangeArrowheads="1"/>
          </p:cNvSpPr>
          <p:nvPr/>
        </p:nvSpPr>
        <p:spPr bwMode="auto">
          <a:xfrm>
            <a:off x="5112000" y="1188000"/>
            <a:ext cx="3024336" cy="2308324"/>
          </a:xfrm>
          <a:prstGeom prst="rect">
            <a:avLst/>
          </a:prstGeom>
          <a:noFill/>
          <a:ln w="9525">
            <a:noFill/>
            <a:miter lim="800000"/>
            <a:headEnd/>
            <a:tailEnd/>
          </a:ln>
        </p:spPr>
        <p:txBody>
          <a:bodyPr wrap="square">
            <a:spAutoFit/>
          </a:bodyPr>
          <a:lstStyle/>
          <a:p>
            <a:pPr eaLnBrk="0" hangingPunct="0">
              <a:spcBef>
                <a:spcPct val="50000"/>
              </a:spcBef>
              <a:defRPr/>
            </a:pPr>
            <a:r>
              <a:rPr lang="en-US" altLang="zh-CN" b="0" dirty="0" err="1">
                <a:solidFill>
                  <a:srgbClr val="0000CC"/>
                </a:solidFill>
                <a:latin typeface="+mn-lt"/>
              </a:rPr>
              <a:t>Bryden</a:t>
            </a:r>
            <a:r>
              <a:rPr lang="en-US" altLang="zh-CN" b="0" dirty="0">
                <a:solidFill>
                  <a:srgbClr val="0000CC"/>
                </a:solidFill>
                <a:latin typeface="+mn-lt"/>
              </a:rPr>
              <a:t> et al (2005)  </a:t>
            </a:r>
          </a:p>
          <a:p>
            <a:pPr eaLnBrk="0" hangingPunct="0">
              <a:spcBef>
                <a:spcPct val="50000"/>
              </a:spcBef>
              <a:defRPr/>
            </a:pPr>
            <a:r>
              <a:rPr lang="en-US" altLang="zh-CN" b="0" dirty="0">
                <a:solidFill>
                  <a:srgbClr val="0000CC"/>
                </a:solidFill>
                <a:latin typeface="+mn-lt"/>
              </a:rPr>
              <a:t>and </a:t>
            </a:r>
          </a:p>
          <a:p>
            <a:pPr eaLnBrk="0" hangingPunct="0">
              <a:spcBef>
                <a:spcPct val="50000"/>
              </a:spcBef>
              <a:defRPr/>
            </a:pPr>
            <a:r>
              <a:rPr lang="en-US" altLang="zh-CN" b="0" dirty="0" err="1">
                <a:solidFill>
                  <a:srgbClr val="0000CC"/>
                </a:solidFill>
                <a:latin typeface="+mn-lt"/>
              </a:rPr>
              <a:t>Quadfasel</a:t>
            </a:r>
            <a:r>
              <a:rPr lang="en-US" altLang="zh-CN" b="0" dirty="0">
                <a:solidFill>
                  <a:srgbClr val="0000CC"/>
                </a:solidFill>
                <a:latin typeface="+mn-lt"/>
              </a:rPr>
              <a:t> (comment)</a:t>
            </a:r>
          </a:p>
          <a:p>
            <a:pPr eaLnBrk="0" hangingPunct="0">
              <a:spcBef>
                <a:spcPct val="50000"/>
              </a:spcBef>
              <a:defRPr/>
            </a:pPr>
            <a:endParaRPr lang="en-US" altLang="zh-CN" b="0" dirty="0">
              <a:solidFill>
                <a:srgbClr val="0000CC"/>
              </a:solidFill>
              <a:latin typeface="+mn-lt"/>
            </a:endParaRPr>
          </a:p>
          <a:p>
            <a:pPr eaLnBrk="0" hangingPunct="0">
              <a:spcBef>
                <a:spcPct val="50000"/>
              </a:spcBef>
              <a:defRPr/>
            </a:pPr>
            <a:r>
              <a:rPr lang="en-US" altLang="zh-CN" b="0" dirty="0">
                <a:solidFill>
                  <a:srgbClr val="0000CC"/>
                </a:solidFill>
                <a:latin typeface="+mn-lt"/>
              </a:rPr>
              <a:t>Cartoon of “conveyor” and measurement arrays in place</a:t>
            </a:r>
          </a:p>
        </p:txBody>
      </p:sp>
    </p:spTree>
    <p:extLst>
      <p:ext uri="{BB962C8B-B14F-4D97-AF65-F5344CB8AC3E}">
        <p14:creationId xmlns:p14="http://schemas.microsoft.com/office/powerpoint/2010/main" val="410913547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10891" y="86916"/>
            <a:ext cx="6347222" cy="702469"/>
          </a:xfrm>
        </p:spPr>
        <p:txBody>
          <a:bodyPr/>
          <a:lstStyle/>
          <a:p>
            <a:r>
              <a:rPr lang="en-US" altLang="zh-CN"/>
              <a:t>Is the N. Atlantic conveyor changing?</a:t>
            </a:r>
            <a:br>
              <a:rPr lang="en-US" altLang="zh-CN" sz="2550"/>
            </a:br>
            <a:r>
              <a:rPr lang="en-US" altLang="zh-CN" sz="1875"/>
              <a:t>Nature (Bryden et al., vol. 438, 1 December 2005)</a:t>
            </a:r>
            <a:endParaRPr lang="en-US" altLang="zh-CN" sz="2550"/>
          </a:p>
        </p:txBody>
      </p:sp>
      <p:pic>
        <p:nvPicPr>
          <p:cNvPr id="28675" name="Picture 4"/>
          <p:cNvPicPr>
            <a:picLocks noChangeAspect="1" noChangeArrowheads="1"/>
          </p:cNvPicPr>
          <p:nvPr/>
        </p:nvPicPr>
        <p:blipFill>
          <a:blip r:embed="rId3" cstate="print"/>
          <a:srcRect/>
          <a:stretch>
            <a:fillRect/>
          </a:stretch>
        </p:blipFill>
        <p:spPr bwMode="auto">
          <a:xfrm>
            <a:off x="1732360" y="1140619"/>
            <a:ext cx="5715000" cy="895350"/>
          </a:xfrm>
          <a:prstGeom prst="rect">
            <a:avLst/>
          </a:prstGeom>
          <a:noFill/>
          <a:ln w="9525">
            <a:noFill/>
            <a:miter lim="800000"/>
            <a:headEnd/>
            <a:tailEnd/>
          </a:ln>
        </p:spPr>
      </p:pic>
      <p:sp>
        <p:nvSpPr>
          <p:cNvPr id="33796" name="Text Box 5"/>
          <p:cNvSpPr txBox="1">
            <a:spLocks noChangeArrowheads="1"/>
          </p:cNvSpPr>
          <p:nvPr/>
        </p:nvSpPr>
        <p:spPr bwMode="auto">
          <a:xfrm>
            <a:off x="1732360" y="2175272"/>
            <a:ext cx="5742384" cy="369332"/>
          </a:xfrm>
          <a:prstGeom prst="rect">
            <a:avLst/>
          </a:prstGeom>
          <a:noFill/>
          <a:ln w="9525">
            <a:noFill/>
            <a:miter lim="800000"/>
            <a:headEnd/>
            <a:tailEnd/>
          </a:ln>
        </p:spPr>
        <p:txBody>
          <a:bodyPr>
            <a:spAutoFit/>
          </a:bodyPr>
          <a:lstStyle/>
          <a:p>
            <a:pPr algn="ctr" eaLnBrk="0" hangingPunct="0">
              <a:spcBef>
                <a:spcPct val="50000"/>
              </a:spcBef>
              <a:defRPr/>
            </a:pPr>
            <a:r>
              <a:rPr lang="en-US" altLang="zh-CN" b="0" dirty="0">
                <a:latin typeface="+mn-lt"/>
              </a:rPr>
              <a:t>Repeat hydrographic sections at 24</a:t>
            </a:r>
            <a:r>
              <a:rPr lang="en-US" altLang="zh-CN" b="0" dirty="0">
                <a:latin typeface="+mn-lt"/>
                <a:sym typeface="Symbol" panose="05050102010706020507" pitchFamily="18" charset="2"/>
              </a:rPr>
              <a:t></a:t>
            </a:r>
            <a:r>
              <a:rPr lang="en-US" altLang="zh-CN" b="0" dirty="0">
                <a:latin typeface="+mn-lt"/>
              </a:rPr>
              <a:t>N in the N. Atlantic</a:t>
            </a:r>
          </a:p>
        </p:txBody>
      </p:sp>
      <p:pic>
        <p:nvPicPr>
          <p:cNvPr id="28677" name="Picture 8"/>
          <p:cNvPicPr>
            <a:picLocks noChangeAspect="1" noChangeArrowheads="1"/>
          </p:cNvPicPr>
          <p:nvPr/>
        </p:nvPicPr>
        <p:blipFill>
          <a:blip r:embed="rId4" cstate="print"/>
          <a:srcRect/>
          <a:stretch>
            <a:fillRect/>
          </a:stretch>
        </p:blipFill>
        <p:spPr bwMode="auto">
          <a:xfrm>
            <a:off x="1571625" y="2625328"/>
            <a:ext cx="6091238" cy="1928813"/>
          </a:xfrm>
          <a:prstGeom prst="rect">
            <a:avLst/>
          </a:prstGeom>
          <a:noFill/>
          <a:ln w="9525">
            <a:noFill/>
            <a:miter lim="800000"/>
            <a:headEnd/>
            <a:tailEnd/>
          </a:ln>
        </p:spPr>
      </p:pic>
      <p:sp>
        <p:nvSpPr>
          <p:cNvPr id="28678" name="Rectangle 9"/>
          <p:cNvSpPr>
            <a:spLocks noChangeArrowheads="1"/>
          </p:cNvSpPr>
          <p:nvPr/>
        </p:nvSpPr>
        <p:spPr bwMode="auto">
          <a:xfrm>
            <a:off x="4139804" y="3813573"/>
            <a:ext cx="1061509" cy="276999"/>
          </a:xfrm>
          <a:prstGeom prst="rect">
            <a:avLst/>
          </a:prstGeom>
          <a:noFill/>
          <a:ln w="9525" algn="ctr">
            <a:noFill/>
            <a:miter lim="800000"/>
            <a:headEnd/>
            <a:tailEnd/>
          </a:ln>
        </p:spPr>
        <p:txBody>
          <a:bodyPr wrap="none">
            <a:spAutoFit/>
          </a:bodyPr>
          <a:lstStyle/>
          <a:p>
            <a:r>
              <a:rPr lang="en-US" altLang="zh-CN" sz="1200" b="0" dirty="0"/>
              <a:t>Upper ocean</a:t>
            </a:r>
            <a:endParaRPr lang="zh-CN" altLang="en-US" sz="1200" b="0" dirty="0"/>
          </a:p>
        </p:txBody>
      </p:sp>
      <p:sp>
        <p:nvSpPr>
          <p:cNvPr id="28679" name="Rectangle 10"/>
          <p:cNvSpPr>
            <a:spLocks noChangeArrowheads="1"/>
          </p:cNvSpPr>
          <p:nvPr/>
        </p:nvSpPr>
        <p:spPr bwMode="auto">
          <a:xfrm>
            <a:off x="6462713" y="2842023"/>
            <a:ext cx="1010213" cy="276999"/>
          </a:xfrm>
          <a:prstGeom prst="rect">
            <a:avLst/>
          </a:prstGeom>
          <a:noFill/>
          <a:ln w="9525" algn="ctr">
            <a:noFill/>
            <a:miter lim="800000"/>
            <a:headEnd/>
            <a:tailEnd/>
          </a:ln>
        </p:spPr>
        <p:txBody>
          <a:bodyPr wrap="none">
            <a:spAutoFit/>
          </a:bodyPr>
          <a:lstStyle/>
          <a:p>
            <a:r>
              <a:rPr lang="en-US" altLang="zh-CN" sz="1200" b="0" dirty="0"/>
              <a:t>Deep ocean</a:t>
            </a:r>
            <a:endParaRPr lang="zh-CN" altLang="en-US" sz="1200" b="0" dirty="0"/>
          </a:p>
        </p:txBody>
      </p:sp>
    </p:spTree>
    <p:extLst>
      <p:ext uri="{BB962C8B-B14F-4D97-AF65-F5344CB8AC3E}">
        <p14:creationId xmlns:p14="http://schemas.microsoft.com/office/powerpoint/2010/main" val="79242089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64469" y="86916"/>
            <a:ext cx="6236494" cy="378619"/>
          </a:xfrm>
        </p:spPr>
        <p:txBody>
          <a:bodyPr/>
          <a:lstStyle/>
          <a:p>
            <a:r>
              <a:rPr lang="en-US" altLang="zh-CN"/>
              <a:t>Is the N. Atlantic conveyor changing?</a:t>
            </a:r>
          </a:p>
        </p:txBody>
      </p:sp>
      <p:pic>
        <p:nvPicPr>
          <p:cNvPr id="29699" name="Picture 5"/>
          <p:cNvPicPr>
            <a:picLocks noChangeAspect="1" noChangeArrowheads="1"/>
          </p:cNvPicPr>
          <p:nvPr/>
        </p:nvPicPr>
        <p:blipFill>
          <a:blip r:embed="rId3" cstate="print"/>
          <a:srcRect/>
          <a:stretch>
            <a:fillRect/>
          </a:stretch>
        </p:blipFill>
        <p:spPr bwMode="auto">
          <a:xfrm>
            <a:off x="1494235" y="951310"/>
            <a:ext cx="6182915" cy="2744390"/>
          </a:xfrm>
          <a:prstGeom prst="rect">
            <a:avLst/>
          </a:prstGeom>
          <a:noFill/>
          <a:ln w="9525">
            <a:noFill/>
            <a:miter lim="800000"/>
            <a:headEnd/>
            <a:tailEnd/>
          </a:ln>
        </p:spPr>
      </p:pic>
    </p:spTree>
    <p:extLst>
      <p:ext uri="{BB962C8B-B14F-4D97-AF65-F5344CB8AC3E}">
        <p14:creationId xmlns:p14="http://schemas.microsoft.com/office/powerpoint/2010/main" val="35073430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1383506" y="86917"/>
            <a:ext cx="6429375" cy="535781"/>
          </a:xfrm>
        </p:spPr>
        <p:txBody>
          <a:bodyPr/>
          <a:lstStyle/>
          <a:p>
            <a:r>
              <a:rPr lang="en-US" altLang="zh-CN"/>
              <a:t>A Change in Circulation ?</a:t>
            </a:r>
            <a:br>
              <a:rPr lang="en-US" altLang="zh-CN"/>
            </a:br>
            <a:r>
              <a:rPr lang="en-US" altLang="zh-CN" sz="1200"/>
              <a:t>John A. Church, Science, 2007, 908-909</a:t>
            </a:r>
            <a:endParaRPr lang="zh-CN" altLang="en-US"/>
          </a:p>
        </p:txBody>
      </p:sp>
      <p:pic>
        <p:nvPicPr>
          <p:cNvPr id="30723" name="Picture 3"/>
          <p:cNvPicPr>
            <a:picLocks noChangeAspect="1" noChangeArrowheads="1"/>
          </p:cNvPicPr>
          <p:nvPr/>
        </p:nvPicPr>
        <p:blipFill>
          <a:blip r:embed="rId2" cstate="print"/>
          <a:srcRect/>
          <a:stretch>
            <a:fillRect/>
          </a:stretch>
        </p:blipFill>
        <p:spPr bwMode="auto">
          <a:xfrm>
            <a:off x="1303735" y="1015604"/>
            <a:ext cx="3804047" cy="1609725"/>
          </a:xfrm>
          <a:prstGeom prst="rect">
            <a:avLst/>
          </a:prstGeom>
          <a:noFill/>
          <a:ln w="9525" algn="ctr">
            <a:noFill/>
            <a:miter lim="800000"/>
            <a:headEnd/>
            <a:tailEnd/>
          </a:ln>
        </p:spPr>
      </p:pic>
      <p:pic>
        <p:nvPicPr>
          <p:cNvPr id="30724" name="Picture 2"/>
          <p:cNvPicPr>
            <a:picLocks noChangeAspect="1" noChangeArrowheads="1"/>
          </p:cNvPicPr>
          <p:nvPr/>
        </p:nvPicPr>
        <p:blipFill>
          <a:blip r:embed="rId3" cstate="print"/>
          <a:srcRect l="12872"/>
          <a:stretch>
            <a:fillRect/>
          </a:stretch>
        </p:blipFill>
        <p:spPr bwMode="auto">
          <a:xfrm>
            <a:off x="4089798" y="964406"/>
            <a:ext cx="3536156" cy="2539604"/>
          </a:xfrm>
          <a:prstGeom prst="rect">
            <a:avLst/>
          </a:prstGeom>
          <a:noFill/>
          <a:ln w="9525" algn="ctr">
            <a:noFill/>
            <a:miter lim="800000"/>
            <a:headEnd/>
            <a:tailEnd/>
          </a:ln>
        </p:spPr>
      </p:pic>
      <p:sp>
        <p:nvSpPr>
          <p:cNvPr id="8" name="矩形 7"/>
          <p:cNvSpPr/>
          <p:nvPr/>
        </p:nvSpPr>
        <p:spPr>
          <a:xfrm>
            <a:off x="503999" y="3564000"/>
            <a:ext cx="8136000" cy="1015663"/>
          </a:xfrm>
          <a:prstGeom prst="rect">
            <a:avLst/>
          </a:prstGeom>
        </p:spPr>
        <p:txBody>
          <a:bodyPr wrap="square">
            <a:spAutoFit/>
          </a:bodyPr>
          <a:lstStyle/>
          <a:p>
            <a:pPr>
              <a:defRPr/>
            </a:pPr>
            <a:r>
              <a:rPr lang="en-US" altLang="zh-CN" sz="1200" b="0" dirty="0">
                <a:latin typeface="+mn-lt"/>
              </a:rPr>
              <a:t>Effective monitoring. The RAPID/MOCHA monitoring array, operational since 2004, directly measures the transport of the Gulf Stream in the Florida Strait using an undersea cable (red). A sparse moored array along 26°N measures bottom pressure and water column density at the western and eastern boundary and on either side of the Mid-Atlantic Ridge; in the lower panel, the array is shown in detail for the western boundary. Two articles in this issue </a:t>
            </a:r>
            <a:r>
              <a:rPr lang="en-US" altLang="zh-CN" sz="1200" b="0" i="1" dirty="0">
                <a:latin typeface="+mn-lt"/>
              </a:rPr>
              <a:t>report results for the first </a:t>
            </a:r>
            <a:r>
              <a:rPr lang="en-US" altLang="zh-CN" sz="1200" b="0" dirty="0">
                <a:latin typeface="+mn-lt"/>
              </a:rPr>
              <a:t>year of the array’s operation.</a:t>
            </a:r>
            <a:endParaRPr lang="zh-CN" altLang="en-US" sz="1200" b="0" dirty="0">
              <a:latin typeface="+mn-lt"/>
            </a:endParaRPr>
          </a:p>
        </p:txBody>
      </p:sp>
    </p:spTree>
    <p:extLst>
      <p:ext uri="{BB962C8B-B14F-4D97-AF65-F5344CB8AC3E}">
        <p14:creationId xmlns:p14="http://schemas.microsoft.com/office/powerpoint/2010/main" val="3974695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a:xfrm>
            <a:off x="1357313" y="86917"/>
            <a:ext cx="6429375" cy="535781"/>
          </a:xfrm>
        </p:spPr>
        <p:txBody>
          <a:bodyPr/>
          <a:lstStyle/>
          <a:p>
            <a:r>
              <a:rPr lang="en-US" altLang="zh-CN" dirty="0"/>
              <a:t>A Change in Circulation ?</a:t>
            </a:r>
            <a:endParaRPr lang="zh-CN" altLang="en-US" dirty="0"/>
          </a:p>
        </p:txBody>
      </p:sp>
      <p:grpSp>
        <p:nvGrpSpPr>
          <p:cNvPr id="31747" name="组合 7"/>
          <p:cNvGrpSpPr>
            <a:grpSpLocks/>
          </p:cNvGrpSpPr>
          <p:nvPr/>
        </p:nvGrpSpPr>
        <p:grpSpPr bwMode="auto">
          <a:xfrm>
            <a:off x="1440000" y="792000"/>
            <a:ext cx="5884069" cy="3857625"/>
            <a:chOff x="642910" y="1214422"/>
            <a:chExt cx="7845863" cy="5143536"/>
          </a:xfrm>
        </p:grpSpPr>
        <p:pic>
          <p:nvPicPr>
            <p:cNvPr id="31749" name="Picture 2"/>
            <p:cNvPicPr>
              <a:picLocks noChangeAspect="1" noChangeArrowheads="1"/>
            </p:cNvPicPr>
            <p:nvPr/>
          </p:nvPicPr>
          <p:blipFill>
            <a:blip r:embed="rId2" cstate="print"/>
            <a:srcRect/>
            <a:stretch>
              <a:fillRect/>
            </a:stretch>
          </p:blipFill>
          <p:spPr bwMode="auto">
            <a:xfrm>
              <a:off x="642910" y="1214422"/>
              <a:ext cx="4786346" cy="3746275"/>
            </a:xfrm>
            <a:prstGeom prst="rect">
              <a:avLst/>
            </a:prstGeom>
            <a:noFill/>
            <a:ln w="9525" algn="ctr">
              <a:noFill/>
              <a:miter lim="800000"/>
              <a:headEnd/>
              <a:tailEnd/>
            </a:ln>
          </p:spPr>
        </p:pic>
        <p:pic>
          <p:nvPicPr>
            <p:cNvPr id="31750" name="Picture 4"/>
            <p:cNvPicPr>
              <a:picLocks noChangeAspect="1" noChangeArrowheads="1"/>
            </p:cNvPicPr>
            <p:nvPr/>
          </p:nvPicPr>
          <p:blipFill>
            <a:blip r:embed="rId3" cstate="print"/>
            <a:srcRect/>
            <a:stretch>
              <a:fillRect/>
            </a:stretch>
          </p:blipFill>
          <p:spPr bwMode="auto">
            <a:xfrm>
              <a:off x="642910" y="4929198"/>
              <a:ext cx="7845863" cy="1428760"/>
            </a:xfrm>
            <a:prstGeom prst="rect">
              <a:avLst/>
            </a:prstGeom>
            <a:noFill/>
            <a:ln w="9525" algn="ctr">
              <a:noFill/>
              <a:miter lim="800000"/>
              <a:headEnd/>
              <a:tailEnd/>
            </a:ln>
          </p:spPr>
        </p:pic>
      </p:grpSp>
      <p:sp>
        <p:nvSpPr>
          <p:cNvPr id="31748" name="矩形 6"/>
          <p:cNvSpPr>
            <a:spLocks noChangeArrowheads="1"/>
          </p:cNvSpPr>
          <p:nvPr/>
        </p:nvSpPr>
        <p:spPr bwMode="auto">
          <a:xfrm>
            <a:off x="5148064" y="1059582"/>
            <a:ext cx="3014463" cy="646331"/>
          </a:xfrm>
          <a:prstGeom prst="rect">
            <a:avLst/>
          </a:prstGeom>
          <a:noFill/>
          <a:ln w="9525">
            <a:noFill/>
            <a:miter lim="800000"/>
            <a:headEnd/>
            <a:tailEnd/>
          </a:ln>
        </p:spPr>
        <p:txBody>
          <a:bodyPr wrap="square">
            <a:spAutoFit/>
          </a:bodyPr>
          <a:lstStyle/>
          <a:p>
            <a:r>
              <a:rPr lang="en-US" altLang="zh-CN" sz="1200" b="0" i="1" dirty="0"/>
              <a:t>Cunningham et al., 2007, Science, 935; </a:t>
            </a:r>
          </a:p>
          <a:p>
            <a:endParaRPr lang="en-US" altLang="zh-CN" sz="1200" b="0" i="1" dirty="0"/>
          </a:p>
          <a:p>
            <a:r>
              <a:rPr lang="en-US" altLang="zh-CN" sz="1200" b="0" i="1" dirty="0" err="1"/>
              <a:t>Kanzow</a:t>
            </a:r>
            <a:r>
              <a:rPr lang="en-US" altLang="zh-CN" sz="1200" b="0" i="1" dirty="0"/>
              <a:t> et al., 2007, Science, 938</a:t>
            </a:r>
            <a:endParaRPr lang="zh-CN" altLang="en-US" sz="1200" b="0" i="1" dirty="0"/>
          </a:p>
        </p:txBody>
      </p:sp>
    </p:spTree>
    <p:extLst>
      <p:ext uri="{BB962C8B-B14F-4D97-AF65-F5344CB8AC3E}">
        <p14:creationId xmlns:p14="http://schemas.microsoft.com/office/powerpoint/2010/main" val="735220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r>
              <a:rPr lang="en-US" altLang="zh-CN" dirty="0"/>
              <a:t>A Change in Circulation ?</a:t>
            </a:r>
            <a:endParaRPr lang="zh-CN" altLang="en-US" dirty="0"/>
          </a:p>
        </p:txBody>
      </p:sp>
      <p:grpSp>
        <p:nvGrpSpPr>
          <p:cNvPr id="32771" name="组合 6"/>
          <p:cNvGrpSpPr>
            <a:grpSpLocks/>
          </p:cNvGrpSpPr>
          <p:nvPr/>
        </p:nvGrpSpPr>
        <p:grpSpPr bwMode="auto">
          <a:xfrm>
            <a:off x="1440000" y="792000"/>
            <a:ext cx="5304234" cy="3950494"/>
            <a:chOff x="1000100" y="1116309"/>
            <a:chExt cx="7072362" cy="5267380"/>
          </a:xfrm>
        </p:grpSpPr>
        <p:pic>
          <p:nvPicPr>
            <p:cNvPr id="32773" name="Picture 2"/>
            <p:cNvPicPr>
              <a:picLocks noChangeAspect="1" noChangeArrowheads="1"/>
            </p:cNvPicPr>
            <p:nvPr/>
          </p:nvPicPr>
          <p:blipFill>
            <a:blip r:embed="rId2" cstate="print"/>
            <a:srcRect/>
            <a:stretch>
              <a:fillRect/>
            </a:stretch>
          </p:blipFill>
          <p:spPr bwMode="auto">
            <a:xfrm>
              <a:off x="1000100" y="5143512"/>
              <a:ext cx="7072362" cy="1240177"/>
            </a:xfrm>
            <a:prstGeom prst="rect">
              <a:avLst/>
            </a:prstGeom>
            <a:noFill/>
            <a:ln w="9525" algn="ctr">
              <a:noFill/>
              <a:miter lim="800000"/>
              <a:headEnd/>
              <a:tailEnd/>
            </a:ln>
          </p:spPr>
        </p:pic>
        <p:pic>
          <p:nvPicPr>
            <p:cNvPr id="32774" name="Picture 3"/>
            <p:cNvPicPr>
              <a:picLocks noChangeAspect="1" noChangeArrowheads="1"/>
            </p:cNvPicPr>
            <p:nvPr/>
          </p:nvPicPr>
          <p:blipFill>
            <a:blip r:embed="rId3" cstate="print"/>
            <a:srcRect/>
            <a:stretch>
              <a:fillRect/>
            </a:stretch>
          </p:blipFill>
          <p:spPr bwMode="auto">
            <a:xfrm>
              <a:off x="1000100" y="1116309"/>
              <a:ext cx="5072098" cy="4027203"/>
            </a:xfrm>
            <a:prstGeom prst="rect">
              <a:avLst/>
            </a:prstGeom>
            <a:noFill/>
            <a:ln w="9525" algn="ctr">
              <a:noFill/>
              <a:miter lim="800000"/>
              <a:headEnd/>
              <a:tailEnd/>
            </a:ln>
          </p:spPr>
        </p:pic>
      </p:grpSp>
      <p:sp>
        <p:nvSpPr>
          <p:cNvPr id="6" name="TextBox 5"/>
          <p:cNvSpPr txBox="1"/>
          <p:nvPr/>
        </p:nvSpPr>
        <p:spPr>
          <a:xfrm>
            <a:off x="5364000" y="1008000"/>
            <a:ext cx="3060898" cy="1015663"/>
          </a:xfrm>
          <a:prstGeom prst="rect">
            <a:avLst/>
          </a:prstGeom>
          <a:noFill/>
        </p:spPr>
        <p:txBody>
          <a:bodyPr wrap="square">
            <a:spAutoFit/>
          </a:bodyPr>
          <a:lstStyle/>
          <a:p>
            <a:pPr>
              <a:defRPr/>
            </a:pPr>
            <a:r>
              <a:rPr lang="en-US" altLang="zh-CN" sz="1500" b="0" dirty="0">
                <a:latin typeface="+mn-lt"/>
              </a:rPr>
              <a:t>Cunningham et al., report a year-long average MOC of </a:t>
            </a:r>
            <a:r>
              <a:rPr lang="en-US" altLang="zh-CN" sz="1500" b="0" dirty="0">
                <a:solidFill>
                  <a:srgbClr val="FF0000"/>
                </a:solidFill>
                <a:latin typeface="+mn-lt"/>
              </a:rPr>
              <a:t>18.7</a:t>
            </a:r>
            <a:r>
              <a:rPr lang="en-US" altLang="zh-CN" sz="1500" b="0" dirty="0">
                <a:solidFill>
                  <a:srgbClr val="FF0000"/>
                </a:solidFill>
                <a:latin typeface="+mn-lt"/>
                <a:sym typeface="Symbol"/>
              </a:rPr>
              <a:t></a:t>
            </a:r>
            <a:r>
              <a:rPr lang="en-US" altLang="zh-CN" sz="1500" b="0" dirty="0">
                <a:solidFill>
                  <a:srgbClr val="FF0000"/>
                </a:solidFill>
                <a:latin typeface="+mn-lt"/>
              </a:rPr>
              <a:t>5.6</a:t>
            </a:r>
            <a:r>
              <a:rPr lang="en-US" altLang="zh-CN" sz="1500" b="0" dirty="0">
                <a:latin typeface="+mn-lt"/>
              </a:rPr>
              <a:t> </a:t>
            </a:r>
            <a:r>
              <a:rPr lang="en-US" altLang="zh-CN" sz="1500" b="0" dirty="0" err="1">
                <a:latin typeface="+mn-lt"/>
              </a:rPr>
              <a:t>Sv</a:t>
            </a:r>
            <a:r>
              <a:rPr lang="en-US" altLang="zh-CN" sz="1500" b="0" dirty="0">
                <a:latin typeface="+mn-lt"/>
              </a:rPr>
              <a:t>, but with large variability range from </a:t>
            </a:r>
            <a:r>
              <a:rPr lang="en-US" altLang="zh-CN" sz="1500" b="0" dirty="0">
                <a:solidFill>
                  <a:srgbClr val="FF0000"/>
                </a:solidFill>
                <a:latin typeface="+mn-lt"/>
              </a:rPr>
              <a:t>4.4 to 35.3</a:t>
            </a:r>
            <a:r>
              <a:rPr lang="en-US" altLang="zh-CN" sz="1500" b="0" dirty="0">
                <a:latin typeface="+mn-lt"/>
              </a:rPr>
              <a:t> </a:t>
            </a:r>
            <a:r>
              <a:rPr lang="en-US" altLang="zh-CN" sz="1500" b="0" dirty="0" err="1">
                <a:latin typeface="+mn-lt"/>
              </a:rPr>
              <a:t>Sv</a:t>
            </a:r>
            <a:r>
              <a:rPr lang="en-US" altLang="zh-CN" sz="1500" b="0" dirty="0">
                <a:latin typeface="+mn-lt"/>
              </a:rPr>
              <a:t> over the year. </a:t>
            </a:r>
            <a:endParaRPr lang="zh-CN" altLang="en-US" sz="1500" b="0" dirty="0">
              <a:latin typeface="+mn-lt"/>
            </a:endParaRPr>
          </a:p>
        </p:txBody>
      </p:sp>
    </p:spTree>
    <p:extLst>
      <p:ext uri="{BB962C8B-B14F-4D97-AF65-F5344CB8AC3E}">
        <p14:creationId xmlns:p14="http://schemas.microsoft.com/office/powerpoint/2010/main" val="620164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p:txBody>
          <a:bodyPr/>
          <a:lstStyle/>
          <a:p>
            <a:r>
              <a:rPr lang="en-US" altLang="zh-CN" dirty="0"/>
              <a:t>RAPID-MOC </a:t>
            </a:r>
            <a:r>
              <a:rPr lang="en-US" altLang="zh-CN"/>
              <a:t>program: Monitoring </a:t>
            </a:r>
            <a:r>
              <a:rPr lang="en-US" altLang="zh-CN" dirty="0"/>
              <a:t>the AMOC at 26.5</a:t>
            </a:r>
            <a:r>
              <a:rPr lang="en-US" altLang="zh-CN" dirty="0">
                <a:sym typeface="Symbol" panose="05050102010706020507" pitchFamily="18" charset="2"/>
              </a:rPr>
              <a:t></a:t>
            </a:r>
            <a:r>
              <a:rPr lang="en-US" altLang="zh-CN" dirty="0"/>
              <a:t>N</a:t>
            </a:r>
            <a:endParaRPr lang="zh-CN" altLang="en-US" dirty="0"/>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2968" t="5622" r="7464" b="4033"/>
          <a:stretch/>
        </p:blipFill>
        <p:spPr>
          <a:xfrm>
            <a:off x="2051720" y="760043"/>
            <a:ext cx="4680000" cy="3530526"/>
          </a:xfrm>
          <a:prstGeom prst="rect">
            <a:avLst/>
          </a:prstGeom>
        </p:spPr>
      </p:pic>
      <p:sp>
        <p:nvSpPr>
          <p:cNvPr id="6" name="矩形 5"/>
          <p:cNvSpPr/>
          <p:nvPr/>
        </p:nvSpPr>
        <p:spPr>
          <a:xfrm>
            <a:off x="1764000" y="4284000"/>
            <a:ext cx="5418602" cy="369332"/>
          </a:xfrm>
          <a:prstGeom prst="rect">
            <a:avLst/>
          </a:prstGeom>
        </p:spPr>
        <p:txBody>
          <a:bodyPr wrap="square">
            <a:spAutoFit/>
          </a:bodyPr>
          <a:lstStyle/>
          <a:p>
            <a:pPr algn="ctr"/>
            <a:r>
              <a:rPr lang="en-US" altLang="zh-CN" b="0" dirty="0">
                <a:hlinkClick r:id="rId3"/>
              </a:rPr>
              <a:t>https://www.rapid.ac.uk/rapidmoc/overview.php</a:t>
            </a:r>
            <a:endParaRPr lang="zh-CN" altLang="en-US" b="0" dirty="0"/>
          </a:p>
        </p:txBody>
      </p:sp>
    </p:spTree>
    <p:extLst>
      <p:ext uri="{BB962C8B-B14F-4D97-AF65-F5344CB8AC3E}">
        <p14:creationId xmlns:p14="http://schemas.microsoft.com/office/powerpoint/2010/main" val="3022147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fingerprint for AMOC slowing down</a:t>
            </a:r>
            <a:endParaRPr lang="zh-CN" altLang="en-US" dirty="0"/>
          </a:p>
        </p:txBody>
      </p:sp>
      <p:pic>
        <p:nvPicPr>
          <p:cNvPr id="3" name="Picture 5">
            <a:extLst>
              <a:ext uri="{FF2B5EF4-FFF2-40B4-BE49-F238E27FC236}">
                <a16:creationId xmlns:a16="http://schemas.microsoft.com/office/drawing/2014/main" id="{6C6A85E9-F590-F846-9176-15C2036BB6B6}"/>
              </a:ext>
            </a:extLst>
          </p:cNvPr>
          <p:cNvPicPr>
            <a:picLocks noChangeAspect="1"/>
          </p:cNvPicPr>
          <p:nvPr/>
        </p:nvPicPr>
        <p:blipFill>
          <a:blip r:embed="rId2"/>
          <a:stretch>
            <a:fillRect/>
          </a:stretch>
        </p:blipFill>
        <p:spPr>
          <a:xfrm>
            <a:off x="1548000" y="792000"/>
            <a:ext cx="5968975" cy="2376000"/>
          </a:xfrm>
          <a:prstGeom prst="rect">
            <a:avLst/>
          </a:prstGeom>
        </p:spPr>
      </p:pic>
      <p:sp>
        <p:nvSpPr>
          <p:cNvPr id="4" name="TextBox 6">
            <a:extLst>
              <a:ext uri="{FF2B5EF4-FFF2-40B4-BE49-F238E27FC236}">
                <a16:creationId xmlns:a16="http://schemas.microsoft.com/office/drawing/2014/main" id="{8A69F844-209A-5E4E-9E6C-EF1A7A7CEA7F}"/>
              </a:ext>
            </a:extLst>
          </p:cNvPr>
          <p:cNvSpPr txBox="1"/>
          <p:nvPr/>
        </p:nvSpPr>
        <p:spPr>
          <a:xfrm>
            <a:off x="1656000" y="3327834"/>
            <a:ext cx="5832648" cy="461665"/>
          </a:xfrm>
          <a:prstGeom prst="rect">
            <a:avLst/>
          </a:prstGeom>
          <a:noFill/>
        </p:spPr>
        <p:txBody>
          <a:bodyPr wrap="square" rtlCol="0">
            <a:spAutoFit/>
          </a:bodyPr>
          <a:lstStyle/>
          <a:p>
            <a:pPr algn="ctr"/>
            <a:r>
              <a:rPr lang="en-US" sz="1200" b="0" dirty="0">
                <a:latin typeface="Times New Roman" panose="02020603050405020304" pitchFamily="18" charset="0"/>
                <a:cs typeface="Times New Roman" panose="02020603050405020304" pitchFamily="18" charset="0"/>
              </a:rPr>
              <a:t>Zhu </a:t>
            </a:r>
            <a:r>
              <a:rPr lang="en-US" sz="1200" b="0" dirty="0" err="1">
                <a:latin typeface="Times New Roman" panose="02020603050405020304" pitchFamily="18" charset="0"/>
                <a:cs typeface="Times New Roman" panose="02020603050405020304" pitchFamily="18" charset="0"/>
              </a:rPr>
              <a:t>Chenyu</a:t>
            </a:r>
            <a:r>
              <a:rPr lang="en-US" sz="1200" b="0" dirty="0">
                <a:latin typeface="Times New Roman" panose="02020603050405020304" pitchFamily="18" charset="0"/>
                <a:cs typeface="Times New Roman" panose="02020603050405020304" pitchFamily="18" charset="0"/>
              </a:rPr>
              <a:t> and  </a:t>
            </a:r>
            <a:r>
              <a:rPr lang="en-US" sz="1200" b="0" dirty="0" err="1">
                <a:latin typeface="Times New Roman" panose="02020603050405020304" pitchFamily="18" charset="0"/>
                <a:cs typeface="Times New Roman" panose="02020603050405020304" pitchFamily="18" charset="0"/>
              </a:rPr>
              <a:t>Zhengyu</a:t>
            </a:r>
            <a:r>
              <a:rPr lang="en-US" sz="1200" b="0" dirty="0">
                <a:latin typeface="Times New Roman" panose="02020603050405020304" pitchFamily="18" charset="0"/>
                <a:cs typeface="Times New Roman" panose="02020603050405020304" pitchFamily="18" charset="0"/>
              </a:rPr>
              <a:t> Liu (2019). Atlantic Salinity Pileup as a Remote Fingerprint of Weakening Atlantic Overturning Circulation (In preparation)</a:t>
            </a:r>
          </a:p>
        </p:txBody>
      </p:sp>
    </p:spTree>
    <p:extLst>
      <p:ext uri="{BB962C8B-B14F-4D97-AF65-F5344CB8AC3E}">
        <p14:creationId xmlns:p14="http://schemas.microsoft.com/office/powerpoint/2010/main" val="1074781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607172E7-07C6-3244-B207-760EF6F8BD9B}"/>
              </a:ext>
            </a:extLst>
          </p:cNvPr>
          <p:cNvPicPr/>
          <p:nvPr/>
        </p:nvPicPr>
        <p:blipFill rotWithShape="1">
          <a:blip r:embed="rId2"/>
          <a:srcRect l="4520" t="25203" r="9379" b="22757"/>
          <a:stretch/>
        </p:blipFill>
        <p:spPr>
          <a:xfrm>
            <a:off x="2303748" y="735546"/>
            <a:ext cx="4457700" cy="3486150"/>
          </a:xfrm>
          <a:prstGeom prst="rect">
            <a:avLst/>
          </a:prstGeom>
        </p:spPr>
      </p:pic>
      <p:sp>
        <p:nvSpPr>
          <p:cNvPr id="4" name="标题 1"/>
          <p:cNvSpPr>
            <a:spLocks noGrp="1"/>
          </p:cNvSpPr>
          <p:nvPr>
            <p:ph type="title"/>
          </p:nvPr>
        </p:nvSpPr>
        <p:spPr/>
        <p:txBody>
          <a:bodyPr/>
          <a:lstStyle/>
          <a:p>
            <a:r>
              <a:rPr lang="en-US" altLang="zh-CN" dirty="0"/>
              <a:t>A fingerprint for AMOC slowing down</a:t>
            </a:r>
            <a:endParaRPr lang="zh-CN" altLang="en-US" dirty="0"/>
          </a:p>
        </p:txBody>
      </p:sp>
      <p:sp>
        <p:nvSpPr>
          <p:cNvPr id="5" name="TextBox 6">
            <a:extLst>
              <a:ext uri="{FF2B5EF4-FFF2-40B4-BE49-F238E27FC236}">
                <a16:creationId xmlns:a16="http://schemas.microsoft.com/office/drawing/2014/main" id="{8A69F844-209A-5E4E-9E6C-EF1A7A7CEA7F}"/>
              </a:ext>
            </a:extLst>
          </p:cNvPr>
          <p:cNvSpPr txBox="1"/>
          <p:nvPr/>
        </p:nvSpPr>
        <p:spPr>
          <a:xfrm>
            <a:off x="2303748" y="4248000"/>
            <a:ext cx="4536505" cy="415498"/>
          </a:xfrm>
          <a:prstGeom prst="rect">
            <a:avLst/>
          </a:prstGeom>
          <a:noFill/>
        </p:spPr>
        <p:txBody>
          <a:bodyPr wrap="square" rtlCol="0">
            <a:spAutoFit/>
          </a:bodyPr>
          <a:lstStyle/>
          <a:p>
            <a:pPr algn="ctr"/>
            <a:r>
              <a:rPr lang="en-US" sz="1050" b="0" dirty="0">
                <a:latin typeface="Times New Roman" panose="02020603050405020304" pitchFamily="18" charset="0"/>
                <a:cs typeface="Times New Roman" panose="02020603050405020304" pitchFamily="18" charset="0"/>
              </a:rPr>
              <a:t>Zhu </a:t>
            </a:r>
            <a:r>
              <a:rPr lang="en-US" sz="1050" b="0" dirty="0" err="1">
                <a:latin typeface="Times New Roman" panose="02020603050405020304" pitchFamily="18" charset="0"/>
                <a:cs typeface="Times New Roman" panose="02020603050405020304" pitchFamily="18" charset="0"/>
              </a:rPr>
              <a:t>Chenyu</a:t>
            </a:r>
            <a:r>
              <a:rPr lang="en-US" sz="1050" b="0" dirty="0">
                <a:latin typeface="Times New Roman" panose="02020603050405020304" pitchFamily="18" charset="0"/>
                <a:cs typeface="Times New Roman" panose="02020603050405020304" pitchFamily="18" charset="0"/>
              </a:rPr>
              <a:t> and  </a:t>
            </a:r>
            <a:r>
              <a:rPr lang="en-US" sz="1050" b="0" dirty="0" err="1">
                <a:latin typeface="Times New Roman" panose="02020603050405020304" pitchFamily="18" charset="0"/>
                <a:cs typeface="Times New Roman" panose="02020603050405020304" pitchFamily="18" charset="0"/>
              </a:rPr>
              <a:t>Zhengyu</a:t>
            </a:r>
            <a:r>
              <a:rPr lang="en-US" sz="1050" b="0" dirty="0">
                <a:latin typeface="Times New Roman" panose="02020603050405020304" pitchFamily="18" charset="0"/>
                <a:cs typeface="Times New Roman" panose="02020603050405020304" pitchFamily="18" charset="0"/>
              </a:rPr>
              <a:t> Liu (2019). Atlantic Salinity Pileup as a Remote Fingerprint of Weakening Atlantic Overturning Circulation (In preparation)</a:t>
            </a:r>
          </a:p>
        </p:txBody>
      </p:sp>
    </p:spTree>
    <p:extLst>
      <p:ext uri="{BB962C8B-B14F-4D97-AF65-F5344CB8AC3E}">
        <p14:creationId xmlns:p14="http://schemas.microsoft.com/office/powerpoint/2010/main" val="9268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CN" dirty="0"/>
              <a:t>Elements of the Climate System</a:t>
            </a:r>
          </a:p>
        </p:txBody>
      </p:sp>
      <p:sp>
        <p:nvSpPr>
          <p:cNvPr id="14339" name="Text Box 3"/>
          <p:cNvSpPr txBox="1">
            <a:spLocks noChangeArrowheads="1"/>
          </p:cNvSpPr>
          <p:nvPr/>
        </p:nvSpPr>
        <p:spPr bwMode="auto">
          <a:xfrm>
            <a:off x="1871663" y="951571"/>
            <a:ext cx="5379244" cy="2012859"/>
          </a:xfrm>
          <a:prstGeom prst="rect">
            <a:avLst/>
          </a:prstGeom>
          <a:noFill/>
          <a:ln w="9525">
            <a:noFill/>
            <a:miter lim="800000"/>
            <a:headEnd/>
            <a:tailEnd/>
          </a:ln>
        </p:spPr>
        <p:txBody>
          <a:bodyPr>
            <a:spAutoFit/>
          </a:bodyPr>
          <a:lstStyle/>
          <a:p>
            <a:pPr marL="257175" indent="-257175" eaLnBrk="0" hangingPunct="0">
              <a:spcBef>
                <a:spcPct val="40000"/>
              </a:spcBef>
              <a:buClr>
                <a:schemeClr val="accent1"/>
              </a:buClr>
              <a:buSzPct val="50000"/>
              <a:buFont typeface="Wingdings 2" pitchFamily="18" charset="2"/>
              <a:buChar char=""/>
              <a:defRPr/>
            </a:pPr>
            <a:r>
              <a:rPr lang="en-US" altLang="zh-CN" sz="2400" b="0" dirty="0">
                <a:solidFill>
                  <a:srgbClr val="0000CC"/>
                </a:solidFill>
                <a:latin typeface="+mn-lt"/>
                <a:ea typeface="+mn-ea"/>
              </a:rPr>
              <a:t>Atmosphere</a:t>
            </a:r>
          </a:p>
          <a:p>
            <a:pPr marL="257175" indent="-257175" eaLnBrk="0" hangingPunct="0">
              <a:spcBef>
                <a:spcPct val="40000"/>
              </a:spcBef>
              <a:buClr>
                <a:schemeClr val="accent1"/>
              </a:buClr>
              <a:buSzPct val="50000"/>
              <a:buFont typeface="Wingdings 2" pitchFamily="18" charset="2"/>
              <a:buChar char=""/>
              <a:defRPr/>
            </a:pPr>
            <a:r>
              <a:rPr lang="en-US" altLang="zh-CN" sz="2400" b="0" dirty="0">
                <a:solidFill>
                  <a:srgbClr val="0000CC"/>
                </a:solidFill>
                <a:latin typeface="+mn-lt"/>
                <a:ea typeface="+mn-ea"/>
              </a:rPr>
              <a:t>Ocean</a:t>
            </a:r>
          </a:p>
          <a:p>
            <a:pPr marL="257175" indent="-257175" eaLnBrk="0" hangingPunct="0">
              <a:spcBef>
                <a:spcPct val="40000"/>
              </a:spcBef>
              <a:buClr>
                <a:schemeClr val="accent1"/>
              </a:buClr>
              <a:buSzPct val="50000"/>
              <a:buFont typeface="Wingdings 2" pitchFamily="18" charset="2"/>
              <a:buChar char=""/>
              <a:defRPr/>
            </a:pPr>
            <a:r>
              <a:rPr lang="en-US" altLang="zh-CN" sz="2400" b="0" dirty="0">
                <a:solidFill>
                  <a:srgbClr val="0000CC"/>
                </a:solidFill>
                <a:latin typeface="+mn-lt"/>
                <a:ea typeface="+mn-ea"/>
              </a:rPr>
              <a:t>Land surface</a:t>
            </a:r>
          </a:p>
          <a:p>
            <a:pPr marL="257175" indent="-257175" eaLnBrk="0" hangingPunct="0">
              <a:spcBef>
                <a:spcPct val="40000"/>
              </a:spcBef>
              <a:buClr>
                <a:schemeClr val="accent1"/>
              </a:buClr>
              <a:buSzPct val="50000"/>
              <a:buFont typeface="Wingdings 2" pitchFamily="18" charset="2"/>
              <a:buChar char=""/>
              <a:defRPr/>
            </a:pPr>
            <a:r>
              <a:rPr lang="en-US" altLang="zh-CN" sz="2400" b="0" dirty="0">
                <a:solidFill>
                  <a:srgbClr val="0000CC"/>
                </a:solidFill>
                <a:latin typeface="+mn-lt"/>
                <a:ea typeface="+mn-ea"/>
              </a:rPr>
              <a:t>Biological and chemical cycles</a:t>
            </a:r>
          </a:p>
        </p:txBody>
      </p:sp>
    </p:spTree>
    <p:extLst>
      <p:ext uri="{BB962C8B-B14F-4D97-AF65-F5344CB8AC3E}">
        <p14:creationId xmlns:p14="http://schemas.microsoft.com/office/powerpoint/2010/main" val="254967011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485900" y="141685"/>
            <a:ext cx="6172200" cy="270272"/>
          </a:xfrm>
        </p:spPr>
        <p:txBody>
          <a:bodyPr/>
          <a:lstStyle/>
          <a:p>
            <a:r>
              <a:rPr lang="en-US" altLang="zh-CN"/>
              <a:t>Questions (optional)</a:t>
            </a:r>
          </a:p>
        </p:txBody>
      </p:sp>
      <p:sp>
        <p:nvSpPr>
          <p:cNvPr id="33795" name="Rectangle 3"/>
          <p:cNvSpPr>
            <a:spLocks noGrp="1" noChangeArrowheads="1"/>
          </p:cNvSpPr>
          <p:nvPr>
            <p:ph type="body" idx="1"/>
          </p:nvPr>
        </p:nvSpPr>
        <p:spPr>
          <a:xfrm>
            <a:off x="504000" y="792001"/>
            <a:ext cx="8136000" cy="2067782"/>
          </a:xfrm>
        </p:spPr>
        <p:txBody>
          <a:bodyPr/>
          <a:lstStyle/>
          <a:p>
            <a:pPr marL="371475" indent="-371475">
              <a:spcBef>
                <a:spcPct val="40000"/>
              </a:spcBef>
              <a:buClrTx/>
              <a:buSzPct val="100000"/>
              <a:buFont typeface="Wingdings" pitchFamily="2" charset="2"/>
              <a:buAutoNum type="arabicPeriod"/>
            </a:pPr>
            <a:r>
              <a:rPr lang="en-US" altLang="zh-CN" sz="1600" dirty="0"/>
              <a:t>How is the PDO similar to ENSO? How is it different? How might the PDO modulate the strength of ENSO events? </a:t>
            </a:r>
          </a:p>
          <a:p>
            <a:pPr marL="371475" indent="-371475">
              <a:spcBef>
                <a:spcPct val="40000"/>
              </a:spcBef>
              <a:buClrTx/>
              <a:buSzPct val="100000"/>
              <a:buFont typeface="Wingdings" pitchFamily="2" charset="2"/>
              <a:buAutoNum type="arabicPeriod"/>
            </a:pPr>
            <a:r>
              <a:rPr lang="en-US" altLang="zh-CN" sz="1600" dirty="0"/>
              <a:t>How is the North Atlantic MOC postulated to have changed between glacial and interglacial times? What is the evidence for this</a:t>
            </a:r>
            <a:r>
              <a:rPr lang="en-US" altLang="zh-CN" sz="1600"/>
              <a:t>? </a:t>
            </a:r>
          </a:p>
          <a:p>
            <a:pPr marL="371475" indent="-371475">
              <a:spcBef>
                <a:spcPct val="40000"/>
              </a:spcBef>
              <a:buClrTx/>
              <a:buSzPct val="100000"/>
              <a:buFont typeface="Wingdings" pitchFamily="2" charset="2"/>
              <a:buAutoNum type="arabicPeriod"/>
            </a:pPr>
            <a:r>
              <a:rPr lang="en-US" altLang="zh-CN" sz="1600"/>
              <a:t>What </a:t>
            </a:r>
            <a:r>
              <a:rPr lang="en-US" altLang="zh-CN" sz="1600" dirty="0"/>
              <a:t>are the implications of multiple equilibrium states of the MOC for future climate change? </a:t>
            </a:r>
          </a:p>
        </p:txBody>
      </p:sp>
    </p:spTree>
    <p:extLst>
      <p:ext uri="{BB962C8B-B14F-4D97-AF65-F5344CB8AC3E}">
        <p14:creationId xmlns:p14="http://schemas.microsoft.com/office/powerpoint/2010/main" val="77734381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logo_v2_1.png"/>
          <p:cNvPicPr>
            <a:picLocks noGrp="1" noChangeAspect="1"/>
          </p:cNvPicPr>
          <p:nvPr>
            <p:ph idx="1"/>
          </p:nvPr>
        </p:nvPicPr>
        <p:blipFill>
          <a:blip r:embed="rId2" cstate="print"/>
          <a:stretch>
            <a:fillRect/>
          </a:stretch>
        </p:blipFill>
        <p:spPr>
          <a:xfrm>
            <a:off x="3744000" y="1224000"/>
            <a:ext cx="1670482" cy="1800000"/>
          </a:xfrm>
        </p:spPr>
      </p:pic>
      <p:sp>
        <p:nvSpPr>
          <p:cNvPr id="5" name="Rectangle 2"/>
          <p:cNvSpPr txBox="1">
            <a:spLocks noChangeArrowheads="1"/>
          </p:cNvSpPr>
          <p:nvPr/>
        </p:nvSpPr>
        <p:spPr bwMode="auto">
          <a:xfrm>
            <a:off x="1476000" y="3096000"/>
            <a:ext cx="6228000" cy="576000"/>
          </a:xfrm>
          <a:prstGeom prst="rect">
            <a:avLst/>
          </a:prstGeom>
          <a:noFill/>
          <a:ln w="9525">
            <a:noFill/>
            <a:miter lim="800000"/>
            <a:headEnd/>
            <a:tailEnd/>
          </a:ln>
        </p:spPr>
        <p:txBody>
          <a:bodyPr anchor="ctr">
            <a:noAutofit/>
          </a:bodyPr>
          <a:lstStyle/>
          <a:p>
            <a:pPr algn="ctr" eaLnBrk="0" hangingPunct="0">
              <a:lnSpc>
                <a:spcPct val="150000"/>
              </a:lnSpc>
              <a:defRPr/>
            </a:pPr>
            <a:r>
              <a:rPr lang="en-US" altLang="zh-CN" sz="1600" dirty="0">
                <a:solidFill>
                  <a:srgbClr val="C00000"/>
                </a:solidFill>
                <a:effectLst>
                  <a:outerShdw blurRad="38100" dist="38100" dir="2700000" algn="tl">
                    <a:srgbClr val="000000">
                      <a:alpha val="43137"/>
                    </a:srgbClr>
                  </a:outerShdw>
                </a:effectLst>
                <a:latin typeface="Lucida Calligraphy" pitchFamily="66" charset="0"/>
                <a:ea typeface="+mj-ea"/>
                <a:cs typeface="+mj-cs"/>
              </a:rPr>
              <a:t>Learning about the Ocean, the Climate and the Nature</a:t>
            </a:r>
            <a:endParaRPr lang="en-US" altLang="zh-CN" sz="2000" dirty="0">
              <a:solidFill>
                <a:srgbClr val="C00000"/>
              </a:solidFill>
              <a:effectLst>
                <a:outerShdw blurRad="38100" dist="38100" dir="2700000" algn="tl">
                  <a:srgbClr val="000000">
                    <a:alpha val="43137"/>
                  </a:srgbClr>
                </a:outerShdw>
              </a:effectLst>
              <a:latin typeface="Lucida Calligraphy" pitchFamily="66" charset="0"/>
              <a:ea typeface="+mj-ea"/>
              <a:cs typeface="+mj-cs"/>
              <a:hlinkClick r:id="" action="ppaction://hlinkshowjump?jump=firstslide"/>
            </a:endParaRPr>
          </a:p>
        </p:txBody>
      </p:sp>
    </p:spTree>
    <p:extLst>
      <p:ext uri="{BB962C8B-B14F-4D97-AF65-F5344CB8AC3E}">
        <p14:creationId xmlns:p14="http://schemas.microsoft.com/office/powerpoint/2010/main" val="201438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57313" y="120254"/>
            <a:ext cx="6375797" cy="345281"/>
          </a:xfrm>
        </p:spPr>
        <p:txBody>
          <a:bodyPr/>
          <a:lstStyle/>
          <a:p>
            <a:r>
              <a:rPr lang="en-US" altLang="zh-CN" dirty="0"/>
              <a:t>Climate forcing</a:t>
            </a:r>
          </a:p>
        </p:txBody>
      </p:sp>
      <p:sp>
        <p:nvSpPr>
          <p:cNvPr id="7171" name="Rectangle 3"/>
          <p:cNvSpPr>
            <a:spLocks noGrp="1" noChangeArrowheads="1"/>
          </p:cNvSpPr>
          <p:nvPr>
            <p:ph type="body" idx="1"/>
          </p:nvPr>
        </p:nvSpPr>
        <p:spPr>
          <a:xfrm>
            <a:off x="504000" y="792000"/>
            <a:ext cx="8136000" cy="3857625"/>
          </a:xfrm>
        </p:spPr>
        <p:txBody>
          <a:bodyPr/>
          <a:lstStyle/>
          <a:p>
            <a:pPr>
              <a:spcBef>
                <a:spcPct val="40000"/>
              </a:spcBef>
              <a:buFont typeface="Wingdings 2" pitchFamily="18" charset="2"/>
              <a:buNone/>
            </a:pPr>
            <a:r>
              <a:rPr lang="en-US" altLang="zh-CN" sz="1800" dirty="0"/>
              <a:t>External forcing for earth’s climate includes</a:t>
            </a:r>
          </a:p>
          <a:p>
            <a:pPr lvl="1">
              <a:spcBef>
                <a:spcPct val="40000"/>
              </a:spcBef>
            </a:pPr>
            <a:r>
              <a:rPr lang="en-US" altLang="zh-CN" sz="1800" dirty="0"/>
              <a:t>Earth orbit parameters (solar distance factors)</a:t>
            </a:r>
          </a:p>
          <a:p>
            <a:pPr lvl="1">
              <a:spcBef>
                <a:spcPct val="40000"/>
              </a:spcBef>
            </a:pPr>
            <a:r>
              <a:rPr lang="en-US" altLang="zh-CN" sz="1800" dirty="0"/>
              <a:t>Solar luminosity (</a:t>
            </a:r>
            <a:r>
              <a:rPr lang="zh-CN" altLang="en-US" sz="1800" dirty="0"/>
              <a:t>发光度</a:t>
            </a:r>
            <a:r>
              <a:rPr lang="en-US" altLang="zh-CN" sz="1800" dirty="0"/>
              <a:t>)</a:t>
            </a:r>
          </a:p>
          <a:p>
            <a:pPr lvl="1">
              <a:spcBef>
                <a:spcPct val="40000"/>
              </a:spcBef>
            </a:pPr>
            <a:r>
              <a:rPr lang="en-US" altLang="zh-CN" sz="1800" dirty="0"/>
              <a:t>Moon orbit</a:t>
            </a:r>
          </a:p>
          <a:p>
            <a:pPr lvl="1">
              <a:spcBef>
                <a:spcPct val="40000"/>
              </a:spcBef>
            </a:pPr>
            <a:r>
              <a:rPr lang="en-US" altLang="zh-CN" sz="1800" dirty="0"/>
              <a:t>Volcanoes and other geothermal sources</a:t>
            </a:r>
          </a:p>
          <a:p>
            <a:pPr lvl="1">
              <a:spcBef>
                <a:spcPct val="40000"/>
              </a:spcBef>
            </a:pPr>
            <a:r>
              <a:rPr lang="en-US" altLang="zh-CN" sz="1800" dirty="0"/>
              <a:t>Tectonics (plate motion)</a:t>
            </a:r>
          </a:p>
          <a:p>
            <a:pPr lvl="1">
              <a:spcBef>
                <a:spcPct val="40000"/>
              </a:spcBef>
            </a:pPr>
            <a:r>
              <a:rPr lang="en-US" altLang="zh-CN" sz="1800" dirty="0"/>
              <a:t>Greenhouse gases (to the extent that they are not part of the climate system itself)</a:t>
            </a:r>
          </a:p>
          <a:p>
            <a:pPr lvl="1">
              <a:spcBef>
                <a:spcPct val="40000"/>
              </a:spcBef>
            </a:pPr>
            <a:r>
              <a:rPr lang="en-US" altLang="zh-CN" sz="1800" dirty="0"/>
              <a:t>Land surface (likewise with respect to the climate system) ?</a:t>
            </a:r>
          </a:p>
        </p:txBody>
      </p:sp>
    </p:spTree>
    <p:extLst>
      <p:ext uri="{BB962C8B-B14F-4D97-AF65-F5344CB8AC3E}">
        <p14:creationId xmlns:p14="http://schemas.microsoft.com/office/powerpoint/2010/main" val="38584394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57313" y="120254"/>
            <a:ext cx="6375797" cy="345281"/>
          </a:xfrm>
        </p:spPr>
        <p:txBody>
          <a:bodyPr/>
          <a:lstStyle/>
          <a:p>
            <a:r>
              <a:rPr lang="en-US" altLang="zh-CN"/>
              <a:t>Climate forcing</a:t>
            </a:r>
          </a:p>
        </p:txBody>
      </p:sp>
      <p:sp>
        <p:nvSpPr>
          <p:cNvPr id="8195" name="Rectangle 3"/>
          <p:cNvSpPr>
            <a:spLocks noGrp="1" noChangeArrowheads="1"/>
          </p:cNvSpPr>
          <p:nvPr>
            <p:ph type="body" idx="1"/>
          </p:nvPr>
        </p:nvSpPr>
        <p:spPr>
          <a:xfrm>
            <a:off x="504000" y="792001"/>
            <a:ext cx="8136000" cy="1851758"/>
          </a:xfrm>
        </p:spPr>
        <p:txBody>
          <a:bodyPr/>
          <a:lstStyle/>
          <a:p>
            <a:pPr>
              <a:spcBef>
                <a:spcPct val="40000"/>
              </a:spcBef>
            </a:pPr>
            <a:r>
              <a:rPr lang="en-US" altLang="zh-CN" sz="1800" dirty="0"/>
              <a:t>Internal forcing: looking at each element of the climate system and how it is forced by another element</a:t>
            </a:r>
          </a:p>
          <a:p>
            <a:pPr lvl="1">
              <a:spcBef>
                <a:spcPct val="40000"/>
              </a:spcBef>
            </a:pPr>
            <a:r>
              <a:rPr lang="en-US" altLang="zh-CN" sz="1800" dirty="0"/>
              <a:t>Winds forcing ocean, change in ice extent forcing atmosphere or ocean, etc..</a:t>
            </a:r>
            <a:endParaRPr lang="en-US" altLang="zh-CN" sz="1500" dirty="0"/>
          </a:p>
        </p:txBody>
      </p:sp>
    </p:spTree>
    <p:extLst>
      <p:ext uri="{BB962C8B-B14F-4D97-AF65-F5344CB8AC3E}">
        <p14:creationId xmlns:p14="http://schemas.microsoft.com/office/powerpoint/2010/main" val="36664970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CN" dirty="0"/>
              <a:t>Stability</a:t>
            </a:r>
            <a:r>
              <a:rPr lang="zh-CN" altLang="en-US" dirty="0"/>
              <a:t>（稳定性）</a:t>
            </a:r>
            <a:r>
              <a:rPr lang="en-US" altLang="zh-CN" dirty="0"/>
              <a:t> and Equilibrium</a:t>
            </a:r>
            <a:r>
              <a:rPr lang="zh-CN" altLang="en-US" dirty="0"/>
              <a:t>（平衡态）</a:t>
            </a:r>
            <a:endParaRPr lang="en-US" altLang="zh-CN" dirty="0"/>
          </a:p>
        </p:txBody>
      </p:sp>
      <p:pic>
        <p:nvPicPr>
          <p:cNvPr id="9219" name="Picture 3"/>
          <p:cNvPicPr>
            <a:picLocks noChangeAspect="1" noChangeArrowheads="1"/>
          </p:cNvPicPr>
          <p:nvPr/>
        </p:nvPicPr>
        <p:blipFill>
          <a:blip r:embed="rId3" cstate="print"/>
          <a:srcRect/>
          <a:stretch>
            <a:fillRect/>
          </a:stretch>
        </p:blipFill>
        <p:spPr bwMode="auto">
          <a:xfrm>
            <a:off x="1008000" y="684000"/>
            <a:ext cx="2496740" cy="3983831"/>
          </a:xfrm>
          <a:prstGeom prst="rect">
            <a:avLst/>
          </a:prstGeom>
          <a:noFill/>
          <a:ln w="9525">
            <a:noFill/>
            <a:miter lim="800000"/>
            <a:headEnd/>
            <a:tailEnd/>
          </a:ln>
        </p:spPr>
      </p:pic>
      <p:sp>
        <p:nvSpPr>
          <p:cNvPr id="16388" name="Text Box 4"/>
          <p:cNvSpPr txBox="1">
            <a:spLocks noChangeArrowheads="1"/>
          </p:cNvSpPr>
          <p:nvPr/>
        </p:nvSpPr>
        <p:spPr bwMode="auto">
          <a:xfrm>
            <a:off x="3852000" y="792000"/>
            <a:ext cx="4608512" cy="3013133"/>
          </a:xfrm>
          <a:prstGeom prst="rect">
            <a:avLst/>
          </a:prstGeom>
          <a:noFill/>
          <a:ln w="9525">
            <a:noFill/>
            <a:miter lim="800000"/>
            <a:headEnd/>
            <a:tailEnd/>
          </a:ln>
        </p:spPr>
        <p:txBody>
          <a:bodyPr wrap="square">
            <a:spAutoFit/>
          </a:bodyPr>
          <a:lstStyle/>
          <a:p>
            <a:pPr marL="264319" indent="-264319" eaLnBrk="0" hangingPunct="0">
              <a:lnSpc>
                <a:spcPct val="150000"/>
              </a:lnSpc>
              <a:spcBef>
                <a:spcPct val="40000"/>
              </a:spcBef>
              <a:buClr>
                <a:schemeClr val="accent1"/>
              </a:buClr>
              <a:buSzPct val="75000"/>
              <a:buFont typeface="Wingdings" pitchFamily="2" charset="2"/>
              <a:buChar char="n"/>
              <a:defRPr/>
            </a:pPr>
            <a:r>
              <a:rPr lang="en-US" altLang="zh-CN" sz="1600" b="0" dirty="0">
                <a:solidFill>
                  <a:srgbClr val="FF0000"/>
                </a:solidFill>
                <a:latin typeface="+mn-lt"/>
              </a:rPr>
              <a:t>Asymptotically stable</a:t>
            </a:r>
            <a:r>
              <a:rPr lang="en-US" altLang="zh-CN" sz="1400" b="0" dirty="0">
                <a:latin typeface="+mn-lt"/>
              </a:rPr>
              <a:t>: force system away from initial condition and the system returns to initial state</a:t>
            </a:r>
          </a:p>
          <a:p>
            <a:pPr marL="264319" indent="-264319" eaLnBrk="0" hangingPunct="0">
              <a:lnSpc>
                <a:spcPct val="150000"/>
              </a:lnSpc>
              <a:spcBef>
                <a:spcPct val="40000"/>
              </a:spcBef>
              <a:buClr>
                <a:schemeClr val="accent1"/>
              </a:buClr>
              <a:buSzPct val="75000"/>
              <a:buFont typeface="Wingdings" pitchFamily="2" charset="2"/>
              <a:buChar char="n"/>
              <a:defRPr/>
            </a:pPr>
            <a:r>
              <a:rPr lang="en-US" altLang="zh-CN" sz="1600" b="0" dirty="0">
                <a:solidFill>
                  <a:srgbClr val="FF0000"/>
                </a:solidFill>
                <a:latin typeface="+mn-lt"/>
              </a:rPr>
              <a:t>Stable or Neutral</a:t>
            </a:r>
            <a:r>
              <a:rPr lang="en-US" altLang="zh-CN" sz="1400" b="0" dirty="0">
                <a:latin typeface="+mn-lt"/>
              </a:rPr>
              <a:t>: force away and system stays where it was pushed to.</a:t>
            </a:r>
          </a:p>
          <a:p>
            <a:pPr marL="264319" indent="-264319" eaLnBrk="0" hangingPunct="0">
              <a:lnSpc>
                <a:spcPct val="150000"/>
              </a:lnSpc>
              <a:spcBef>
                <a:spcPct val="40000"/>
              </a:spcBef>
              <a:buClr>
                <a:schemeClr val="accent1"/>
              </a:buClr>
              <a:buSzPct val="75000"/>
              <a:buFont typeface="Wingdings" pitchFamily="2" charset="2"/>
              <a:buChar char="n"/>
              <a:defRPr/>
            </a:pPr>
            <a:r>
              <a:rPr lang="en-US" altLang="zh-CN" sz="1600" b="0" dirty="0">
                <a:solidFill>
                  <a:srgbClr val="FF0000"/>
                </a:solidFill>
                <a:latin typeface="+mn-lt"/>
              </a:rPr>
              <a:t>Unstable</a:t>
            </a:r>
            <a:r>
              <a:rPr lang="en-US" altLang="zh-CN" sz="1400" b="0" dirty="0">
                <a:latin typeface="+mn-lt"/>
              </a:rPr>
              <a:t>: force away and system moves to a different state.  This usually implies multiple possible stable equilibrium, with forcing that is strong enough to push into a different equilibrium state.</a:t>
            </a:r>
          </a:p>
        </p:txBody>
      </p:sp>
    </p:spTree>
    <p:extLst>
      <p:ext uri="{BB962C8B-B14F-4D97-AF65-F5344CB8AC3E}">
        <p14:creationId xmlns:p14="http://schemas.microsoft.com/office/powerpoint/2010/main" val="13864300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85900" y="141685"/>
            <a:ext cx="6172200" cy="270272"/>
          </a:xfrm>
        </p:spPr>
        <p:txBody>
          <a:bodyPr/>
          <a:lstStyle/>
          <a:p>
            <a:r>
              <a:rPr lang="en-US" altLang="zh-CN" dirty="0"/>
              <a:t>Forcing (coupling) with no feedback</a:t>
            </a:r>
          </a:p>
        </p:txBody>
      </p:sp>
      <p:sp>
        <p:nvSpPr>
          <p:cNvPr id="10243" name="Rectangle 3"/>
          <p:cNvSpPr>
            <a:spLocks noGrp="1" noChangeArrowheads="1"/>
          </p:cNvSpPr>
          <p:nvPr>
            <p:ph type="body" idx="1"/>
          </p:nvPr>
        </p:nvSpPr>
        <p:spPr>
          <a:xfrm>
            <a:off x="1357312" y="792000"/>
            <a:ext cx="6482954" cy="1013222"/>
          </a:xfrm>
        </p:spPr>
        <p:txBody>
          <a:bodyPr/>
          <a:lstStyle/>
          <a:p>
            <a:r>
              <a:rPr lang="en-US" altLang="zh-CN" sz="1650" dirty="0"/>
              <a:t>Cause and effect: example of negative coupling</a:t>
            </a:r>
            <a:endParaRPr lang="en-US" altLang="zh-CN" dirty="0"/>
          </a:p>
          <a:p>
            <a:pPr lvl="2"/>
            <a:r>
              <a:rPr lang="en-US" altLang="zh-CN" dirty="0"/>
              <a:t>Volcano causes aerosols </a:t>
            </a:r>
          </a:p>
          <a:p>
            <a:pPr lvl="2"/>
            <a:r>
              <a:rPr lang="en-US" altLang="zh-CN" dirty="0"/>
              <a:t>Causes cooling and decrease in temperature</a:t>
            </a:r>
          </a:p>
        </p:txBody>
      </p:sp>
      <p:sp>
        <p:nvSpPr>
          <p:cNvPr id="10244" name="Rectangle 4"/>
          <p:cNvSpPr>
            <a:spLocks noChangeArrowheads="1"/>
          </p:cNvSpPr>
          <p:nvPr/>
        </p:nvSpPr>
        <p:spPr bwMode="auto">
          <a:xfrm>
            <a:off x="1657350" y="2286000"/>
            <a:ext cx="5829300" cy="3086100"/>
          </a:xfrm>
          <a:prstGeom prst="rect">
            <a:avLst/>
          </a:prstGeom>
          <a:noFill/>
          <a:ln w="9525">
            <a:noFill/>
            <a:miter lim="800000"/>
            <a:headEnd/>
            <a:tailEnd/>
          </a:ln>
        </p:spPr>
        <p:txBody>
          <a:bodyPr/>
          <a:lstStyle/>
          <a:p>
            <a:pPr marL="257175" indent="-257175">
              <a:spcBef>
                <a:spcPct val="20000"/>
              </a:spcBef>
              <a:buClr>
                <a:schemeClr val="accent1"/>
              </a:buClr>
              <a:buSzPct val="75000"/>
              <a:buFont typeface="Wingdings" pitchFamily="2" charset="2"/>
              <a:buChar char="n"/>
            </a:pPr>
            <a:endParaRPr lang="zh-CN" altLang="en-US" sz="1950"/>
          </a:p>
          <a:p>
            <a:pPr marL="557213" lvl="1" indent="-214313">
              <a:spcBef>
                <a:spcPct val="20000"/>
              </a:spcBef>
              <a:buClr>
                <a:schemeClr val="accent1"/>
              </a:buClr>
              <a:buSzPct val="75000"/>
              <a:buFont typeface="Wingdings" pitchFamily="2" charset="2"/>
              <a:buChar char="n"/>
            </a:pPr>
            <a:endParaRPr lang="zh-CN" altLang="en-US" sz="1650"/>
          </a:p>
          <a:p>
            <a:pPr marL="557213" lvl="1" indent="-214313">
              <a:spcBef>
                <a:spcPct val="20000"/>
              </a:spcBef>
              <a:buClr>
                <a:schemeClr val="accent1"/>
              </a:buClr>
              <a:buSzPct val="75000"/>
            </a:pPr>
            <a:endParaRPr lang="zh-CN" altLang="en-US" sz="1650"/>
          </a:p>
        </p:txBody>
      </p:sp>
      <p:sp>
        <p:nvSpPr>
          <p:cNvPr id="17413" name="Text Box 5"/>
          <p:cNvSpPr txBox="1">
            <a:spLocks noChangeArrowheads="1"/>
          </p:cNvSpPr>
          <p:nvPr/>
        </p:nvSpPr>
        <p:spPr bwMode="auto">
          <a:xfrm>
            <a:off x="720000" y="3995242"/>
            <a:ext cx="7776863" cy="369332"/>
          </a:xfrm>
          <a:prstGeom prst="rect">
            <a:avLst/>
          </a:prstGeom>
          <a:noFill/>
          <a:ln w="9525">
            <a:solidFill>
              <a:schemeClr val="tx1"/>
            </a:solidFill>
            <a:miter lim="800000"/>
            <a:headEnd/>
            <a:tailEnd/>
          </a:ln>
        </p:spPr>
        <p:txBody>
          <a:bodyPr wrap="square">
            <a:spAutoFit/>
          </a:bodyPr>
          <a:lstStyle/>
          <a:p>
            <a:pPr eaLnBrk="0" hangingPunct="0">
              <a:spcBef>
                <a:spcPct val="50000"/>
              </a:spcBef>
              <a:defRPr/>
            </a:pPr>
            <a:r>
              <a:rPr lang="en-US" altLang="zh-CN" b="0" dirty="0">
                <a:latin typeface="+mn-lt"/>
              </a:rPr>
              <a:t>Feedback? None since air temperature does not change incidence of volcanoes</a:t>
            </a:r>
          </a:p>
        </p:txBody>
      </p:sp>
      <p:grpSp>
        <p:nvGrpSpPr>
          <p:cNvPr id="10246" name="Group 6"/>
          <p:cNvGrpSpPr>
            <a:grpSpLocks/>
          </p:cNvGrpSpPr>
          <p:nvPr/>
        </p:nvGrpSpPr>
        <p:grpSpPr bwMode="auto">
          <a:xfrm>
            <a:off x="3314700" y="2336007"/>
            <a:ext cx="4857748" cy="1100139"/>
            <a:chOff x="710" y="1800"/>
            <a:chExt cx="4080" cy="924"/>
          </a:xfrm>
        </p:grpSpPr>
        <p:sp>
          <p:nvSpPr>
            <p:cNvPr id="17417" name="Text Box 7"/>
            <p:cNvSpPr txBox="1">
              <a:spLocks noChangeArrowheads="1"/>
            </p:cNvSpPr>
            <p:nvPr/>
          </p:nvSpPr>
          <p:spPr bwMode="auto">
            <a:xfrm>
              <a:off x="710" y="1898"/>
              <a:ext cx="960" cy="543"/>
            </a:xfrm>
            <a:prstGeom prst="rect">
              <a:avLst/>
            </a:prstGeom>
            <a:solidFill>
              <a:srgbClr val="99CCFF"/>
            </a:solidFill>
            <a:ln w="9525">
              <a:solidFill>
                <a:schemeClr val="tx1"/>
              </a:solidFill>
              <a:miter lim="800000"/>
              <a:headEnd/>
              <a:tailEnd/>
            </a:ln>
          </p:spPr>
          <p:txBody>
            <a:bodyPr wrap="square">
              <a:spAutoFit/>
            </a:bodyPr>
            <a:lstStyle/>
            <a:p>
              <a:pPr eaLnBrk="0" hangingPunct="0">
                <a:spcBef>
                  <a:spcPct val="50000"/>
                </a:spcBef>
                <a:defRPr/>
              </a:pPr>
              <a:r>
                <a:rPr lang="en-US" altLang="zh-CN" b="0" dirty="0">
                  <a:solidFill>
                    <a:srgbClr val="FF0000"/>
                  </a:solidFill>
                  <a:latin typeface="+mn-lt"/>
                </a:rPr>
                <a:t>Volcano eruption </a:t>
              </a:r>
            </a:p>
          </p:txBody>
        </p:sp>
        <p:sp>
          <p:nvSpPr>
            <p:cNvPr id="17418" name="Text Box 8"/>
            <p:cNvSpPr txBox="1">
              <a:spLocks noChangeArrowheads="1"/>
            </p:cNvSpPr>
            <p:nvPr/>
          </p:nvSpPr>
          <p:spPr bwMode="auto">
            <a:xfrm>
              <a:off x="3489" y="1898"/>
              <a:ext cx="1301" cy="543"/>
            </a:xfrm>
            <a:prstGeom prst="rect">
              <a:avLst/>
            </a:prstGeom>
            <a:solidFill>
              <a:srgbClr val="99CCFF"/>
            </a:solidFill>
            <a:ln w="9525">
              <a:solidFill>
                <a:schemeClr val="tx1"/>
              </a:solidFill>
              <a:miter lim="800000"/>
              <a:headEnd/>
              <a:tailEnd/>
            </a:ln>
          </p:spPr>
          <p:txBody>
            <a:bodyPr wrap="square">
              <a:spAutoFit/>
            </a:bodyPr>
            <a:lstStyle/>
            <a:p>
              <a:pPr eaLnBrk="0" hangingPunct="0">
                <a:spcBef>
                  <a:spcPct val="50000"/>
                </a:spcBef>
                <a:defRPr/>
              </a:pPr>
              <a:r>
                <a:rPr lang="en-US" altLang="zh-CN" b="0" dirty="0">
                  <a:solidFill>
                    <a:srgbClr val="FF0000"/>
                  </a:solidFill>
                  <a:latin typeface="+mn-lt"/>
                </a:rPr>
                <a:t>Temperature decrease</a:t>
              </a:r>
            </a:p>
          </p:txBody>
        </p:sp>
        <p:sp>
          <p:nvSpPr>
            <p:cNvPr id="10250" name="Line 9"/>
            <p:cNvSpPr>
              <a:spLocks noChangeShapeType="1"/>
            </p:cNvSpPr>
            <p:nvPr/>
          </p:nvSpPr>
          <p:spPr bwMode="auto">
            <a:xfrm>
              <a:off x="1670" y="2152"/>
              <a:ext cx="1802" cy="0"/>
            </a:xfrm>
            <a:prstGeom prst="line">
              <a:avLst/>
            </a:prstGeom>
            <a:noFill/>
            <a:ln w="57150">
              <a:solidFill>
                <a:schemeClr val="tx1"/>
              </a:solidFill>
              <a:round/>
              <a:headEnd/>
              <a:tailEnd type="oval" w="med" len="med"/>
            </a:ln>
          </p:spPr>
          <p:txBody>
            <a:bodyPr wrap="none" anchor="ctr"/>
            <a:lstStyle/>
            <a:p>
              <a:endParaRPr lang="zh-CN" altLang="en-US"/>
            </a:p>
          </p:txBody>
        </p:sp>
        <p:sp>
          <p:nvSpPr>
            <p:cNvPr id="10251" name="Text Box 10"/>
            <p:cNvSpPr txBox="1">
              <a:spLocks noChangeArrowheads="1"/>
            </p:cNvSpPr>
            <p:nvPr/>
          </p:nvSpPr>
          <p:spPr bwMode="auto">
            <a:xfrm>
              <a:off x="1766" y="1800"/>
              <a:ext cx="1706" cy="310"/>
            </a:xfrm>
            <a:prstGeom prst="rect">
              <a:avLst/>
            </a:prstGeom>
            <a:noFill/>
            <a:ln w="9525">
              <a:noFill/>
              <a:miter lim="800000"/>
              <a:headEnd/>
              <a:tailEnd/>
            </a:ln>
          </p:spPr>
          <p:txBody>
            <a:bodyPr>
              <a:spAutoFit/>
            </a:bodyPr>
            <a:lstStyle/>
            <a:p>
              <a:pPr algn="ctr" eaLnBrk="0" hangingPunct="0">
                <a:spcBef>
                  <a:spcPct val="50000"/>
                </a:spcBef>
              </a:pPr>
              <a:r>
                <a:rPr lang="en-US" altLang="zh-CN" dirty="0">
                  <a:latin typeface="Times" pitchFamily="18" charset="0"/>
                </a:rPr>
                <a:t>Negative coupling</a:t>
              </a:r>
            </a:p>
          </p:txBody>
        </p:sp>
        <p:sp>
          <p:nvSpPr>
            <p:cNvPr id="10252" name="Text Box 11"/>
            <p:cNvSpPr txBox="1">
              <a:spLocks noChangeArrowheads="1"/>
            </p:cNvSpPr>
            <p:nvPr/>
          </p:nvSpPr>
          <p:spPr bwMode="auto">
            <a:xfrm>
              <a:off x="2068" y="2181"/>
              <a:ext cx="1061" cy="543"/>
            </a:xfrm>
            <a:prstGeom prst="rect">
              <a:avLst/>
            </a:prstGeom>
            <a:noFill/>
            <a:ln w="9525">
              <a:noFill/>
              <a:miter lim="800000"/>
              <a:headEnd/>
              <a:tailEnd/>
            </a:ln>
          </p:spPr>
          <p:txBody>
            <a:bodyPr>
              <a:spAutoFit/>
            </a:bodyPr>
            <a:lstStyle/>
            <a:p>
              <a:pPr algn="ctr" eaLnBrk="0" hangingPunct="0">
                <a:spcBef>
                  <a:spcPct val="50000"/>
                </a:spcBef>
              </a:pPr>
              <a:r>
                <a:rPr lang="en-US" altLang="zh-CN" dirty="0">
                  <a:latin typeface="Times" pitchFamily="18" charset="0"/>
                </a:rPr>
                <a:t>Reduction in sunlight</a:t>
              </a:r>
            </a:p>
          </p:txBody>
        </p:sp>
      </p:grpSp>
      <p:pic>
        <p:nvPicPr>
          <p:cNvPr id="10247" name="Picture 12"/>
          <p:cNvPicPr>
            <a:picLocks noChangeAspect="1" noChangeArrowheads="1"/>
          </p:cNvPicPr>
          <p:nvPr/>
        </p:nvPicPr>
        <p:blipFill>
          <a:blip r:embed="rId3" cstate="print"/>
          <a:srcRect/>
          <a:stretch>
            <a:fillRect/>
          </a:stretch>
        </p:blipFill>
        <p:spPr bwMode="auto">
          <a:xfrm>
            <a:off x="828000" y="1889393"/>
            <a:ext cx="2216944" cy="1985963"/>
          </a:xfrm>
          <a:prstGeom prst="rect">
            <a:avLst/>
          </a:prstGeom>
          <a:noFill/>
          <a:ln w="9525">
            <a:noFill/>
            <a:miter lim="800000"/>
            <a:headEnd/>
            <a:tailEnd/>
          </a:ln>
        </p:spPr>
      </p:pic>
    </p:spTree>
    <p:extLst>
      <p:ext uri="{BB962C8B-B14F-4D97-AF65-F5344CB8AC3E}">
        <p14:creationId xmlns:p14="http://schemas.microsoft.com/office/powerpoint/2010/main" val="31336814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57313" y="105966"/>
            <a:ext cx="6455569" cy="359569"/>
          </a:xfrm>
        </p:spPr>
        <p:txBody>
          <a:bodyPr/>
          <a:lstStyle/>
          <a:p>
            <a:r>
              <a:rPr lang="en-US" altLang="zh-CN"/>
              <a:t>Climate Systems Oscillations</a:t>
            </a:r>
            <a:endParaRPr lang="zh-CN" altLang="en-US"/>
          </a:p>
        </p:txBody>
      </p:sp>
      <p:sp>
        <p:nvSpPr>
          <p:cNvPr id="11267"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800" dirty="0">
                <a:solidFill>
                  <a:srgbClr val="FF0000"/>
                </a:solidFill>
              </a:rPr>
              <a:t>ENSO</a:t>
            </a:r>
            <a:r>
              <a:rPr lang="en-US" altLang="zh-CN" sz="1800" dirty="0"/>
              <a:t>:  interannual time scale</a:t>
            </a:r>
          </a:p>
          <a:p>
            <a:pPr>
              <a:spcBef>
                <a:spcPct val="40000"/>
              </a:spcBef>
            </a:pPr>
            <a:r>
              <a:rPr lang="en-US" altLang="zh-CN" sz="1800" dirty="0">
                <a:solidFill>
                  <a:srgbClr val="FF0000"/>
                </a:solidFill>
              </a:rPr>
              <a:t>Pacific Decadal Oscillation</a:t>
            </a:r>
            <a:r>
              <a:rPr lang="en-US" altLang="zh-CN" sz="1800" dirty="0"/>
              <a:t>: decadal time scale </a:t>
            </a:r>
          </a:p>
          <a:p>
            <a:pPr>
              <a:spcBef>
                <a:spcPct val="40000"/>
              </a:spcBef>
            </a:pPr>
            <a:r>
              <a:rPr lang="en-US" altLang="zh-CN" sz="1800" dirty="0">
                <a:solidFill>
                  <a:srgbClr val="FF0000"/>
                </a:solidFill>
              </a:rPr>
              <a:t>North Atlantic Oscillation</a:t>
            </a:r>
            <a:r>
              <a:rPr lang="en-US" altLang="zh-CN" sz="1800" dirty="0"/>
              <a:t> or </a:t>
            </a:r>
            <a:r>
              <a:rPr lang="en-US" altLang="zh-CN" sz="1800" dirty="0">
                <a:solidFill>
                  <a:srgbClr val="FF0000"/>
                </a:solidFill>
              </a:rPr>
              <a:t>Arctic Oscillation</a:t>
            </a:r>
            <a:r>
              <a:rPr lang="en-US" altLang="zh-CN" sz="1800" dirty="0"/>
              <a:t>: decadal time scale</a:t>
            </a:r>
          </a:p>
          <a:p>
            <a:pPr>
              <a:spcBef>
                <a:spcPct val="40000"/>
              </a:spcBef>
            </a:pPr>
            <a:r>
              <a:rPr lang="en-US" altLang="zh-CN" sz="1800" dirty="0">
                <a:solidFill>
                  <a:srgbClr val="FF0000"/>
                </a:solidFill>
              </a:rPr>
              <a:t>Atlantic overturning mode</a:t>
            </a:r>
            <a:r>
              <a:rPr lang="en-US" altLang="zh-CN" sz="1800" dirty="0"/>
              <a:t>: centennial time scale</a:t>
            </a:r>
          </a:p>
          <a:p>
            <a:pPr lvl="1">
              <a:spcBef>
                <a:spcPct val="40000"/>
              </a:spcBef>
            </a:pPr>
            <a:r>
              <a:rPr lang="en-US" altLang="zh-CN" sz="1500" dirty="0"/>
              <a:t>(centennial and longer time scales - sparse data sets, require more modeling to isolate processes)</a:t>
            </a:r>
          </a:p>
          <a:p>
            <a:pPr>
              <a:spcBef>
                <a:spcPct val="40000"/>
              </a:spcBef>
            </a:pPr>
            <a:r>
              <a:rPr lang="en-US" altLang="zh-CN" sz="1800" dirty="0"/>
              <a:t>What sets the time scales?</a:t>
            </a:r>
          </a:p>
          <a:p>
            <a:pPr lvl="1">
              <a:spcBef>
                <a:spcPct val="40000"/>
              </a:spcBef>
            </a:pPr>
            <a:r>
              <a:rPr lang="en-US" altLang="zh-CN" sz="1500" dirty="0"/>
              <a:t>decadal to centennial suggests longer processes than just atmosphere - for instance ocean circulation or changes in land surface</a:t>
            </a:r>
            <a:endParaRPr lang="zh-CN" altLang="en-US" sz="1500" dirty="0"/>
          </a:p>
        </p:txBody>
      </p:sp>
    </p:spTree>
    <p:extLst>
      <p:ext uri="{BB962C8B-B14F-4D97-AF65-F5344CB8AC3E}">
        <p14:creationId xmlns:p14="http://schemas.microsoft.com/office/powerpoint/2010/main" val="28291870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99592" y="72000"/>
            <a:ext cx="7272808" cy="594122"/>
          </a:xfrm>
        </p:spPr>
        <p:txBody>
          <a:bodyPr/>
          <a:lstStyle/>
          <a:p>
            <a:r>
              <a:rPr lang="en-US" altLang="zh-CN" sz="1800" dirty="0"/>
              <a:t>How might the ocean feedback on climate modes and create decadal to centennial to millennial time scales?</a:t>
            </a:r>
            <a:endParaRPr lang="zh-CN" altLang="en-US" sz="1800" dirty="0"/>
          </a:p>
        </p:txBody>
      </p:sp>
      <p:sp>
        <p:nvSpPr>
          <p:cNvPr id="12291" name="Rectangle 3"/>
          <p:cNvSpPr>
            <a:spLocks noGrp="1" noChangeArrowheads="1"/>
          </p:cNvSpPr>
          <p:nvPr>
            <p:ph type="body" idx="1"/>
          </p:nvPr>
        </p:nvSpPr>
        <p:spPr>
          <a:xfrm>
            <a:off x="503999" y="792000"/>
            <a:ext cx="8136000" cy="3592116"/>
          </a:xfrm>
        </p:spPr>
        <p:txBody>
          <a:bodyPr/>
          <a:lstStyle/>
          <a:p>
            <a:pPr>
              <a:spcBef>
                <a:spcPct val="40000"/>
              </a:spcBef>
            </a:pPr>
            <a:r>
              <a:rPr lang="en-US" altLang="zh-CN" sz="1800" dirty="0"/>
              <a:t>Note that advection time scales are similar to these climate modes:</a:t>
            </a:r>
          </a:p>
          <a:p>
            <a:pPr lvl="1">
              <a:spcBef>
                <a:spcPct val="40000"/>
              </a:spcBef>
            </a:pPr>
            <a:r>
              <a:rPr lang="en-US" altLang="zh-CN" sz="1800" dirty="0">
                <a:solidFill>
                  <a:srgbClr val="FF0000"/>
                </a:solidFill>
              </a:rPr>
              <a:t>ocean gyres - decades</a:t>
            </a:r>
          </a:p>
          <a:p>
            <a:pPr lvl="1">
              <a:spcBef>
                <a:spcPct val="40000"/>
              </a:spcBef>
            </a:pPr>
            <a:r>
              <a:rPr lang="en-US" altLang="zh-CN" sz="1800" dirty="0">
                <a:solidFill>
                  <a:srgbClr val="FF0000"/>
                </a:solidFill>
              </a:rPr>
              <a:t>ocean basins - centuries</a:t>
            </a:r>
          </a:p>
          <a:p>
            <a:pPr lvl="1">
              <a:spcBef>
                <a:spcPct val="40000"/>
              </a:spcBef>
            </a:pPr>
            <a:r>
              <a:rPr lang="en-US" altLang="zh-CN" sz="1800" dirty="0">
                <a:solidFill>
                  <a:srgbClr val="FF0000"/>
                </a:solidFill>
              </a:rPr>
              <a:t>global ocean - ~1000 years </a:t>
            </a:r>
            <a:endParaRPr lang="en-US" altLang="zh-CN" sz="1500" dirty="0">
              <a:solidFill>
                <a:srgbClr val="FF0000"/>
              </a:solidFill>
            </a:endParaRPr>
          </a:p>
          <a:p>
            <a:pPr>
              <a:spcBef>
                <a:spcPct val="40000"/>
              </a:spcBef>
            </a:pPr>
            <a:r>
              <a:rPr lang="en-US" altLang="zh-CN" sz="1800" dirty="0"/>
              <a:t>Advection of heat and salinity anomalies: from surface forcing regions, subducted, and then returning to surface where they change the forcing for the atmosphere, or change the ice extent.</a:t>
            </a:r>
          </a:p>
        </p:txBody>
      </p:sp>
    </p:spTree>
    <p:extLst>
      <p:ext uri="{BB962C8B-B14F-4D97-AF65-F5344CB8AC3E}">
        <p14:creationId xmlns:p14="http://schemas.microsoft.com/office/powerpoint/2010/main" val="3713326934"/>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KU_AOS">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2676</TotalTime>
  <Words>2253</Words>
  <Application>Microsoft Office PowerPoint</Application>
  <PresentationFormat>全屏显示(16:9)</PresentationFormat>
  <Paragraphs>156</Paragraphs>
  <Slides>31</Slides>
  <Notes>11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31</vt:i4>
      </vt:variant>
    </vt:vector>
  </HeadingPairs>
  <TitlesOfParts>
    <vt:vector size="46" baseType="lpstr">
      <vt:lpstr>微软雅黑</vt:lpstr>
      <vt:lpstr>Arial</vt:lpstr>
      <vt:lpstr>Arial Black</vt:lpstr>
      <vt:lpstr>Calibri</vt:lpstr>
      <vt:lpstr>Cambria</vt:lpstr>
      <vt:lpstr>Copperplate Gothic Light</vt:lpstr>
      <vt:lpstr>Garamond</vt:lpstr>
      <vt:lpstr>Lucida Calligraphy</vt:lpstr>
      <vt:lpstr>Maiandra GD</vt:lpstr>
      <vt:lpstr>Tahoma</vt:lpstr>
      <vt:lpstr>Times</vt:lpstr>
      <vt:lpstr>Times New Roman</vt:lpstr>
      <vt:lpstr>Wingdings</vt:lpstr>
      <vt:lpstr>Wingdings 2</vt:lpstr>
      <vt:lpstr>PKU_AOS</vt:lpstr>
      <vt:lpstr> Lecture 21: Climate Change: Decadal and Longer Timescale Variability   Descriptive Physical Oceanography</vt:lpstr>
      <vt:lpstr>PowerPoint 演示文稿</vt:lpstr>
      <vt:lpstr>Elements of the Climate System</vt:lpstr>
      <vt:lpstr>Climate forcing</vt:lpstr>
      <vt:lpstr>Climate forcing</vt:lpstr>
      <vt:lpstr>Stability（稳定性） and Equilibrium（平衡态）</vt:lpstr>
      <vt:lpstr>Forcing (coupling) with no feedback</vt:lpstr>
      <vt:lpstr>Climate Systems Oscillations</vt:lpstr>
      <vt:lpstr>How might the ocean feedback on climate modes and create decadal to centennial to millennial time scales?</vt:lpstr>
      <vt:lpstr>How might the ocean feedback on climate modes and create decadal to centennial to millennial time scales?</vt:lpstr>
      <vt:lpstr>PowerPoint 演示文稿</vt:lpstr>
      <vt:lpstr>PowerPoint 演示文稿</vt:lpstr>
      <vt:lpstr>PDO versus ENSO</vt:lpstr>
      <vt:lpstr>PDO versus ENSO</vt:lpstr>
      <vt:lpstr>PowerPoint 演示文稿</vt:lpstr>
      <vt:lpstr>PDO Historical Records</vt:lpstr>
      <vt:lpstr>Observed global ocean changes that might be anthropogenic  (Levitus et al. 2005)</vt:lpstr>
      <vt:lpstr>Is There Anthropogenic Climate Change?</vt:lpstr>
      <vt:lpstr>Trend in Equatorial Thermocline</vt:lpstr>
      <vt:lpstr>Stability and Equilibrium for the Ocean</vt:lpstr>
      <vt:lpstr>Is the N. Atlantic Conveyor Changing?  Nature (vol. 438, 1 December 2005)</vt:lpstr>
      <vt:lpstr>Is the N. Atlantic conveyor changing? Nature (Bryden et al., vol. 438, 1 December 2005)</vt:lpstr>
      <vt:lpstr>Is the N. Atlantic conveyor changing?</vt:lpstr>
      <vt:lpstr>A Change in Circulation ? John A. Church, Science, 2007, 908-909</vt:lpstr>
      <vt:lpstr>A Change in Circulation ?</vt:lpstr>
      <vt:lpstr>A Change in Circulation ?</vt:lpstr>
      <vt:lpstr>RAPID-MOC program: Monitoring the AMOC at 26.5N</vt:lpstr>
      <vt:lpstr>A fingerprint for AMOC slowing down</vt:lpstr>
      <vt:lpstr>A fingerprint for AMOC slowing down</vt:lpstr>
      <vt:lpstr>Questions (optional)</vt:lpstr>
      <vt:lpstr>PowerPoint 演示文稿</vt:lpstr>
    </vt:vector>
  </TitlesOfParts>
  <Company>PKU-LaCOAS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Overview   Descriptive Physical Oceanography</dc:title>
  <dc:creator>Yang</dc:creator>
  <cp:lastModifiedBy>admin</cp:lastModifiedBy>
  <cp:revision>158</cp:revision>
  <dcterms:created xsi:type="dcterms:W3CDTF">2011-02-17T14:19:49Z</dcterms:created>
  <dcterms:modified xsi:type="dcterms:W3CDTF">2023-12-12T05:21:55Z</dcterms:modified>
</cp:coreProperties>
</file>