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23"/>
  </p:notesMasterIdLst>
  <p:handoutMasterIdLst>
    <p:handoutMasterId r:id="rId24"/>
  </p:handoutMasterIdLst>
  <p:sldIdLst>
    <p:sldId id="504" r:id="rId2"/>
    <p:sldId id="506" r:id="rId3"/>
    <p:sldId id="511" r:id="rId4"/>
    <p:sldId id="512" r:id="rId5"/>
    <p:sldId id="513" r:id="rId6"/>
    <p:sldId id="514" r:id="rId7"/>
    <p:sldId id="515" r:id="rId8"/>
    <p:sldId id="577" r:id="rId9"/>
    <p:sldId id="572" r:id="rId10"/>
    <p:sldId id="569" r:id="rId11"/>
    <p:sldId id="517" r:id="rId12"/>
    <p:sldId id="518" r:id="rId13"/>
    <p:sldId id="524" r:id="rId14"/>
    <p:sldId id="573" r:id="rId15"/>
    <p:sldId id="526" r:id="rId16"/>
    <p:sldId id="574" r:id="rId17"/>
    <p:sldId id="575" r:id="rId18"/>
    <p:sldId id="576" r:id="rId19"/>
    <p:sldId id="534" r:id="rId20"/>
    <p:sldId id="578" r:id="rId21"/>
    <p:sldId id="579" r:id="rId22"/>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b="1"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b="1" kern="1200">
        <a:solidFill>
          <a:schemeClr val="tx1"/>
        </a:solidFill>
        <a:latin typeface="Arial" pitchFamily="34" charset="0"/>
        <a:ea typeface="宋体" pitchFamily="2" charset="-122"/>
        <a:cs typeface="+mn-cs"/>
      </a:defRPr>
    </a:lvl5pPr>
    <a:lvl6pPr marL="2286000" algn="l" defTabSz="914400" rtl="0" eaLnBrk="1" latinLnBrk="0" hangingPunct="1">
      <a:defRPr b="1" kern="1200">
        <a:solidFill>
          <a:schemeClr val="tx1"/>
        </a:solidFill>
        <a:latin typeface="Arial" pitchFamily="34" charset="0"/>
        <a:ea typeface="宋体" pitchFamily="2" charset="-122"/>
        <a:cs typeface="+mn-cs"/>
      </a:defRPr>
    </a:lvl6pPr>
    <a:lvl7pPr marL="2743200" algn="l" defTabSz="914400" rtl="0" eaLnBrk="1" latinLnBrk="0" hangingPunct="1">
      <a:defRPr b="1" kern="1200">
        <a:solidFill>
          <a:schemeClr val="tx1"/>
        </a:solidFill>
        <a:latin typeface="Arial" pitchFamily="34" charset="0"/>
        <a:ea typeface="宋体" pitchFamily="2" charset="-122"/>
        <a:cs typeface="+mn-cs"/>
      </a:defRPr>
    </a:lvl7pPr>
    <a:lvl8pPr marL="3200400" algn="l" defTabSz="914400" rtl="0" eaLnBrk="1" latinLnBrk="0" hangingPunct="1">
      <a:defRPr b="1" kern="1200">
        <a:solidFill>
          <a:schemeClr val="tx1"/>
        </a:solidFill>
        <a:latin typeface="Arial" pitchFamily="34" charset="0"/>
        <a:ea typeface="宋体" pitchFamily="2" charset="-122"/>
        <a:cs typeface="+mn-cs"/>
      </a:defRPr>
    </a:lvl8pPr>
    <a:lvl9pPr marL="3657600" algn="l" defTabSz="9144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a:srgbClr val="5F5F5F"/>
    <a:srgbClr val="FB7F75"/>
    <a:srgbClr val="FF0000"/>
    <a:srgbClr val="0000CC"/>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88" autoAdjust="0"/>
  </p:normalViewPr>
  <p:slideViewPr>
    <p:cSldViewPr>
      <p:cViewPr varScale="1">
        <p:scale>
          <a:sx n="93" d="100"/>
          <a:sy n="93" d="100"/>
        </p:scale>
        <p:origin x="20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4231862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3353391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DB03A-56B7-4E57-8318-10C33B543606}" type="slidenum">
              <a:rPr lang="zh-CN" altLang="en-US"/>
              <a:pPr/>
              <a:t>1</a:t>
            </a:fld>
            <a:endParaRPr lang="en-US" altLang="zh-CN"/>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ltLang="zh-CN" sz="1400" dirty="0"/>
              <a:t>The terrestrial planets are the four innermost planets in the solar system; Mercury, Venus, Earth, and Mars. They are called terrestrial because they have a compact, rocky surface like the Earth's. The planets Venus, Earth, and Mars have significant atmospheres, while Mercury has almost none. This diagram shows the approximate relative sizes of the terrestrial planets. Distances are not to scale </a:t>
            </a:r>
            <a:endParaRPr lang="zh-CN" altLang="en-US" sz="1400" dirty="0"/>
          </a:p>
          <a:p>
            <a:r>
              <a:rPr lang="zh-CN" altLang="en-US" dirty="0"/>
              <a:t>－－－－－－－－－－－－－－－－－－－－－－－－－－－</a:t>
            </a:r>
          </a:p>
          <a:p>
            <a:r>
              <a:rPr lang="en-US" altLang="zh-CN" dirty="0"/>
              <a:t>At first glance, if Earth had a twin, it would be Venus. The two planets are similar in size, mass, composition, and distance from the Sun. But there the similarities end. Venus has no ocean. Venus is covered by thick, rapidly spinning clouds that trap surface heat, creating a scorched greenhouse-like world with temperatures hot enough to melt lead and pressure so intense that standing on Venus would feel like the pressure felt 900 meters deep in Earth's oceans. These clouds reflect sunlight in addition to trapping heat. Because Venus reflects so much sunlight, it is usually the brightest planet in the sky.</a:t>
            </a:r>
          </a:p>
          <a:p>
            <a:r>
              <a:rPr lang="en-US" altLang="zh-CN" dirty="0"/>
              <a:t>The atmosphere consists mainly of carbon dioxide (the same gas that produces fizzy sodas), droplets of sulfuric acid, and virtually no water vapor - not a great place for people or plants! In addition, the thick atmosphere allows the Sun's heat in but does not allow it to escape, resulting in surface temperatures over 450 °C, hotter than the surface of the planet Mercury, which is closest to the Sun. The high density of the atmosphere results in a surface pressure 90 times that of Earth, which is why probes that have landed on Venus have only survived several hours before being crushed by the incredible pressure. In the upper layers, the clouds move faster than hurricane- force winds on Earth.</a:t>
            </a:r>
          </a:p>
          <a:p>
            <a:r>
              <a:rPr lang="en-US" altLang="zh-CN" dirty="0"/>
              <a:t>Venus sluggishly rotates on its axis once every 243 Earth days, while it orbits the Sun every 225 days - its day is longer than its year! Besides that, Venus rotates retrograde, or “backwards,” spinning in the opposite direction of its orbit around the Sun. From its surface, the Sun would seem to rise in the west and set in the east. </a:t>
            </a:r>
            <a:r>
              <a:rPr lang="zh-CN" altLang="en-US" dirty="0"/>
              <a:t>太阳打西方出来就怎么怎么。。。</a:t>
            </a:r>
          </a:p>
          <a:p>
            <a:r>
              <a:rPr lang="zh-CN" altLang="en-US" dirty="0"/>
              <a:t>虽然美丽，但是地狱，对人类而言。</a:t>
            </a:r>
          </a:p>
          <a:p>
            <a:r>
              <a:rPr lang="zh-CN" altLang="en-US" dirty="0"/>
              <a:t>－－－－－－－－－－－－－－－－－－－－－－</a:t>
            </a:r>
          </a:p>
          <a:p>
            <a:r>
              <a:rPr lang="en-US" altLang="zh-CN" dirty="0"/>
              <a:t>Earth, our home planet, is the only planet in our solar system known to harbor life - life that is incredibly diverse. All of the things we need to survive are provided under a thin layer of atmosphere that separates us from the uninhabitable void of space. Earth is made up of complex, interactive systems that are often unpredictable. Air, water, land, and life - including humans - combine forces to create a constantly changing world that we are striving to understand.</a:t>
            </a:r>
            <a:br>
              <a:rPr lang="en-US" altLang="zh-CN" dirty="0"/>
            </a:br>
            <a:r>
              <a:rPr lang="en-US" altLang="zh-CN" dirty="0"/>
              <a:t/>
            </a:r>
            <a:br>
              <a:rPr lang="en-US" altLang="zh-CN" dirty="0"/>
            </a:br>
            <a:r>
              <a:rPr lang="en-US" altLang="zh-CN" dirty="0"/>
              <a:t>Viewing Earth from the unique perspective of space provides the opportunity to see Earth as a whole. Scientists around the world have discovered many things about our planet by working together and sharing their findings.</a:t>
            </a:r>
            <a:br>
              <a:rPr lang="en-US" altLang="zh-CN" dirty="0"/>
            </a:br>
            <a:r>
              <a:rPr lang="en-US" altLang="zh-CN" dirty="0"/>
              <a:t/>
            </a:r>
            <a:br>
              <a:rPr lang="en-US" altLang="zh-CN" dirty="0"/>
            </a:br>
            <a:r>
              <a:rPr lang="en-US" altLang="zh-CN" dirty="0"/>
              <a:t>Some facts are well known. For instance, Earth is the third planet from the Sun and the fifth largest in the solar system. Earth‘s diameter is just a few hundred kilometers larger than that of Venus. The four seasons are a result of Earth’s axis of rotation being tilted more than 23 degrees.</a:t>
            </a:r>
            <a:br>
              <a:rPr lang="en-US" altLang="zh-CN" dirty="0"/>
            </a:br>
            <a:r>
              <a:rPr lang="zh-CN" altLang="en-US" dirty="0"/>
              <a:t>上帝的恩赐，宇宙的偶然，应珍惜我们的地球，从宇宙观，地球实在是非常脆弱</a:t>
            </a:r>
          </a:p>
          <a:p>
            <a:endParaRPr lang="zh-CN" altLang="en-US" dirty="0"/>
          </a:p>
          <a:p>
            <a:r>
              <a:rPr lang="en-US" altLang="zh-CN" dirty="0"/>
              <a:t>-------------------------------------------------------------------------</a:t>
            </a:r>
          </a:p>
          <a:p>
            <a:r>
              <a:rPr lang="en-US" altLang="zh-CN" dirty="0"/>
              <a:t>The red planet Mars has inspired wild flights of imagination over the centuries, as well as intense scientific interest. Whether fancied to be the source of hostile invaders of Earth, the home of a dying civilization, or a rough-and-tumble mining colony of the future, Mars provides fertile ground for science fiction writers, based on seeds planted by centuries of scientific observations.</a:t>
            </a:r>
          </a:p>
          <a:p>
            <a:endParaRPr lang="en-US" altLang="zh-CN" dirty="0"/>
          </a:p>
          <a:p>
            <a:r>
              <a:rPr lang="en-US" altLang="zh-CN" dirty="0"/>
              <a:t>We know that Mars is a small rocky body once thought to be very Earth-like. Like the other "terrestrial" planets - Mercury, Venus, and Earth - its surface has been changed by volcanism, impacts from other bodies, movements of its crust, and atmospheric effects such as dust storms. It has polar ice caps that grow and recede with the change of seasons; areas of layered soils near the Martian poles suggest that the planet's climate has changed more than once, perhaps caused by a regular change in the planet's orbit. Martian </a:t>
            </a:r>
            <a:r>
              <a:rPr lang="en-US" altLang="zh-CN" dirty="0" err="1"/>
              <a:t>tectonism</a:t>
            </a:r>
            <a:r>
              <a:rPr lang="en-US" altLang="zh-CN" dirty="0"/>
              <a:t> - the formation and change of a planet's crust - differs from Earth's. Where Earth tectonics involve sliding plates that grind against each other or spread apart in the seafloors, Martian tectonics seem to be vertical, with hot lava pushing upwards through the crust to the surface. Periodically, great dust storms engulf the entire planet. The effects of these storms are dramatic, including giant dunes, wind streaks, and wind-carved features.</a:t>
            </a:r>
          </a:p>
          <a:p>
            <a:r>
              <a:rPr lang="zh-CN" altLang="en-US" dirty="0"/>
              <a:t>地球的未来？</a:t>
            </a:r>
          </a:p>
          <a:p>
            <a:endParaRPr lang="en-US" altLang="zh-CN" dirty="0"/>
          </a:p>
          <a:p>
            <a:endParaRPr lang="en-US" altLang="zh-CN" dirty="0"/>
          </a:p>
        </p:txBody>
      </p:sp>
    </p:spTree>
    <p:extLst>
      <p:ext uri="{BB962C8B-B14F-4D97-AF65-F5344CB8AC3E}">
        <p14:creationId xmlns:p14="http://schemas.microsoft.com/office/powerpoint/2010/main" val="311663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well-known</a:t>
            </a:r>
            <a:r>
              <a:rPr lang="en-US" altLang="zh-CN" baseline="0" dirty="0" smtClean="0"/>
              <a:t> figure. There is net heat gain in the tropics and net heat lost in the </a:t>
            </a:r>
            <a:r>
              <a:rPr lang="en-US" altLang="zh-CN" baseline="0" dirty="0" err="1" smtClean="0"/>
              <a:t>extratropics</a:t>
            </a:r>
            <a:r>
              <a:rPr lang="en-US" altLang="zh-CN" baseline="0" dirty="0" smtClean="0"/>
              <a:t>. So there must be meridional HT to maintain the earth energy balance.</a:t>
            </a:r>
            <a:endParaRPr lang="zh-CN" altLang="en-US" dirty="0"/>
          </a:p>
        </p:txBody>
      </p:sp>
      <p:sp>
        <p:nvSpPr>
          <p:cNvPr id="4" name="灯片编号占位符 3"/>
          <p:cNvSpPr>
            <a:spLocks noGrp="1"/>
          </p:cNvSpPr>
          <p:nvPr>
            <p:ph type="sldNum" sz="quarter" idx="10"/>
          </p:nvPr>
        </p:nvSpPr>
        <p:spPr/>
        <p:txBody>
          <a:bodyPr/>
          <a:lstStyle/>
          <a:p>
            <a:pPr>
              <a:defRPr/>
            </a:pPr>
            <a:fld id="{E293B579-E76B-4392-A4D7-9923DBDFB902}" type="slidenum">
              <a:rPr lang="en-US" altLang="zh-CN" smtClean="0"/>
              <a:pPr>
                <a:defRPr/>
              </a:pPr>
              <a:t>14</a:t>
            </a:fld>
            <a:endParaRPr lang="en-US" altLang="zh-CN" dirty="0"/>
          </a:p>
        </p:txBody>
      </p:sp>
    </p:spTree>
    <p:extLst>
      <p:ext uri="{BB962C8B-B14F-4D97-AF65-F5344CB8AC3E}">
        <p14:creationId xmlns:p14="http://schemas.microsoft.com/office/powerpoint/2010/main" val="40129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a:t>
            </a:r>
            <a:r>
              <a:rPr lang="en-US" altLang="zh-CN" baseline="0" dirty="0" smtClean="0"/>
              <a:t> shows the mean AHT, OHT and THT. This is well known structure. OHT dominates in the tropics and AHT dominates in the </a:t>
            </a:r>
            <a:r>
              <a:rPr lang="en-US" altLang="zh-CN" baseline="0" dirty="0" err="1" smtClean="0"/>
              <a:t>extratropics</a:t>
            </a:r>
            <a:r>
              <a:rPr lang="en-US" altLang="zh-CN" baseline="0" dirty="0" smtClean="0"/>
              <a:t>. As mentioned before, we use two approaches to calculates the ht. the solid lines are for the direct cal, and the dashed line are for the hf. They are almost identical.</a:t>
            </a:r>
            <a:endParaRPr lang="zh-CN" altLang="en-US" dirty="0"/>
          </a:p>
        </p:txBody>
      </p:sp>
      <p:sp>
        <p:nvSpPr>
          <p:cNvPr id="4" name="灯片编号占位符 3"/>
          <p:cNvSpPr>
            <a:spLocks noGrp="1"/>
          </p:cNvSpPr>
          <p:nvPr>
            <p:ph type="sldNum" sz="quarter" idx="10"/>
          </p:nvPr>
        </p:nvSpPr>
        <p:spPr/>
        <p:txBody>
          <a:bodyPr/>
          <a:lstStyle/>
          <a:p>
            <a:pPr>
              <a:defRPr/>
            </a:pPr>
            <a:fld id="{E293B579-E76B-4392-A4D7-9923DBDFB902}" type="slidenum">
              <a:rPr lang="en-US" altLang="zh-CN" smtClean="0"/>
              <a:pPr>
                <a:defRPr/>
              </a:pPr>
              <a:t>16</a:t>
            </a:fld>
            <a:endParaRPr lang="en-US" altLang="zh-CN" dirty="0"/>
          </a:p>
        </p:txBody>
      </p:sp>
    </p:spTree>
    <p:extLst>
      <p:ext uri="{BB962C8B-B14F-4D97-AF65-F5344CB8AC3E}">
        <p14:creationId xmlns:p14="http://schemas.microsoft.com/office/powerpoint/2010/main" val="610184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shows the components</a:t>
            </a:r>
            <a:r>
              <a:rPr lang="en-US" altLang="zh-CN" baseline="0" dirty="0" smtClean="0"/>
              <a:t> of the AHT. </a:t>
            </a:r>
            <a:r>
              <a:rPr lang="en-US" altLang="zh-CN" dirty="0" smtClean="0"/>
              <a:t>Act against each other in the tropics and act together with each other</a:t>
            </a:r>
            <a:endParaRPr lang="zh-CN" altLang="en-US" dirty="0"/>
          </a:p>
        </p:txBody>
      </p:sp>
      <p:sp>
        <p:nvSpPr>
          <p:cNvPr id="4" name="灯片编号占位符 3"/>
          <p:cNvSpPr>
            <a:spLocks noGrp="1"/>
          </p:cNvSpPr>
          <p:nvPr>
            <p:ph type="sldNum" sz="quarter" idx="10"/>
          </p:nvPr>
        </p:nvSpPr>
        <p:spPr/>
        <p:txBody>
          <a:bodyPr/>
          <a:lstStyle/>
          <a:p>
            <a:pPr>
              <a:defRPr/>
            </a:pPr>
            <a:fld id="{E293B579-E76B-4392-A4D7-9923DBDFB902}" type="slidenum">
              <a:rPr lang="en-US" altLang="zh-CN" smtClean="0"/>
              <a:pPr>
                <a:defRPr/>
              </a:pPr>
              <a:t>17</a:t>
            </a:fld>
            <a:endParaRPr lang="en-US" altLang="zh-CN" dirty="0"/>
          </a:p>
        </p:txBody>
      </p:sp>
    </p:spTree>
    <p:extLst>
      <p:ext uri="{BB962C8B-B14F-4D97-AF65-F5344CB8AC3E}">
        <p14:creationId xmlns:p14="http://schemas.microsoft.com/office/powerpoint/2010/main" val="355752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can further decompose</a:t>
            </a:r>
            <a:r>
              <a:rPr lang="en-US" altLang="zh-CN" baseline="0" dirty="0" smtClean="0"/>
              <a:t> the AHT into the components due to mean circulation and eddy activities.</a:t>
            </a:r>
            <a:endParaRPr lang="zh-CN" altLang="en-US" dirty="0"/>
          </a:p>
        </p:txBody>
      </p:sp>
      <p:sp>
        <p:nvSpPr>
          <p:cNvPr id="4" name="灯片编号占位符 3"/>
          <p:cNvSpPr>
            <a:spLocks noGrp="1"/>
          </p:cNvSpPr>
          <p:nvPr>
            <p:ph type="sldNum" sz="quarter" idx="10"/>
          </p:nvPr>
        </p:nvSpPr>
        <p:spPr/>
        <p:txBody>
          <a:bodyPr/>
          <a:lstStyle/>
          <a:p>
            <a:pPr>
              <a:defRPr/>
            </a:pPr>
            <a:fld id="{E293B579-E76B-4392-A4D7-9923DBDFB902}" type="slidenum">
              <a:rPr lang="en-US" altLang="zh-CN" smtClean="0"/>
              <a:pPr>
                <a:defRPr/>
              </a:pPr>
              <a:t>18</a:t>
            </a:fld>
            <a:endParaRPr lang="en-US" altLang="zh-CN" dirty="0"/>
          </a:p>
        </p:txBody>
      </p:sp>
    </p:spTree>
    <p:extLst>
      <p:ext uri="{BB962C8B-B14F-4D97-AF65-F5344CB8AC3E}">
        <p14:creationId xmlns:p14="http://schemas.microsoft.com/office/powerpoint/2010/main" val="353627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E5B4C-60D7-4C17-9ECB-946D4CD2FCB1}" type="slidenum">
              <a:rPr lang="zh-CN" altLang="en-US"/>
              <a:pPr/>
              <a:t>2</a:t>
            </a:fld>
            <a:endParaRPr lang="en-US" altLang="zh-CN"/>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ltLang="zh-CN"/>
              <a:t>This true-color image shows North and South America as they would appear from space 35,000 km (22,000 miles) above the Earth. The image is a combination of data from two satellites. The Moderate Resolution Imaging Spectroradiometer (MODIS) instrument aboard NASA’s Terra satellite collected the land surface data over 16 days, while NOAA’s Geostationary Operational Environmental Satellite (GOES) produced a snapshot of the Earth’s clouds. </a:t>
            </a:r>
          </a:p>
          <a:p>
            <a:r>
              <a:rPr lang="en-US" altLang="zh-CN"/>
              <a:t>Image created by Reto Stöckli, Nazmi El Saleous, and Marit Jentoft-Nilsen, NASA GSFC </a:t>
            </a:r>
            <a:endParaRPr lang="zh-CN" altLang="en-US"/>
          </a:p>
          <a:p>
            <a:endParaRPr lang="zh-CN" altLang="en-US"/>
          </a:p>
        </p:txBody>
      </p:sp>
    </p:spTree>
    <p:extLst>
      <p:ext uri="{BB962C8B-B14F-4D97-AF65-F5344CB8AC3E}">
        <p14:creationId xmlns:p14="http://schemas.microsoft.com/office/powerpoint/2010/main" val="211245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温室效应</a:t>
            </a:r>
            <a:r>
              <a:rPr lang="en-US" altLang="zh-CN" dirty="0" smtClean="0"/>
              <a:t>33C</a:t>
            </a:r>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3</a:t>
            </a:fld>
            <a:endParaRPr lang="en-US" altLang="zh-CN"/>
          </a:p>
        </p:txBody>
      </p:sp>
    </p:spTree>
    <p:extLst>
      <p:ext uri="{BB962C8B-B14F-4D97-AF65-F5344CB8AC3E}">
        <p14:creationId xmlns:p14="http://schemas.microsoft.com/office/powerpoint/2010/main" val="371519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没有水汽截止大气的温室效应</a:t>
            </a:r>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4</a:t>
            </a:fld>
            <a:endParaRPr lang="en-US" altLang="zh-CN"/>
          </a:p>
        </p:txBody>
      </p:sp>
    </p:spTree>
    <p:extLst>
      <p:ext uri="{BB962C8B-B14F-4D97-AF65-F5344CB8AC3E}">
        <p14:creationId xmlns:p14="http://schemas.microsoft.com/office/powerpoint/2010/main" val="271440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运动，以及运动带来的风雨雷电，才有现在的宜居地球</a:t>
            </a:r>
            <a:endParaRPr lang="zh-CN" altLang="en-US" dirty="0"/>
          </a:p>
        </p:txBody>
      </p:sp>
      <p:sp>
        <p:nvSpPr>
          <p:cNvPr id="4" name="灯片编号占位符 3"/>
          <p:cNvSpPr>
            <a:spLocks noGrp="1"/>
          </p:cNvSpPr>
          <p:nvPr>
            <p:ph type="sldNum" sz="quarter" idx="10"/>
          </p:nvPr>
        </p:nvSpPr>
        <p:spPr/>
        <p:txBody>
          <a:bodyPr/>
          <a:lstStyle/>
          <a:p>
            <a:pPr>
              <a:defRPr/>
            </a:pPr>
            <a:fld id="{98AB3F9D-AF8C-49A1-AA52-6936223D2BE5}" type="slidenum">
              <a:rPr lang="en-US" altLang="zh-CN" smtClean="0"/>
              <a:pPr>
                <a:defRPr/>
              </a:pPr>
              <a:t>7</a:t>
            </a:fld>
            <a:endParaRPr lang="en-US" altLang="zh-CN"/>
          </a:p>
        </p:txBody>
      </p:sp>
    </p:spTree>
    <p:extLst>
      <p:ext uri="{BB962C8B-B14F-4D97-AF65-F5344CB8AC3E}">
        <p14:creationId xmlns:p14="http://schemas.microsoft.com/office/powerpoint/2010/main" val="325578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t>The largest sphere represents all of Earth's water, and its diameter is about 860 miles (the distance from Salt Lake City, Utah, to Topeka, Kansas). It would have a volume of about 332,500,000 cubic miles (mi</a:t>
            </a:r>
            <a:r>
              <a:rPr lang="en-US" altLang="zh-CN" baseline="30000" dirty="0" smtClean="0"/>
              <a:t>3</a:t>
            </a:r>
            <a:r>
              <a:rPr lang="en-US" altLang="zh-CN" dirty="0" smtClean="0"/>
              <a:t>) (1,386,000,000 cubic kilometers (km</a:t>
            </a:r>
            <a:r>
              <a:rPr lang="en-US" altLang="zh-CN" baseline="30000" dirty="0" smtClean="0"/>
              <a:t>3</a:t>
            </a:r>
            <a:r>
              <a:rPr lang="en-US" altLang="zh-CN" dirty="0" smtClean="0"/>
              <a:t>)). The sphere includes all the water in the oceans, ice caps, lakes, and rivers, as well as groundwater, atmospheric water, and even the water in you, your dog, and your tomato plant.</a:t>
            </a:r>
          </a:p>
          <a:p>
            <a:r>
              <a:rPr lang="en-US" altLang="zh-CN" b="1" dirty="0" smtClean="0"/>
              <a:t>Liquid fresh water</a:t>
            </a:r>
          </a:p>
          <a:p>
            <a:r>
              <a:rPr lang="en-US" altLang="zh-CN" dirty="0" smtClean="0"/>
              <a:t>How much of the total water is fresh water, which people and many other life forms need to survive? The blue sphere over Kentucky represents the world's liquid fresh water (groundwater, lakes, swamp water, and rivers). The volume comes to about 2,551,100 mi</a:t>
            </a:r>
            <a:r>
              <a:rPr lang="en-US" altLang="zh-CN" baseline="30000" dirty="0" smtClean="0"/>
              <a:t>3</a:t>
            </a:r>
            <a:r>
              <a:rPr lang="en-US" altLang="zh-CN" dirty="0" smtClean="0"/>
              <a:t> (10,633,450 km</a:t>
            </a:r>
            <a:r>
              <a:rPr lang="en-US" altLang="zh-CN" baseline="30000" dirty="0" smtClean="0"/>
              <a:t>3</a:t>
            </a:r>
            <a:r>
              <a:rPr lang="en-US" altLang="zh-CN" dirty="0" smtClean="0"/>
              <a:t>), of which 99 percent is groundwater, much of which is not accessible to humans. The diameter of this sphere is about 169.5 miles (272.8 kilometers).</a:t>
            </a:r>
          </a:p>
          <a:p>
            <a:r>
              <a:rPr lang="en-US" altLang="zh-CN" b="1" dirty="0" smtClean="0"/>
              <a:t>Water in lakes and rivers</a:t>
            </a:r>
          </a:p>
          <a:p>
            <a:r>
              <a:rPr lang="en-US" altLang="zh-CN" dirty="0" smtClean="0"/>
              <a:t>Do you notice that "tiny" bubble over Atlanta, Georgia? That one represents fresh water in all the lakes and rivers on the planet, and most of the water people and life of earth need every day comes from these surface-water sources. The volume of this sphere is about 22,339 mi</a:t>
            </a:r>
            <a:r>
              <a:rPr lang="en-US" altLang="zh-CN" baseline="30000" dirty="0" smtClean="0"/>
              <a:t>3</a:t>
            </a:r>
            <a:r>
              <a:rPr lang="en-US" altLang="zh-CN" dirty="0" smtClean="0"/>
              <a:t> (93,113 km</a:t>
            </a:r>
            <a:r>
              <a:rPr lang="en-US" altLang="zh-CN" baseline="30000" dirty="0" smtClean="0"/>
              <a:t>3</a:t>
            </a:r>
            <a:r>
              <a:rPr lang="en-US" altLang="zh-CN" dirty="0" smtClean="0"/>
              <a:t>). The diameter of this sphere is about 34.9 miles (56.2 kilometers). Yes, Lake Michigan looks way bigger than this sphere, but you have to try to imagine a bubble almost 35 miles high—whereas the average depth of Lake Michigan is less than 300 feet (91 meters).</a:t>
            </a:r>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D3249D15-DF68-45E7-B41B-A7BEE83676C4}" type="slidenum">
              <a:rPr lang="en-US" altLang="zh-CN" smtClean="0"/>
              <a:pPr>
                <a:defRPr/>
              </a:pPr>
              <a:t>9</a:t>
            </a:fld>
            <a:endParaRPr lang="en-US" altLang="zh-CN"/>
          </a:p>
        </p:txBody>
      </p:sp>
    </p:spTree>
    <p:extLst>
      <p:ext uri="{BB962C8B-B14F-4D97-AF65-F5344CB8AC3E}">
        <p14:creationId xmlns:p14="http://schemas.microsoft.com/office/powerpoint/2010/main" val="115944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50B65-EC26-4D9D-A73D-7D92A112FD51}" type="slidenum">
              <a:rPr lang="zh-CN" altLang="en-US"/>
              <a:pPr/>
              <a:t>10</a:t>
            </a:fld>
            <a:endParaRPr lang="en-US" altLang="zh-CN"/>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pPr marL="228600" indent="-228600">
              <a:buFontTx/>
              <a:buAutoNum type="alphaLcParenBoth"/>
            </a:pPr>
            <a:r>
              <a:rPr lang="en-US" altLang="zh-CN"/>
              <a:t>Cool air (4C) in fall causes surface cooling of lake waters and the surface layer becomes more dense than the underlying warner water, shown here as 15C. This creates convection overturn and mixing of lake water. </a:t>
            </a:r>
          </a:p>
          <a:p>
            <a:pPr marL="228600" indent="-228600">
              <a:buFontTx/>
              <a:buAutoNum type="alphaLcParenBoth"/>
            </a:pPr>
            <a:r>
              <a:rPr lang="en-US" altLang="zh-CN"/>
              <a:t>With continued cooling and convection, the lake water reaches a uniform temperature of maximum density, about 4C. </a:t>
            </a:r>
          </a:p>
          <a:p>
            <a:pPr marL="228600" indent="-228600">
              <a:buFontTx/>
              <a:buAutoNum type="alphaLcParenBoth"/>
            </a:pPr>
            <a:r>
              <a:rPr lang="en-US" altLang="zh-CN"/>
              <a:t>As winter approaches and air temperature decreases further, additional cooling of the lake surface occurs, but this water is less dense than the underlying 4C water. The surface freezes while the underlying water remains at 4C.</a:t>
            </a:r>
          </a:p>
        </p:txBody>
      </p:sp>
    </p:spTree>
    <p:extLst>
      <p:ext uri="{BB962C8B-B14F-4D97-AF65-F5344CB8AC3E}">
        <p14:creationId xmlns:p14="http://schemas.microsoft.com/office/powerpoint/2010/main" val="420369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8AB3F9D-AF8C-49A1-AA52-6936223D2BE5}" type="slidenum">
              <a:rPr lang="en-US" altLang="zh-CN" smtClean="0"/>
              <a:pPr>
                <a:defRPr/>
              </a:pPr>
              <a:t>11</a:t>
            </a:fld>
            <a:endParaRPr lang="en-US" altLang="zh-CN"/>
          </a:p>
        </p:txBody>
      </p:sp>
    </p:spTree>
    <p:extLst>
      <p:ext uri="{BB962C8B-B14F-4D97-AF65-F5344CB8AC3E}">
        <p14:creationId xmlns:p14="http://schemas.microsoft.com/office/powerpoint/2010/main" val="140170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大气总质量 </a:t>
            </a:r>
            <a:r>
              <a:rPr lang="en-US" altLang="zh-CN" dirty="0" smtClean="0"/>
              <a:t>5*10E18 kg</a:t>
            </a:r>
            <a:endParaRPr lang="zh-CN" altLang="en-US" dirty="0"/>
          </a:p>
        </p:txBody>
      </p:sp>
      <p:sp>
        <p:nvSpPr>
          <p:cNvPr id="4" name="灯片编号占位符 3"/>
          <p:cNvSpPr>
            <a:spLocks noGrp="1"/>
          </p:cNvSpPr>
          <p:nvPr>
            <p:ph type="sldNum" sz="quarter" idx="10"/>
          </p:nvPr>
        </p:nvSpPr>
        <p:spPr/>
        <p:txBody>
          <a:bodyPr/>
          <a:lstStyle/>
          <a:p>
            <a:pPr>
              <a:defRPr/>
            </a:pPr>
            <a:fld id="{98AB3F9D-AF8C-49A1-AA52-6936223D2BE5}" type="slidenum">
              <a:rPr lang="en-US" altLang="zh-CN" smtClean="0"/>
              <a:pPr>
                <a:defRPr/>
              </a:pPr>
              <a:t>12</a:t>
            </a:fld>
            <a:endParaRPr lang="en-US" altLang="zh-CN"/>
          </a:p>
        </p:txBody>
      </p:sp>
    </p:spTree>
    <p:extLst>
      <p:ext uri="{BB962C8B-B14F-4D97-AF65-F5344CB8AC3E}">
        <p14:creationId xmlns:p14="http://schemas.microsoft.com/office/powerpoint/2010/main" val="976177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8" descr="D:\Haijun\Image\Pku_logo\Pku_Red_Grey.jpg"/>
          <p:cNvPicPr>
            <a:picLocks noChangeAspect="1" noChangeArrowheads="1"/>
          </p:cNvPicPr>
          <p:nvPr/>
        </p:nvPicPr>
        <p:blipFill>
          <a:blip r:embed="rId2" cstate="print"/>
          <a:srcRect/>
          <a:stretch>
            <a:fillRect/>
          </a:stretch>
        </p:blipFill>
        <p:spPr bwMode="auto">
          <a:xfrm>
            <a:off x="9001125" y="0"/>
            <a:ext cx="142875" cy="6858000"/>
          </a:xfrm>
          <a:prstGeom prst="rect">
            <a:avLst/>
          </a:prstGeom>
          <a:noFill/>
          <a:ln w="9525">
            <a:noFill/>
            <a:miter lim="800000"/>
            <a:headEnd/>
            <a:tailEnd/>
          </a:ln>
        </p:spPr>
      </p:pic>
      <p:pic>
        <p:nvPicPr>
          <p:cNvPr id="5" name="Picture 33" descr="D:\Homepage2\Images\Pku_logo_1.jpg"/>
          <p:cNvPicPr>
            <a:picLocks noChangeAspect="1" noChangeArrowheads="1"/>
          </p:cNvPicPr>
          <p:nvPr/>
        </p:nvPicPr>
        <p:blipFill>
          <a:blip r:embed="rId3" cstate="print"/>
          <a:srcRect/>
          <a:stretch>
            <a:fillRect/>
          </a:stretch>
        </p:blipFill>
        <p:spPr bwMode="auto">
          <a:xfrm>
            <a:off x="922338" y="4292600"/>
            <a:ext cx="1114425" cy="1133475"/>
          </a:xfrm>
          <a:prstGeom prst="rect">
            <a:avLst/>
          </a:prstGeom>
          <a:noFill/>
          <a:ln w="9525">
            <a:noFill/>
            <a:miter lim="800000"/>
            <a:headEnd/>
            <a:tailEnd/>
          </a:ln>
        </p:spPr>
      </p:pic>
      <p:pic>
        <p:nvPicPr>
          <p:cNvPr id="6" name="Picture 34" descr="D:\Homepage\Images\core_logo_5.jpg"/>
          <p:cNvPicPr>
            <a:picLocks noChangeAspect="1" noChangeArrowheads="1"/>
          </p:cNvPicPr>
          <p:nvPr/>
        </p:nvPicPr>
        <p:blipFill>
          <a:blip r:embed="rId4" cstate="print"/>
          <a:stretch>
            <a:fillRect/>
          </a:stretch>
        </p:blipFill>
        <p:spPr bwMode="auto">
          <a:xfrm>
            <a:off x="2051618" y="4297930"/>
            <a:ext cx="1122815" cy="1122815"/>
          </a:xfrm>
          <a:prstGeom prst="rect">
            <a:avLst/>
          </a:prstGeom>
          <a:noFill/>
          <a:ln w="9525">
            <a:noFill/>
            <a:miter lim="800000"/>
            <a:headEnd/>
            <a:tailEnd/>
          </a:ln>
        </p:spPr>
      </p:pic>
      <p:sp>
        <p:nvSpPr>
          <p:cNvPr id="7" name="TextBox 6"/>
          <p:cNvSpPr txBox="1"/>
          <p:nvPr/>
        </p:nvSpPr>
        <p:spPr>
          <a:xfrm>
            <a:off x="0" y="71438"/>
            <a:ext cx="9144000" cy="307975"/>
          </a:xfrm>
          <a:prstGeom prst="rect">
            <a:avLst/>
          </a:prstGeom>
          <a:noFill/>
        </p:spPr>
        <p:txBody>
          <a:bodyPr>
            <a:spAutoFit/>
          </a:bodyPr>
          <a:lstStyle/>
          <a:p>
            <a:pPr algn="ctr">
              <a:defRPr/>
            </a:pPr>
            <a:r>
              <a:rPr lang="en-US" altLang="zh-CN" sz="140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8" name="TextBox 7"/>
          <p:cNvSpPr txBox="1"/>
          <p:nvPr/>
        </p:nvSpPr>
        <p:spPr>
          <a:xfrm>
            <a:off x="8897938" y="44450"/>
            <a:ext cx="354012" cy="6813550"/>
          </a:xfrm>
          <a:prstGeom prst="rect">
            <a:avLst/>
          </a:prstGeom>
          <a:noFill/>
        </p:spPr>
        <p:txBody>
          <a:bodyPr vert="eaVert">
            <a:spAutoFit/>
          </a:bodyPr>
          <a:lstStyle/>
          <a:p>
            <a:pPr>
              <a:defRPr/>
            </a:pPr>
            <a:r>
              <a:rPr lang="en-US" altLang="zh-CN" sz="1100">
                <a:solidFill>
                  <a:schemeClr val="bg1"/>
                </a:solidFill>
                <a:latin typeface="Copperplate Gothic Light" pitchFamily="34" charset="0"/>
              </a:rPr>
              <a:t>Peking University                                     </a:t>
            </a:r>
            <a:r>
              <a:rPr lang="en-US" altLang="zh-CN" sz="1100">
                <a:solidFill>
                  <a:srgbClr val="F2F2F2"/>
                </a:solidFill>
                <a:latin typeface="Copperplate Gothic Light" pitchFamily="34" charset="0"/>
              </a:rPr>
              <a:t>Peking  University  </a:t>
            </a:r>
            <a:r>
              <a:rPr lang="en-US" altLang="zh-CN" sz="1100">
                <a:solidFill>
                  <a:srgbClr val="D9D9D9"/>
                </a:solidFill>
                <a:latin typeface="Copperplate Gothic Light" pitchFamily="34" charset="0"/>
              </a:rPr>
              <a:t> </a:t>
            </a:r>
            <a:r>
              <a:rPr lang="en-US" altLang="zh-CN" sz="1100">
                <a:solidFill>
                  <a:schemeClr val="bg1"/>
                </a:solidFill>
                <a:latin typeface="Copperplate Gothic Light" pitchFamily="34" charset="0"/>
              </a:rPr>
              <a:t>                                   </a:t>
            </a:r>
            <a:r>
              <a:rPr lang="en-US" altLang="zh-CN" sz="1100">
                <a:solidFill>
                  <a:srgbClr val="663300"/>
                </a:solidFill>
                <a:latin typeface="Copperplate Gothic Light" pitchFamily="34" charset="0"/>
              </a:rPr>
              <a:t>Peking University</a:t>
            </a:r>
            <a:endParaRPr lang="zh-CN" altLang="en-US" sz="1100">
              <a:solidFill>
                <a:srgbClr val="663300"/>
              </a:solidFill>
              <a:latin typeface="Copperplate Gothic Light" pitchFamily="34" charset="0"/>
            </a:endParaRPr>
          </a:p>
        </p:txBody>
      </p:sp>
      <p:sp>
        <p:nvSpPr>
          <p:cNvPr id="9" name="TextBox 8"/>
          <p:cNvSpPr txBox="1"/>
          <p:nvPr/>
        </p:nvSpPr>
        <p:spPr>
          <a:xfrm>
            <a:off x="7740650" y="6597650"/>
            <a:ext cx="1223963" cy="276225"/>
          </a:xfrm>
          <a:prstGeom prst="rect">
            <a:avLst/>
          </a:prstGeom>
          <a:noFill/>
        </p:spPr>
        <p:txBody>
          <a:bodyPr>
            <a:spAutoFit/>
          </a:bodyPr>
          <a:lstStyle/>
          <a:p>
            <a:pPr algn="r">
              <a:defRPr/>
            </a:pPr>
            <a:fld id="{481C4712-D969-495C-BB5C-F82C2B6B5CBE}" type="slidenum">
              <a:rPr lang="en-US" altLang="zh-CN" sz="1200">
                <a:solidFill>
                  <a:srgbClr val="663300"/>
                </a:solidFill>
              </a:rPr>
              <a:pPr algn="r">
                <a:defRPr/>
              </a:pPr>
              <a:t>‹#›</a:t>
            </a:fld>
            <a:endParaRPr lang="zh-CN" altLang="en-US">
              <a:solidFill>
                <a:srgbClr val="663300"/>
              </a:solidFill>
            </a:endParaRPr>
          </a:p>
        </p:txBody>
      </p:sp>
      <p:sp>
        <p:nvSpPr>
          <p:cNvPr id="2" name="标题 1"/>
          <p:cNvSpPr>
            <a:spLocks noGrp="1"/>
          </p:cNvSpPr>
          <p:nvPr>
            <p:ph type="ctrTitle"/>
          </p:nvPr>
        </p:nvSpPr>
        <p:spPr>
          <a:xfrm>
            <a:off x="685800" y="1000108"/>
            <a:ext cx="7772400" cy="1470025"/>
          </a:xfrm>
        </p:spPr>
        <p:txBody>
          <a:bodyPr anchor="b"/>
          <a:lstStyle>
            <a:lvl1pPr algn="l">
              <a:defRPr sz="4800">
                <a:solidFill>
                  <a:srgbClr val="0000FF"/>
                </a:solidFill>
              </a:defRPr>
            </a:lvl1pPr>
          </a:lstStyle>
          <a:p>
            <a:r>
              <a:rPr lang="zh-CN" altLang="en-US" smtClean="0"/>
              <a:t>单击此处编辑母版标题样式</a:t>
            </a:r>
            <a:endParaRPr lang="en-US" dirty="0"/>
          </a:p>
        </p:txBody>
      </p:sp>
      <p:sp>
        <p:nvSpPr>
          <p:cNvPr id="3" name="副标题 2"/>
          <p:cNvSpPr>
            <a:spLocks noGrp="1"/>
          </p:cNvSpPr>
          <p:nvPr>
            <p:ph type="subTitle" idx="1"/>
          </p:nvPr>
        </p:nvSpPr>
        <p:spPr>
          <a:xfrm>
            <a:off x="687716" y="2462218"/>
            <a:ext cx="6670366" cy="1752600"/>
          </a:xfrm>
        </p:spPr>
        <p:txBody>
          <a:bodyPr/>
          <a:lstStyle>
            <a:lvl1pPr marL="0" indent="0" algn="l">
              <a:buNone/>
              <a:defRPr sz="2800">
                <a:solidFill>
                  <a:srgbClr val="0000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标题 4"/>
          <p:cNvSpPr>
            <a:spLocks noGrp="1"/>
          </p:cNvSpPr>
          <p:nvPr>
            <p:ph type="title"/>
          </p:nvPr>
        </p:nvSpPr>
        <p:spPr>
          <a:xfrm>
            <a:off x="457200" y="-27384"/>
            <a:ext cx="8229600" cy="785813"/>
          </a:xfrm>
        </p:spPr>
        <p:txBody>
          <a:bodyPr/>
          <a:lstStyle>
            <a:lvl1pPr>
              <a:defRPr>
                <a:solidFill>
                  <a:schemeClr val="tx1"/>
                </a:solidFill>
              </a:defRPr>
            </a:lvl1pPr>
          </a:lstStyle>
          <a:p>
            <a:r>
              <a:rPr lang="zh-CN" altLang="en-US" smtClean="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26049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26049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C00000"/>
                </a:solidFill>
              </a:defRPr>
            </a:lvl1pPr>
          </a:lstStyle>
          <a:p>
            <a:r>
              <a:rPr lang="zh-CN" altLang="en-US" dirty="0" smtClean="0"/>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0476"/>
            <a:ext cx="8229600" cy="4525963"/>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0476"/>
            <a:ext cx="8229600" cy="4525963"/>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5.jpe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115888"/>
            <a:ext cx="82296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2051" name="文本占位符 2"/>
          <p:cNvSpPr>
            <a:spLocks noGrp="1"/>
          </p:cNvSpPr>
          <p:nvPr>
            <p:ph type="body" idx="1"/>
          </p:nvPr>
        </p:nvSpPr>
        <p:spPr bwMode="auto">
          <a:xfrm>
            <a:off x="457200" y="12604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pic>
        <p:nvPicPr>
          <p:cNvPr id="2052" name="图片 12" descr="D:\Haijun\Image\Pku_logo\Pku_Red_Grey.jpg"/>
          <p:cNvPicPr>
            <a:picLocks noChangeAspect="1" noChangeArrowheads="1"/>
          </p:cNvPicPr>
          <p:nvPr/>
        </p:nvPicPr>
        <p:blipFill>
          <a:blip r:embed="rId9" cstate="print"/>
          <a:srcRect/>
          <a:stretch>
            <a:fillRect/>
          </a:stretch>
        </p:blipFill>
        <p:spPr bwMode="auto">
          <a:xfrm>
            <a:off x="9001125" y="0"/>
            <a:ext cx="142875" cy="6858000"/>
          </a:xfrm>
          <a:prstGeom prst="rect">
            <a:avLst/>
          </a:prstGeom>
          <a:noFill/>
          <a:ln w="9525">
            <a:noFill/>
            <a:miter lim="800000"/>
            <a:headEnd/>
            <a:tailEnd/>
          </a:ln>
        </p:spPr>
      </p:pic>
      <p:pic>
        <p:nvPicPr>
          <p:cNvPr id="2053" name="Picture 27" descr="D:\Homepage\Images\core_logo_5.jpg"/>
          <p:cNvPicPr>
            <a:picLocks noChangeAspect="1" noChangeArrowheads="1"/>
          </p:cNvPicPr>
          <p:nvPr/>
        </p:nvPicPr>
        <p:blipFill>
          <a:blip r:embed="rId10" cstate="print"/>
          <a:stretch>
            <a:fillRect/>
          </a:stretch>
        </p:blipFill>
        <p:spPr bwMode="auto">
          <a:xfrm>
            <a:off x="358883" y="6499333"/>
            <a:ext cx="356972" cy="356972"/>
          </a:xfrm>
          <a:prstGeom prst="rect">
            <a:avLst/>
          </a:prstGeom>
          <a:noFill/>
          <a:ln w="9525">
            <a:noFill/>
            <a:miter lim="800000"/>
            <a:headEnd/>
            <a:tailEnd/>
          </a:ln>
        </p:spPr>
      </p:pic>
      <p:pic>
        <p:nvPicPr>
          <p:cNvPr id="2054" name="Picture 29" descr="D:\Haijun\Image\Pku_logo_1.jpg"/>
          <p:cNvPicPr>
            <a:picLocks noChangeAspect="1" noChangeArrowheads="1"/>
          </p:cNvPicPr>
          <p:nvPr/>
        </p:nvPicPr>
        <p:blipFill>
          <a:blip r:embed="rId11" cstate="print"/>
          <a:srcRect/>
          <a:stretch>
            <a:fillRect/>
          </a:stretch>
        </p:blipFill>
        <p:spPr bwMode="auto">
          <a:xfrm>
            <a:off x="3175" y="6497638"/>
            <a:ext cx="354013" cy="360362"/>
          </a:xfrm>
          <a:prstGeom prst="rect">
            <a:avLst/>
          </a:prstGeom>
          <a:noFill/>
          <a:ln w="9525">
            <a:noFill/>
            <a:miter lim="800000"/>
            <a:headEnd/>
            <a:tailEnd/>
          </a:ln>
        </p:spPr>
      </p:pic>
      <p:sp>
        <p:nvSpPr>
          <p:cNvPr id="9" name="矩形 8"/>
          <p:cNvSpPr/>
          <p:nvPr/>
        </p:nvSpPr>
        <p:spPr>
          <a:xfrm>
            <a:off x="1357313" y="6581775"/>
            <a:ext cx="6429375" cy="276225"/>
          </a:xfrm>
          <a:prstGeom prst="rect">
            <a:avLst/>
          </a:prstGeom>
        </p:spPr>
        <p:txBody>
          <a:bodyPr>
            <a:spAutoFit/>
          </a:bodyPr>
          <a:lstStyle/>
          <a:p>
            <a:pPr algn="ctr">
              <a:defRPr/>
            </a:pPr>
            <a:r>
              <a:rPr lang="en-US" altLang="zh-CN" sz="1200" b="0" dirty="0">
                <a:solidFill>
                  <a:schemeClr val="bg2">
                    <a:lumMod val="75000"/>
                  </a:schemeClr>
                </a:solidFill>
                <a:latin typeface="Tahoma" pitchFamily="34" charset="0"/>
                <a:ea typeface="黑体" pitchFamily="2" charset="-122"/>
              </a:rPr>
              <a:t>Lecture </a:t>
            </a:r>
            <a:r>
              <a:rPr lang="en-US" altLang="zh-CN" sz="1200" b="0" dirty="0" smtClean="0">
                <a:solidFill>
                  <a:schemeClr val="bg2">
                    <a:lumMod val="75000"/>
                  </a:schemeClr>
                </a:solidFill>
                <a:latin typeface="Tahoma" pitchFamily="34" charset="0"/>
                <a:ea typeface="黑体" pitchFamily="2" charset="-122"/>
              </a:rPr>
              <a:t>0: Overview of the</a:t>
            </a:r>
            <a:r>
              <a:rPr lang="en-US" altLang="zh-CN" sz="1200" b="0" baseline="0" dirty="0" smtClean="0">
                <a:solidFill>
                  <a:schemeClr val="bg2">
                    <a:lumMod val="75000"/>
                  </a:schemeClr>
                </a:solidFill>
                <a:latin typeface="Tahoma" pitchFamily="34" charset="0"/>
                <a:ea typeface="黑体" pitchFamily="2" charset="-122"/>
              </a:rPr>
              <a:t> Earth</a:t>
            </a:r>
            <a:endParaRPr lang="en-US" altLang="zh-CN" sz="1200" b="0" dirty="0">
              <a:solidFill>
                <a:schemeClr val="bg2">
                  <a:lumMod val="75000"/>
                </a:schemeClr>
              </a:solidFill>
              <a:latin typeface="Tahoma" pitchFamily="34" charset="0"/>
              <a:ea typeface="黑体" pitchFamily="2" charset="-122"/>
            </a:endParaRPr>
          </a:p>
        </p:txBody>
      </p:sp>
      <p:sp>
        <p:nvSpPr>
          <p:cNvPr id="10" name="TextBox 9"/>
          <p:cNvSpPr txBox="1"/>
          <p:nvPr/>
        </p:nvSpPr>
        <p:spPr>
          <a:xfrm>
            <a:off x="8897938" y="44450"/>
            <a:ext cx="354012" cy="6813550"/>
          </a:xfrm>
          <a:prstGeom prst="rect">
            <a:avLst/>
          </a:prstGeom>
          <a:noFill/>
        </p:spPr>
        <p:txBody>
          <a:bodyPr vert="eaVert">
            <a:spAutoFit/>
          </a:bodyPr>
          <a:lstStyle/>
          <a:p>
            <a:pPr>
              <a:defRPr/>
            </a:pPr>
            <a:r>
              <a:rPr lang="en-US" altLang="zh-CN" sz="1100">
                <a:solidFill>
                  <a:schemeClr val="bg1"/>
                </a:solidFill>
                <a:latin typeface="Copperplate Gothic Light" pitchFamily="34" charset="0"/>
              </a:rPr>
              <a:t>Peking University                                     </a:t>
            </a:r>
            <a:r>
              <a:rPr lang="en-US" altLang="zh-CN" sz="1100">
                <a:solidFill>
                  <a:srgbClr val="F2F2F2"/>
                </a:solidFill>
                <a:latin typeface="Copperplate Gothic Light" pitchFamily="34" charset="0"/>
              </a:rPr>
              <a:t>Peking  University  </a:t>
            </a:r>
            <a:r>
              <a:rPr lang="en-US" altLang="zh-CN" sz="1100">
                <a:solidFill>
                  <a:srgbClr val="D9D9D9"/>
                </a:solidFill>
                <a:latin typeface="Copperplate Gothic Light" pitchFamily="34" charset="0"/>
              </a:rPr>
              <a:t> </a:t>
            </a:r>
            <a:r>
              <a:rPr lang="en-US" altLang="zh-CN" sz="1100">
                <a:solidFill>
                  <a:schemeClr val="bg1"/>
                </a:solidFill>
                <a:latin typeface="Copperplate Gothic Light" pitchFamily="34" charset="0"/>
              </a:rPr>
              <a:t>                                   </a:t>
            </a:r>
            <a:r>
              <a:rPr lang="en-US" altLang="zh-CN" sz="1100">
                <a:solidFill>
                  <a:srgbClr val="663300"/>
                </a:solidFill>
                <a:latin typeface="Copperplate Gothic Light" pitchFamily="34" charset="0"/>
              </a:rPr>
              <a:t>Peking University</a:t>
            </a:r>
            <a:endParaRPr lang="zh-CN" altLang="en-US" sz="1100">
              <a:solidFill>
                <a:srgbClr val="663300"/>
              </a:solidFill>
              <a:latin typeface="Copperplate Gothic Light" pitchFamily="34" charset="0"/>
            </a:endParaRPr>
          </a:p>
        </p:txBody>
      </p:sp>
      <p:sp>
        <p:nvSpPr>
          <p:cNvPr id="12" name="TextBox 11"/>
          <p:cNvSpPr txBox="1"/>
          <p:nvPr/>
        </p:nvSpPr>
        <p:spPr>
          <a:xfrm>
            <a:off x="7740650" y="6597650"/>
            <a:ext cx="1223963" cy="276225"/>
          </a:xfrm>
          <a:prstGeom prst="rect">
            <a:avLst/>
          </a:prstGeom>
          <a:noFill/>
        </p:spPr>
        <p:txBody>
          <a:bodyPr>
            <a:spAutoFit/>
          </a:bodyPr>
          <a:lstStyle/>
          <a:p>
            <a:pPr algn="r">
              <a:defRPr/>
            </a:pPr>
            <a:fld id="{F3E45D66-6E39-4568-A96F-A06B5A2F671E}" type="slidenum">
              <a:rPr lang="en-US" altLang="zh-CN" sz="1200">
                <a:solidFill>
                  <a:srgbClr val="663300"/>
                </a:solidFill>
              </a:rPr>
              <a:pPr algn="r">
                <a:defRPr/>
              </a:pPr>
              <a:t>‹#›</a:t>
            </a:fld>
            <a:endParaRPr lang="zh-CN" altLang="en-US" sz="1400">
              <a:solidFill>
                <a:srgbClr val="663300"/>
              </a:solidFill>
            </a:endParaRPr>
          </a:p>
        </p:txBody>
      </p:sp>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 id="2147484336" r:id="rId6"/>
    <p:sldLayoutId id="2147484337" r:id="rId7"/>
  </p:sldLayoutIdLst>
  <p:hf sldNum="0" hdr="0" ftr="0" dt="0"/>
  <p:txStyles>
    <p:titleStyle>
      <a:lvl1pPr algn="ctr" rtl="0" eaLnBrk="0" fontAlgn="base" hangingPunct="0">
        <a:spcBef>
          <a:spcPct val="0"/>
        </a:spcBef>
        <a:spcAft>
          <a:spcPct val="0"/>
        </a:spcAft>
        <a:defRPr sz="2800" kern="1200">
          <a:solidFill>
            <a:schemeClr val="tx1"/>
          </a:solidFill>
          <a:latin typeface="+mj-lt"/>
          <a:ea typeface="+mj-ea"/>
          <a:cs typeface="隶书" charset="0"/>
        </a:defRPr>
      </a:lvl1pPr>
      <a:lvl2pPr algn="ctr" rtl="0" eaLnBrk="0" fontAlgn="base" hangingPunct="0">
        <a:spcBef>
          <a:spcPct val="0"/>
        </a:spcBef>
        <a:spcAft>
          <a:spcPct val="0"/>
        </a:spcAft>
        <a:defRPr sz="28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8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8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8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accent1"/>
        </a:buClr>
        <a:buSzPct val="50000"/>
        <a:buFont typeface="Wingdings 2" pitchFamily="18" charset="2"/>
        <a:buChar char=""/>
        <a:defRPr sz="3200" kern="1200">
          <a:solidFill>
            <a:srgbClr val="0000FF"/>
          </a:solidFill>
          <a:latin typeface="+mn-lt"/>
          <a:ea typeface="+mn-ea"/>
          <a:cs typeface="华文楷体" charset="0"/>
        </a:defRPr>
      </a:lvl1pPr>
      <a:lvl2pPr marL="742950" indent="-285750" algn="l" rtl="0" eaLnBrk="0" fontAlgn="base" hangingPunct="0">
        <a:spcBef>
          <a:spcPct val="20000"/>
        </a:spcBef>
        <a:spcAft>
          <a:spcPct val="0"/>
        </a:spcAft>
        <a:buClr>
          <a:schemeClr val="accent2"/>
        </a:buClr>
        <a:buSzPct val="50000"/>
        <a:buFont typeface="Wingdings 2" pitchFamily="18" charset="2"/>
        <a:buChar char="³"/>
        <a:defRPr sz="2800" kern="1200">
          <a:solidFill>
            <a:srgbClr val="0000FF"/>
          </a:solidFill>
          <a:latin typeface="+mn-lt"/>
          <a:ea typeface="+mn-ea"/>
          <a:cs typeface="华文楷体" charset="0"/>
        </a:defRPr>
      </a:lvl2pPr>
      <a:lvl3pPr marL="1143000" indent="-228600" algn="l" rtl="0" eaLnBrk="0" fontAlgn="base" hangingPunct="0">
        <a:spcBef>
          <a:spcPct val="20000"/>
        </a:spcBef>
        <a:spcAft>
          <a:spcPct val="0"/>
        </a:spcAft>
        <a:buClr>
          <a:srgbClr val="7B9B57"/>
        </a:buClr>
        <a:buSzPct val="60000"/>
        <a:buFont typeface="Wingdings 2" pitchFamily="18" charset="2"/>
        <a:buChar char="®"/>
        <a:defRPr sz="2400" kern="1200">
          <a:solidFill>
            <a:srgbClr val="0000FF"/>
          </a:solidFill>
          <a:latin typeface="+mn-lt"/>
          <a:ea typeface="+mn-ea"/>
          <a:cs typeface="华文楷体" charset="0"/>
        </a:defRPr>
      </a:lvl3pPr>
      <a:lvl4pPr marL="1600200" indent="-228600" algn="l" rtl="0" eaLnBrk="0" fontAlgn="base" hangingPunct="0">
        <a:spcBef>
          <a:spcPct val="20000"/>
        </a:spcBef>
        <a:spcAft>
          <a:spcPct val="0"/>
        </a:spcAft>
        <a:buClr>
          <a:srgbClr val="8B7396"/>
        </a:buClr>
        <a:buSzPct val="45000"/>
        <a:buFont typeface="Wingdings 2" pitchFamily="18" charset="2"/>
        <a:buChar char="¯"/>
        <a:defRPr sz="2000" kern="1200">
          <a:solidFill>
            <a:srgbClr val="0000FF"/>
          </a:solidFill>
          <a:latin typeface="+mn-lt"/>
          <a:ea typeface="+mn-ea"/>
          <a:cs typeface="华文楷体" charset="0"/>
        </a:defRPr>
      </a:lvl4pPr>
      <a:lvl5pPr marL="2057400" indent="-228600" algn="l" rtl="0" eaLnBrk="0" fontAlgn="base" hangingPunct="0">
        <a:spcBef>
          <a:spcPct val="20000"/>
        </a:spcBef>
        <a:spcAft>
          <a:spcPct val="0"/>
        </a:spcAft>
        <a:buClr>
          <a:srgbClr val="E89A53"/>
        </a:buClr>
        <a:buFont typeface="Wingdings 2" pitchFamily="18" charset="2"/>
        <a:buChar char=""/>
        <a:defRPr sz="2000" kern="1200">
          <a:solidFill>
            <a:srgbClr val="0000FF"/>
          </a:solidFill>
          <a:latin typeface="+mn-lt"/>
          <a:ea typeface="+mn-ea"/>
          <a:cs typeface="华文楷体" charset="0"/>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5.xml"/><Relationship Id="rId6" Type="http://schemas.openxmlformats.org/officeDocument/2006/relationships/image" Target="../media/image32.tmp"/><Relationship Id="rId5" Type="http://schemas.openxmlformats.org/officeDocument/2006/relationships/image" Target="../media/image31.tmp"/><Relationship Id="rId4" Type="http://schemas.openxmlformats.org/officeDocument/2006/relationships/image" Target="../media/image30.tm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ltLang="zh-CN" dirty="0" smtClean="0"/>
              <a:t>Terrestrial Planets</a:t>
            </a:r>
            <a:endParaRPr lang="en-US" altLang="zh-CN" dirty="0"/>
          </a:p>
        </p:txBody>
      </p:sp>
      <p:sp>
        <p:nvSpPr>
          <p:cNvPr id="268291" name="Rectangle 3"/>
          <p:cNvSpPr>
            <a:spLocks noGrp="1" noChangeArrowheads="1"/>
          </p:cNvSpPr>
          <p:nvPr>
            <p:ph type="body" idx="1"/>
          </p:nvPr>
        </p:nvSpPr>
        <p:spPr>
          <a:xfrm>
            <a:off x="610741" y="4076526"/>
            <a:ext cx="7921699" cy="2520826"/>
          </a:xfrm>
        </p:spPr>
        <p:txBody>
          <a:bodyPr/>
          <a:lstStyle/>
          <a:p>
            <a:r>
              <a:rPr lang="zh-CN" altLang="en-US" sz="1400" dirty="0"/>
              <a:t>表面均为坚硬的岩石圈。金星，地球和火星表面有大气，水星无气体</a:t>
            </a:r>
          </a:p>
          <a:p>
            <a:r>
              <a:rPr lang="zh-CN" altLang="en-US" sz="1400" dirty="0"/>
              <a:t>水星离太阳最近，难以肉眼发现，表面温度</a:t>
            </a:r>
            <a:r>
              <a:rPr lang="en-US" altLang="zh-CN" sz="1400" dirty="0"/>
              <a:t>-173/427</a:t>
            </a:r>
            <a:r>
              <a:rPr lang="en-US" altLang="zh-CN" sz="1400" baseline="30000" dirty="0"/>
              <a:t>o</a:t>
            </a:r>
            <a:r>
              <a:rPr lang="en-US" altLang="zh-CN" sz="1400" dirty="0"/>
              <a:t>C</a:t>
            </a:r>
          </a:p>
          <a:p>
            <a:r>
              <a:rPr lang="zh-CN" altLang="en-US" sz="1400" dirty="0"/>
              <a:t>金星无海洋，表面包裹着非常浓密的高速旋转的云，温度高达</a:t>
            </a:r>
            <a:r>
              <a:rPr lang="en-US" altLang="zh-CN" sz="1400" dirty="0"/>
              <a:t>462</a:t>
            </a:r>
            <a:r>
              <a:rPr lang="en-US" altLang="zh-CN" sz="1400" baseline="30000" dirty="0"/>
              <a:t>o</a:t>
            </a:r>
            <a:r>
              <a:rPr lang="en-US" altLang="zh-CN" sz="1400" dirty="0"/>
              <a:t>C</a:t>
            </a:r>
            <a:r>
              <a:rPr lang="zh-CN" altLang="en-US" sz="1400" dirty="0"/>
              <a:t>，压力相当地球海洋</a:t>
            </a:r>
            <a:r>
              <a:rPr lang="en-US" altLang="zh-CN" sz="1400" dirty="0"/>
              <a:t>900m</a:t>
            </a:r>
            <a:r>
              <a:rPr lang="zh-CN" altLang="en-US" sz="1400" dirty="0"/>
              <a:t>深。大气主要是</a:t>
            </a:r>
            <a:r>
              <a:rPr lang="en-US" altLang="zh-CN" sz="1400" dirty="0"/>
              <a:t>CO</a:t>
            </a:r>
            <a:r>
              <a:rPr lang="en-US" altLang="zh-CN" sz="1400" baseline="-25000" dirty="0"/>
              <a:t>2</a:t>
            </a:r>
            <a:r>
              <a:rPr lang="zh-CN" altLang="en-US" sz="1400" dirty="0"/>
              <a:t>，硫酸雨滴，无水汽。对太阳光的反射很强，所以最亮。自转</a:t>
            </a:r>
            <a:r>
              <a:rPr lang="en-US" altLang="zh-CN" sz="1400" dirty="0"/>
              <a:t>243</a:t>
            </a:r>
            <a:r>
              <a:rPr lang="zh-CN" altLang="en-US" sz="1400" dirty="0"/>
              <a:t>天，公转</a:t>
            </a:r>
            <a:r>
              <a:rPr lang="en-US" altLang="zh-CN" sz="1400" dirty="0"/>
              <a:t>225</a:t>
            </a:r>
            <a:r>
              <a:rPr lang="zh-CN" altLang="en-US" sz="1400" dirty="0"/>
              <a:t>天，</a:t>
            </a:r>
            <a:r>
              <a:rPr lang="en-US" altLang="zh-CN" sz="1400" dirty="0"/>
              <a:t>1</a:t>
            </a:r>
            <a:r>
              <a:rPr lang="zh-CN" altLang="en-US" sz="1400" dirty="0"/>
              <a:t>天</a:t>
            </a:r>
            <a:r>
              <a:rPr lang="en-US" altLang="zh-CN" sz="1400" dirty="0"/>
              <a:t>&gt;1</a:t>
            </a:r>
            <a:r>
              <a:rPr lang="zh-CN" altLang="en-US" sz="1400" dirty="0"/>
              <a:t>年。公转方向与地球相反</a:t>
            </a:r>
          </a:p>
          <a:p>
            <a:r>
              <a:rPr lang="zh-CN" altLang="en-US" sz="1400" dirty="0"/>
              <a:t>地球，人类的家园，生命的港湾，表面稀薄的大气保护着人类得以延续。温度</a:t>
            </a:r>
            <a:r>
              <a:rPr lang="en-US" altLang="zh-CN" sz="1400" dirty="0"/>
              <a:t>-88/58</a:t>
            </a:r>
            <a:r>
              <a:rPr lang="en-US" altLang="zh-CN" sz="1400" baseline="30000" dirty="0"/>
              <a:t>o</a:t>
            </a:r>
            <a:r>
              <a:rPr lang="en-US" altLang="zh-CN" sz="1400" dirty="0"/>
              <a:t>C</a:t>
            </a:r>
          </a:p>
          <a:p>
            <a:r>
              <a:rPr lang="zh-CN" altLang="en-US" sz="1400" dirty="0"/>
              <a:t>火星，大气组成</a:t>
            </a:r>
            <a:r>
              <a:rPr lang="en-US" altLang="zh-CN" sz="1400" dirty="0"/>
              <a:t>CO</a:t>
            </a:r>
            <a:r>
              <a:rPr lang="en-US" altLang="zh-CN" sz="1400" baseline="-25000" dirty="0"/>
              <a:t>2</a:t>
            </a:r>
            <a:r>
              <a:rPr lang="zh-CN" altLang="en-US" sz="1400" dirty="0"/>
              <a:t>，</a:t>
            </a:r>
            <a:r>
              <a:rPr lang="en-US" altLang="zh-CN" sz="1400" dirty="0"/>
              <a:t>N</a:t>
            </a:r>
            <a:r>
              <a:rPr lang="en-US" altLang="zh-CN" sz="1400" baseline="-25000" dirty="0"/>
              <a:t>2</a:t>
            </a:r>
            <a:r>
              <a:rPr lang="zh-CN" altLang="en-US" sz="1400" dirty="0"/>
              <a:t>，</a:t>
            </a:r>
            <a:r>
              <a:rPr lang="en-US" altLang="zh-CN" sz="1400" dirty="0"/>
              <a:t> Argon(</a:t>
            </a:r>
            <a:r>
              <a:rPr lang="zh-CN" altLang="en-US" sz="1400" dirty="0"/>
              <a:t>氩气</a:t>
            </a:r>
            <a:r>
              <a:rPr lang="en-US" altLang="zh-CN" sz="1400" dirty="0"/>
              <a:t>)</a:t>
            </a:r>
            <a:r>
              <a:rPr lang="zh-CN" altLang="en-US" sz="1400" dirty="0"/>
              <a:t>；大部分是岩石，极地有冰盖，火山和超强沙尘暴，温度</a:t>
            </a:r>
            <a:r>
              <a:rPr lang="en-US" altLang="zh-CN" sz="1400" dirty="0"/>
              <a:t>-87/-5</a:t>
            </a:r>
            <a:r>
              <a:rPr lang="en-US" altLang="zh-CN" sz="1400" baseline="30000" dirty="0"/>
              <a:t>o</a:t>
            </a:r>
            <a:r>
              <a:rPr lang="en-US" altLang="zh-CN" sz="1400" dirty="0"/>
              <a:t>C</a:t>
            </a:r>
            <a:r>
              <a:rPr lang="zh-CN" altLang="en-US" sz="1400" dirty="0"/>
              <a:t>。自转周期</a:t>
            </a:r>
            <a:r>
              <a:rPr lang="en-US" altLang="zh-CN" sz="1400" dirty="0"/>
              <a:t>24.62</a:t>
            </a:r>
            <a:r>
              <a:rPr lang="zh-CN" altLang="en-US" sz="1400" dirty="0"/>
              <a:t>小时</a:t>
            </a:r>
            <a:r>
              <a:rPr lang="en-US" altLang="zh-CN" sz="1400" dirty="0"/>
              <a:t>(1.026</a:t>
            </a:r>
            <a:r>
              <a:rPr lang="zh-CN" altLang="en-US" sz="1400" dirty="0"/>
              <a:t>地球日</a:t>
            </a:r>
            <a:r>
              <a:rPr lang="en-US" altLang="zh-CN" sz="1400" dirty="0"/>
              <a:t>)</a:t>
            </a:r>
          </a:p>
        </p:txBody>
      </p:sp>
      <p:pic>
        <p:nvPicPr>
          <p:cNvPr id="268292" name="Picture 4" descr="terr_sizes-browse"/>
          <p:cNvPicPr>
            <a:picLocks noChangeAspect="1" noChangeArrowheads="1"/>
          </p:cNvPicPr>
          <p:nvPr/>
        </p:nvPicPr>
        <p:blipFill>
          <a:blip r:embed="rId3" cstate="print"/>
          <a:srcRect/>
          <a:stretch>
            <a:fillRect/>
          </a:stretch>
        </p:blipFill>
        <p:spPr bwMode="auto">
          <a:xfrm>
            <a:off x="1390352" y="1052736"/>
            <a:ext cx="6350000" cy="2768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altLang="zh-CN" dirty="0" smtClean="0"/>
              <a:t>Special Feature of Water</a:t>
            </a:r>
            <a:endParaRPr lang="zh-CN" altLang="en-US" dirty="0"/>
          </a:p>
        </p:txBody>
      </p:sp>
      <p:sp>
        <p:nvSpPr>
          <p:cNvPr id="339971" name="Rectangle 3"/>
          <p:cNvSpPr>
            <a:spLocks noGrp="1" noChangeArrowheads="1"/>
          </p:cNvSpPr>
          <p:nvPr>
            <p:ph type="body" idx="1"/>
          </p:nvPr>
        </p:nvSpPr>
        <p:spPr>
          <a:xfrm>
            <a:off x="5219700" y="909638"/>
            <a:ext cx="3600450" cy="5256212"/>
          </a:xfrm>
        </p:spPr>
        <p:txBody>
          <a:bodyPr/>
          <a:lstStyle/>
          <a:p>
            <a:r>
              <a:rPr lang="zh-CN" altLang="en-US" sz="2000"/>
              <a:t>水在</a:t>
            </a:r>
            <a:r>
              <a:rPr lang="en-US" altLang="zh-CN" sz="2000"/>
              <a:t>4</a:t>
            </a:r>
            <a:r>
              <a:rPr lang="en-US" altLang="zh-CN" sz="2000">
                <a:sym typeface="Symbol" pitchFamily="18" charset="2"/>
              </a:rPr>
              <a:t>C</a:t>
            </a:r>
            <a:r>
              <a:rPr lang="zh-CN" altLang="en-US" sz="2000">
                <a:sym typeface="Symbol" pitchFamily="18" charset="2"/>
              </a:rPr>
              <a:t>时密度最大，由水分子结构决定。因此水在密度最大时仍然为液态</a:t>
            </a:r>
          </a:p>
          <a:p>
            <a:r>
              <a:rPr lang="zh-CN" altLang="en-US" sz="2000">
                <a:sym typeface="Symbol" pitchFamily="18" charset="2"/>
              </a:rPr>
              <a:t>水的特殊性质对海洋环流形成，以及对海洋所有生命的生存极其重要</a:t>
            </a:r>
          </a:p>
        </p:txBody>
      </p:sp>
      <p:pic>
        <p:nvPicPr>
          <p:cNvPr id="339972" name="Picture 4" descr="f7_4"/>
          <p:cNvPicPr>
            <a:picLocks noChangeAspect="1" noChangeArrowheads="1"/>
          </p:cNvPicPr>
          <p:nvPr/>
        </p:nvPicPr>
        <p:blipFill>
          <a:blip r:embed="rId3" cstate="print"/>
          <a:srcRect l="4245" b="1662"/>
          <a:stretch>
            <a:fillRect/>
          </a:stretch>
        </p:blipFill>
        <p:spPr bwMode="auto">
          <a:xfrm>
            <a:off x="1258888" y="765175"/>
            <a:ext cx="3744912" cy="55435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85828" y="5500702"/>
            <a:ext cx="7329510" cy="785818"/>
          </a:xfrm>
        </p:spPr>
        <p:txBody>
          <a:bodyPr/>
          <a:lstStyle/>
          <a:p>
            <a:r>
              <a:rPr lang="zh-CN" altLang="en-US" sz="2000" dirty="0" smtClean="0"/>
              <a:t>氮气</a:t>
            </a:r>
            <a:r>
              <a:rPr lang="en-US" altLang="zh-CN" sz="2000" dirty="0" smtClean="0"/>
              <a:t>78.08%</a:t>
            </a:r>
            <a:r>
              <a:rPr lang="zh-CN" altLang="en-US" sz="2000" dirty="0" smtClean="0"/>
              <a:t>，氧气</a:t>
            </a:r>
            <a:r>
              <a:rPr lang="en-US" altLang="zh-CN" sz="2000" dirty="0" smtClean="0"/>
              <a:t>20.95%</a:t>
            </a:r>
            <a:r>
              <a:rPr lang="zh-CN" altLang="en-US" sz="2000" dirty="0" smtClean="0"/>
              <a:t>，氩气</a:t>
            </a:r>
            <a:r>
              <a:rPr lang="en-US" altLang="zh-CN" sz="2000" dirty="0" smtClean="0"/>
              <a:t>0.93%</a:t>
            </a:r>
            <a:r>
              <a:rPr lang="zh-CN" altLang="en-US" sz="2000" dirty="0" smtClean="0"/>
              <a:t>，痕量气体</a:t>
            </a:r>
            <a:r>
              <a:rPr lang="en-US" altLang="zh-CN" sz="2000" dirty="0" smtClean="0"/>
              <a:t>0.04%</a:t>
            </a:r>
          </a:p>
          <a:p>
            <a:r>
              <a:rPr lang="zh-CN" altLang="en-US" sz="2000" dirty="0" smtClean="0"/>
              <a:t>二氧化碳</a:t>
            </a:r>
            <a:r>
              <a:rPr lang="en-US" altLang="zh-CN" sz="2000" dirty="0" smtClean="0"/>
              <a:t>0.038%</a:t>
            </a:r>
            <a:r>
              <a:rPr lang="zh-CN" altLang="en-US" sz="2000" dirty="0" smtClean="0"/>
              <a:t>，氢气，氪气，甲烷，氦气，氖气，</a:t>
            </a:r>
            <a:r>
              <a:rPr lang="zh-CN" altLang="en-US" sz="2000" dirty="0" smtClean="0">
                <a:solidFill>
                  <a:srgbClr val="FF0000"/>
                </a:solidFill>
              </a:rPr>
              <a:t>水汽</a:t>
            </a:r>
            <a:endParaRPr lang="zh-CN" altLang="en-US" dirty="0">
              <a:solidFill>
                <a:srgbClr val="FF0000"/>
              </a:solidFill>
            </a:endParaRPr>
          </a:p>
        </p:txBody>
      </p:sp>
      <p:sp>
        <p:nvSpPr>
          <p:cNvPr id="3" name="标题 2"/>
          <p:cNvSpPr>
            <a:spLocks noGrp="1"/>
          </p:cNvSpPr>
          <p:nvPr>
            <p:ph type="title"/>
          </p:nvPr>
        </p:nvSpPr>
        <p:spPr/>
        <p:txBody>
          <a:bodyPr/>
          <a:lstStyle/>
          <a:p>
            <a:r>
              <a:rPr lang="en-US" altLang="zh-CN" dirty="0" smtClean="0"/>
              <a:t>Atmospheric Composition</a:t>
            </a:r>
            <a:endParaRPr lang="zh-CN" altLang="en-US" dirty="0"/>
          </a:p>
        </p:txBody>
      </p:sp>
      <p:pic>
        <p:nvPicPr>
          <p:cNvPr id="1027" name="Picture 3" descr="D:\Course\Intro_Ocean_Science\Figure\Atm_Composition.png"/>
          <p:cNvPicPr>
            <a:picLocks noChangeAspect="1" noChangeArrowheads="1"/>
          </p:cNvPicPr>
          <p:nvPr/>
        </p:nvPicPr>
        <p:blipFill>
          <a:blip r:embed="rId3" cstate="print"/>
          <a:srcRect/>
          <a:stretch>
            <a:fillRect/>
          </a:stretch>
        </p:blipFill>
        <p:spPr bwMode="auto">
          <a:xfrm>
            <a:off x="837726" y="1071546"/>
            <a:ext cx="7449050" cy="40719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Atmosphere Layers</a:t>
            </a:r>
            <a:endParaRPr lang="zh-CN" altLang="en-US" dirty="0"/>
          </a:p>
        </p:txBody>
      </p:sp>
      <p:pic>
        <p:nvPicPr>
          <p:cNvPr id="2051" name="Picture 3" descr="D:\Course\Intro_Ocean_Science\Figure\Atm_Structure.png"/>
          <p:cNvPicPr>
            <a:picLocks noChangeAspect="1" noChangeArrowheads="1"/>
          </p:cNvPicPr>
          <p:nvPr/>
        </p:nvPicPr>
        <p:blipFill>
          <a:blip r:embed="rId3" cstate="print"/>
          <a:srcRect/>
          <a:stretch>
            <a:fillRect/>
          </a:stretch>
        </p:blipFill>
        <p:spPr bwMode="auto">
          <a:xfrm>
            <a:off x="1357290" y="928670"/>
            <a:ext cx="6429420" cy="50850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188913"/>
            <a:ext cx="7772400" cy="431800"/>
          </a:xfrm>
        </p:spPr>
        <p:txBody>
          <a:bodyPr/>
          <a:lstStyle/>
          <a:p>
            <a:r>
              <a:rPr lang="en-US" altLang="zh-CN" dirty="0" smtClean="0">
                <a:solidFill>
                  <a:schemeClr val="tx1"/>
                </a:solidFill>
              </a:rPr>
              <a:t>Radiation</a:t>
            </a:r>
          </a:p>
        </p:txBody>
      </p:sp>
      <p:pic>
        <p:nvPicPr>
          <p:cNvPr id="6147" name="Picture 3"/>
          <p:cNvPicPr>
            <a:picLocks noChangeAspect="1" noChangeArrowheads="1"/>
          </p:cNvPicPr>
          <p:nvPr/>
        </p:nvPicPr>
        <p:blipFill>
          <a:blip r:embed="rId2" cstate="print"/>
          <a:srcRect/>
          <a:stretch>
            <a:fillRect/>
          </a:stretch>
        </p:blipFill>
        <p:spPr bwMode="auto">
          <a:xfrm>
            <a:off x="1143000" y="1196975"/>
            <a:ext cx="6915150" cy="5022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1043608" y="1124744"/>
            <a:ext cx="6123463" cy="4235778"/>
            <a:chOff x="1043608" y="1628800"/>
            <a:chExt cx="6123463" cy="4235778"/>
          </a:xfrm>
        </p:grpSpPr>
        <p:pic>
          <p:nvPicPr>
            <p:cNvPr id="29" name="Picture 5" descr="heatbudget"/>
            <p:cNvPicPr>
              <a:picLocks noChangeAspect="1" noChangeArrowheads="1"/>
            </p:cNvPicPr>
            <p:nvPr/>
          </p:nvPicPr>
          <p:blipFill>
            <a:blip r:embed="rId3" cstate="print"/>
            <a:stretch>
              <a:fillRect/>
            </a:stretch>
          </p:blipFill>
          <p:spPr bwMode="auto">
            <a:xfrm>
              <a:off x="1043608" y="1628800"/>
              <a:ext cx="6123463" cy="4235778"/>
            </a:xfrm>
            <a:prstGeom prst="rect">
              <a:avLst/>
            </a:prstGeom>
            <a:noFill/>
            <a:ln w="9525">
              <a:noFill/>
              <a:miter lim="800000"/>
              <a:headEnd/>
              <a:tailEnd/>
            </a:ln>
          </p:spPr>
        </p:pic>
        <p:sp>
          <p:nvSpPr>
            <p:cNvPr id="33" name="右箭头 32"/>
            <p:cNvSpPr/>
            <p:nvPr/>
          </p:nvSpPr>
          <p:spPr>
            <a:xfrm>
              <a:off x="5148064" y="2492896"/>
              <a:ext cx="1080120" cy="36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6" name="右箭头 35"/>
            <p:cNvSpPr/>
            <p:nvPr/>
          </p:nvSpPr>
          <p:spPr>
            <a:xfrm flipH="1">
              <a:off x="2771800" y="2492896"/>
              <a:ext cx="1080120" cy="36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sp>
        <p:nvSpPr>
          <p:cNvPr id="8" name="Rectangle 4"/>
          <p:cNvSpPr>
            <a:spLocks noGrp="1" noChangeArrowheads="1"/>
          </p:cNvSpPr>
          <p:nvPr>
            <p:ph type="title"/>
          </p:nvPr>
        </p:nvSpPr>
        <p:spPr>
          <a:xfrm>
            <a:off x="428596" y="116632"/>
            <a:ext cx="8305800" cy="500066"/>
          </a:xfrm>
        </p:spPr>
        <p:txBody>
          <a:bodyPr>
            <a:noAutofit/>
          </a:bodyPr>
          <a:lstStyle/>
          <a:p>
            <a:pPr algn="ctr">
              <a:defRPr/>
            </a:pPr>
            <a:r>
              <a:rPr lang="en-GB" altLang="zh-CN" sz="2800" dirty="0" smtClean="0">
                <a:ea typeface="宋体" pitchFamily="2" charset="-122"/>
              </a:rPr>
              <a:t>Net Heat Budget at the TOA</a:t>
            </a:r>
          </a:p>
        </p:txBody>
      </p:sp>
    </p:spTree>
  </p:cSld>
  <p:clrMapOvr>
    <a:masterClrMapping/>
  </p:clrMapOvr>
  <p:transition advTm="2695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rPr>
              <a:t>Energy Budget</a:t>
            </a:r>
            <a:endParaRPr lang="zh-CN" altLang="en-US" dirty="0">
              <a:solidFill>
                <a:schemeClr val="tx1"/>
              </a:solidFill>
            </a:endParaRPr>
          </a:p>
        </p:txBody>
      </p:sp>
      <p:pic>
        <p:nvPicPr>
          <p:cNvPr id="4098" name="Picture 2" descr="D:\Course\Intro_Ocean_Science\Figure\earth_rad_budget_nasa_erbe_big.gif"/>
          <p:cNvPicPr>
            <a:picLocks noChangeAspect="1" noChangeArrowheads="1"/>
          </p:cNvPicPr>
          <p:nvPr/>
        </p:nvPicPr>
        <p:blipFill>
          <a:blip r:embed="rId2" cstate="print"/>
          <a:srcRect/>
          <a:stretch>
            <a:fillRect/>
          </a:stretch>
        </p:blipFill>
        <p:spPr bwMode="auto">
          <a:xfrm>
            <a:off x="1028700" y="857232"/>
            <a:ext cx="7086600" cy="5295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ropbox\Liqing\HT_Decompose_Fig\mht3.eps"/>
          <p:cNvPicPr>
            <a:picLocks noChangeAspect="1" noChangeArrowheads="1"/>
          </p:cNvPicPr>
          <p:nvPr/>
        </p:nvPicPr>
        <p:blipFill>
          <a:blip r:embed="rId3" cstate="print"/>
          <a:stretch>
            <a:fillRect/>
          </a:stretch>
        </p:blipFill>
        <p:spPr bwMode="auto">
          <a:xfrm>
            <a:off x="1691680" y="1170120"/>
            <a:ext cx="5097973" cy="3843056"/>
          </a:xfrm>
          <a:prstGeom prst="rect">
            <a:avLst/>
          </a:prstGeom>
          <a:noFill/>
        </p:spPr>
      </p:pic>
      <p:sp>
        <p:nvSpPr>
          <p:cNvPr id="5" name="Rectangle 2"/>
          <p:cNvSpPr txBox="1">
            <a:spLocks noChangeArrowheads="1"/>
          </p:cNvSpPr>
          <p:nvPr/>
        </p:nvSpPr>
        <p:spPr>
          <a:xfrm>
            <a:off x="467544" y="116632"/>
            <a:ext cx="8229600" cy="571522"/>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zh-CN" sz="2800" b="0" i="0" u="none" strike="noStrike" kern="1200" cap="none" spc="0" normalizeH="0" baseline="0" noProof="0" dirty="0" smtClean="0">
                <a:ln>
                  <a:noFill/>
                </a:ln>
                <a:solidFill>
                  <a:srgbClr val="640000"/>
                </a:solidFill>
                <a:effectLst/>
                <a:uLnTx/>
                <a:uFillTx/>
                <a:latin typeface="+mj-lt"/>
                <a:ea typeface="宋体" pitchFamily="2" charset="-122"/>
                <a:cs typeface="+mj-cs"/>
              </a:rPr>
              <a:t>Meridional Heat Transport</a:t>
            </a:r>
          </a:p>
        </p:txBody>
      </p:sp>
      <p:sp>
        <p:nvSpPr>
          <p:cNvPr id="4" name="内容占位符 1"/>
          <p:cNvSpPr txBox="1">
            <a:spLocks/>
          </p:cNvSpPr>
          <p:nvPr/>
        </p:nvSpPr>
        <p:spPr bwMode="auto">
          <a:xfrm>
            <a:off x="395536" y="5229200"/>
            <a:ext cx="842493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gn="ctr" eaLnBrk="0" hangingPunct="0">
              <a:spcBef>
                <a:spcPct val="20000"/>
              </a:spcBef>
              <a:buClr>
                <a:schemeClr val="accent1"/>
              </a:buClr>
              <a:buSzPct val="50000"/>
              <a:defRPr/>
            </a:pPr>
            <a:r>
              <a:rPr lang="en-US" altLang="zh-CN" sz="2000" b="0" dirty="0" smtClean="0">
                <a:solidFill>
                  <a:srgbClr val="5F5F5F"/>
                </a:solidFill>
                <a:latin typeface="Calibri" pitchFamily="34" charset="0"/>
                <a:ea typeface="+mn-ea"/>
                <a:cs typeface="Calibri" pitchFamily="34" charset="0"/>
              </a:rPr>
              <a:t>Dotted lines from Obs. Heat Flux (Trenberth and Caron, 2001)</a:t>
            </a:r>
          </a:p>
        </p:txBody>
      </p:sp>
      <p:sp>
        <p:nvSpPr>
          <p:cNvPr id="6" name="内容占位符 1"/>
          <p:cNvSpPr txBox="1">
            <a:spLocks/>
          </p:cNvSpPr>
          <p:nvPr/>
        </p:nvSpPr>
        <p:spPr bwMode="auto">
          <a:xfrm>
            <a:off x="4572000" y="3356992"/>
            <a:ext cx="1944216"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gn="ctr" eaLnBrk="0" hangingPunct="0">
              <a:spcBef>
                <a:spcPct val="20000"/>
              </a:spcBef>
              <a:buClr>
                <a:schemeClr val="accent1"/>
              </a:buClr>
              <a:buSzPct val="50000"/>
              <a:defRPr/>
            </a:pPr>
            <a:r>
              <a:rPr lang="en-US" altLang="zh-CN" sz="2000" b="0" dirty="0" smtClean="0">
                <a:solidFill>
                  <a:srgbClr val="0000FF"/>
                </a:solidFill>
                <a:latin typeface="Calibri" pitchFamily="34" charset="0"/>
                <a:ea typeface="+mn-ea"/>
                <a:cs typeface="Calibri" pitchFamily="34" charset="0"/>
              </a:rPr>
              <a:t>OHT</a:t>
            </a:r>
            <a:r>
              <a:rPr lang="en-US" altLang="zh-CN" sz="2000" b="0" baseline="-25000" dirty="0" smtClean="0">
                <a:solidFill>
                  <a:srgbClr val="0000FF"/>
                </a:solidFill>
                <a:latin typeface="Calibri" pitchFamily="34" charset="0"/>
                <a:ea typeface="+mn-ea"/>
                <a:cs typeface="Calibri" pitchFamily="34" charset="0"/>
              </a:rPr>
              <a:t>VT</a:t>
            </a:r>
            <a:r>
              <a:rPr lang="en-US" altLang="zh-CN" sz="2000" b="0" dirty="0" smtClean="0">
                <a:solidFill>
                  <a:srgbClr val="0000FF"/>
                </a:solidFill>
                <a:latin typeface="Calibri" pitchFamily="34" charset="0"/>
                <a:ea typeface="+mn-ea"/>
                <a:cs typeface="Calibri" pitchFamily="34" charset="0"/>
              </a:rPr>
              <a:t> = OHT</a:t>
            </a:r>
            <a:r>
              <a:rPr lang="en-US" altLang="zh-CN" sz="2000" b="0" baseline="-25000" dirty="0" smtClean="0">
                <a:solidFill>
                  <a:srgbClr val="0000FF"/>
                </a:solidFill>
                <a:latin typeface="Calibri" pitchFamily="34" charset="0"/>
                <a:ea typeface="+mn-ea"/>
                <a:cs typeface="Calibri" pitchFamily="34" charset="0"/>
              </a:rPr>
              <a:t>HF</a:t>
            </a:r>
            <a:endParaRPr lang="en-US" altLang="zh-CN" sz="2000" b="0" dirty="0" smtClean="0">
              <a:solidFill>
                <a:srgbClr val="0000FF"/>
              </a:solidFill>
              <a:latin typeface="Calibri" pitchFamily="34" charset="0"/>
              <a:ea typeface="+mn-ea"/>
              <a:cs typeface="Calibri" pitchFamily="34" charset="0"/>
            </a:endParaRPr>
          </a:p>
          <a:p>
            <a:pPr marL="342900" indent="-342900" algn="ctr" eaLnBrk="0" hangingPunct="0">
              <a:spcBef>
                <a:spcPct val="20000"/>
              </a:spcBef>
              <a:buClr>
                <a:schemeClr val="accent1"/>
              </a:buClr>
              <a:buSzPct val="50000"/>
              <a:defRPr/>
            </a:pPr>
            <a:r>
              <a:rPr lang="en-US" altLang="zh-CN" sz="2000" b="0" dirty="0" smtClean="0">
                <a:solidFill>
                  <a:srgbClr val="FF0000"/>
                </a:solidFill>
                <a:latin typeface="Calibri" pitchFamily="34" charset="0"/>
                <a:ea typeface="+mn-ea"/>
                <a:cs typeface="Calibri" pitchFamily="34" charset="0"/>
              </a:rPr>
              <a:t>AHT</a:t>
            </a:r>
            <a:r>
              <a:rPr lang="en-US" altLang="zh-CN" sz="2000" b="0" baseline="-25000" dirty="0" smtClean="0">
                <a:solidFill>
                  <a:srgbClr val="FF0000"/>
                </a:solidFill>
                <a:latin typeface="Calibri" pitchFamily="34" charset="0"/>
                <a:ea typeface="+mn-ea"/>
                <a:cs typeface="Calibri" pitchFamily="34" charset="0"/>
              </a:rPr>
              <a:t>VT</a:t>
            </a:r>
            <a:r>
              <a:rPr lang="en-US" altLang="zh-CN" sz="2000" b="0" dirty="0" smtClean="0">
                <a:solidFill>
                  <a:srgbClr val="FF0000"/>
                </a:solidFill>
                <a:latin typeface="Calibri" pitchFamily="34" charset="0"/>
                <a:ea typeface="+mn-ea"/>
                <a:cs typeface="Calibri" pitchFamily="34" charset="0"/>
              </a:rPr>
              <a:t> = AHT</a:t>
            </a:r>
            <a:r>
              <a:rPr lang="en-US" altLang="zh-CN" sz="2000" b="0" baseline="-25000" dirty="0" smtClean="0">
                <a:solidFill>
                  <a:srgbClr val="FF0000"/>
                </a:solidFill>
                <a:latin typeface="Calibri" pitchFamily="34" charset="0"/>
                <a:ea typeface="+mn-ea"/>
                <a:cs typeface="Calibri" pitchFamily="34" charset="0"/>
              </a:rPr>
              <a:t>HF</a:t>
            </a:r>
            <a:endParaRPr lang="en-US" altLang="zh-CN" b="0" dirty="0" smtClean="0">
              <a:solidFill>
                <a:srgbClr val="00B0F0"/>
              </a:solidFill>
              <a:latin typeface="Calibri" pitchFamily="34" charset="0"/>
              <a:ea typeface="+mn-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ropbox\Liqing\HT_Decompose_Fig\aht_v4a.eps"/>
          <p:cNvPicPr>
            <a:picLocks noChangeAspect="1" noChangeArrowheads="1"/>
          </p:cNvPicPr>
          <p:nvPr/>
        </p:nvPicPr>
        <p:blipFill>
          <a:blip r:embed="rId3" cstate="print"/>
          <a:stretch>
            <a:fillRect/>
          </a:stretch>
        </p:blipFill>
        <p:spPr bwMode="auto">
          <a:xfrm>
            <a:off x="827584" y="1196752"/>
            <a:ext cx="4461628" cy="4208301"/>
          </a:xfrm>
          <a:prstGeom prst="rect">
            <a:avLst/>
          </a:prstGeom>
          <a:noFill/>
        </p:spPr>
      </p:pic>
      <p:sp>
        <p:nvSpPr>
          <p:cNvPr id="3" name="标题 8"/>
          <p:cNvSpPr txBox="1">
            <a:spLocks/>
          </p:cNvSpPr>
          <p:nvPr/>
        </p:nvSpPr>
        <p:spPr>
          <a:xfrm>
            <a:off x="467544" y="116632"/>
            <a:ext cx="8229600" cy="5715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800" b="0" dirty="0" smtClean="0">
                <a:solidFill>
                  <a:srgbClr val="640000"/>
                </a:solidFill>
                <a:latin typeface="+mj-lt"/>
                <a:ea typeface="+mj-ea"/>
                <a:cs typeface="+mj-cs"/>
              </a:rPr>
              <a:t>Decomposing </a:t>
            </a:r>
            <a:r>
              <a:rPr lang="en-US" altLang="zh-CN" sz="2800" b="0" dirty="0" smtClean="0">
                <a:solidFill>
                  <a:srgbClr val="0000FF"/>
                </a:solidFill>
                <a:latin typeface="+mj-lt"/>
                <a:ea typeface="+mj-ea"/>
                <a:cs typeface="+mj-cs"/>
              </a:rPr>
              <a:t>AHT</a:t>
            </a:r>
            <a:r>
              <a:rPr lang="en-US" altLang="zh-CN" sz="2800" b="0" baseline="-25000" dirty="0" smtClean="0">
                <a:solidFill>
                  <a:srgbClr val="0000FF"/>
                </a:solidFill>
                <a:latin typeface="+mj-lt"/>
                <a:ea typeface="+mj-ea"/>
                <a:cs typeface="+mj-cs"/>
              </a:rPr>
              <a:t>VT</a:t>
            </a:r>
            <a:endParaRPr kumimoji="0" lang="zh-CN" altLang="en-US" sz="2800" b="0" i="0" u="none" strike="noStrike" kern="1200" cap="none" spc="0" normalizeH="0" baseline="-25000" noProof="0" dirty="0" smtClean="0">
              <a:ln>
                <a:noFill/>
              </a:ln>
              <a:solidFill>
                <a:srgbClr val="0000FF"/>
              </a:solidFill>
              <a:effectLst/>
              <a:uLnTx/>
              <a:uFillTx/>
              <a:latin typeface="+mj-lt"/>
              <a:ea typeface="+mj-ea"/>
              <a:cs typeface="+mj-cs"/>
            </a:endParaRPr>
          </a:p>
        </p:txBody>
      </p:sp>
      <p:sp>
        <p:nvSpPr>
          <p:cNvPr id="4" name="矩形 3"/>
          <p:cNvSpPr/>
          <p:nvPr/>
        </p:nvSpPr>
        <p:spPr>
          <a:xfrm>
            <a:off x="5364088" y="1268760"/>
            <a:ext cx="3384376" cy="259228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180975" indent="-180975">
              <a:lnSpc>
                <a:spcPct val="150000"/>
              </a:lnSpc>
              <a:buFont typeface="Arial" pitchFamily="34" charset="0"/>
              <a:buChar char="•"/>
            </a:pPr>
            <a:r>
              <a:rPr lang="en-US" altLang="zh-CN" b="0" dirty="0" smtClean="0">
                <a:solidFill>
                  <a:srgbClr val="0000FF"/>
                </a:solidFill>
              </a:rPr>
              <a:t>DSE  vs. LE</a:t>
            </a:r>
          </a:p>
          <a:p>
            <a:pPr marL="180975" indent="-180975">
              <a:lnSpc>
                <a:spcPct val="150000"/>
              </a:lnSpc>
              <a:buFont typeface="Arial" pitchFamily="34" charset="0"/>
              <a:buChar char="•"/>
            </a:pPr>
            <a:r>
              <a:rPr lang="en-US" altLang="zh-CN" b="0" dirty="0" smtClean="0">
                <a:solidFill>
                  <a:srgbClr val="0000FF"/>
                </a:solidFill>
              </a:rPr>
              <a:t>Compensate in the tropics</a:t>
            </a:r>
          </a:p>
          <a:p>
            <a:pPr marL="180975" indent="-180975">
              <a:lnSpc>
                <a:spcPct val="150000"/>
              </a:lnSpc>
              <a:buFont typeface="Arial" pitchFamily="34" charset="0"/>
              <a:buChar char="•"/>
            </a:pPr>
            <a:r>
              <a:rPr lang="en-US" altLang="zh-CN" b="0" dirty="0" smtClean="0">
                <a:solidFill>
                  <a:srgbClr val="0000FF"/>
                </a:solidFill>
              </a:rPr>
              <a:t>Coordinate in the extratropics</a:t>
            </a:r>
          </a:p>
          <a:p>
            <a:pPr marL="180975" indent="-180975">
              <a:lnSpc>
                <a:spcPct val="150000"/>
              </a:lnSpc>
              <a:buFont typeface="Arial" pitchFamily="34" charset="0"/>
              <a:buChar char="•"/>
            </a:pPr>
            <a:r>
              <a:rPr lang="en-US" altLang="zh-CN" b="0" dirty="0" smtClean="0">
                <a:solidFill>
                  <a:srgbClr val="0000FF"/>
                </a:solidFill>
              </a:rPr>
              <a:t>LE ==  EMP over ocean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Dropbox\Liqing\HT_Decompose_Fig\aht_v4b.eps"/>
          <p:cNvPicPr>
            <a:picLocks noChangeAspect="1" noChangeArrowheads="1"/>
          </p:cNvPicPr>
          <p:nvPr/>
        </p:nvPicPr>
        <p:blipFill>
          <a:blip r:embed="rId3" cstate="print"/>
          <a:stretch>
            <a:fillRect/>
          </a:stretch>
        </p:blipFill>
        <p:spPr bwMode="auto">
          <a:xfrm>
            <a:off x="2054588" y="1236923"/>
            <a:ext cx="4461628" cy="4208301"/>
          </a:xfrm>
          <a:prstGeom prst="rect">
            <a:avLst/>
          </a:prstGeom>
          <a:noFill/>
        </p:spPr>
      </p:pic>
      <p:sp>
        <p:nvSpPr>
          <p:cNvPr id="3" name="标题 8"/>
          <p:cNvSpPr txBox="1">
            <a:spLocks/>
          </p:cNvSpPr>
          <p:nvPr/>
        </p:nvSpPr>
        <p:spPr>
          <a:xfrm>
            <a:off x="467544" y="116632"/>
            <a:ext cx="8229600" cy="5715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800" b="0" dirty="0" smtClean="0">
                <a:solidFill>
                  <a:srgbClr val="640000"/>
                </a:solidFill>
                <a:latin typeface="+mj-lt"/>
                <a:ea typeface="+mj-ea"/>
                <a:cs typeface="+mj-cs"/>
              </a:rPr>
              <a:t>Decomposing </a:t>
            </a:r>
            <a:r>
              <a:rPr lang="en-US" altLang="zh-CN" sz="2800" b="0" dirty="0" smtClean="0">
                <a:solidFill>
                  <a:srgbClr val="0000FF"/>
                </a:solidFill>
                <a:latin typeface="+mj-lt"/>
                <a:ea typeface="+mj-ea"/>
                <a:cs typeface="+mj-cs"/>
              </a:rPr>
              <a:t>AHT</a:t>
            </a:r>
            <a:r>
              <a:rPr lang="en-US" altLang="zh-CN" sz="2800" b="0" baseline="-25000" dirty="0" smtClean="0">
                <a:solidFill>
                  <a:srgbClr val="0000FF"/>
                </a:solidFill>
                <a:latin typeface="+mj-lt"/>
                <a:ea typeface="+mj-ea"/>
                <a:cs typeface="+mj-cs"/>
              </a:rPr>
              <a:t>VT</a:t>
            </a:r>
            <a:endParaRPr kumimoji="0" lang="zh-CN" altLang="en-US" sz="2800" b="0" i="0" u="none" strike="noStrike" kern="1200" cap="none" spc="0" normalizeH="0" baseline="-25000" noProof="0" dirty="0" smtClean="0">
              <a:ln>
                <a:noFill/>
              </a:ln>
              <a:solidFill>
                <a:srgbClr val="0000FF"/>
              </a:solidFill>
              <a:effectLst/>
              <a:uLnTx/>
              <a:uFillTx/>
              <a:latin typeface="+mj-lt"/>
              <a:ea typeface="+mj-ea"/>
              <a:cs typeface="+mj-cs"/>
            </a:endParaRPr>
          </a:p>
        </p:txBody>
      </p:sp>
      <p:sp>
        <p:nvSpPr>
          <p:cNvPr id="4" name="矩形 3"/>
          <p:cNvSpPr/>
          <p:nvPr/>
        </p:nvSpPr>
        <p:spPr>
          <a:xfrm>
            <a:off x="4427984" y="1403484"/>
            <a:ext cx="997135" cy="369332"/>
          </a:xfrm>
          <a:prstGeom prst="rect">
            <a:avLst/>
          </a:prstGeom>
          <a:noFill/>
        </p:spPr>
        <p:txBody>
          <a:bodyPr wrap="square">
            <a:spAutoFit/>
          </a:bodyPr>
          <a:lstStyle/>
          <a:p>
            <a:pPr algn="ctr"/>
            <a:r>
              <a:rPr lang="en-US" altLang="zh-CN" b="0" dirty="0" smtClean="0">
                <a:solidFill>
                  <a:srgbClr val="FF0000"/>
                </a:solidFill>
                <a:sym typeface="Symbol"/>
              </a:rPr>
              <a:t>Mean</a:t>
            </a:r>
            <a:endParaRPr lang="zh-CN" altLang="en-US" dirty="0"/>
          </a:p>
        </p:txBody>
      </p:sp>
      <p:sp>
        <p:nvSpPr>
          <p:cNvPr id="5" name="矩形 4"/>
          <p:cNvSpPr/>
          <p:nvPr/>
        </p:nvSpPr>
        <p:spPr>
          <a:xfrm>
            <a:off x="6228184" y="2060848"/>
            <a:ext cx="864096" cy="369332"/>
          </a:xfrm>
          <a:prstGeom prst="rect">
            <a:avLst/>
          </a:prstGeom>
          <a:solidFill>
            <a:schemeClr val="bg1"/>
          </a:solidFill>
        </p:spPr>
        <p:txBody>
          <a:bodyPr wrap="square">
            <a:spAutoFit/>
          </a:bodyPr>
          <a:lstStyle/>
          <a:p>
            <a:pPr algn="ctr"/>
            <a:r>
              <a:rPr lang="en-US" altLang="zh-CN" b="0" dirty="0" smtClean="0">
                <a:solidFill>
                  <a:srgbClr val="FF0000"/>
                </a:solidFill>
                <a:sym typeface="Symbol"/>
              </a:rPr>
              <a:t>Eddy</a:t>
            </a:r>
            <a:endParaRPr lang="zh-CN" altLang="en-US" dirty="0"/>
          </a:p>
        </p:txBody>
      </p:sp>
      <p:sp>
        <p:nvSpPr>
          <p:cNvPr id="6" name="矩形 5"/>
          <p:cNvSpPr/>
          <p:nvPr/>
        </p:nvSpPr>
        <p:spPr>
          <a:xfrm>
            <a:off x="3491880" y="1916832"/>
            <a:ext cx="997135" cy="369332"/>
          </a:xfrm>
          <a:prstGeom prst="rect">
            <a:avLst/>
          </a:prstGeom>
          <a:noFill/>
        </p:spPr>
        <p:txBody>
          <a:bodyPr wrap="square">
            <a:spAutoFit/>
          </a:bodyPr>
          <a:lstStyle/>
          <a:p>
            <a:pPr algn="ctr"/>
            <a:r>
              <a:rPr lang="en-US" altLang="zh-CN" b="0" dirty="0" smtClean="0">
                <a:solidFill>
                  <a:srgbClr val="0000FF"/>
                </a:solidFill>
                <a:sym typeface="Symbol"/>
              </a:rPr>
              <a:t>Mean</a:t>
            </a:r>
            <a:endParaRPr lang="zh-CN" altLang="en-US" dirty="0">
              <a:solidFill>
                <a:srgbClr val="0000FF"/>
              </a:solidFill>
            </a:endParaRPr>
          </a:p>
        </p:txBody>
      </p:sp>
      <p:sp>
        <p:nvSpPr>
          <p:cNvPr id="7" name="矩形 6"/>
          <p:cNvSpPr/>
          <p:nvPr/>
        </p:nvSpPr>
        <p:spPr>
          <a:xfrm>
            <a:off x="2987824" y="4293096"/>
            <a:ext cx="864096" cy="369332"/>
          </a:xfrm>
          <a:prstGeom prst="rect">
            <a:avLst/>
          </a:prstGeom>
          <a:noFill/>
        </p:spPr>
        <p:txBody>
          <a:bodyPr wrap="square">
            <a:spAutoFit/>
          </a:bodyPr>
          <a:lstStyle/>
          <a:p>
            <a:pPr algn="ctr"/>
            <a:r>
              <a:rPr lang="en-US" altLang="zh-CN" b="0" dirty="0" smtClean="0">
                <a:solidFill>
                  <a:srgbClr val="0000FF"/>
                </a:solidFill>
                <a:sym typeface="Symbol"/>
              </a:rPr>
              <a:t>Eddy</a:t>
            </a:r>
            <a:endParaRPr lang="zh-CN" altLang="en-US" dirty="0">
              <a:solidFill>
                <a:srgbClr val="0000FF"/>
              </a:solidFill>
            </a:endParaRPr>
          </a:p>
        </p:txBody>
      </p:sp>
      <p:cxnSp>
        <p:nvCxnSpPr>
          <p:cNvPr id="9" name="直接箭头连接符 8"/>
          <p:cNvCxnSpPr>
            <a:stCxn id="6" idx="2"/>
          </p:cNvCxnSpPr>
          <p:nvPr/>
        </p:nvCxnSpPr>
        <p:spPr>
          <a:xfrm>
            <a:off x="3990448" y="2286164"/>
            <a:ext cx="22151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 idx="0"/>
          </p:cNvCxnSpPr>
          <p:nvPr/>
        </p:nvCxnSpPr>
        <p:spPr>
          <a:xfrm flipV="1">
            <a:off x="3419872" y="3573016"/>
            <a:ext cx="28803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4" idx="2"/>
          </p:cNvCxnSpPr>
          <p:nvPr/>
        </p:nvCxnSpPr>
        <p:spPr>
          <a:xfrm>
            <a:off x="4926552" y="1772816"/>
            <a:ext cx="5488"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5" idx="1"/>
          </p:cNvCxnSpPr>
          <p:nvPr/>
        </p:nvCxnSpPr>
        <p:spPr>
          <a:xfrm flipH="1">
            <a:off x="5652120" y="2245514"/>
            <a:ext cx="576064" cy="1033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rPr>
              <a:t>Atmospheric Circulation</a:t>
            </a:r>
            <a:endParaRPr lang="zh-CN" altLang="en-US" dirty="0">
              <a:solidFill>
                <a:schemeClr val="tx1"/>
              </a:solidFill>
            </a:endParaRPr>
          </a:p>
        </p:txBody>
      </p:sp>
      <p:pic>
        <p:nvPicPr>
          <p:cNvPr id="3074" name="Picture 2" descr="D:\Course\Intro_Ocean_Science\Figure\atmospheric-circulation.png"/>
          <p:cNvPicPr>
            <a:picLocks noChangeAspect="1" noChangeArrowheads="1"/>
          </p:cNvPicPr>
          <p:nvPr/>
        </p:nvPicPr>
        <p:blipFill>
          <a:blip r:embed="rId2" cstate="print"/>
          <a:srcRect t="11871" r="17760" b="6347"/>
          <a:stretch>
            <a:fillRect/>
          </a:stretch>
        </p:blipFill>
        <p:spPr bwMode="auto">
          <a:xfrm>
            <a:off x="2627784" y="1052736"/>
            <a:ext cx="5256584" cy="4864302"/>
          </a:xfrm>
          <a:prstGeom prst="rect">
            <a:avLst/>
          </a:prstGeom>
          <a:noFill/>
        </p:spPr>
      </p:pic>
      <p:sp>
        <p:nvSpPr>
          <p:cNvPr id="4" name="Text Box 6"/>
          <p:cNvSpPr txBox="1">
            <a:spLocks noChangeArrowheads="1"/>
          </p:cNvSpPr>
          <p:nvPr/>
        </p:nvSpPr>
        <p:spPr bwMode="auto">
          <a:xfrm>
            <a:off x="1475656" y="3140968"/>
            <a:ext cx="1440160" cy="369332"/>
          </a:xfrm>
          <a:prstGeom prst="rect">
            <a:avLst/>
          </a:prstGeom>
          <a:noFill/>
          <a:ln w="9525">
            <a:noFill/>
            <a:miter lim="800000"/>
            <a:headEnd/>
            <a:tailEnd/>
          </a:ln>
        </p:spPr>
        <p:txBody>
          <a:bodyPr wrap="square">
            <a:spAutoFit/>
          </a:bodyPr>
          <a:lstStyle/>
          <a:p>
            <a:pPr algn="r" eaLnBrk="0" hangingPunct="0">
              <a:spcBef>
                <a:spcPct val="50000"/>
              </a:spcBef>
            </a:pPr>
            <a:r>
              <a:rPr lang="en-US" altLang="zh-CN" dirty="0" smtClean="0">
                <a:solidFill>
                  <a:srgbClr val="FF0000"/>
                </a:solidFill>
                <a:latin typeface="+mn-lt"/>
              </a:rPr>
              <a:t>Hadley Cell</a:t>
            </a:r>
            <a:endParaRPr lang="en-US" altLang="zh-CN" dirty="0">
              <a:solidFill>
                <a:srgbClr val="FF0000"/>
              </a:solidFill>
              <a:latin typeface="+mn-lt"/>
            </a:endParaRPr>
          </a:p>
        </p:txBody>
      </p:sp>
      <p:sp>
        <p:nvSpPr>
          <p:cNvPr id="5" name="Text Box 6"/>
          <p:cNvSpPr txBox="1">
            <a:spLocks noChangeArrowheads="1"/>
          </p:cNvSpPr>
          <p:nvPr/>
        </p:nvSpPr>
        <p:spPr bwMode="auto">
          <a:xfrm>
            <a:off x="1475656" y="2339588"/>
            <a:ext cx="1440160" cy="369332"/>
          </a:xfrm>
          <a:prstGeom prst="rect">
            <a:avLst/>
          </a:prstGeom>
          <a:noFill/>
          <a:ln w="9525">
            <a:noFill/>
            <a:miter lim="800000"/>
            <a:headEnd/>
            <a:tailEnd/>
          </a:ln>
        </p:spPr>
        <p:txBody>
          <a:bodyPr wrap="square">
            <a:spAutoFit/>
          </a:bodyPr>
          <a:lstStyle/>
          <a:p>
            <a:pPr algn="r" eaLnBrk="0" hangingPunct="0">
              <a:spcBef>
                <a:spcPct val="50000"/>
              </a:spcBef>
            </a:pPr>
            <a:r>
              <a:rPr lang="en-US" altLang="zh-CN" dirty="0" err="1" smtClean="0">
                <a:solidFill>
                  <a:srgbClr val="0000FF"/>
                </a:solidFill>
                <a:latin typeface="+mn-lt"/>
              </a:rPr>
              <a:t>Ferrel</a:t>
            </a:r>
            <a:r>
              <a:rPr lang="en-US" altLang="zh-CN" dirty="0" smtClean="0">
                <a:solidFill>
                  <a:srgbClr val="0000FF"/>
                </a:solidFill>
                <a:latin typeface="+mn-lt"/>
              </a:rPr>
              <a:t> Cell</a:t>
            </a:r>
            <a:endParaRPr lang="en-US" altLang="zh-CN" dirty="0">
              <a:solidFill>
                <a:srgbClr val="0000FF"/>
              </a:solidFill>
              <a:latin typeface="+mn-lt"/>
            </a:endParaRPr>
          </a:p>
        </p:txBody>
      </p:sp>
      <p:sp>
        <p:nvSpPr>
          <p:cNvPr id="6" name="Text Box 6"/>
          <p:cNvSpPr txBox="1">
            <a:spLocks noChangeArrowheads="1"/>
          </p:cNvSpPr>
          <p:nvPr/>
        </p:nvSpPr>
        <p:spPr bwMode="auto">
          <a:xfrm>
            <a:off x="1475656" y="1556792"/>
            <a:ext cx="1440160" cy="369332"/>
          </a:xfrm>
          <a:prstGeom prst="rect">
            <a:avLst/>
          </a:prstGeom>
          <a:noFill/>
          <a:ln w="9525">
            <a:noFill/>
            <a:miter lim="800000"/>
            <a:headEnd/>
            <a:tailEnd/>
          </a:ln>
        </p:spPr>
        <p:txBody>
          <a:bodyPr wrap="square">
            <a:spAutoFit/>
          </a:bodyPr>
          <a:lstStyle/>
          <a:p>
            <a:pPr algn="r" eaLnBrk="0" hangingPunct="0">
              <a:spcBef>
                <a:spcPct val="50000"/>
              </a:spcBef>
            </a:pPr>
            <a:r>
              <a:rPr lang="en-US" altLang="zh-CN" dirty="0" smtClean="0">
                <a:solidFill>
                  <a:srgbClr val="FF00FF"/>
                </a:solidFill>
                <a:latin typeface="+mn-lt"/>
              </a:rPr>
              <a:t>Polar Cell</a:t>
            </a:r>
            <a:endParaRPr lang="en-US" altLang="zh-CN" dirty="0">
              <a:solidFill>
                <a:srgbClr val="FF00FF"/>
              </a:solidFill>
              <a:latin typeface="+mn-lt"/>
            </a:endParaRPr>
          </a:p>
        </p:txBody>
      </p:sp>
      <p:cxnSp>
        <p:nvCxnSpPr>
          <p:cNvPr id="12" name="直接箭头连接符 11"/>
          <p:cNvCxnSpPr/>
          <p:nvPr/>
        </p:nvCxnSpPr>
        <p:spPr>
          <a:xfrm>
            <a:off x="2915816" y="1700808"/>
            <a:ext cx="2232248" cy="0"/>
          </a:xfrm>
          <a:prstGeom prst="straightConnector1">
            <a:avLst/>
          </a:prstGeom>
          <a:ln w="3810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915816" y="2492896"/>
            <a:ext cx="1512168" cy="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915816" y="3284984"/>
            <a:ext cx="1224136"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6" name="Picture 6" descr="globe_east_2048"/>
          <p:cNvPicPr>
            <a:picLocks noChangeAspect="1" noChangeArrowheads="1"/>
          </p:cNvPicPr>
          <p:nvPr/>
        </p:nvPicPr>
        <p:blipFill>
          <a:blip r:embed="rId3" cstate="print"/>
          <a:srcRect/>
          <a:stretch>
            <a:fillRect/>
          </a:stretch>
        </p:blipFill>
        <p:spPr bwMode="auto">
          <a:xfrm>
            <a:off x="503287" y="1088479"/>
            <a:ext cx="5076825" cy="5076825"/>
          </a:xfrm>
          <a:prstGeom prst="rect">
            <a:avLst/>
          </a:prstGeom>
          <a:noFill/>
        </p:spPr>
      </p:pic>
      <p:sp>
        <p:nvSpPr>
          <p:cNvPr id="204802" name="Rectangle 2"/>
          <p:cNvSpPr>
            <a:spLocks noGrp="1" noChangeArrowheads="1"/>
          </p:cNvSpPr>
          <p:nvPr>
            <p:ph type="title"/>
          </p:nvPr>
        </p:nvSpPr>
        <p:spPr>
          <a:xfrm>
            <a:off x="250825" y="66675"/>
            <a:ext cx="8229600" cy="625475"/>
          </a:xfrm>
        </p:spPr>
        <p:txBody>
          <a:bodyPr/>
          <a:lstStyle/>
          <a:p>
            <a:r>
              <a:rPr lang="en-US" altLang="zh-CN" dirty="0" smtClean="0"/>
              <a:t>Beautiful Earth</a:t>
            </a:r>
            <a:endParaRPr lang="zh-CN" altLang="en-US" dirty="0"/>
          </a:p>
        </p:txBody>
      </p:sp>
      <p:sp>
        <p:nvSpPr>
          <p:cNvPr id="204803" name="Rectangle 3"/>
          <p:cNvSpPr>
            <a:spLocks noGrp="1" noChangeArrowheads="1"/>
          </p:cNvSpPr>
          <p:nvPr>
            <p:ph type="body" idx="1"/>
          </p:nvPr>
        </p:nvSpPr>
        <p:spPr>
          <a:xfrm>
            <a:off x="5867400" y="1412875"/>
            <a:ext cx="3205163" cy="4071938"/>
          </a:xfrm>
        </p:spPr>
        <p:txBody>
          <a:bodyPr/>
          <a:lstStyle/>
          <a:p>
            <a:r>
              <a:rPr lang="zh-CN" altLang="en-US" sz="1800" dirty="0"/>
              <a:t>宇宙的一粒尘埃</a:t>
            </a:r>
          </a:p>
          <a:p>
            <a:r>
              <a:rPr lang="zh-CN" altLang="en-US" sz="1800" dirty="0"/>
              <a:t>偶然的</a:t>
            </a:r>
            <a:r>
              <a:rPr lang="zh-CN" altLang="en-US" sz="1800" dirty="0" smtClean="0"/>
              <a:t>存在 </a:t>
            </a:r>
            <a:r>
              <a:rPr lang="en-US" altLang="zh-CN" sz="1800" dirty="0" smtClean="0"/>
              <a:t>(?)</a:t>
            </a:r>
            <a:endParaRPr lang="en-US" altLang="zh-CN" sz="1800" dirty="0"/>
          </a:p>
          <a:p>
            <a:r>
              <a:rPr lang="zh-CN" altLang="en-US" sz="1800" dirty="0"/>
              <a:t>生命－自然的精心杰作</a:t>
            </a:r>
          </a:p>
          <a:p>
            <a:r>
              <a:rPr lang="zh-CN" altLang="en-US" sz="1800" dirty="0"/>
              <a:t>脆弱的地球</a:t>
            </a:r>
          </a:p>
          <a:p>
            <a:r>
              <a:rPr lang="zh-CN" altLang="en-US" sz="1800" dirty="0"/>
              <a:t>空气、水、海洋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640000"/>
                </a:solidFill>
                <a:ea typeface="宋体" pitchFamily="2" charset="-122"/>
                <a:cs typeface="+mj-cs"/>
              </a:rPr>
              <a:t>Droplet: Gravity Wave</a:t>
            </a:r>
            <a:endParaRPr lang="zh-CN" altLang="en-US" dirty="0">
              <a:solidFill>
                <a:srgbClr val="640000"/>
              </a:solidFill>
              <a:ea typeface="宋体" pitchFamily="2" charset="-122"/>
              <a:cs typeface="+mj-cs"/>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643" y="1628800"/>
            <a:ext cx="5654713" cy="3096344"/>
          </a:xfrm>
          <a:prstGeom prst="rect">
            <a:avLst/>
          </a:prstGeom>
        </p:spPr>
      </p:pic>
    </p:spTree>
    <p:extLst>
      <p:ext uri="{BB962C8B-B14F-4D97-AF65-F5344CB8AC3E}">
        <p14:creationId xmlns:p14="http://schemas.microsoft.com/office/powerpoint/2010/main" val="1286188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17344"/>
            <a:ext cx="3895563" cy="5105276"/>
          </a:xfrm>
          <a:prstGeom prst="rect">
            <a:avLst/>
          </a:prstGeom>
        </p:spPr>
      </p:pic>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858" y="140874"/>
            <a:ext cx="2160000" cy="3284240"/>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984" y="395901"/>
            <a:ext cx="2160000" cy="2944204"/>
          </a:xfrm>
          <a:prstGeom prst="rect">
            <a:avLst/>
          </a:prstGeom>
        </p:spPr>
      </p:pic>
      <p:pic>
        <p:nvPicPr>
          <p:cNvPr id="6" name="图片 5"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3435355"/>
            <a:ext cx="2160000" cy="2941841"/>
          </a:xfrm>
          <a:prstGeom prst="rect">
            <a:avLst/>
          </a:prstGeom>
        </p:spPr>
      </p:pic>
      <p:pic>
        <p:nvPicPr>
          <p:cNvPr id="7" name="图片 6"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1629" y="3435355"/>
            <a:ext cx="2160000" cy="2792308"/>
          </a:xfrm>
          <a:prstGeom prst="rect">
            <a:avLst/>
          </a:prstGeom>
        </p:spPr>
      </p:pic>
    </p:spTree>
    <p:extLst>
      <p:ext uri="{BB962C8B-B14F-4D97-AF65-F5344CB8AC3E}">
        <p14:creationId xmlns:p14="http://schemas.microsoft.com/office/powerpoint/2010/main" val="2732000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412776"/>
            <a:ext cx="5112568" cy="4373662"/>
          </a:xfrm>
        </p:spPr>
        <p:txBody>
          <a:bodyPr/>
          <a:lstStyle/>
          <a:p>
            <a:pPr>
              <a:buNone/>
            </a:pPr>
            <a:r>
              <a:rPr lang="zh-CN" altLang="en-US" dirty="0" smtClean="0"/>
              <a:t>模式</a:t>
            </a:r>
            <a:r>
              <a:rPr lang="en-US" altLang="zh-CN" dirty="0" smtClean="0"/>
              <a:t>1</a:t>
            </a:r>
            <a:r>
              <a:rPr lang="zh-CN" altLang="en-US" dirty="0" smtClean="0"/>
              <a:t>：一块裸岩</a:t>
            </a:r>
            <a:endParaRPr lang="en-US" altLang="zh-CN" dirty="0" smtClean="0"/>
          </a:p>
          <a:p>
            <a:pPr>
              <a:buNone/>
            </a:pPr>
            <a:endParaRPr lang="en-US" altLang="zh-CN" dirty="0" smtClean="0"/>
          </a:p>
          <a:p>
            <a:pPr>
              <a:buNone/>
            </a:pPr>
            <a:r>
              <a:rPr lang="en-US" altLang="zh-CN" sz="2800" dirty="0" smtClean="0"/>
              <a:t>                  </a:t>
            </a:r>
            <a:r>
              <a:rPr lang="zh-CN" altLang="en-US" sz="2800" dirty="0" smtClean="0">
                <a:solidFill>
                  <a:srgbClr val="002060"/>
                </a:solidFill>
              </a:rPr>
              <a:t>实际温度   </a:t>
            </a:r>
            <a:r>
              <a:rPr lang="zh-CN" altLang="en-US" sz="2800" dirty="0" smtClean="0">
                <a:solidFill>
                  <a:srgbClr val="FF0000"/>
                </a:solidFill>
              </a:rPr>
              <a:t>裸岩温度</a:t>
            </a:r>
            <a:endParaRPr lang="en-US" altLang="zh-CN" sz="2800" dirty="0" smtClean="0">
              <a:solidFill>
                <a:srgbClr val="FF0000"/>
              </a:solidFill>
            </a:endParaRPr>
          </a:p>
          <a:p>
            <a:r>
              <a:rPr lang="zh-CN" altLang="en-US" dirty="0" smtClean="0">
                <a:solidFill>
                  <a:srgbClr val="FF00FF"/>
                </a:solidFill>
              </a:rPr>
              <a:t>火星</a:t>
            </a:r>
            <a:r>
              <a:rPr lang="zh-CN" altLang="en-US" dirty="0" smtClean="0"/>
              <a:t>    </a:t>
            </a:r>
            <a:r>
              <a:rPr lang="zh-CN" altLang="en-US" dirty="0" smtClean="0">
                <a:solidFill>
                  <a:srgbClr val="002060"/>
                </a:solidFill>
              </a:rPr>
              <a:t>－</a:t>
            </a:r>
            <a:r>
              <a:rPr lang="en-US" altLang="zh-CN" dirty="0" smtClean="0">
                <a:solidFill>
                  <a:srgbClr val="002060"/>
                </a:solidFill>
              </a:rPr>
              <a:t>53</a:t>
            </a:r>
            <a:r>
              <a:rPr lang="en-US" altLang="zh-CN" baseline="30000" dirty="0" smtClean="0">
                <a:solidFill>
                  <a:srgbClr val="002060"/>
                </a:solidFill>
              </a:rPr>
              <a:t>o</a:t>
            </a:r>
            <a:r>
              <a:rPr lang="en-US" altLang="zh-CN" dirty="0" smtClean="0">
                <a:solidFill>
                  <a:srgbClr val="002060"/>
                </a:solidFill>
              </a:rPr>
              <a:t>C     </a:t>
            </a:r>
            <a:r>
              <a:rPr lang="zh-CN" altLang="en-US" dirty="0" smtClean="0">
                <a:solidFill>
                  <a:srgbClr val="FF0000"/>
                </a:solidFill>
              </a:rPr>
              <a:t>－</a:t>
            </a:r>
            <a:r>
              <a:rPr lang="en-US" altLang="zh-CN" dirty="0" smtClean="0">
                <a:solidFill>
                  <a:srgbClr val="FF0000"/>
                </a:solidFill>
              </a:rPr>
              <a:t>56</a:t>
            </a:r>
            <a:r>
              <a:rPr lang="en-US" altLang="zh-CN" baseline="30000" dirty="0" smtClean="0">
                <a:solidFill>
                  <a:srgbClr val="FF0000"/>
                </a:solidFill>
              </a:rPr>
              <a:t>o</a:t>
            </a:r>
            <a:r>
              <a:rPr lang="en-US" altLang="zh-CN" dirty="0" smtClean="0">
                <a:solidFill>
                  <a:srgbClr val="FF0000"/>
                </a:solidFill>
              </a:rPr>
              <a:t>C </a:t>
            </a:r>
          </a:p>
          <a:p>
            <a:r>
              <a:rPr lang="zh-CN" altLang="en-US" dirty="0" smtClean="0"/>
              <a:t>地球      </a:t>
            </a:r>
            <a:r>
              <a:rPr lang="en-US" altLang="zh-CN" dirty="0" smtClean="0">
                <a:solidFill>
                  <a:srgbClr val="002060"/>
                </a:solidFill>
              </a:rPr>
              <a:t>+15</a:t>
            </a:r>
            <a:r>
              <a:rPr lang="en-US" altLang="zh-CN" baseline="30000" dirty="0" smtClean="0">
                <a:solidFill>
                  <a:srgbClr val="002060"/>
                </a:solidFill>
              </a:rPr>
              <a:t>o</a:t>
            </a:r>
            <a:r>
              <a:rPr lang="en-US" altLang="zh-CN" dirty="0" smtClean="0">
                <a:solidFill>
                  <a:srgbClr val="002060"/>
                </a:solidFill>
              </a:rPr>
              <a:t>C     </a:t>
            </a:r>
            <a:r>
              <a:rPr lang="zh-CN" altLang="en-US" dirty="0" smtClean="0">
                <a:solidFill>
                  <a:srgbClr val="FF0000"/>
                </a:solidFill>
              </a:rPr>
              <a:t>－</a:t>
            </a:r>
            <a:r>
              <a:rPr lang="en-US" altLang="zh-CN" dirty="0" smtClean="0">
                <a:solidFill>
                  <a:srgbClr val="FF0000"/>
                </a:solidFill>
              </a:rPr>
              <a:t>18</a:t>
            </a:r>
            <a:r>
              <a:rPr lang="en-US" altLang="zh-CN" baseline="30000" dirty="0" smtClean="0">
                <a:solidFill>
                  <a:srgbClr val="FF0000"/>
                </a:solidFill>
              </a:rPr>
              <a:t>o</a:t>
            </a:r>
            <a:r>
              <a:rPr lang="en-US" altLang="zh-CN" dirty="0" smtClean="0">
                <a:solidFill>
                  <a:srgbClr val="FF0000"/>
                </a:solidFill>
              </a:rPr>
              <a:t>C </a:t>
            </a:r>
            <a:endParaRPr lang="zh-CN" altLang="en-US" dirty="0" smtClean="0">
              <a:solidFill>
                <a:srgbClr val="FF0000"/>
              </a:solidFill>
            </a:endParaRPr>
          </a:p>
          <a:p>
            <a:r>
              <a:rPr lang="zh-CN" altLang="en-US" dirty="0" smtClean="0">
                <a:solidFill>
                  <a:srgbClr val="FF00FF"/>
                </a:solidFill>
              </a:rPr>
              <a:t>金星</a:t>
            </a:r>
            <a:r>
              <a:rPr lang="zh-CN" altLang="en-US" dirty="0" smtClean="0"/>
              <a:t>    </a:t>
            </a:r>
            <a:r>
              <a:rPr lang="en-US" altLang="zh-CN" dirty="0" smtClean="0">
                <a:solidFill>
                  <a:srgbClr val="002060"/>
                </a:solidFill>
              </a:rPr>
              <a:t>+430</a:t>
            </a:r>
            <a:r>
              <a:rPr lang="en-US" altLang="zh-CN" baseline="30000" dirty="0" smtClean="0">
                <a:solidFill>
                  <a:srgbClr val="002060"/>
                </a:solidFill>
              </a:rPr>
              <a:t>o</a:t>
            </a:r>
            <a:r>
              <a:rPr lang="en-US" altLang="zh-CN" dirty="0" smtClean="0">
                <a:solidFill>
                  <a:srgbClr val="002060"/>
                </a:solidFill>
              </a:rPr>
              <a:t>C       </a:t>
            </a:r>
            <a:r>
              <a:rPr lang="en-US" altLang="zh-CN" dirty="0" smtClean="0">
                <a:solidFill>
                  <a:srgbClr val="FF0000"/>
                </a:solidFill>
              </a:rPr>
              <a:t>+41</a:t>
            </a:r>
            <a:r>
              <a:rPr lang="en-US" altLang="zh-CN" baseline="30000" dirty="0" smtClean="0">
                <a:solidFill>
                  <a:srgbClr val="FF0000"/>
                </a:solidFill>
              </a:rPr>
              <a:t>o</a:t>
            </a:r>
            <a:r>
              <a:rPr lang="en-US" altLang="zh-CN" dirty="0" smtClean="0">
                <a:solidFill>
                  <a:srgbClr val="FF0000"/>
                </a:solidFill>
              </a:rPr>
              <a:t>C </a:t>
            </a:r>
            <a:endParaRPr lang="zh-CN" altLang="en-US" dirty="0" smtClean="0">
              <a:solidFill>
                <a:srgbClr val="FF0000"/>
              </a:solidFill>
            </a:endParaRPr>
          </a:p>
          <a:p>
            <a:endParaRPr lang="zh-CN" altLang="en-US" dirty="0">
              <a:solidFill>
                <a:srgbClr val="FF0000"/>
              </a:solidFill>
            </a:endParaRPr>
          </a:p>
        </p:txBody>
      </p:sp>
      <p:sp>
        <p:nvSpPr>
          <p:cNvPr id="3" name="标题 2"/>
          <p:cNvSpPr>
            <a:spLocks noGrp="1"/>
          </p:cNvSpPr>
          <p:nvPr>
            <p:ph type="title"/>
          </p:nvPr>
        </p:nvSpPr>
        <p:spPr/>
        <p:txBody>
          <a:bodyPr/>
          <a:lstStyle/>
          <a:p>
            <a:r>
              <a:rPr lang="en-US" altLang="zh-CN" dirty="0" smtClean="0"/>
              <a:t>Atmosphere &amp; Ocean – Habitable Earth</a:t>
            </a:r>
            <a:endParaRPr lang="zh-CN" altLang="en-US" dirty="0"/>
          </a:p>
        </p:txBody>
      </p:sp>
      <p:pic>
        <p:nvPicPr>
          <p:cNvPr id="5" name="Picture 4" descr="pia05566-1024-768"/>
          <p:cNvPicPr>
            <a:picLocks noChangeAspect="1" noChangeArrowheads="1"/>
          </p:cNvPicPr>
          <p:nvPr/>
        </p:nvPicPr>
        <p:blipFill>
          <a:blip r:embed="rId3" cstate="print"/>
          <a:srcRect l="9461" t="14416" r="43233" b="20713"/>
          <a:stretch>
            <a:fillRect/>
          </a:stretch>
        </p:blipFill>
        <p:spPr bwMode="auto">
          <a:xfrm>
            <a:off x="5796136" y="1984725"/>
            <a:ext cx="2664296" cy="27404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412776"/>
            <a:ext cx="5112568" cy="4373662"/>
          </a:xfrm>
        </p:spPr>
        <p:txBody>
          <a:bodyPr/>
          <a:lstStyle/>
          <a:p>
            <a:pPr>
              <a:buNone/>
            </a:pPr>
            <a:r>
              <a:rPr lang="zh-CN" altLang="en-US" dirty="0" smtClean="0"/>
              <a:t>模式</a:t>
            </a:r>
            <a:r>
              <a:rPr lang="en-US" altLang="zh-CN" dirty="0" smtClean="0"/>
              <a:t>2</a:t>
            </a:r>
            <a:r>
              <a:rPr lang="zh-CN" altLang="en-US" dirty="0" smtClean="0"/>
              <a:t>：有静止大气的岩石</a:t>
            </a:r>
            <a:endParaRPr lang="en-US" altLang="zh-CN" dirty="0" smtClean="0"/>
          </a:p>
          <a:p>
            <a:pPr>
              <a:buNone/>
            </a:pPr>
            <a:endParaRPr lang="en-US" altLang="zh-CN" dirty="0" smtClean="0"/>
          </a:p>
          <a:p>
            <a:pPr>
              <a:buNone/>
            </a:pPr>
            <a:r>
              <a:rPr lang="en-US" altLang="zh-CN" sz="2800" dirty="0" smtClean="0"/>
              <a:t>                  </a:t>
            </a:r>
            <a:r>
              <a:rPr lang="zh-CN" altLang="en-US" sz="2800" dirty="0" smtClean="0">
                <a:solidFill>
                  <a:srgbClr val="002060"/>
                </a:solidFill>
              </a:rPr>
              <a:t>实际温度   </a:t>
            </a:r>
            <a:r>
              <a:rPr lang="zh-CN" altLang="en-US" sz="2800" dirty="0" smtClean="0">
                <a:solidFill>
                  <a:srgbClr val="FF0000"/>
                </a:solidFill>
              </a:rPr>
              <a:t>岩石温度</a:t>
            </a:r>
            <a:endParaRPr lang="en-US" altLang="zh-CN" sz="2800" dirty="0" smtClean="0">
              <a:solidFill>
                <a:srgbClr val="FF0000"/>
              </a:solidFill>
            </a:endParaRPr>
          </a:p>
          <a:p>
            <a:endParaRPr lang="en-US" altLang="zh-CN" dirty="0" smtClean="0"/>
          </a:p>
          <a:p>
            <a:r>
              <a:rPr lang="zh-CN" altLang="en-US" dirty="0" smtClean="0"/>
              <a:t>地球      </a:t>
            </a:r>
            <a:r>
              <a:rPr lang="en-US" altLang="zh-CN" dirty="0" smtClean="0">
                <a:solidFill>
                  <a:srgbClr val="002060"/>
                </a:solidFill>
              </a:rPr>
              <a:t>+15</a:t>
            </a:r>
            <a:r>
              <a:rPr lang="en-US" altLang="zh-CN" baseline="30000" dirty="0" smtClean="0">
                <a:solidFill>
                  <a:srgbClr val="002060"/>
                </a:solidFill>
              </a:rPr>
              <a:t>o</a:t>
            </a:r>
            <a:r>
              <a:rPr lang="en-US" altLang="zh-CN" dirty="0" smtClean="0">
                <a:solidFill>
                  <a:srgbClr val="002060"/>
                </a:solidFill>
              </a:rPr>
              <a:t>C     </a:t>
            </a:r>
            <a:r>
              <a:rPr lang="en-US" altLang="zh-CN" dirty="0" smtClean="0">
                <a:solidFill>
                  <a:srgbClr val="FF0000"/>
                </a:solidFill>
              </a:rPr>
              <a:t>+67</a:t>
            </a:r>
            <a:r>
              <a:rPr lang="en-US" altLang="zh-CN" baseline="30000" dirty="0" smtClean="0">
                <a:solidFill>
                  <a:srgbClr val="FF0000"/>
                </a:solidFill>
              </a:rPr>
              <a:t>o</a:t>
            </a:r>
            <a:r>
              <a:rPr lang="en-US" altLang="zh-CN" dirty="0" smtClean="0">
                <a:solidFill>
                  <a:srgbClr val="FF0000"/>
                </a:solidFill>
              </a:rPr>
              <a:t>C </a:t>
            </a:r>
            <a:endParaRPr lang="zh-CN" altLang="en-US" dirty="0" smtClean="0">
              <a:solidFill>
                <a:srgbClr val="FF0000"/>
              </a:solidFill>
            </a:endParaRPr>
          </a:p>
          <a:p>
            <a:pPr>
              <a:buNone/>
            </a:pPr>
            <a:endParaRPr lang="zh-CN" altLang="en-US" dirty="0" smtClean="0">
              <a:solidFill>
                <a:srgbClr val="FF0000"/>
              </a:solidFill>
            </a:endParaRPr>
          </a:p>
          <a:p>
            <a:endParaRPr lang="zh-CN" altLang="en-US" dirty="0">
              <a:solidFill>
                <a:srgbClr val="FF0000"/>
              </a:solidFill>
            </a:endParaRPr>
          </a:p>
        </p:txBody>
      </p:sp>
      <p:sp>
        <p:nvSpPr>
          <p:cNvPr id="3" name="标题 2"/>
          <p:cNvSpPr>
            <a:spLocks noGrp="1"/>
          </p:cNvSpPr>
          <p:nvPr>
            <p:ph type="title"/>
          </p:nvPr>
        </p:nvSpPr>
        <p:spPr/>
        <p:txBody>
          <a:bodyPr/>
          <a:lstStyle/>
          <a:p>
            <a:r>
              <a:rPr lang="en-US" altLang="zh-CN" dirty="0" smtClean="0"/>
              <a:t>Atmosphere &amp; Ocean – Habitable Earth</a:t>
            </a:r>
            <a:endParaRPr lang="zh-CN" altLang="en-US" dirty="0"/>
          </a:p>
        </p:txBody>
      </p:sp>
      <p:pic>
        <p:nvPicPr>
          <p:cNvPr id="6" name="Picture 4" descr="terr_sizes-browse"/>
          <p:cNvPicPr>
            <a:picLocks noChangeAspect="1" noChangeArrowheads="1"/>
          </p:cNvPicPr>
          <p:nvPr/>
        </p:nvPicPr>
        <p:blipFill>
          <a:blip r:embed="rId3" cstate="print"/>
          <a:srcRect l="16085" t="15605" r="53297" b="14171"/>
          <a:stretch>
            <a:fillRect/>
          </a:stretch>
        </p:blipFill>
        <p:spPr bwMode="auto">
          <a:xfrm>
            <a:off x="5796136" y="1989136"/>
            <a:ext cx="2664000" cy="2664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412776"/>
            <a:ext cx="5112568" cy="4373662"/>
          </a:xfrm>
        </p:spPr>
        <p:txBody>
          <a:bodyPr/>
          <a:lstStyle/>
          <a:p>
            <a:pPr>
              <a:buNone/>
            </a:pPr>
            <a:r>
              <a:rPr lang="zh-CN" altLang="en-US" dirty="0" smtClean="0"/>
              <a:t>模式</a:t>
            </a:r>
            <a:r>
              <a:rPr lang="en-US" altLang="zh-CN" dirty="0" smtClean="0"/>
              <a:t>3</a:t>
            </a:r>
            <a:r>
              <a:rPr lang="zh-CN" altLang="en-US" dirty="0" smtClean="0"/>
              <a:t>：有运动大气的岩石</a:t>
            </a:r>
            <a:endParaRPr lang="en-US" altLang="zh-CN" dirty="0" smtClean="0"/>
          </a:p>
          <a:p>
            <a:pPr>
              <a:buNone/>
            </a:pPr>
            <a:endParaRPr lang="en-US" altLang="zh-CN" dirty="0" smtClean="0"/>
          </a:p>
          <a:p>
            <a:pPr>
              <a:buNone/>
            </a:pPr>
            <a:r>
              <a:rPr lang="en-US" altLang="zh-CN" sz="2800" dirty="0" smtClean="0"/>
              <a:t>                  </a:t>
            </a:r>
            <a:r>
              <a:rPr lang="zh-CN" altLang="en-US" sz="2800" dirty="0" smtClean="0">
                <a:solidFill>
                  <a:srgbClr val="002060"/>
                </a:solidFill>
              </a:rPr>
              <a:t>实际温度   </a:t>
            </a:r>
            <a:r>
              <a:rPr lang="zh-CN" altLang="en-US" sz="2800" dirty="0" smtClean="0">
                <a:solidFill>
                  <a:srgbClr val="FF0000"/>
                </a:solidFill>
              </a:rPr>
              <a:t>岩石温度</a:t>
            </a:r>
            <a:endParaRPr lang="en-US" altLang="zh-CN" sz="2800" dirty="0" smtClean="0">
              <a:solidFill>
                <a:srgbClr val="FF0000"/>
              </a:solidFill>
            </a:endParaRPr>
          </a:p>
          <a:p>
            <a:endParaRPr lang="en-US" altLang="zh-CN" dirty="0" smtClean="0"/>
          </a:p>
          <a:p>
            <a:r>
              <a:rPr lang="zh-CN" altLang="en-US" dirty="0" smtClean="0"/>
              <a:t>地球      </a:t>
            </a:r>
            <a:r>
              <a:rPr lang="en-US" altLang="zh-CN" dirty="0" smtClean="0">
                <a:solidFill>
                  <a:srgbClr val="002060"/>
                </a:solidFill>
              </a:rPr>
              <a:t>+15</a:t>
            </a:r>
            <a:r>
              <a:rPr lang="en-US" altLang="zh-CN" baseline="30000" dirty="0" smtClean="0">
                <a:solidFill>
                  <a:srgbClr val="002060"/>
                </a:solidFill>
              </a:rPr>
              <a:t>o</a:t>
            </a:r>
            <a:r>
              <a:rPr lang="en-US" altLang="zh-CN" dirty="0" smtClean="0">
                <a:solidFill>
                  <a:srgbClr val="002060"/>
                </a:solidFill>
              </a:rPr>
              <a:t>C     </a:t>
            </a:r>
            <a:r>
              <a:rPr lang="en-US" altLang="zh-CN" dirty="0" smtClean="0">
                <a:solidFill>
                  <a:srgbClr val="FF0000"/>
                </a:solidFill>
              </a:rPr>
              <a:t>&lt;&lt;67</a:t>
            </a:r>
            <a:r>
              <a:rPr lang="en-US" altLang="zh-CN" baseline="30000" dirty="0" smtClean="0">
                <a:solidFill>
                  <a:srgbClr val="FF0000"/>
                </a:solidFill>
              </a:rPr>
              <a:t>o</a:t>
            </a:r>
            <a:r>
              <a:rPr lang="en-US" altLang="zh-CN" dirty="0" smtClean="0">
                <a:solidFill>
                  <a:srgbClr val="FF0000"/>
                </a:solidFill>
              </a:rPr>
              <a:t>C </a:t>
            </a:r>
            <a:endParaRPr lang="zh-CN" altLang="en-US" dirty="0" smtClean="0">
              <a:solidFill>
                <a:srgbClr val="FF0000"/>
              </a:solidFill>
            </a:endParaRPr>
          </a:p>
          <a:p>
            <a:pPr>
              <a:buNone/>
            </a:pPr>
            <a:endParaRPr lang="zh-CN" altLang="en-US" dirty="0" smtClean="0">
              <a:solidFill>
                <a:srgbClr val="FF0000"/>
              </a:solidFill>
            </a:endParaRPr>
          </a:p>
          <a:p>
            <a:endParaRPr lang="zh-CN" altLang="en-US" dirty="0">
              <a:solidFill>
                <a:srgbClr val="FF0000"/>
              </a:solidFill>
            </a:endParaRPr>
          </a:p>
        </p:txBody>
      </p:sp>
      <p:sp>
        <p:nvSpPr>
          <p:cNvPr id="3" name="标题 2"/>
          <p:cNvSpPr>
            <a:spLocks noGrp="1"/>
          </p:cNvSpPr>
          <p:nvPr>
            <p:ph type="title"/>
          </p:nvPr>
        </p:nvSpPr>
        <p:spPr/>
        <p:txBody>
          <a:bodyPr/>
          <a:lstStyle/>
          <a:p>
            <a:r>
              <a:rPr lang="en-US" altLang="zh-CN" dirty="0" smtClean="0"/>
              <a:t>Atmosphere &amp; Ocean – Habitable Earth</a:t>
            </a:r>
            <a:endParaRPr lang="zh-CN" altLang="en-US" dirty="0"/>
          </a:p>
        </p:txBody>
      </p:sp>
      <p:pic>
        <p:nvPicPr>
          <p:cNvPr id="6" name="Picture 4" descr="terr_sizes-browse"/>
          <p:cNvPicPr>
            <a:picLocks noChangeAspect="1" noChangeArrowheads="1"/>
          </p:cNvPicPr>
          <p:nvPr/>
        </p:nvPicPr>
        <p:blipFill>
          <a:blip r:embed="rId2" cstate="print"/>
          <a:srcRect l="13515" t="6035" r="10801" b="6048"/>
          <a:stretch>
            <a:fillRect/>
          </a:stretch>
        </p:blipFill>
        <p:spPr bwMode="auto">
          <a:xfrm>
            <a:off x="5796136" y="1988840"/>
            <a:ext cx="2664000" cy="2664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412776"/>
            <a:ext cx="5112568" cy="4373662"/>
          </a:xfrm>
        </p:spPr>
        <p:txBody>
          <a:bodyPr/>
          <a:lstStyle/>
          <a:p>
            <a:pPr>
              <a:buNone/>
            </a:pPr>
            <a:r>
              <a:rPr lang="zh-CN" altLang="en-US" dirty="0" smtClean="0"/>
              <a:t>模式</a:t>
            </a:r>
            <a:r>
              <a:rPr lang="en-US" altLang="zh-CN" dirty="0" smtClean="0"/>
              <a:t>4</a:t>
            </a:r>
            <a:r>
              <a:rPr lang="zh-CN" altLang="en-US" dirty="0" smtClean="0"/>
              <a:t>：既有大气又有海洋</a:t>
            </a:r>
            <a:endParaRPr lang="en-US" altLang="zh-CN" dirty="0" smtClean="0"/>
          </a:p>
          <a:p>
            <a:pPr>
              <a:buNone/>
            </a:pPr>
            <a:endParaRPr lang="en-US" altLang="zh-CN" dirty="0" smtClean="0"/>
          </a:p>
          <a:p>
            <a:pPr>
              <a:buNone/>
            </a:pPr>
            <a:r>
              <a:rPr lang="en-US" altLang="zh-CN" sz="2800" dirty="0" smtClean="0"/>
              <a:t>                  </a:t>
            </a:r>
            <a:r>
              <a:rPr lang="zh-CN" altLang="en-US" sz="2800" dirty="0" smtClean="0">
                <a:solidFill>
                  <a:srgbClr val="002060"/>
                </a:solidFill>
              </a:rPr>
              <a:t>实际温度   </a:t>
            </a:r>
            <a:r>
              <a:rPr lang="zh-CN" altLang="en-US" sz="2800" dirty="0" smtClean="0">
                <a:solidFill>
                  <a:srgbClr val="FF0000"/>
                </a:solidFill>
              </a:rPr>
              <a:t>计算温度</a:t>
            </a:r>
            <a:endParaRPr lang="en-US" altLang="zh-CN" sz="2800" dirty="0" smtClean="0">
              <a:solidFill>
                <a:srgbClr val="FF0000"/>
              </a:solidFill>
            </a:endParaRPr>
          </a:p>
          <a:p>
            <a:endParaRPr lang="en-US" altLang="zh-CN" dirty="0" smtClean="0"/>
          </a:p>
          <a:p>
            <a:r>
              <a:rPr lang="zh-CN" altLang="en-US" dirty="0" smtClean="0"/>
              <a:t>地球      </a:t>
            </a:r>
            <a:r>
              <a:rPr lang="en-US" altLang="zh-CN" dirty="0" smtClean="0">
                <a:solidFill>
                  <a:srgbClr val="002060"/>
                </a:solidFill>
              </a:rPr>
              <a:t>+15</a:t>
            </a:r>
            <a:r>
              <a:rPr lang="en-US" altLang="zh-CN" baseline="30000" dirty="0" smtClean="0">
                <a:solidFill>
                  <a:srgbClr val="002060"/>
                </a:solidFill>
              </a:rPr>
              <a:t>o</a:t>
            </a:r>
            <a:r>
              <a:rPr lang="en-US" altLang="zh-CN" dirty="0" smtClean="0">
                <a:solidFill>
                  <a:srgbClr val="002060"/>
                </a:solidFill>
              </a:rPr>
              <a:t>C     </a:t>
            </a:r>
            <a:r>
              <a:rPr lang="en-US" altLang="zh-CN" dirty="0" smtClean="0">
                <a:solidFill>
                  <a:srgbClr val="FF0000"/>
                </a:solidFill>
              </a:rPr>
              <a:t>~15</a:t>
            </a:r>
            <a:r>
              <a:rPr lang="en-US" altLang="zh-CN" baseline="30000" dirty="0" smtClean="0">
                <a:solidFill>
                  <a:srgbClr val="FF0000"/>
                </a:solidFill>
              </a:rPr>
              <a:t>o</a:t>
            </a:r>
            <a:r>
              <a:rPr lang="en-US" altLang="zh-CN" dirty="0" smtClean="0">
                <a:solidFill>
                  <a:srgbClr val="FF0000"/>
                </a:solidFill>
              </a:rPr>
              <a:t>C </a:t>
            </a:r>
            <a:endParaRPr lang="zh-CN" altLang="en-US" dirty="0" smtClean="0">
              <a:solidFill>
                <a:srgbClr val="FF0000"/>
              </a:solidFill>
            </a:endParaRPr>
          </a:p>
          <a:p>
            <a:pPr>
              <a:buNone/>
            </a:pPr>
            <a:endParaRPr lang="zh-CN" altLang="en-US" dirty="0" smtClean="0">
              <a:solidFill>
                <a:srgbClr val="FF0000"/>
              </a:solidFill>
            </a:endParaRPr>
          </a:p>
          <a:p>
            <a:endParaRPr lang="zh-CN" altLang="en-US" dirty="0">
              <a:solidFill>
                <a:srgbClr val="FF0000"/>
              </a:solidFill>
            </a:endParaRPr>
          </a:p>
        </p:txBody>
      </p:sp>
      <p:sp>
        <p:nvSpPr>
          <p:cNvPr id="3" name="标题 2"/>
          <p:cNvSpPr>
            <a:spLocks noGrp="1"/>
          </p:cNvSpPr>
          <p:nvPr>
            <p:ph type="title"/>
          </p:nvPr>
        </p:nvSpPr>
        <p:spPr/>
        <p:txBody>
          <a:bodyPr/>
          <a:lstStyle/>
          <a:p>
            <a:r>
              <a:rPr lang="en-US" altLang="zh-CN" dirty="0" smtClean="0"/>
              <a:t>Atmosphere &amp; Ocean – Habitable Earth</a:t>
            </a:r>
            <a:endParaRPr lang="zh-CN" altLang="en-US" dirty="0"/>
          </a:p>
        </p:txBody>
      </p:sp>
      <p:pic>
        <p:nvPicPr>
          <p:cNvPr id="1026" name="Picture 2" descr="D:\Course\Descriptive_oceanography\Figure_IOS\olr_aqua-planet.jpg"/>
          <p:cNvPicPr>
            <a:picLocks noChangeAspect="1" noChangeArrowheads="1"/>
          </p:cNvPicPr>
          <p:nvPr/>
        </p:nvPicPr>
        <p:blipFill>
          <a:blip r:embed="rId2" cstate="print"/>
          <a:srcRect l="15517" t="6667" r="15517" b="4444"/>
          <a:stretch>
            <a:fillRect/>
          </a:stretch>
        </p:blipFill>
        <p:spPr bwMode="auto">
          <a:xfrm>
            <a:off x="5796432" y="1989136"/>
            <a:ext cx="2664000" cy="2664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1412776"/>
            <a:ext cx="5112568" cy="4373662"/>
          </a:xfrm>
        </p:spPr>
        <p:txBody>
          <a:bodyPr/>
          <a:lstStyle/>
          <a:p>
            <a:pPr>
              <a:buNone/>
            </a:pPr>
            <a:r>
              <a:rPr lang="zh-CN" altLang="en-US" dirty="0" smtClean="0"/>
              <a:t>模式</a:t>
            </a:r>
            <a:r>
              <a:rPr lang="en-US" altLang="zh-CN" dirty="0" smtClean="0"/>
              <a:t>5</a:t>
            </a:r>
            <a:r>
              <a:rPr lang="zh-CN" altLang="en-US" dirty="0" smtClean="0"/>
              <a:t>：大气海洋陆地</a:t>
            </a:r>
            <a:endParaRPr lang="en-US" altLang="zh-CN" dirty="0" smtClean="0"/>
          </a:p>
          <a:p>
            <a:pPr>
              <a:buNone/>
            </a:pPr>
            <a:endParaRPr lang="en-US" altLang="zh-CN" dirty="0" smtClean="0"/>
          </a:p>
          <a:p>
            <a:pPr>
              <a:buNone/>
            </a:pPr>
            <a:r>
              <a:rPr lang="en-US" altLang="zh-CN" sz="2800" dirty="0" smtClean="0"/>
              <a:t>                  </a:t>
            </a:r>
            <a:r>
              <a:rPr lang="zh-CN" altLang="en-US" sz="2800" dirty="0" smtClean="0">
                <a:solidFill>
                  <a:srgbClr val="002060"/>
                </a:solidFill>
              </a:rPr>
              <a:t>实际温度   </a:t>
            </a:r>
            <a:r>
              <a:rPr lang="zh-CN" altLang="en-US" sz="2800" dirty="0" smtClean="0">
                <a:solidFill>
                  <a:srgbClr val="FF0000"/>
                </a:solidFill>
              </a:rPr>
              <a:t>计算温度</a:t>
            </a:r>
            <a:endParaRPr lang="en-US" altLang="zh-CN" sz="2800" dirty="0" smtClean="0">
              <a:solidFill>
                <a:srgbClr val="FF0000"/>
              </a:solidFill>
            </a:endParaRPr>
          </a:p>
          <a:p>
            <a:endParaRPr lang="en-US" altLang="zh-CN" dirty="0" smtClean="0"/>
          </a:p>
          <a:p>
            <a:r>
              <a:rPr lang="zh-CN" altLang="en-US" dirty="0" smtClean="0"/>
              <a:t>地球      </a:t>
            </a:r>
            <a:r>
              <a:rPr lang="en-US" altLang="zh-CN" dirty="0" smtClean="0">
                <a:solidFill>
                  <a:srgbClr val="002060"/>
                </a:solidFill>
              </a:rPr>
              <a:t>+15</a:t>
            </a:r>
            <a:r>
              <a:rPr lang="en-US" altLang="zh-CN" baseline="30000" dirty="0" smtClean="0">
                <a:solidFill>
                  <a:srgbClr val="002060"/>
                </a:solidFill>
              </a:rPr>
              <a:t>o</a:t>
            </a:r>
            <a:r>
              <a:rPr lang="en-US" altLang="zh-CN" dirty="0" smtClean="0">
                <a:solidFill>
                  <a:srgbClr val="002060"/>
                </a:solidFill>
              </a:rPr>
              <a:t>C     </a:t>
            </a:r>
            <a:r>
              <a:rPr lang="en-US" altLang="zh-CN" dirty="0" smtClean="0">
                <a:solidFill>
                  <a:srgbClr val="FF0000"/>
                </a:solidFill>
              </a:rPr>
              <a:t>+15</a:t>
            </a:r>
            <a:r>
              <a:rPr lang="en-US" altLang="zh-CN" baseline="30000" dirty="0" smtClean="0">
                <a:solidFill>
                  <a:srgbClr val="FF0000"/>
                </a:solidFill>
              </a:rPr>
              <a:t>o</a:t>
            </a:r>
            <a:r>
              <a:rPr lang="en-US" altLang="zh-CN" dirty="0" smtClean="0">
                <a:solidFill>
                  <a:srgbClr val="FF0000"/>
                </a:solidFill>
              </a:rPr>
              <a:t>C </a:t>
            </a:r>
            <a:endParaRPr lang="zh-CN" altLang="en-US" dirty="0" smtClean="0">
              <a:solidFill>
                <a:srgbClr val="FF0000"/>
              </a:solidFill>
            </a:endParaRPr>
          </a:p>
          <a:p>
            <a:pPr>
              <a:buNone/>
            </a:pPr>
            <a:endParaRPr lang="zh-CN" altLang="en-US" dirty="0" smtClean="0">
              <a:solidFill>
                <a:srgbClr val="FF0000"/>
              </a:solidFill>
            </a:endParaRPr>
          </a:p>
          <a:p>
            <a:endParaRPr lang="zh-CN" altLang="en-US" dirty="0">
              <a:solidFill>
                <a:srgbClr val="FF0000"/>
              </a:solidFill>
            </a:endParaRPr>
          </a:p>
        </p:txBody>
      </p:sp>
      <p:sp>
        <p:nvSpPr>
          <p:cNvPr id="3" name="标题 2"/>
          <p:cNvSpPr>
            <a:spLocks noGrp="1"/>
          </p:cNvSpPr>
          <p:nvPr>
            <p:ph type="title"/>
          </p:nvPr>
        </p:nvSpPr>
        <p:spPr/>
        <p:txBody>
          <a:bodyPr/>
          <a:lstStyle/>
          <a:p>
            <a:r>
              <a:rPr lang="en-US" altLang="zh-CN" dirty="0" smtClean="0"/>
              <a:t>Atmosphere &amp; Ocean – Habitable Earth</a:t>
            </a:r>
            <a:endParaRPr lang="zh-CN" altLang="en-US" dirty="0"/>
          </a:p>
        </p:txBody>
      </p:sp>
      <p:pic>
        <p:nvPicPr>
          <p:cNvPr id="2050" name="Picture 2" descr="D:\Course\Descriptive_oceanography\Figure_IOS\mjo.jpg"/>
          <p:cNvPicPr>
            <a:picLocks noChangeAspect="1" noChangeArrowheads="1"/>
          </p:cNvPicPr>
          <p:nvPr/>
        </p:nvPicPr>
        <p:blipFill>
          <a:blip r:embed="rId3" cstate="print"/>
          <a:srcRect l="1417" t="2807" r="50389" b="1759"/>
          <a:stretch>
            <a:fillRect/>
          </a:stretch>
        </p:blipFill>
        <p:spPr bwMode="auto">
          <a:xfrm>
            <a:off x="5796432" y="1988840"/>
            <a:ext cx="2664000" cy="2664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Earth or Aqua-Planet?</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00" y="1196752"/>
            <a:ext cx="7200000" cy="3596952"/>
          </a:xfrm>
          <a:prstGeom prst="rect">
            <a:avLst/>
          </a:prstGeom>
        </p:spPr>
      </p:pic>
    </p:spTree>
    <p:extLst>
      <p:ext uri="{BB962C8B-B14F-4D97-AF65-F5344CB8AC3E}">
        <p14:creationId xmlns:p14="http://schemas.microsoft.com/office/powerpoint/2010/main" val="349818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64088" y="1260475"/>
            <a:ext cx="3528392" cy="4525963"/>
          </a:xfrm>
        </p:spPr>
        <p:txBody>
          <a:bodyPr/>
          <a:lstStyle/>
          <a:p>
            <a:r>
              <a:rPr lang="en-US" altLang="zh-CN" dirty="0" smtClean="0">
                <a:solidFill>
                  <a:srgbClr val="C00000"/>
                </a:solidFill>
              </a:rPr>
              <a:t>Biggest</a:t>
            </a:r>
            <a:r>
              <a:rPr lang="en-US" altLang="zh-CN" sz="2400" dirty="0" smtClean="0"/>
              <a:t>: all water in everything. d=1384 km, v=1.386E9 km</a:t>
            </a:r>
            <a:r>
              <a:rPr lang="en-US" altLang="zh-CN" sz="2400" baseline="30000" dirty="0" smtClean="0"/>
              <a:t>3</a:t>
            </a:r>
          </a:p>
          <a:p>
            <a:r>
              <a:rPr lang="en-US" altLang="zh-CN" dirty="0" smtClean="0">
                <a:solidFill>
                  <a:srgbClr val="C00000"/>
                </a:solidFill>
              </a:rPr>
              <a:t>Small</a:t>
            </a:r>
            <a:r>
              <a:rPr lang="en-US" altLang="zh-CN" sz="2400" dirty="0" smtClean="0"/>
              <a:t>: liquid fresh water. d=272.8 km, v=1.06E7 km</a:t>
            </a:r>
            <a:r>
              <a:rPr lang="en-US" altLang="zh-CN" sz="2400" baseline="30000" dirty="0" smtClean="0"/>
              <a:t>3</a:t>
            </a:r>
          </a:p>
          <a:p>
            <a:r>
              <a:rPr lang="en-US" altLang="zh-CN" dirty="0" smtClean="0">
                <a:solidFill>
                  <a:srgbClr val="C00000"/>
                </a:solidFill>
              </a:rPr>
              <a:t>Tiny</a:t>
            </a:r>
            <a:r>
              <a:rPr lang="en-US" altLang="zh-CN" sz="2400" dirty="0" smtClean="0"/>
              <a:t>: water in lakes and rivers. d=56.2 km, v=9.3E4 km</a:t>
            </a:r>
            <a:r>
              <a:rPr lang="en-US" altLang="zh-CN" sz="2400" baseline="30000" dirty="0" smtClean="0"/>
              <a:t>3</a:t>
            </a:r>
          </a:p>
        </p:txBody>
      </p:sp>
      <p:sp>
        <p:nvSpPr>
          <p:cNvPr id="3" name="标题 2"/>
          <p:cNvSpPr>
            <a:spLocks noGrp="1"/>
          </p:cNvSpPr>
          <p:nvPr>
            <p:ph type="title"/>
          </p:nvPr>
        </p:nvSpPr>
        <p:spPr/>
        <p:txBody>
          <a:bodyPr/>
          <a:lstStyle/>
          <a:p>
            <a:r>
              <a:rPr lang="en-US" altLang="zh-CN" dirty="0" smtClean="0"/>
              <a:t>How Much Water is on Earth</a:t>
            </a:r>
            <a:endParaRPr lang="zh-CN" altLang="en-US" dirty="0"/>
          </a:p>
        </p:txBody>
      </p:sp>
      <p:pic>
        <p:nvPicPr>
          <p:cNvPr id="1026" name="Picture 2" descr="D:\Course\Intro_Ocean_Science\global-water-volume-fresh-large.jpg"/>
          <p:cNvPicPr>
            <a:picLocks noChangeAspect="1" noChangeArrowheads="1"/>
          </p:cNvPicPr>
          <p:nvPr/>
        </p:nvPicPr>
        <p:blipFill>
          <a:blip r:embed="rId3" cstate="print"/>
          <a:srcRect l="6288" t="6557" r="10922" b="6431"/>
          <a:stretch>
            <a:fillRect/>
          </a:stretch>
        </p:blipFill>
        <p:spPr bwMode="auto">
          <a:xfrm>
            <a:off x="0" y="908720"/>
            <a:ext cx="5259947" cy="5301208"/>
          </a:xfrm>
          <a:prstGeom prst="rect">
            <a:avLst/>
          </a:prstGeom>
          <a:noFill/>
        </p:spPr>
      </p:pic>
      <p:sp>
        <p:nvSpPr>
          <p:cNvPr id="5" name="矩形 4"/>
          <p:cNvSpPr/>
          <p:nvPr/>
        </p:nvSpPr>
        <p:spPr>
          <a:xfrm>
            <a:off x="1043608" y="6258798"/>
            <a:ext cx="6984776" cy="338554"/>
          </a:xfrm>
          <a:prstGeom prst="rect">
            <a:avLst/>
          </a:prstGeom>
        </p:spPr>
        <p:txBody>
          <a:bodyPr wrap="square">
            <a:spAutoFit/>
          </a:bodyPr>
          <a:lstStyle/>
          <a:p>
            <a:pPr algn="ctr"/>
            <a:r>
              <a:rPr lang="en-US" altLang="zh-CN" sz="1600" b="0" dirty="0" smtClean="0">
                <a:solidFill>
                  <a:srgbClr val="0000FF"/>
                </a:solidFill>
              </a:rPr>
              <a:t>http://ga.water.usgs.gov/edu/2010/gallery/global-water-volume.html</a:t>
            </a:r>
            <a:endParaRPr lang="zh-CN" altLang="en-US" sz="1600" b="0" dirty="0">
              <a:solidFill>
                <a:srgbClr val="0000FF"/>
              </a:solidFill>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08720"/>
            <a:ext cx="5282517" cy="5282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1137</TotalTime>
  <Words>1689</Words>
  <Application>Microsoft Office PowerPoint</Application>
  <PresentationFormat>全屏显示(4:3)</PresentationFormat>
  <Paragraphs>124</Paragraphs>
  <Slides>21</Slides>
  <Notes>13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黑体</vt:lpstr>
      <vt:lpstr>华文楷体</vt:lpstr>
      <vt:lpstr>隶书</vt:lpstr>
      <vt:lpstr>宋体</vt:lpstr>
      <vt:lpstr>Arial</vt:lpstr>
      <vt:lpstr>Calibri</vt:lpstr>
      <vt:lpstr>Cambria</vt:lpstr>
      <vt:lpstr>Copperplate Gothic Light</vt:lpstr>
      <vt:lpstr>Maiandra GD</vt:lpstr>
      <vt:lpstr>Symbol</vt:lpstr>
      <vt:lpstr>Tahoma</vt:lpstr>
      <vt:lpstr>Times New Roman</vt:lpstr>
      <vt:lpstr>Wingdings 2</vt:lpstr>
      <vt:lpstr>PKU_AOS</vt:lpstr>
      <vt:lpstr>Terrestrial Planets</vt:lpstr>
      <vt:lpstr>Beautiful Earth</vt:lpstr>
      <vt:lpstr>Atmosphere &amp; Ocean – Habitable Earth</vt:lpstr>
      <vt:lpstr>Atmosphere &amp; Ocean – Habitable Earth</vt:lpstr>
      <vt:lpstr>Atmosphere &amp; Ocean – Habitable Earth</vt:lpstr>
      <vt:lpstr>Atmosphere &amp; Ocean – Habitable Earth</vt:lpstr>
      <vt:lpstr>Atmosphere &amp; Ocean – Habitable Earth</vt:lpstr>
      <vt:lpstr>Earth or Aqua-Planet?</vt:lpstr>
      <vt:lpstr>How Much Water is on Earth</vt:lpstr>
      <vt:lpstr>Special Feature of Water</vt:lpstr>
      <vt:lpstr>Atmospheric Composition</vt:lpstr>
      <vt:lpstr>Atmosphere Layers</vt:lpstr>
      <vt:lpstr>Radiation</vt:lpstr>
      <vt:lpstr>Net Heat Budget at the TOA</vt:lpstr>
      <vt:lpstr>Energy Budget</vt:lpstr>
      <vt:lpstr>PowerPoint 演示文稿</vt:lpstr>
      <vt:lpstr>PowerPoint 演示文稿</vt:lpstr>
      <vt:lpstr>PowerPoint 演示文稿</vt:lpstr>
      <vt:lpstr>Atmospheric Circulation</vt:lpstr>
      <vt:lpstr>Droplet: Gravity Wave</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Yang</cp:lastModifiedBy>
  <cp:revision>94</cp:revision>
  <dcterms:created xsi:type="dcterms:W3CDTF">2011-02-17T14:19:49Z</dcterms:created>
  <dcterms:modified xsi:type="dcterms:W3CDTF">2019-08-29T01:08:44Z</dcterms:modified>
</cp:coreProperties>
</file>